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8" r:id="rId4"/>
    <p:sldId id="259" r:id="rId5"/>
    <p:sldId id="260" r:id="rId6"/>
    <p:sldId id="261" r:id="rId7"/>
    <p:sldId id="262" r:id="rId8"/>
    <p:sldId id="263" r:id="rId9"/>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tableStyles" Target="tableStyles.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a:xfrm>
            <a:off x="685800" y="273772"/>
            <a:ext cx="7685809" cy="1805237"/>
          </a:xfrm>
        </p:spPr>
        <p:txBody>
          <a:bodyPr/>
          <a:p>
            <a:r>
              <a:rPr altLang="zh-CN" lang="en-US"/>
              <a:t>स</a:t>
            </a:r>
            <a:r>
              <a:rPr altLang="zh-CN" lang="en-US"/>
              <a:t>्त</a:t>
            </a:r>
            <a:r>
              <a:rPr altLang="zh-CN" lang="en-US"/>
              <a:t>्र</a:t>
            </a:r>
            <a:r>
              <a:rPr altLang="zh-CN" lang="en-US"/>
              <a:t>ी</a:t>
            </a:r>
            <a:r>
              <a:rPr altLang="zh-CN" lang="en-US"/>
              <a:t> </a:t>
            </a:r>
            <a:r>
              <a:rPr altLang="zh-CN" lang="en-US"/>
              <a:t>जो</a:t>
            </a:r>
            <a:r>
              <a:rPr altLang="zh-CN" lang="en-US"/>
              <a:t> </a:t>
            </a:r>
            <a:r>
              <a:rPr altLang="zh-CN" lang="en-US"/>
              <a:t>म</a:t>
            </a:r>
            <a:r>
              <a:rPr altLang="zh-CN" lang="en-US"/>
              <a:t>ह</a:t>
            </a:r>
            <a:r>
              <a:rPr altLang="zh-CN" lang="en-US"/>
              <a:t>ज</a:t>
            </a:r>
            <a:r>
              <a:rPr altLang="zh-CN" lang="en-US"/>
              <a:t> </a:t>
            </a:r>
            <a:r>
              <a:rPr altLang="zh-CN" lang="en-US"/>
              <a:t>त</a:t>
            </a:r>
            <a:r>
              <a:rPr altLang="zh-CN" lang="en-US"/>
              <a:t>्व</a:t>
            </a:r>
            <a:r>
              <a:rPr altLang="zh-CN" lang="en-US"/>
              <a:t>च</a:t>
            </a:r>
            <a:r>
              <a:rPr altLang="zh-CN" lang="en-US"/>
              <a:t>ा</a:t>
            </a:r>
            <a:r>
              <a:rPr altLang="zh-CN" lang="en-US"/>
              <a:t> </a:t>
            </a:r>
            <a:r>
              <a:rPr altLang="zh-CN" lang="en-US"/>
              <a:t>है</a:t>
            </a:r>
            <a:r>
              <a:rPr altLang="zh-CN" lang="en-US"/>
              <a:t> </a:t>
            </a:r>
            <a:r>
              <a:rPr altLang="zh-CN" lang="en-US"/>
              <a:t>(</a:t>
            </a:r>
            <a:r>
              <a:rPr altLang="zh-CN" lang="en-US"/>
              <a:t> ल</a:t>
            </a:r>
            <a:r>
              <a:rPr altLang="zh-CN" lang="en-US"/>
              <a:t>े</a:t>
            </a:r>
            <a:r>
              <a:rPr altLang="zh-CN" lang="en-US"/>
              <a:t>ख</a:t>
            </a:r>
            <a:r>
              <a:rPr altLang="zh-CN" lang="en-US"/>
              <a:t>)</a:t>
            </a:r>
            <a:r>
              <a:rPr altLang="zh-CN" lang="en-US"/>
              <a:t> </a:t>
            </a:r>
            <a:r>
              <a:rPr altLang="zh-CN" lang="en-US"/>
              <a:t>सुधीश</a:t>
            </a:r>
            <a:r>
              <a:rPr altLang="zh-CN" lang="en-US"/>
              <a:t> </a:t>
            </a:r>
            <a:r>
              <a:rPr altLang="zh-CN" lang="en-US"/>
              <a:t>पचौ</a:t>
            </a:r>
            <a:r>
              <a:rPr altLang="zh-CN" lang="en-US"/>
              <a:t>र</a:t>
            </a:r>
            <a:r>
              <a:rPr altLang="zh-CN" lang="en-US"/>
              <a:t>ी</a:t>
            </a:r>
            <a:r>
              <a:rPr altLang="zh-CN" lang="en-US"/>
              <a:t> </a:t>
            </a:r>
            <a:endParaRPr altLang="zh-CN" lang="en-US"/>
          </a:p>
        </p:txBody>
      </p:sp>
      <p:sp>
        <p:nvSpPr>
          <p:cNvPr id="1048587" name="Subtitle 2"/>
          <p:cNvSpPr>
            <a:spLocks noGrp="1"/>
          </p:cNvSpPr>
          <p:nvPr>
            <p:ph type="subTitle" idx="1"/>
          </p:nvPr>
        </p:nvSpPr>
        <p:spPr>
          <a:xfrm>
            <a:off x="1143000" y="2311832"/>
            <a:ext cx="7013863" cy="3717692"/>
          </a:xfrm>
        </p:spPr>
        <p:txBody>
          <a:bodyPr>
            <a:normAutofit/>
          </a:bodyPr>
          <a:p>
            <a:pPr algn="l"/>
            <a:r>
              <a:rPr altLang="zh-CN" sz="3200" lang="en-US"/>
              <a:t>सुधीश पचौरी (जन्म १९४८ ; अलीगढ़) हिन्दी साहित्यकार, आलोचक एवं मीडिया विश्लेषक हैं। वे समकालीन साहित्यिक-विमर्श, मीडिया-अध्‍ययन, पॉपुलर संस्‍कृति एवं सांस्‍कृतिक अध्‍ययन के विद्वान के रूप में प्रसिद्ध हैं। सम्प्रति वे दिल्ली विश्वविद्यालय के हिन्दी विभाग में प्राध्यापक हैं।</a:t>
            </a:r>
            <a:endParaRPr altLang="zh-CN"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8" name=""/>
          <p:cNvSpPr>
            <a:spLocks noGrp="1"/>
          </p:cNvSpPr>
          <p:nvPr>
            <p:ph type="subTitle" idx="1"/>
          </p:nvPr>
        </p:nvSpPr>
        <p:spPr>
          <a:xfrm>
            <a:off x="1142999" y="647087"/>
            <a:ext cx="7282295" cy="5554554"/>
          </a:xfrm>
        </p:spPr>
        <p:txBody>
          <a:bodyPr/>
          <a:p>
            <a:endParaRPr lang="en-US"/>
          </a:p>
          <a:p>
            <a:r>
              <a:rPr sz="6600" lang="en-US"/>
              <a:t>जीवन परिचय</a:t>
            </a:r>
            <a:endParaRPr lang="en-US"/>
          </a:p>
          <a:p>
            <a:endParaRPr lang="en-US"/>
          </a:p>
          <a:p>
            <a:pPr algn="l"/>
            <a:r>
              <a:rPr sz="2800" lang="en-US"/>
              <a:t>सुधीश पचौरी का जन्म २९ दिसम्बर, १९४८ को उत्तर प्रदेश के अलीगढ़ में हुआ थ। उन्होने आगरा विश्वविद्यालय से हिन्दी में एम ए किया तथा दिल्ली विश्वविद्यालय से हिन्दी में पीएचडी एवं परा-डॉक्टोरल शोध किया।</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9" name=""/>
          <p:cNvSpPr>
            <a:spLocks noGrp="1"/>
          </p:cNvSpPr>
          <p:nvPr>
            <p:ph type="ctrTitle"/>
          </p:nvPr>
        </p:nvSpPr>
        <p:spPr>
          <a:xfrm>
            <a:off x="685799" y="386340"/>
            <a:ext cx="7186519" cy="716395"/>
          </a:xfrm>
        </p:spPr>
        <p:txBody>
          <a:bodyPr>
            <a:normAutofit fontScale="90000"/>
          </a:bodyPr>
          <a:p>
            <a:r>
              <a:rPr lang="en-US"/>
              <a:t>कृतियाँ</a:t>
            </a:r>
            <a:endParaRPr lang="en-US"/>
          </a:p>
        </p:txBody>
      </p:sp>
      <p:sp>
        <p:nvSpPr>
          <p:cNvPr id="1048650" name=""/>
          <p:cNvSpPr>
            <a:spLocks noGrp="1"/>
          </p:cNvSpPr>
          <p:nvPr>
            <p:ph type="subTitle" idx="1"/>
          </p:nvPr>
        </p:nvSpPr>
        <p:spPr>
          <a:xfrm>
            <a:off x="1143000" y="1597458"/>
            <a:ext cx="7057158" cy="5015490"/>
          </a:xfrm>
        </p:spPr>
        <p:txBody>
          <a:bodyPr/>
          <a:p>
            <a:pPr algn="l"/>
            <a:r>
              <a:rPr sz="3600" lang="en-US"/>
              <a:t>नई कविता का वैचारिक आधार, कविता का अन्त, दूरदर्शन की भूमिका, दूरदर्शन : स्वायत्तता और स्वतंत्रता, उत्तर आधुनिकता और उत्तरसंचरनावाद, उत्तर आधुनिक परिदृश्य, नवसाम्राज्यवाद और संस्कृति, दूरदर्शन : दशा और दिशा, नामवर के विमर्श, दूरदर्शन : विकास से बाजार तक, उत्तर आधुनिक साहित्यिक विमर्श, मीडिया और साहित्य, उत्तर केदार, देरिदा का विखंडन और साहित्य, साहित्य का उत्तरकांड : कला का बाजार, टीवी टाइम्स,</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2" name=""/>
          <p:cNvSpPr>
            <a:spLocks noGrp="1"/>
          </p:cNvSpPr>
          <p:nvPr>
            <p:ph type="subTitle" idx="1"/>
          </p:nvPr>
        </p:nvSpPr>
        <p:spPr>
          <a:xfrm>
            <a:off x="1142999" y="502083"/>
            <a:ext cx="6960939" cy="5760171"/>
          </a:xfrm>
        </p:spPr>
        <p:txBody>
          <a:bodyPr/>
          <a:p>
            <a:pPr algn="l"/>
            <a:r>
              <a:rPr sz="3600" lang="en-US"/>
              <a:t>इक्कीसवीं सदी का पूर्वरंग, अशोक वाजपेयी : पाठ कुपाठ, प्रसार भारती और प्रसारण-परिदृश्य, साइबर-स्पेस और मीडिया, स्त्री देह के विमर्श, आलोचना से आगे, हिन्दुत्व और उत्तर आधुनिकता, मीडिया जनतंत्र और आतंकवाद, विभक्ति और विखण्डन, नए जनसंचार माध्यम और हिन्दी, जनसंचार माध्यम, भाषा और साहित्य, निर्मल वर्मा और उत्तर-उपनिवेशवाद।</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3" name=""/>
          <p:cNvSpPr>
            <a:spLocks noGrp="1"/>
          </p:cNvSpPr>
          <p:nvPr>
            <p:ph type="ctrTitle"/>
          </p:nvPr>
        </p:nvSpPr>
        <p:spPr>
          <a:xfrm>
            <a:off x="685799" y="403658"/>
            <a:ext cx="7616536" cy="1261918"/>
          </a:xfrm>
        </p:spPr>
        <p:txBody>
          <a:bodyPr/>
          <a:p>
            <a:r>
              <a:rPr lang="en-US"/>
              <a:t>सम्मान एवं पुरस्कार</a:t>
            </a:r>
            <a:endParaRPr lang="en-US"/>
          </a:p>
        </p:txBody>
      </p:sp>
      <p:sp>
        <p:nvSpPr>
          <p:cNvPr id="1048654" name=""/>
          <p:cNvSpPr>
            <a:spLocks noGrp="1"/>
          </p:cNvSpPr>
          <p:nvPr>
            <p:ph type="subTitle" idx="1"/>
          </p:nvPr>
        </p:nvSpPr>
        <p:spPr>
          <a:xfrm>
            <a:off x="1143000" y="1948151"/>
            <a:ext cx="7178386" cy="4439660"/>
          </a:xfrm>
        </p:spPr>
        <p:txBody>
          <a:bodyPr/>
          <a:p>
            <a:pPr algn="l"/>
            <a:r>
              <a:rPr sz="3600" lang="en-US"/>
              <a:t>सुधीश पचौरी के साहित्यिक योगदान के लिए इन्‍हें भारतेन्दु हरिश्‍चन्द्र सम्‍मान, </a:t>
            </a:r>
            <a:endParaRPr lang="en-US"/>
          </a:p>
          <a:p>
            <a:pPr algn="l"/>
            <a:r>
              <a:rPr sz="3600" lang="en-US"/>
              <a:t>हिन्दी साहित्यिक सम्‍मान और रामचन्द्र शुक्‍ल सम्‍मान से सम्‍मानित किया जा चुका है। </a:t>
            </a:r>
            <a:endParaRPr lang="en-US"/>
          </a:p>
          <a:p>
            <a:pPr algn="l"/>
            <a:r>
              <a:rPr sz="3600" lang="en-US"/>
              <a:t>केंद्रीय हिंदी संस्थान ने हिंदी आलोचना के क्षेत्र में अप्रतिम हिंदी सेवा करने के लिए उन्हें सुब्रह्मण्‍य भारती पुरस्‍कार से सम्‍मानित किया है।</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5" name=""/>
          <p:cNvSpPr>
            <a:spLocks noGrp="1"/>
          </p:cNvSpPr>
          <p:nvPr>
            <p:ph type="ctrTitle"/>
          </p:nvPr>
        </p:nvSpPr>
        <p:spPr>
          <a:xfrm>
            <a:off x="685800" y="741363"/>
            <a:ext cx="7773326" cy="837622"/>
          </a:xfrm>
        </p:spPr>
        <p:txBody>
          <a:bodyPr/>
          <a:p>
            <a:r>
              <a:rPr sz="5400" lang="en-US"/>
              <a:t>स</a:t>
            </a:r>
            <a:r>
              <a:rPr sz="5400" lang="en-US"/>
              <a:t>्त्र</a:t>
            </a:r>
            <a:r>
              <a:rPr sz="5400" lang="en-US"/>
              <a:t>ी</a:t>
            </a:r>
            <a:r>
              <a:rPr sz="5400" lang="en-US"/>
              <a:t> </a:t>
            </a:r>
            <a:r>
              <a:rPr sz="5400" lang="en-US"/>
              <a:t>जो</a:t>
            </a:r>
            <a:r>
              <a:rPr sz="5400" lang="en-US"/>
              <a:t> </a:t>
            </a:r>
            <a:r>
              <a:rPr sz="5400" lang="en-US"/>
              <a:t>म</a:t>
            </a:r>
            <a:r>
              <a:rPr sz="5400" lang="en-US"/>
              <a:t>ह</a:t>
            </a:r>
            <a:r>
              <a:rPr sz="5400" lang="en-US"/>
              <a:t>ज</a:t>
            </a:r>
            <a:r>
              <a:rPr sz="5400" lang="en-US"/>
              <a:t> </a:t>
            </a:r>
            <a:r>
              <a:rPr sz="5400" lang="en-US"/>
              <a:t>त</a:t>
            </a:r>
            <a:r>
              <a:rPr sz="5400" lang="en-US"/>
              <a:t>्व</a:t>
            </a:r>
            <a:r>
              <a:rPr sz="5400" lang="en-US"/>
              <a:t>च</a:t>
            </a:r>
            <a:r>
              <a:rPr sz="5400" lang="en-US"/>
              <a:t>ा</a:t>
            </a:r>
            <a:r>
              <a:rPr sz="5400" lang="en-US"/>
              <a:t> </a:t>
            </a:r>
            <a:r>
              <a:rPr sz="5400" lang="en-US"/>
              <a:t>है</a:t>
            </a:r>
            <a:r>
              <a:rPr sz="5400" lang="en-US"/>
              <a:t> </a:t>
            </a:r>
            <a:r>
              <a:rPr sz="5400" lang="en-US"/>
              <a:t>।</a:t>
            </a:r>
            <a:endParaRPr lang="en-US"/>
          </a:p>
        </p:txBody>
      </p:sp>
      <p:sp>
        <p:nvSpPr>
          <p:cNvPr id="1048656" name=""/>
          <p:cNvSpPr>
            <a:spLocks noGrp="1"/>
          </p:cNvSpPr>
          <p:nvPr>
            <p:ph type="subTitle" idx="1"/>
          </p:nvPr>
        </p:nvSpPr>
        <p:spPr>
          <a:xfrm>
            <a:off x="1143000" y="2164627"/>
            <a:ext cx="7117773" cy="4088967"/>
          </a:xfrm>
        </p:spPr>
        <p:txBody>
          <a:bodyPr/>
          <a:p>
            <a:pPr algn="l"/>
            <a:r>
              <a:rPr lang="en-US"/>
              <a:t>चर्चित विषय </a:t>
            </a:r>
            <a:endParaRPr lang="en-US"/>
          </a:p>
          <a:p>
            <a:pPr algn="l"/>
            <a:r>
              <a:rPr lang="en-US"/>
              <a:t>👉बाज़ार का जीवन पर प्रभाव </a:t>
            </a:r>
            <a:endParaRPr lang="en-US"/>
          </a:p>
          <a:p>
            <a:pPr algn="l"/>
            <a:r>
              <a:rPr lang="en-US"/>
              <a:t>👉समकालीन समाज में विज्ञापन का प्रभाव </a:t>
            </a:r>
            <a:endParaRPr lang="en-US"/>
          </a:p>
          <a:p>
            <a:pPr algn="l"/>
            <a:r>
              <a:rPr lang="en-US"/>
              <a:t>👉विज्ञापन और नारी </a:t>
            </a:r>
            <a:endParaRPr lang="en-US"/>
          </a:p>
          <a:p>
            <a:pPr algn="l"/>
            <a:r>
              <a:rPr lang="en-US"/>
              <a:t>👉विज्ञापन और गोरा रंग </a:t>
            </a:r>
            <a:endParaRPr lang="en-US"/>
          </a:p>
          <a:p>
            <a:pPr algn="l"/>
            <a:r>
              <a:rPr lang="en-US"/>
              <a:t>👉मध्यवर्ग और विज्ञापन </a:t>
            </a:r>
            <a:endParaRPr lang="en-US"/>
          </a:p>
          <a:p>
            <a:pPr algn="l"/>
            <a:r>
              <a:rPr lang="en-US"/>
              <a:t>👉देहवादी विमर्श </a:t>
            </a:r>
            <a:endParaRPr lang="en-US"/>
          </a:p>
          <a:p>
            <a:pPr algn="l"/>
            <a:r>
              <a:rPr lang="en-US"/>
              <a:t>👉सौन्दर्य और बनावटी सौन्दर्य का मुकाबला </a:t>
            </a:r>
            <a:endParaRPr lang="en-US"/>
          </a:p>
          <a:p>
            <a:pPr algn="l"/>
            <a:r>
              <a:rPr lang="en-US"/>
              <a:t>👉वर्तमान समाज बाज़ार का है </a:t>
            </a:r>
            <a:endParaRPr lang="en-US"/>
          </a:p>
          <a:p>
            <a:pPr algn="l"/>
            <a:r>
              <a:rPr lang="en-US"/>
              <a:t>👉परम्परागत बाज़ार और वर्तमान बाज़ार का अंतर </a:t>
            </a:r>
            <a:endParaRPr lang="en-US"/>
          </a:p>
          <a:p>
            <a:pPr algn="l"/>
            <a:r>
              <a:rPr lang="en-US"/>
              <a:t>👉बाज़ार सम्पूर्णता का अवधारणा तय करता है </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8" name=""/>
          <p:cNvSpPr>
            <a:spLocks noGrp="1"/>
          </p:cNvSpPr>
          <p:nvPr>
            <p:ph type="subTitle" idx="1"/>
          </p:nvPr>
        </p:nvSpPr>
        <p:spPr>
          <a:xfrm>
            <a:off x="1142999" y="779173"/>
            <a:ext cx="7106686" cy="5548025"/>
          </a:xfrm>
        </p:spPr>
        <p:txBody>
          <a:bodyPr/>
          <a:p>
            <a:pPr algn="l"/>
            <a:r>
              <a:rPr lang="en-US"/>
              <a:t>👉त्वचा पर आधारित सौन्दर्य शास्त्र </a:t>
            </a:r>
            <a:endParaRPr lang="en-US"/>
          </a:p>
          <a:p>
            <a:pPr algn="l"/>
            <a:r>
              <a:rPr lang="en-US"/>
              <a:t>👉विज्ञापन मानव का नियन्त्रण कर  रहा है </a:t>
            </a:r>
            <a:endParaRPr lang="en-US"/>
          </a:p>
          <a:p>
            <a:pPr algn="l"/>
            <a:r>
              <a:rPr lang="en-US"/>
              <a:t>👉सौन्दर्य का उद्योग स्त्री को  मारकर खाल उतारकर बेचता है </a:t>
            </a:r>
            <a:endParaRPr lang="en-US"/>
          </a:p>
          <a:p>
            <a:pPr algn="l"/>
            <a:r>
              <a:rPr lang="en-US"/>
              <a:t>👉जीवन की सफलता 'दिखने' में </a:t>
            </a:r>
            <a:endParaRPr lang="en-US"/>
          </a:p>
          <a:p>
            <a:pPr algn="l"/>
            <a:r>
              <a:rPr lang="en-US"/>
              <a:t>👉समाज में विचार और चिन्तन को स्थान नहीं </a:t>
            </a:r>
            <a:endParaRPr lang="en-US"/>
          </a:p>
          <a:p>
            <a:pPr algn="l"/>
            <a:r>
              <a:rPr lang="en-US"/>
              <a:t>👉विज्ञापन स्त्री को सूर्यस्पर्शी बना दी </a:t>
            </a:r>
            <a:endParaRPr lang="en-US"/>
          </a:p>
          <a:p>
            <a:pPr algn="l"/>
            <a:r>
              <a:rPr lang="en-US"/>
              <a:t>👉समाज में स्त्री शोषण का अगला मार्ग बन गाया है ,विज्ञापन </a:t>
            </a:r>
            <a:endParaRPr lang="en-US"/>
          </a:p>
          <a:p>
            <a:pPr algn="l"/>
            <a:r>
              <a:rPr lang="en-US"/>
              <a:t>👉देहवादी विमर्श और बाज़ार </a:t>
            </a:r>
            <a:endParaRPr lang="en-US"/>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RMX2151</dc:creator>
  <dcterms:created xsi:type="dcterms:W3CDTF">2015-05-11T22:30:45Z</dcterms:created>
  <dcterms:modified xsi:type="dcterms:W3CDTF">2023-09-13T06:06:22Z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23325ec3fbde4cdc838ca9d8990ec1c6</vt:lpwstr>
  </property>
</Properties>
</file>