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2" r:id="rId5"/>
    <p:sldId id="261" r:id="rId6"/>
    <p:sldId id="259" r:id="rId7"/>
    <p:sldId id="260"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3" d="100"/>
          <a:sy n="53" d="100"/>
        </p:scale>
        <p:origin x="82" y="7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1/9/2023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1/9/2023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1/9/2023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34QHk0jYFS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43126-CF95-1CBC-E3E0-6F734898F8B7}"/>
              </a:ext>
            </a:extLst>
          </p:cNvPr>
          <p:cNvSpPr>
            <a:spLocks noGrp="1"/>
          </p:cNvSpPr>
          <p:nvPr>
            <p:ph type="ctrTitle"/>
          </p:nvPr>
        </p:nvSpPr>
        <p:spPr>
          <a:xfrm>
            <a:off x="957943" y="1023641"/>
            <a:ext cx="9350575" cy="2405359"/>
          </a:xfrm>
        </p:spPr>
        <p:txBody>
          <a:bodyPr>
            <a:normAutofit fontScale="90000"/>
          </a:bodyPr>
          <a:lstStyle/>
          <a:p>
            <a:r>
              <a:rPr lang="en-GB" dirty="0"/>
              <a:t>Why research? </a:t>
            </a:r>
            <a:br>
              <a:rPr lang="en-GB" dirty="0"/>
            </a:br>
            <a:r>
              <a:rPr lang="en-GB" dirty="0"/>
              <a:t>how do we design a research study?</a:t>
            </a:r>
            <a:endParaRPr lang="en-IN" dirty="0"/>
          </a:p>
        </p:txBody>
      </p:sp>
      <p:sp>
        <p:nvSpPr>
          <p:cNvPr id="3" name="Subtitle 2">
            <a:extLst>
              <a:ext uri="{FF2B5EF4-FFF2-40B4-BE49-F238E27FC236}">
                <a16:creationId xmlns:a16="http://schemas.microsoft.com/office/drawing/2014/main" id="{5D20AF86-72D5-AF58-4965-F0A840565AB7}"/>
              </a:ext>
            </a:extLst>
          </p:cNvPr>
          <p:cNvSpPr>
            <a:spLocks noGrp="1"/>
          </p:cNvSpPr>
          <p:nvPr>
            <p:ph type="subTitle" idx="1"/>
          </p:nvPr>
        </p:nvSpPr>
        <p:spPr>
          <a:xfrm>
            <a:off x="2374237" y="3777946"/>
            <a:ext cx="8637072" cy="977621"/>
          </a:xfrm>
        </p:spPr>
        <p:txBody>
          <a:bodyPr/>
          <a:lstStyle/>
          <a:p>
            <a:r>
              <a:rPr lang="en-GB" dirty="0"/>
              <a:t>Meena Gopal</a:t>
            </a:r>
          </a:p>
          <a:p>
            <a:r>
              <a:rPr lang="en-GB" dirty="0"/>
              <a:t>Advanced Centre for women’s studies, </a:t>
            </a:r>
            <a:r>
              <a:rPr lang="en-GB" dirty="0" err="1"/>
              <a:t>tiss</a:t>
            </a:r>
            <a:endParaRPr lang="en-IN" dirty="0"/>
          </a:p>
        </p:txBody>
      </p:sp>
    </p:spTree>
    <p:extLst>
      <p:ext uri="{BB962C8B-B14F-4D97-AF65-F5344CB8AC3E}">
        <p14:creationId xmlns:p14="http://schemas.microsoft.com/office/powerpoint/2010/main" val="2004762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9CBBF-BCA5-0E49-FD76-08E2CFDEFEF6}"/>
              </a:ext>
            </a:extLst>
          </p:cNvPr>
          <p:cNvSpPr>
            <a:spLocks noGrp="1"/>
          </p:cNvSpPr>
          <p:nvPr>
            <p:ph type="title"/>
          </p:nvPr>
        </p:nvSpPr>
        <p:spPr>
          <a:xfrm>
            <a:off x="1059693" y="0"/>
            <a:ext cx="9603275" cy="1049235"/>
          </a:xfrm>
        </p:spPr>
        <p:txBody>
          <a:bodyPr/>
          <a:lstStyle/>
          <a:p>
            <a:r>
              <a:rPr lang="en-GB" dirty="0"/>
              <a:t> </a:t>
            </a:r>
            <a:endParaRPr lang="en-IN" dirty="0"/>
          </a:p>
        </p:txBody>
      </p:sp>
      <p:sp>
        <p:nvSpPr>
          <p:cNvPr id="3" name="Content Placeholder 2">
            <a:extLst>
              <a:ext uri="{FF2B5EF4-FFF2-40B4-BE49-F238E27FC236}">
                <a16:creationId xmlns:a16="http://schemas.microsoft.com/office/drawing/2014/main" id="{346AF3F8-189C-C650-BEDD-1E4F5F1327AC}"/>
              </a:ext>
            </a:extLst>
          </p:cNvPr>
          <p:cNvSpPr>
            <a:spLocks noGrp="1"/>
          </p:cNvSpPr>
          <p:nvPr>
            <p:ph idx="1"/>
          </p:nvPr>
        </p:nvSpPr>
        <p:spPr>
          <a:xfrm>
            <a:off x="827314" y="798340"/>
            <a:ext cx="10070324" cy="3450613"/>
          </a:xfrm>
        </p:spPr>
        <p:txBody>
          <a:bodyPr>
            <a:noAutofit/>
          </a:bodyPr>
          <a:lstStyle/>
          <a:p>
            <a:pPr>
              <a:lnSpc>
                <a:spcPct val="107000"/>
              </a:lnSpc>
              <a:spcAft>
                <a:spcPts val="800"/>
              </a:spcAft>
            </a:pPr>
            <a:r>
              <a:rPr lang="en-GB" sz="2800" dirty="0">
                <a:effectLst/>
                <a:latin typeface="Calibri" panose="020F0502020204030204" pitchFamily="34" charset="0"/>
                <a:ea typeface="Calibri" panose="020F0502020204030204" pitchFamily="34" charset="0"/>
                <a:cs typeface="Mangal" panose="02040503050203030202" pitchFamily="18" charset="0"/>
              </a:rPr>
              <a:t>Why  and what is our research? It is about understanding the reality around us</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GB" sz="2800" b="1" dirty="0">
                <a:effectLst/>
                <a:latin typeface="Calibri" panose="020F0502020204030204" pitchFamily="34" charset="0"/>
                <a:ea typeface="Calibri" panose="020F0502020204030204" pitchFamily="34" charset="0"/>
                <a:cs typeface="Mangal" panose="02040503050203030202" pitchFamily="18" charset="0"/>
              </a:rPr>
              <a:t>*Knowledge production</a:t>
            </a:r>
            <a:r>
              <a:rPr lang="en-GB" sz="2800" dirty="0">
                <a:effectLst/>
                <a:latin typeface="Calibri" panose="020F0502020204030204" pitchFamily="34" charset="0"/>
                <a:ea typeface="Calibri" panose="020F0502020204030204" pitchFamily="34" charset="0"/>
                <a:cs typeface="Mangal" panose="02040503050203030202" pitchFamily="18" charset="0"/>
              </a:rPr>
              <a:t> – What then is knowledge? </a:t>
            </a:r>
            <a:r>
              <a:rPr lang="en-GB" sz="2800" dirty="0">
                <a:latin typeface="Calibri" panose="020F0502020204030204" pitchFamily="34" charset="0"/>
                <a:ea typeface="Calibri" panose="020F0502020204030204" pitchFamily="34" charset="0"/>
                <a:cs typeface="Mangal" panose="02040503050203030202" pitchFamily="18" charset="0"/>
              </a:rPr>
              <a:t>Should have</a:t>
            </a:r>
            <a:r>
              <a:rPr lang="en-GB" sz="2800" dirty="0">
                <a:effectLst/>
                <a:latin typeface="Calibri" panose="020F0502020204030204" pitchFamily="34" charset="0"/>
                <a:ea typeface="Calibri" panose="020F0502020204030204" pitchFamily="34" charset="0"/>
                <a:cs typeface="Mangal" panose="02040503050203030202" pitchFamily="18" charset="0"/>
              </a:rPr>
              <a:t> authority (power for policy, for the benefit of all, should be inclusive, democratic in participation) and should be valid (representative, not exclusive; rely on processes that capture reality…) </a:t>
            </a:r>
          </a:p>
          <a:p>
            <a:pPr>
              <a:lnSpc>
                <a:spcPct val="107000"/>
              </a:lnSpc>
              <a:spcAft>
                <a:spcPts val="800"/>
              </a:spcAft>
            </a:pPr>
            <a:r>
              <a:rPr lang="en-GB" sz="2800" dirty="0">
                <a:effectLst/>
                <a:latin typeface="Calibri" panose="020F0502020204030204" pitchFamily="34" charset="0"/>
                <a:ea typeface="Calibri" panose="020F0502020204030204" pitchFamily="34" charset="0"/>
                <a:cs typeface="Mangal" panose="02040503050203030202" pitchFamily="18" charset="0"/>
              </a:rPr>
              <a:t>Therefore always contested – as realities change so also knowledge changes, as creators of knowledge become expansive, so also knowledge changes.</a:t>
            </a: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29542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8C348-4BF5-49C2-1B91-5FEEA9DD7579}"/>
              </a:ext>
            </a:extLst>
          </p:cNvPr>
          <p:cNvSpPr>
            <a:spLocks noGrp="1"/>
          </p:cNvSpPr>
          <p:nvPr>
            <p:ph type="title"/>
          </p:nvPr>
        </p:nvSpPr>
        <p:spPr/>
        <p:txBody>
          <a:bodyPr/>
          <a:lstStyle/>
          <a:p>
            <a:r>
              <a:rPr lang="en-GB" dirty="0"/>
              <a:t> </a:t>
            </a:r>
            <a:endParaRPr lang="en-IN" dirty="0"/>
          </a:p>
        </p:txBody>
      </p:sp>
      <p:sp>
        <p:nvSpPr>
          <p:cNvPr id="3" name="Content Placeholder 2">
            <a:extLst>
              <a:ext uri="{FF2B5EF4-FFF2-40B4-BE49-F238E27FC236}">
                <a16:creationId xmlns:a16="http://schemas.microsoft.com/office/drawing/2014/main" id="{73026DC7-E1C9-E572-8218-B1E71B5D83D3}"/>
              </a:ext>
            </a:extLst>
          </p:cNvPr>
          <p:cNvSpPr>
            <a:spLocks noGrp="1"/>
          </p:cNvSpPr>
          <p:nvPr>
            <p:ph idx="1"/>
          </p:nvPr>
        </p:nvSpPr>
        <p:spPr>
          <a:xfrm>
            <a:off x="449944" y="302619"/>
            <a:ext cx="10987314" cy="3450613"/>
          </a:xfrm>
        </p:spPr>
        <p:txBody>
          <a:bodyPr>
            <a:noAutofit/>
          </a:bodyPr>
          <a:lstStyle/>
          <a:p>
            <a:r>
              <a:rPr lang="en-GB" sz="2800" b="1" dirty="0">
                <a:effectLst/>
                <a:latin typeface="Calibri" panose="020F0502020204030204" pitchFamily="34" charset="0"/>
                <a:ea typeface="Calibri" panose="020F0502020204030204" pitchFamily="34" charset="0"/>
                <a:cs typeface="Mangal" panose="02040503050203030202" pitchFamily="18" charset="0"/>
              </a:rPr>
              <a:t>*How do I know</a:t>
            </a:r>
            <a:r>
              <a:rPr lang="en-GB" sz="2800" dirty="0">
                <a:effectLst/>
                <a:latin typeface="Calibri" panose="020F0502020204030204" pitchFamily="34" charset="0"/>
                <a:ea typeface="Calibri" panose="020F0502020204030204" pitchFamily="34" charset="0"/>
                <a:cs typeface="Mangal" panose="02040503050203030202" pitchFamily="18" charset="0"/>
              </a:rPr>
              <a:t> what I know? Is the </a:t>
            </a:r>
            <a:r>
              <a:rPr lang="en-GB" sz="2800" b="1" dirty="0">
                <a:effectLst/>
                <a:latin typeface="Calibri" panose="020F0502020204030204" pitchFamily="34" charset="0"/>
                <a:ea typeface="Calibri" panose="020F0502020204030204" pitchFamily="34" charset="0"/>
                <a:cs typeface="Mangal" panose="02040503050203030202" pitchFamily="18" charset="0"/>
              </a:rPr>
              <a:t>knower</a:t>
            </a:r>
            <a:r>
              <a:rPr lang="en-GB" sz="2800" dirty="0">
                <a:effectLst/>
                <a:latin typeface="Calibri" panose="020F0502020204030204" pitchFamily="34" charset="0"/>
                <a:ea typeface="Calibri" panose="020F0502020204030204" pitchFamily="34" charset="0"/>
                <a:cs typeface="Mangal" panose="02040503050203030202" pitchFamily="18" charset="0"/>
              </a:rPr>
              <a:t> relevant? and a producer – who is entitled to be one? We do know that not everyone till around a 150 years ago, could not access knowledge, let alone create it. Therefore </a:t>
            </a:r>
            <a:r>
              <a:rPr lang="en-GB" sz="2800" b="1" dirty="0">
                <a:effectLst/>
                <a:latin typeface="Calibri" panose="020F0502020204030204" pitchFamily="34" charset="0"/>
                <a:ea typeface="Calibri" panose="020F0502020204030204" pitchFamily="34" charset="0"/>
                <a:cs typeface="Mangal" panose="02040503050203030202" pitchFamily="18" charset="0"/>
              </a:rPr>
              <a:t>reflexivity</a:t>
            </a:r>
            <a:r>
              <a:rPr lang="en-GB" sz="2800" dirty="0">
                <a:effectLst/>
                <a:latin typeface="Calibri" panose="020F0502020204030204" pitchFamily="34" charset="0"/>
                <a:ea typeface="Calibri" panose="020F0502020204030204" pitchFamily="34" charset="0"/>
                <a:cs typeface="Mangal" panose="02040503050203030202" pitchFamily="18" charset="0"/>
              </a:rPr>
              <a:t> </a:t>
            </a:r>
            <a:r>
              <a:rPr lang="en-GB" sz="2800" dirty="0">
                <a:latin typeface="Calibri" panose="020F0502020204030204" pitchFamily="34" charset="0"/>
                <a:ea typeface="Calibri" panose="020F0502020204030204" pitchFamily="34" charset="0"/>
                <a:cs typeface="Mangal" panose="02040503050203030202" pitchFamily="18" charset="0"/>
              </a:rPr>
              <a:t>–critical questioning about the processes and participants</a:t>
            </a:r>
            <a:endParaRPr lang="en-GB" sz="2800" dirty="0">
              <a:effectLst/>
              <a:latin typeface="Calibri" panose="020F0502020204030204" pitchFamily="34" charset="0"/>
              <a:ea typeface="Calibri" panose="020F0502020204030204" pitchFamily="34" charset="0"/>
              <a:cs typeface="Mangal" panose="02040503050203030202" pitchFamily="18" charset="0"/>
            </a:endParaRPr>
          </a:p>
          <a:p>
            <a:r>
              <a:rPr lang="en-GB" sz="2800" dirty="0">
                <a:effectLst/>
                <a:latin typeface="Calibri" panose="020F0502020204030204" pitchFamily="34" charset="0"/>
                <a:ea typeface="Calibri" panose="020F0502020204030204" pitchFamily="34" charset="0"/>
                <a:cs typeface="Mangal" panose="02040503050203030202" pitchFamily="18" charset="0"/>
              </a:rPr>
              <a:t>Caste, gender and other social barriers came in the way of who can learn and produce knowledge, authoritative knowledge. Therefore </a:t>
            </a:r>
            <a:r>
              <a:rPr lang="en-GB" sz="2800" b="1" dirty="0">
                <a:latin typeface="Calibri" panose="020F0502020204030204" pitchFamily="34" charset="0"/>
                <a:ea typeface="Calibri" panose="020F0502020204030204" pitchFamily="34" charset="0"/>
                <a:cs typeface="Mangal" panose="02040503050203030202" pitchFamily="18" charset="0"/>
              </a:rPr>
              <a:t>p</a:t>
            </a:r>
            <a:r>
              <a:rPr lang="en-GB" sz="2800" b="1" dirty="0">
                <a:effectLst/>
                <a:latin typeface="Calibri" panose="020F0502020204030204" pitchFamily="34" charset="0"/>
                <a:ea typeface="Calibri" panose="020F0502020204030204" pitchFamily="34" charset="0"/>
                <a:cs typeface="Mangal" panose="02040503050203030202" pitchFamily="18" charset="0"/>
              </a:rPr>
              <a:t>ower </a:t>
            </a:r>
            <a:r>
              <a:rPr lang="en-GB" sz="2800" dirty="0">
                <a:effectLst/>
                <a:latin typeface="Calibri" panose="020F0502020204030204" pitchFamily="34" charset="0"/>
                <a:ea typeface="Calibri" panose="020F0502020204030204" pitchFamily="34" charset="0"/>
                <a:cs typeface="Mangal" panose="02040503050203030202" pitchFamily="18" charset="0"/>
              </a:rPr>
              <a:t>is deeply connected to the processes of production of knowledge. So what will count as knowledge – produced as theory or the language of the expert, or that of experience? </a:t>
            </a:r>
            <a:r>
              <a:rPr lang="en-GB" i="1" dirty="0">
                <a:effectLst/>
                <a:latin typeface="Calibri" panose="020F0502020204030204" pitchFamily="34" charset="0"/>
                <a:ea typeface="Calibri" panose="020F0502020204030204" pitchFamily="34" charset="0"/>
                <a:cs typeface="Mangal" panose="02040503050203030202" pitchFamily="18" charset="0"/>
              </a:rPr>
              <a:t>Knowledge of childbirth</a:t>
            </a:r>
            <a:r>
              <a:rPr lang="en-GB" dirty="0">
                <a:effectLst/>
                <a:latin typeface="Calibri" panose="020F0502020204030204" pitchFamily="34" charset="0"/>
                <a:ea typeface="Calibri" panose="020F0502020204030204" pitchFamily="34" charset="0"/>
                <a:cs typeface="Mangal" panose="02040503050203030202" pitchFamily="18" charset="0"/>
              </a:rPr>
              <a:t> – </a:t>
            </a:r>
            <a:r>
              <a:rPr lang="en-GB" i="1" dirty="0">
                <a:effectLst/>
                <a:latin typeface="Calibri" panose="020F0502020204030204" pitchFamily="34" charset="0"/>
                <a:ea typeface="Calibri" panose="020F0502020204030204" pitchFamily="34" charset="0"/>
                <a:cs typeface="Mangal" panose="02040503050203030202" pitchFamily="18" charset="0"/>
              </a:rPr>
              <a:t>who has authoritative knowledge(dominant)? Does it change with cultures? Modern/educational cultures, rural/traditional knowledge cultures? And even within a structure of practice – like the hospital, there is a hierarchy of expertise </a:t>
            </a:r>
            <a:endParaRPr lang="en-IN"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332592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654E6-964C-AE21-2759-D297DF1F14D5}"/>
              </a:ext>
            </a:extLst>
          </p:cNvPr>
          <p:cNvSpPr>
            <a:spLocks noGrp="1"/>
          </p:cNvSpPr>
          <p:nvPr>
            <p:ph type="title"/>
          </p:nvPr>
        </p:nvSpPr>
        <p:spPr/>
        <p:txBody>
          <a:bodyPr/>
          <a:lstStyle/>
          <a:p>
            <a:r>
              <a:rPr lang="en-GB" dirty="0"/>
              <a:t> </a:t>
            </a:r>
            <a:endParaRPr lang="en-IN" dirty="0"/>
          </a:p>
        </p:txBody>
      </p:sp>
      <p:sp>
        <p:nvSpPr>
          <p:cNvPr id="3" name="Content Placeholder 2">
            <a:extLst>
              <a:ext uri="{FF2B5EF4-FFF2-40B4-BE49-F238E27FC236}">
                <a16:creationId xmlns:a16="http://schemas.microsoft.com/office/drawing/2014/main" id="{439E56D1-1464-5B06-2559-E36F452D342B}"/>
              </a:ext>
            </a:extLst>
          </p:cNvPr>
          <p:cNvSpPr>
            <a:spLocks noGrp="1"/>
          </p:cNvSpPr>
          <p:nvPr>
            <p:ph idx="1"/>
          </p:nvPr>
        </p:nvSpPr>
        <p:spPr>
          <a:xfrm>
            <a:off x="812800" y="804519"/>
            <a:ext cx="10150227" cy="4058459"/>
          </a:xfrm>
        </p:spPr>
        <p:txBody>
          <a:bodyPr>
            <a:noAutofit/>
          </a:bodyPr>
          <a:lstStyle/>
          <a:p>
            <a:pPr>
              <a:lnSpc>
                <a:spcPct val="107000"/>
              </a:lnSpc>
              <a:spcAft>
                <a:spcPts val="800"/>
              </a:spcAft>
            </a:pPr>
            <a:r>
              <a:rPr lang="en-GB" sz="2800" dirty="0">
                <a:effectLst/>
                <a:latin typeface="Calibri" panose="020F0502020204030204" pitchFamily="34" charset="0"/>
                <a:ea typeface="Calibri" panose="020F0502020204030204" pitchFamily="34" charset="0"/>
                <a:cs typeface="Calibri" panose="020F0502020204030204" pitchFamily="34" charset="0"/>
              </a:rPr>
              <a:t>the realms of knowledge production – disciplines, and methodologies</a:t>
            </a:r>
            <a:endParaRPr lang="en-IN" sz="28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Calibri" panose="020F0502020204030204" pitchFamily="34" charset="0"/>
              </a:rPr>
              <a:t>Brief distinction between </a:t>
            </a:r>
            <a:r>
              <a:rPr lang="en-GB" sz="2800" b="1" dirty="0">
                <a:effectLst/>
                <a:latin typeface="Calibri" panose="020F0502020204030204" pitchFamily="34" charset="0"/>
                <a:ea typeface="Calibri" panose="020F0502020204030204" pitchFamily="34" charset="0"/>
                <a:cs typeface="Calibri" panose="020F0502020204030204" pitchFamily="34" charset="0"/>
              </a:rPr>
              <a:t>methods and methodology</a:t>
            </a:r>
            <a:r>
              <a:rPr lang="en-GB" sz="2800" dirty="0">
                <a:effectLst/>
                <a:latin typeface="Calibri" panose="020F0502020204030204" pitchFamily="34" charset="0"/>
                <a:ea typeface="Calibri" panose="020F0502020204030204" pitchFamily="34" charset="0"/>
                <a:cs typeface="Calibri" panose="020F0502020204030204" pitchFamily="34" charset="0"/>
              </a:rPr>
              <a:t> – </a:t>
            </a:r>
            <a:endParaRPr lang="en-IN" sz="28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Calibri" panose="020F0502020204030204" pitchFamily="34" charset="0"/>
              </a:rPr>
              <a:t>methods includes the tools and techniques [</a:t>
            </a:r>
            <a:r>
              <a:rPr lang="en-IN" sz="2800" dirty="0">
                <a:effectLst/>
                <a:latin typeface="Calibri" panose="020F0502020204030204" pitchFamily="34" charset="0"/>
                <a:ea typeface="Calibri" panose="020F0502020204030204" pitchFamily="34" charset="0"/>
                <a:cs typeface="Calibri" panose="020F0502020204030204" pitchFamily="34" charset="0"/>
              </a:rPr>
              <a:t>ethnography, interviews, observations, focus group discussions, questionnaires, life histories, documentary analysis, data and statistical analysis, laboratory experiments, content analysis, textual analysis, analysis of objects or images, media analysis]</a:t>
            </a:r>
          </a:p>
          <a:p>
            <a:endParaRPr lang="en-IN"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36360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52119-AB2F-7382-45AF-ED09A89C82ED}"/>
              </a:ext>
            </a:extLst>
          </p:cNvPr>
          <p:cNvSpPr>
            <a:spLocks noGrp="1"/>
          </p:cNvSpPr>
          <p:nvPr>
            <p:ph type="title"/>
          </p:nvPr>
        </p:nvSpPr>
        <p:spPr/>
        <p:txBody>
          <a:bodyPr/>
          <a:lstStyle/>
          <a:p>
            <a:r>
              <a:rPr lang="en-GB" dirty="0"/>
              <a:t> </a:t>
            </a:r>
            <a:endParaRPr lang="en-IN" dirty="0"/>
          </a:p>
        </p:txBody>
      </p:sp>
      <p:sp>
        <p:nvSpPr>
          <p:cNvPr id="3" name="Content Placeholder 2">
            <a:extLst>
              <a:ext uri="{FF2B5EF4-FFF2-40B4-BE49-F238E27FC236}">
                <a16:creationId xmlns:a16="http://schemas.microsoft.com/office/drawing/2014/main" id="{986FB7AB-C44F-D3CA-28D9-03AA10F24B60}"/>
              </a:ext>
            </a:extLst>
          </p:cNvPr>
          <p:cNvSpPr>
            <a:spLocks noGrp="1"/>
          </p:cNvSpPr>
          <p:nvPr>
            <p:ph idx="1"/>
          </p:nvPr>
        </p:nvSpPr>
        <p:spPr>
          <a:xfrm>
            <a:off x="362858" y="-21613"/>
            <a:ext cx="10813143" cy="3450613"/>
          </a:xfrm>
        </p:spPr>
        <p:txBody>
          <a:bodyPr>
            <a:noAutofit/>
          </a:bodyPr>
          <a:lstStyle/>
          <a:p>
            <a:pPr>
              <a:lnSpc>
                <a:spcPct val="107000"/>
              </a:lnSpc>
              <a:spcAft>
                <a:spcPts val="800"/>
              </a:spcAft>
            </a:pPr>
            <a:r>
              <a:rPr lang="en-GB" sz="2800" b="1" dirty="0">
                <a:effectLst/>
                <a:latin typeface="Calibri" panose="020F0502020204030204" pitchFamily="34" charset="0"/>
                <a:ea typeface="Calibri" panose="020F0502020204030204" pitchFamily="34" charset="0"/>
                <a:cs typeface="Mangal" panose="02040503050203030202" pitchFamily="18" charset="0"/>
              </a:rPr>
              <a:t>*</a:t>
            </a:r>
            <a:r>
              <a:rPr lang="en-GB" sz="2800" dirty="0">
                <a:effectLst/>
                <a:latin typeface="Calibri" panose="020F0502020204030204" pitchFamily="34" charset="0"/>
                <a:ea typeface="Calibri" panose="020F0502020204030204" pitchFamily="34" charset="0"/>
                <a:cs typeface="Mangal" panose="02040503050203030202" pitchFamily="18" charset="0"/>
              </a:rPr>
              <a:t>Has </a:t>
            </a:r>
            <a:r>
              <a:rPr lang="en-GB" sz="2800" b="1" dirty="0">
                <a:effectLst/>
                <a:latin typeface="Calibri" panose="020F0502020204030204" pitchFamily="34" charset="0"/>
                <a:ea typeface="Calibri" panose="020F0502020204030204" pitchFamily="34" charset="0"/>
                <a:cs typeface="Mangal" panose="02040503050203030202" pitchFamily="18" charset="0"/>
              </a:rPr>
              <a:t>some assumptions about the nature</a:t>
            </a:r>
            <a:r>
              <a:rPr lang="en-GB" sz="2800" dirty="0">
                <a:effectLst/>
                <a:latin typeface="Calibri" panose="020F0502020204030204" pitchFamily="34" charset="0"/>
                <a:ea typeface="Calibri" panose="020F0502020204030204" pitchFamily="34" charset="0"/>
                <a:cs typeface="Mangal" panose="02040503050203030202" pitchFamily="18" charset="0"/>
              </a:rPr>
              <a:t>/meaning of </a:t>
            </a:r>
            <a:br>
              <a:rPr lang="en-GB" sz="2800" dirty="0">
                <a:effectLst/>
                <a:latin typeface="Calibri" panose="020F0502020204030204" pitchFamily="34" charset="0"/>
                <a:ea typeface="Calibri" panose="020F0502020204030204" pitchFamily="34" charset="0"/>
                <a:cs typeface="Mangal" panose="02040503050203030202" pitchFamily="18" charset="0"/>
              </a:rPr>
            </a:br>
            <a:r>
              <a:rPr lang="en-GB" sz="2800" dirty="0">
                <a:effectLst/>
                <a:latin typeface="Calibri" panose="020F0502020204030204" pitchFamily="34" charset="0"/>
                <a:ea typeface="Calibri" panose="020F0502020204030204" pitchFamily="34" charset="0"/>
                <a:cs typeface="Mangal" panose="02040503050203030202" pitchFamily="18" charset="0"/>
              </a:rPr>
              <a:t>Ideas – Concepts – Theories  ….are connected to…..Experience </a:t>
            </a:r>
            <a:r>
              <a:rPr lang="en-GB" sz="2800" dirty="0">
                <a:latin typeface="Calibri" panose="020F0502020204030204" pitchFamily="34" charset="0"/>
                <a:ea typeface="Calibri" panose="020F0502020204030204" pitchFamily="34" charset="0"/>
                <a:cs typeface="Mangal" panose="02040503050203030202" pitchFamily="18" charset="0"/>
              </a:rPr>
              <a:t>…..in order to relate to……</a:t>
            </a:r>
            <a:r>
              <a:rPr lang="en-GB" sz="2800" dirty="0">
                <a:effectLst/>
                <a:latin typeface="Calibri" panose="020F0502020204030204" pitchFamily="34" charset="0"/>
                <a:ea typeface="Calibri" panose="020F0502020204030204" pitchFamily="34" charset="0"/>
                <a:cs typeface="Mangal" panose="02040503050203030202" pitchFamily="18" charset="0"/>
              </a:rPr>
              <a:t>Reality of social life</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Mangal" panose="02040503050203030202" pitchFamily="18" charset="0"/>
              </a:rPr>
              <a:t>Different approaches – Scientific method, reason, dualisms – Positivist- </a:t>
            </a:r>
            <a:endParaRPr lang="en-GB" sz="2800" dirty="0">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Mangal" panose="02040503050203030202" pitchFamily="18" charset="0"/>
              </a:rPr>
              <a:t>Empiricist (ideas reasoned out/or via senses, observation of facts- independent of the researcher’s values) </a:t>
            </a:r>
            <a:br>
              <a:rPr lang="en-GB" sz="2800" dirty="0">
                <a:effectLst/>
                <a:latin typeface="Calibri" panose="020F0502020204030204" pitchFamily="34" charset="0"/>
                <a:ea typeface="Calibri" panose="020F0502020204030204" pitchFamily="34" charset="0"/>
                <a:cs typeface="Mangal" panose="02040503050203030202" pitchFamily="18" charset="0"/>
              </a:rPr>
            </a:br>
            <a:r>
              <a:rPr lang="en-GB" sz="2800" dirty="0">
                <a:effectLst/>
                <a:latin typeface="Calibri" panose="020F0502020204030204" pitchFamily="34" charset="0"/>
                <a:ea typeface="Calibri" panose="020F0502020204030204" pitchFamily="34" charset="0"/>
                <a:cs typeface="Mangal" panose="02040503050203030202" pitchFamily="18" charset="0"/>
              </a:rPr>
              <a:t>vs Interpretive </a:t>
            </a:r>
            <a:br>
              <a:rPr lang="en-GB" sz="2800" dirty="0">
                <a:effectLst/>
                <a:latin typeface="Calibri" panose="020F0502020204030204" pitchFamily="34" charset="0"/>
                <a:ea typeface="Calibri" panose="020F0502020204030204" pitchFamily="34" charset="0"/>
                <a:cs typeface="Mangal" panose="02040503050203030202" pitchFamily="18" charset="0"/>
              </a:rPr>
            </a:br>
            <a:r>
              <a:rPr lang="en-GB" sz="2800" dirty="0">
                <a:effectLst/>
                <a:latin typeface="Calibri" panose="020F0502020204030204" pitchFamily="34" charset="0"/>
                <a:ea typeface="Calibri" panose="020F0502020204030204" pitchFamily="34" charset="0"/>
                <a:cs typeface="Mangal" panose="02040503050203030202" pitchFamily="18" charset="0"/>
              </a:rPr>
              <a:t>(objectivity vs experiential) </a:t>
            </a:r>
            <a:r>
              <a:rPr lang="en-GB" sz="2800" i="1" dirty="0">
                <a:effectLst/>
                <a:latin typeface="Calibri" panose="020F0502020204030204" pitchFamily="34" charset="0"/>
                <a:ea typeface="Calibri" panose="020F0502020204030204" pitchFamily="34" charset="0"/>
                <a:cs typeface="Mangal" panose="02040503050203030202" pitchFamily="18" charset="0"/>
              </a:rPr>
              <a:t>‘Who is a woman?’</a:t>
            </a:r>
            <a:r>
              <a:rPr lang="en-GB" sz="2800" dirty="0">
                <a:effectLst/>
                <a:latin typeface="Calibri" panose="020F0502020204030204" pitchFamily="34" charset="0"/>
                <a:ea typeface="Calibri" panose="020F0502020204030204" pitchFamily="34" charset="0"/>
                <a:cs typeface="Mangal" panose="02040503050203030202" pitchFamily="18" charset="0"/>
              </a:rPr>
              <a:t> – recognising difference</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Mangal" panose="02040503050203030202" pitchFamily="18" charset="0"/>
              </a:rPr>
              <a:t>Standpoint (Realist) – What reality (of experience) we know and what is hidden (Marxist, competing claims by Feminist, Black/Dalit Feminist) (dominant reality has only partial perspective/situated knowledges – Donna Haraway) </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endParaRPr lang="en-IN" sz="2800" dirty="0"/>
          </a:p>
        </p:txBody>
      </p:sp>
    </p:spTree>
    <p:extLst>
      <p:ext uri="{BB962C8B-B14F-4D97-AF65-F5344CB8AC3E}">
        <p14:creationId xmlns:p14="http://schemas.microsoft.com/office/powerpoint/2010/main" val="2951958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8131F-2B3E-5C47-E74A-F943EBE1D39A}"/>
              </a:ext>
            </a:extLst>
          </p:cNvPr>
          <p:cNvSpPr>
            <a:spLocks noGrp="1"/>
          </p:cNvSpPr>
          <p:nvPr>
            <p:ph type="title"/>
          </p:nvPr>
        </p:nvSpPr>
        <p:spPr/>
        <p:txBody>
          <a:bodyPr/>
          <a:lstStyle/>
          <a:p>
            <a:r>
              <a:rPr lang="en-GB" dirty="0"/>
              <a:t> </a:t>
            </a:r>
            <a:endParaRPr lang="en-IN" dirty="0"/>
          </a:p>
        </p:txBody>
      </p:sp>
      <p:sp>
        <p:nvSpPr>
          <p:cNvPr id="3" name="Content Placeholder 2">
            <a:extLst>
              <a:ext uri="{FF2B5EF4-FFF2-40B4-BE49-F238E27FC236}">
                <a16:creationId xmlns:a16="http://schemas.microsoft.com/office/drawing/2014/main" id="{E5B1EE32-BEC6-DA25-5A0A-44E1C7463DE3}"/>
              </a:ext>
            </a:extLst>
          </p:cNvPr>
          <p:cNvSpPr>
            <a:spLocks noGrp="1"/>
          </p:cNvSpPr>
          <p:nvPr>
            <p:ph idx="1"/>
          </p:nvPr>
        </p:nvSpPr>
        <p:spPr>
          <a:xfrm>
            <a:off x="551543" y="412634"/>
            <a:ext cx="10503311" cy="4661826"/>
          </a:xfrm>
        </p:spPr>
        <p:txBody>
          <a:bodyPr>
            <a:noAutofit/>
          </a:bodyPr>
          <a:lstStyle/>
          <a:p>
            <a:pPr>
              <a:lnSpc>
                <a:spcPct val="107000"/>
              </a:lnSpc>
              <a:spcAft>
                <a:spcPts val="800"/>
              </a:spcAft>
            </a:pPr>
            <a:r>
              <a:rPr lang="en-GB" sz="2800" b="1" dirty="0">
                <a:effectLst/>
                <a:latin typeface="Calibri" panose="020F0502020204030204" pitchFamily="34" charset="0"/>
                <a:ea typeface="Calibri" panose="020F0502020204030204" pitchFamily="34" charset="0"/>
                <a:cs typeface="Mangal" panose="02040503050203030202" pitchFamily="18" charset="0"/>
              </a:rPr>
              <a:t>*</a:t>
            </a:r>
            <a:r>
              <a:rPr lang="en-GB" sz="2800" dirty="0">
                <a:effectLst/>
                <a:latin typeface="Calibri" panose="020F0502020204030204" pitchFamily="34" charset="0"/>
                <a:ea typeface="Calibri" panose="020F0502020204030204" pitchFamily="34" charset="0"/>
                <a:cs typeface="Mangal" panose="02040503050203030202" pitchFamily="18" charset="0"/>
              </a:rPr>
              <a:t>Methodology - The processes of producing knowledge [epistemology] is - also </a:t>
            </a:r>
            <a:r>
              <a:rPr lang="en-GB" sz="2800" b="1" dirty="0">
                <a:effectLst/>
                <a:latin typeface="Calibri" panose="020F0502020204030204" pitchFamily="34" charset="0"/>
                <a:ea typeface="Calibri" panose="020F0502020204030204" pitchFamily="34" charset="0"/>
                <a:cs typeface="Mangal" panose="02040503050203030202" pitchFamily="18" charset="0"/>
              </a:rPr>
              <a:t>*political (power</a:t>
            </a:r>
            <a:r>
              <a:rPr lang="en-GB" sz="2800" dirty="0">
                <a:effectLst/>
                <a:latin typeface="Calibri" panose="020F0502020204030204" pitchFamily="34" charset="0"/>
                <a:ea typeface="Calibri" panose="020F0502020204030204" pitchFamily="34" charset="0"/>
                <a:cs typeface="Mangal" panose="02040503050203030202" pitchFamily="18" charset="0"/>
              </a:rPr>
              <a:t> relations that knowledge creates) (agency [as opposed to determinism]to alter one’s reality) – and concerned with </a:t>
            </a:r>
            <a:r>
              <a:rPr lang="en-GB" sz="2800" b="1" dirty="0">
                <a:effectLst/>
                <a:latin typeface="Calibri" panose="020F0502020204030204" pitchFamily="34" charset="0"/>
                <a:ea typeface="Calibri" panose="020F0502020204030204" pitchFamily="34" charset="0"/>
                <a:cs typeface="Mangal" panose="02040503050203030202" pitchFamily="18" charset="0"/>
              </a:rPr>
              <a:t>ethics</a:t>
            </a:r>
            <a:r>
              <a:rPr lang="en-GB" sz="2800" dirty="0">
                <a:effectLst/>
                <a:latin typeface="Calibri" panose="020F0502020204030204" pitchFamily="34" charset="0"/>
                <a:ea typeface="Calibri" panose="020F0502020204030204" pitchFamily="34" charset="0"/>
                <a:cs typeface="Mangal" panose="02040503050203030202" pitchFamily="18" charset="0"/>
              </a:rPr>
              <a:t> – rights, obligations and justice. </a:t>
            </a:r>
            <a:r>
              <a:rPr lang="en-GB" sz="2800" i="1" dirty="0">
                <a:effectLst/>
                <a:latin typeface="Calibri" panose="020F0502020204030204" pitchFamily="34" charset="0"/>
                <a:ea typeface="Calibri" panose="020F0502020204030204" pitchFamily="34" charset="0"/>
                <a:cs typeface="Mangal" panose="02040503050203030202" pitchFamily="18" charset="0"/>
              </a:rPr>
              <a:t>Those studying discrimination, may have to intervene in report rights violations, securing justice, and performing obligations of support – athlete’s rights research and action/activism </a:t>
            </a:r>
          </a:p>
          <a:p>
            <a:pPr>
              <a:lnSpc>
                <a:spcPct val="107000"/>
              </a:lnSpc>
              <a:spcAft>
                <a:spcPts val="800"/>
              </a:spcAft>
            </a:pPr>
            <a:r>
              <a:rPr lang="en-GB" sz="2800" dirty="0">
                <a:latin typeface="Calibri" panose="020F0502020204030204" pitchFamily="34" charset="0"/>
                <a:cs typeface="Calibri" panose="020F0502020204030204" pitchFamily="34" charset="0"/>
              </a:rPr>
              <a:t>Relationship between the researcher and the researched: </a:t>
            </a:r>
            <a:br>
              <a:rPr lang="en-GB" sz="2800" dirty="0">
                <a:latin typeface="Calibri" panose="020F0502020204030204" pitchFamily="34" charset="0"/>
                <a:cs typeface="Calibri" panose="020F0502020204030204" pitchFamily="34" charset="0"/>
              </a:rPr>
            </a:br>
            <a:r>
              <a:rPr lang="en-GB" sz="2800" dirty="0">
                <a:latin typeface="Calibri" panose="020F0502020204030204" pitchFamily="34" charset="0"/>
                <a:cs typeface="Calibri" panose="020F0502020204030204" pitchFamily="34" charset="0"/>
              </a:rPr>
              <a:t>Reducing hierarchy/power/privilege, challenges of interpreting/analysis – giving voice, politics of representing the differences among participants, insider-outsider status – </a:t>
            </a:r>
            <a:r>
              <a:rPr lang="en-GB" sz="2800" i="1" dirty="0">
                <a:latin typeface="Calibri" panose="020F0502020204030204" pitchFamily="34" charset="0"/>
                <a:cs typeface="Calibri" panose="020F0502020204030204" pitchFamily="34" charset="0"/>
              </a:rPr>
              <a:t>The film: The World before Her – Nisha </a:t>
            </a:r>
            <a:r>
              <a:rPr lang="en-GB" sz="2800" i="1" dirty="0" err="1">
                <a:latin typeface="Calibri" panose="020F0502020204030204" pitchFamily="34" charset="0"/>
                <a:cs typeface="Calibri" panose="020F0502020204030204" pitchFamily="34" charset="0"/>
              </a:rPr>
              <a:t>Pahuja</a:t>
            </a:r>
            <a:endParaRPr lang="en-IN" sz="2800" dirty="0">
              <a:latin typeface="Calibri" panose="020F0502020204030204" pitchFamily="34" charset="0"/>
              <a:cs typeface="Calibri" panose="020F0502020204030204" pitchFamily="34" charset="0"/>
            </a:endParaRPr>
          </a:p>
          <a:p>
            <a:pPr>
              <a:lnSpc>
                <a:spcPct val="107000"/>
              </a:lnSpc>
              <a:spcAft>
                <a:spcPts val="800"/>
              </a:spcAft>
            </a:pP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036107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3B40F-2B4E-190A-1551-292714CFFA6F}"/>
              </a:ext>
            </a:extLst>
          </p:cNvPr>
          <p:cNvSpPr>
            <a:spLocks noGrp="1"/>
          </p:cNvSpPr>
          <p:nvPr>
            <p:ph type="title"/>
          </p:nvPr>
        </p:nvSpPr>
        <p:spPr/>
        <p:txBody>
          <a:bodyPr/>
          <a:lstStyle/>
          <a:p>
            <a:r>
              <a:rPr lang="en-GB" dirty="0"/>
              <a:t> </a:t>
            </a:r>
            <a:endParaRPr lang="en-IN" dirty="0"/>
          </a:p>
        </p:txBody>
      </p:sp>
      <p:sp>
        <p:nvSpPr>
          <p:cNvPr id="3" name="Content Placeholder 2">
            <a:extLst>
              <a:ext uri="{FF2B5EF4-FFF2-40B4-BE49-F238E27FC236}">
                <a16:creationId xmlns:a16="http://schemas.microsoft.com/office/drawing/2014/main" id="{2A6A3AEE-7E40-CC57-EA41-59D4613A17D0}"/>
              </a:ext>
            </a:extLst>
          </p:cNvPr>
          <p:cNvSpPr>
            <a:spLocks noGrp="1"/>
          </p:cNvSpPr>
          <p:nvPr>
            <p:ph idx="1"/>
          </p:nvPr>
        </p:nvSpPr>
        <p:spPr>
          <a:xfrm>
            <a:off x="899887" y="804520"/>
            <a:ext cx="10154968" cy="4661826"/>
          </a:xfrm>
        </p:spPr>
        <p:txBody>
          <a:bodyPr>
            <a:noAutofit/>
          </a:bodyPr>
          <a:lstStyle/>
          <a:p>
            <a:pPr>
              <a:lnSpc>
                <a:spcPct val="107000"/>
              </a:lnSpc>
              <a:spcAft>
                <a:spcPts val="800"/>
              </a:spcAft>
            </a:pPr>
            <a:r>
              <a:rPr lang="en-GB" sz="2800" dirty="0">
                <a:effectLst/>
                <a:latin typeface="Calibri" panose="020F0502020204030204" pitchFamily="34" charset="0"/>
                <a:ea typeface="Calibri" panose="020F0502020204030204" pitchFamily="34" charset="0"/>
                <a:cs typeface="Mangal" panose="02040503050203030202" pitchFamily="18" charset="0"/>
              </a:rPr>
              <a:t>Ethics also includes an </a:t>
            </a:r>
            <a:r>
              <a:rPr lang="en-GB" sz="2800" b="1" dirty="0">
                <a:effectLst/>
                <a:latin typeface="Calibri" panose="020F0502020204030204" pitchFamily="34" charset="0"/>
                <a:ea typeface="Calibri" panose="020F0502020204030204" pitchFamily="34" charset="0"/>
                <a:cs typeface="Mangal" panose="02040503050203030202" pitchFamily="18" charset="0"/>
              </a:rPr>
              <a:t>accountability</a:t>
            </a:r>
            <a:r>
              <a:rPr lang="en-GB" sz="2800" dirty="0">
                <a:effectLst/>
                <a:latin typeface="Calibri" panose="020F0502020204030204" pitchFamily="34" charset="0"/>
                <a:ea typeface="Calibri" panose="020F0502020204030204" pitchFamily="34" charset="0"/>
                <a:cs typeface="Mangal" panose="02040503050203030202" pitchFamily="18" charset="0"/>
              </a:rPr>
              <a:t> to one’s universe of knowledge participants – what sort of knowledge production should we enter into, what should be our research question? We can let our disciplines, or social issues around us, decide what questions should we pursue. For whom or whose benefit do we produce knowledge? Perhaps it should be linked to some sort of social transformation, for the benefit of the not so powerful or privileged. So knowledge is linked deeply to politics. </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r>
              <a:rPr lang="en-GB" sz="2800" dirty="0">
                <a:effectLst/>
                <a:latin typeface="Calibri" panose="020F0502020204030204" pitchFamily="34" charset="0"/>
                <a:ea typeface="Calibri" panose="020F0502020204030204" pitchFamily="34" charset="0"/>
                <a:cs typeface="Mangal" panose="02040503050203030202" pitchFamily="18" charset="0"/>
              </a:rPr>
              <a:t> Madeleine Pape – How do we decide who competes in women’s sport </a:t>
            </a:r>
            <a:r>
              <a:rPr lang="en-GB" sz="2800" u="sng" dirty="0">
                <a:solidFill>
                  <a:srgbClr val="0563C1"/>
                </a:solidFill>
                <a:effectLst/>
                <a:latin typeface="Calibri" panose="020F0502020204030204" pitchFamily="34" charset="0"/>
                <a:ea typeface="Calibri" panose="020F0502020204030204" pitchFamily="34" charset="0"/>
                <a:cs typeface="Mangal" panose="02040503050203030202" pitchFamily="18" charset="0"/>
                <a:hlinkClick r:id="rId2"/>
              </a:rPr>
              <a:t>https://www.youtube.com/watch?v=34QHk0jYFSA</a:t>
            </a:r>
            <a:endParaRPr lang="en-IN" sz="2800" dirty="0"/>
          </a:p>
        </p:txBody>
      </p:sp>
    </p:spTree>
    <p:extLst>
      <p:ext uri="{BB962C8B-B14F-4D97-AF65-F5344CB8AC3E}">
        <p14:creationId xmlns:p14="http://schemas.microsoft.com/office/powerpoint/2010/main" val="1561018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DC1AE-64D3-3B44-9A6B-5EF19C8A0222}"/>
              </a:ext>
            </a:extLst>
          </p:cNvPr>
          <p:cNvSpPr>
            <a:spLocks noGrp="1"/>
          </p:cNvSpPr>
          <p:nvPr>
            <p:ph type="title"/>
          </p:nvPr>
        </p:nvSpPr>
        <p:spPr/>
        <p:txBody>
          <a:bodyPr/>
          <a:lstStyle/>
          <a:p>
            <a:r>
              <a:rPr lang="en-GB" dirty="0"/>
              <a:t> </a:t>
            </a:r>
            <a:endParaRPr lang="en-IN" dirty="0"/>
          </a:p>
        </p:txBody>
      </p:sp>
      <p:sp>
        <p:nvSpPr>
          <p:cNvPr id="3" name="Content Placeholder 2">
            <a:extLst>
              <a:ext uri="{FF2B5EF4-FFF2-40B4-BE49-F238E27FC236}">
                <a16:creationId xmlns:a16="http://schemas.microsoft.com/office/drawing/2014/main" id="{9BB80A26-CE00-51E8-E5F9-8D24E98A7DB2}"/>
              </a:ext>
            </a:extLst>
          </p:cNvPr>
          <p:cNvSpPr>
            <a:spLocks noGrp="1"/>
          </p:cNvSpPr>
          <p:nvPr>
            <p:ph idx="1"/>
          </p:nvPr>
        </p:nvSpPr>
        <p:spPr>
          <a:xfrm>
            <a:off x="391886" y="346589"/>
            <a:ext cx="10662968" cy="3450613"/>
          </a:xfrm>
        </p:spPr>
        <p:txBody>
          <a:bodyPr>
            <a:noAutofit/>
          </a:bodyPr>
          <a:lstStyle/>
          <a:p>
            <a:pPr>
              <a:lnSpc>
                <a:spcPct val="107000"/>
              </a:lnSpc>
              <a:spcAft>
                <a:spcPts val="800"/>
              </a:spcAft>
            </a:pPr>
            <a:r>
              <a:rPr lang="en-GB" sz="2800" b="1" dirty="0">
                <a:effectLst/>
                <a:latin typeface="Calibri" panose="020F0502020204030204" pitchFamily="34" charset="0"/>
                <a:ea typeface="Calibri" panose="020F0502020204030204" pitchFamily="34" charset="0"/>
                <a:cs typeface="Mangal" panose="02040503050203030202" pitchFamily="18" charset="0"/>
              </a:rPr>
              <a:t>*Methodology (Approach</a:t>
            </a:r>
            <a:r>
              <a:rPr lang="en-GB" sz="2800" dirty="0">
                <a:effectLst/>
                <a:latin typeface="Calibri" panose="020F0502020204030204" pitchFamily="34" charset="0"/>
                <a:ea typeface="Calibri" panose="020F0502020204030204" pitchFamily="34" charset="0"/>
                <a:cs typeface="Mangal" panose="02040503050203030202" pitchFamily="18" charset="0"/>
              </a:rPr>
              <a:t> – can have a theoretical approach, with my relationship to the research, my process of production </a:t>
            </a:r>
            <a:r>
              <a:rPr lang="en-GB" sz="1800" i="1" dirty="0">
                <a:effectLst/>
                <a:latin typeface="Calibri" panose="020F0502020204030204" pitchFamily="34" charset="0"/>
                <a:ea typeface="Calibri" panose="020F0502020204030204" pitchFamily="34" charset="0"/>
                <a:cs typeface="Mangal" panose="02040503050203030202" pitchFamily="18" charset="0"/>
              </a:rPr>
              <a:t>sexual labour</a:t>
            </a:r>
            <a:r>
              <a:rPr lang="en-GB" sz="2800" dirty="0">
                <a:effectLst/>
                <a:latin typeface="Calibri" panose="020F0502020204030204" pitchFamily="34" charset="0"/>
                <a:ea typeface="Calibri" panose="020F0502020204030204" pitchFamily="34" charset="0"/>
                <a:cs typeface="Mangal" panose="02040503050203030202" pitchFamily="18" charset="0"/>
              </a:rPr>
              <a:t>) Once my approach is clear – as to what methodology to adopt, then Design – or Framework</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Mangal" panose="02040503050203030202" pitchFamily="18" charset="0"/>
              </a:rPr>
              <a:t>Designing a Research – Start with an idea which has to be formulated into a </a:t>
            </a:r>
            <a:r>
              <a:rPr lang="en-GB" sz="2800" b="1" dirty="0">
                <a:effectLst/>
                <a:latin typeface="Calibri" panose="020F0502020204030204" pitchFamily="34" charset="0"/>
                <a:ea typeface="Calibri" panose="020F0502020204030204" pitchFamily="34" charset="0"/>
                <a:cs typeface="Mangal" panose="02040503050203030202" pitchFamily="18" charset="0"/>
              </a:rPr>
              <a:t>Research Question</a:t>
            </a:r>
            <a:r>
              <a:rPr lang="en-GB" sz="2800" dirty="0">
                <a:effectLst/>
                <a:latin typeface="Calibri" panose="020F0502020204030204" pitchFamily="34" charset="0"/>
                <a:ea typeface="Calibri" panose="020F0502020204030204" pitchFamily="34" charset="0"/>
                <a:cs typeface="Mangal" panose="02040503050203030202" pitchFamily="18" charset="0"/>
              </a:rPr>
              <a:t> (location, resources)– What is that I want to research, have others explored this? Will I be adding to the knowledge base? Whose standpoint will my research reflect – and such questions – will push me to </a:t>
            </a:r>
            <a:r>
              <a:rPr lang="en-GB" sz="2800" b="1" dirty="0">
                <a:effectLst/>
                <a:latin typeface="Calibri" panose="020F0502020204030204" pitchFamily="34" charset="0"/>
                <a:ea typeface="Calibri" panose="020F0502020204030204" pitchFamily="34" charset="0"/>
                <a:cs typeface="Mangal" panose="02040503050203030202" pitchFamily="18" charset="0"/>
              </a:rPr>
              <a:t>Review</a:t>
            </a:r>
            <a:r>
              <a:rPr lang="en-GB" sz="2800" dirty="0">
                <a:effectLst/>
                <a:latin typeface="Calibri" panose="020F0502020204030204" pitchFamily="34" charset="0"/>
                <a:ea typeface="Calibri" panose="020F0502020204030204" pitchFamily="34" charset="0"/>
                <a:cs typeface="Mangal" panose="02040503050203030202" pitchFamily="18" charset="0"/>
              </a:rPr>
              <a:t> the literature/knowledge base (or almost as much as possible) in the area – to help me narrow down to my research question. The research question will also lead us to the M</a:t>
            </a:r>
            <a:r>
              <a:rPr lang="en-GB" sz="2800" b="1" dirty="0">
                <a:effectLst/>
                <a:latin typeface="Calibri" panose="020F0502020204030204" pitchFamily="34" charset="0"/>
                <a:ea typeface="Calibri" panose="020F0502020204030204" pitchFamily="34" charset="0"/>
                <a:cs typeface="Mangal" panose="02040503050203030202" pitchFamily="18" charset="0"/>
              </a:rPr>
              <a:t>ethodology and approach</a:t>
            </a: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277029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4CF6E-3A4C-7426-1732-27E0C855AE0B}"/>
              </a:ext>
            </a:extLst>
          </p:cNvPr>
          <p:cNvSpPr>
            <a:spLocks noGrp="1"/>
          </p:cNvSpPr>
          <p:nvPr>
            <p:ph type="title"/>
          </p:nvPr>
        </p:nvSpPr>
        <p:spPr/>
        <p:txBody>
          <a:bodyPr/>
          <a:lstStyle/>
          <a:p>
            <a:r>
              <a:rPr lang="en-GB" dirty="0"/>
              <a:t> </a:t>
            </a:r>
            <a:endParaRPr lang="en-IN" dirty="0"/>
          </a:p>
        </p:txBody>
      </p:sp>
      <p:sp>
        <p:nvSpPr>
          <p:cNvPr id="3" name="Content Placeholder 2">
            <a:extLst>
              <a:ext uri="{FF2B5EF4-FFF2-40B4-BE49-F238E27FC236}">
                <a16:creationId xmlns:a16="http://schemas.microsoft.com/office/drawing/2014/main" id="{FAD26F1B-816B-EA2D-A7C6-E12C1506842E}"/>
              </a:ext>
            </a:extLst>
          </p:cNvPr>
          <p:cNvSpPr>
            <a:spLocks noGrp="1"/>
          </p:cNvSpPr>
          <p:nvPr>
            <p:ph idx="1"/>
          </p:nvPr>
        </p:nvSpPr>
        <p:spPr>
          <a:xfrm>
            <a:off x="958093" y="325547"/>
            <a:ext cx="10096761" cy="3450613"/>
          </a:xfrm>
        </p:spPr>
        <p:txBody>
          <a:bodyPr>
            <a:noAutofit/>
          </a:bodyPr>
          <a:lstStyle/>
          <a:p>
            <a:pPr>
              <a:lnSpc>
                <a:spcPct val="107000"/>
              </a:lnSpc>
              <a:spcAft>
                <a:spcPts val="800"/>
              </a:spcAft>
            </a:pPr>
            <a:r>
              <a:rPr lang="en-GB" sz="2800" dirty="0">
                <a:effectLst/>
                <a:latin typeface="Calibri" panose="020F0502020204030204" pitchFamily="34" charset="0"/>
                <a:ea typeface="Calibri" panose="020F0502020204030204" pitchFamily="34" charset="0"/>
                <a:cs typeface="Calibri" panose="020F0502020204030204" pitchFamily="34" charset="0"/>
              </a:rPr>
              <a:t>Where will I get the </a:t>
            </a:r>
            <a:r>
              <a:rPr lang="en-GB" sz="2800" b="1" dirty="0">
                <a:effectLst/>
                <a:latin typeface="Calibri" panose="020F0502020204030204" pitchFamily="34" charset="0"/>
                <a:ea typeface="Calibri" panose="020F0502020204030204" pitchFamily="34" charset="0"/>
                <a:cs typeface="Calibri" panose="020F0502020204030204" pitchFamily="34" charset="0"/>
              </a:rPr>
              <a:t>evidence</a:t>
            </a:r>
            <a:r>
              <a:rPr lang="en-GB" sz="2800" dirty="0">
                <a:effectLst/>
                <a:latin typeface="Calibri" panose="020F0502020204030204" pitchFamily="34" charset="0"/>
                <a:ea typeface="Calibri" panose="020F0502020204030204" pitchFamily="34" charset="0"/>
                <a:cs typeface="Calibri" panose="020F0502020204030204" pitchFamily="34" charset="0"/>
              </a:rPr>
              <a:t> – determined by my </a:t>
            </a:r>
            <a:r>
              <a:rPr lang="en-GB" sz="2800" b="1" dirty="0">
                <a:effectLst/>
                <a:latin typeface="Calibri" panose="020F0502020204030204" pitchFamily="34" charset="0"/>
                <a:ea typeface="Calibri" panose="020F0502020204030204" pitchFamily="34" charset="0"/>
                <a:cs typeface="Calibri" panose="020F0502020204030204" pitchFamily="34" charset="0"/>
              </a:rPr>
              <a:t>approach</a:t>
            </a:r>
            <a:r>
              <a:rPr lang="en-GB" sz="2800" dirty="0">
                <a:effectLst/>
                <a:latin typeface="Calibri" panose="020F0502020204030204" pitchFamily="34" charset="0"/>
                <a:ea typeface="Calibri" panose="020F0502020204030204" pitchFamily="34" charset="0"/>
                <a:cs typeface="Calibri" panose="020F0502020204030204" pitchFamily="34" charset="0"/>
              </a:rPr>
              <a:t> (rules/protocols – and these are different for different schools of thought-language, discourse, representation; experience &amp; relational; institutional – will all be the levels of analysis. Beginning with some assumptions about the nature of things, natural vs social) – sources of data, where, who, what will be my evidence</a:t>
            </a:r>
            <a:endParaRPr lang="en-IN" sz="28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en-GB" sz="2800" b="1" dirty="0">
                <a:effectLst/>
                <a:latin typeface="Calibri" panose="020F0502020204030204" pitchFamily="34" charset="0"/>
                <a:ea typeface="Calibri" panose="020F0502020204030204" pitchFamily="34" charset="0"/>
                <a:cs typeface="Calibri" panose="020F0502020204030204" pitchFamily="34" charset="0"/>
              </a:rPr>
              <a:t>Sources</a:t>
            </a:r>
            <a:r>
              <a:rPr lang="en-GB" sz="2800" dirty="0">
                <a:effectLst/>
                <a:latin typeface="Calibri" panose="020F0502020204030204" pitchFamily="34" charset="0"/>
                <a:ea typeface="Calibri" panose="020F0502020204030204" pitchFamily="34" charset="0"/>
                <a:cs typeface="Calibri" panose="020F0502020204030204" pitchFamily="34" charset="0"/>
              </a:rPr>
              <a:t> – sampling plan – Informed consent</a:t>
            </a:r>
            <a:r>
              <a:rPr lang="en-GB" sz="2800">
                <a:effectLst/>
                <a:latin typeface="Calibri" panose="020F0502020204030204" pitchFamily="34" charset="0"/>
                <a:ea typeface="Calibri" panose="020F0502020204030204" pitchFamily="34" charset="0"/>
                <a:cs typeface="Calibri" panose="020F0502020204030204" pitchFamily="34" charset="0"/>
              </a:rPr>
              <a:t>, reflexivity and </a:t>
            </a:r>
            <a:r>
              <a:rPr lang="en-GB" sz="2800" dirty="0">
                <a:effectLst/>
                <a:latin typeface="Calibri" panose="020F0502020204030204" pitchFamily="34" charset="0"/>
                <a:ea typeface="Calibri" panose="020F0502020204030204" pitchFamily="34" charset="0"/>
                <a:cs typeface="Calibri" panose="020F0502020204030204" pitchFamily="34" charset="0"/>
              </a:rPr>
              <a:t>other ethical issues, depending on the participants (if empirical/field based study) – </a:t>
            </a:r>
            <a:r>
              <a:rPr lang="en-GB" sz="2800" b="1" i="1" dirty="0">
                <a:effectLst/>
                <a:latin typeface="Calibri" panose="020F0502020204030204" pitchFamily="34" charset="0"/>
                <a:ea typeface="Calibri" panose="020F0502020204030204" pitchFamily="34" charset="0"/>
                <a:cs typeface="Calibri" panose="020F0502020204030204" pitchFamily="34" charset="0"/>
              </a:rPr>
              <a:t>Studying violence, mental health issues, children’s perceptions</a:t>
            </a:r>
            <a:endParaRPr lang="en-IN" sz="2800" dirty="0">
              <a:effectLst/>
              <a:latin typeface="Calibri" panose="020F0502020204030204" pitchFamily="34" charset="0"/>
              <a:ea typeface="Calibri" panose="020F0502020204030204" pitchFamily="34" charset="0"/>
              <a:cs typeface="Calibri" panose="020F0502020204030204" pitchFamily="34" charset="0"/>
            </a:endParaRPr>
          </a:p>
          <a:p>
            <a:r>
              <a:rPr lang="en-GB" sz="2800" dirty="0">
                <a:effectLst/>
                <a:latin typeface="Calibri" panose="020F0502020204030204" pitchFamily="34" charset="0"/>
                <a:ea typeface="Calibri" panose="020F0502020204030204" pitchFamily="34" charset="0"/>
                <a:cs typeface="Calibri" panose="020F0502020204030204" pitchFamily="34" charset="0"/>
              </a:rPr>
              <a:t>Analysis – presentation - dissemination</a:t>
            </a:r>
            <a:endParaRPr lang="en-IN" sz="2800" dirty="0">
              <a:latin typeface="Calibri" panose="020F0502020204030204" pitchFamily="34" charset="0"/>
              <a:cs typeface="Calibri" panose="020F0502020204030204" pitchFamily="34" charset="0"/>
            </a:endParaRPr>
          </a:p>
          <a:p>
            <a:endParaRPr lang="en-IN"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433532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145</TotalTime>
  <Words>960</Words>
  <Application>Microsoft Office PowerPoint</Application>
  <PresentationFormat>Widescreen</PresentationFormat>
  <Paragraphs>32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Gill Sans MT</vt:lpstr>
      <vt:lpstr>Gallery</vt:lpstr>
      <vt:lpstr>Why research?  how do we design a research study?</vt:lpstr>
      <vt:lpstr> </vt:lpstr>
      <vt:lpstr> </vt:lpstr>
      <vt:lpstr> </vt:lpstr>
      <vt:lpstr> </vt:lpstr>
      <vt:lpstr> </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research?  how do we design a research study?</dc:title>
  <dc:creator>Meena Gopal</dc:creator>
  <cp:lastModifiedBy>Meena Gopal</cp:lastModifiedBy>
  <cp:revision>15</cp:revision>
  <dcterms:created xsi:type="dcterms:W3CDTF">2023-01-08T18:28:52Z</dcterms:created>
  <dcterms:modified xsi:type="dcterms:W3CDTF">2023-01-09T03:27:14Z</dcterms:modified>
</cp:coreProperties>
</file>