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3" d="100"/>
          <a:sy n="43" d="100"/>
        </p:scale>
        <p:origin x="-6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186BF9-AA2C-4393-B69E-0A1D9EE71F26}" type="datetimeFigureOut">
              <a:rPr lang="en-US" smtClean="0"/>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86BF9-AA2C-4393-B69E-0A1D9EE71F26}" type="datetimeFigureOut">
              <a:rPr lang="en-US" smtClean="0"/>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86BF9-AA2C-4393-B69E-0A1D9EE71F26}" type="datetimeFigureOut">
              <a:rPr lang="en-US" smtClean="0"/>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86BF9-AA2C-4393-B69E-0A1D9EE71F26}" type="datetimeFigureOut">
              <a:rPr lang="en-US" smtClean="0"/>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186BF9-AA2C-4393-B69E-0A1D9EE71F26}" type="datetimeFigureOut">
              <a:rPr lang="en-US" smtClean="0"/>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186BF9-AA2C-4393-B69E-0A1D9EE71F26}" type="datetimeFigureOut">
              <a:rPr lang="en-US" smtClean="0"/>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186BF9-AA2C-4393-B69E-0A1D9EE71F26}" type="datetimeFigureOut">
              <a:rPr lang="en-US" smtClean="0"/>
              <a:t>2/24/2011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186BF9-AA2C-4393-B69E-0A1D9EE71F26}" type="datetimeFigureOut">
              <a:rPr lang="en-US" smtClean="0"/>
              <a:t>2/24/2011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86BF9-AA2C-4393-B69E-0A1D9EE71F26}" type="datetimeFigureOut">
              <a:rPr lang="en-US" smtClean="0"/>
              <a:t>2/24/2011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186BF9-AA2C-4393-B69E-0A1D9EE71F26}" type="datetimeFigureOut">
              <a:rPr lang="en-US" smtClean="0"/>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186BF9-AA2C-4393-B69E-0A1D9EE71F26}" type="datetimeFigureOut">
              <a:rPr lang="en-US" smtClean="0"/>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01DC45-CDF9-49F8-852D-79C4A24EC6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86BF9-AA2C-4393-B69E-0A1D9EE71F26}" type="datetimeFigureOut">
              <a:rPr lang="en-US" smtClean="0"/>
              <a:t>2/24/2011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1DC45-CDF9-49F8-852D-79C4A24EC6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761999"/>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en-US" b="1" dirty="0" smtClean="0"/>
              <a:t/>
            </a:r>
            <a:br>
              <a:rPr lang="en-US" b="1" dirty="0" smtClean="0"/>
            </a:br>
            <a:r>
              <a:rPr lang="en-US" b="1" dirty="0" smtClean="0"/>
              <a:t>Changes </a:t>
            </a:r>
            <a:r>
              <a:rPr lang="en-US" b="1" dirty="0"/>
              <a:t>in Caste System in India!</a:t>
            </a:r>
            <a:r>
              <a:rPr lang="en-US" dirty="0"/>
              <a:t/>
            </a:r>
            <a:br>
              <a:rPr lang="en-US" dirty="0"/>
            </a:br>
            <a:endParaRPr lang="en-US" dirty="0"/>
          </a:p>
        </p:txBody>
      </p:sp>
      <p:sp>
        <p:nvSpPr>
          <p:cNvPr id="3" name="Subtitle 2"/>
          <p:cNvSpPr>
            <a:spLocks noGrp="1"/>
          </p:cNvSpPr>
          <p:nvPr>
            <p:ph type="subTitle" idx="1"/>
          </p:nvPr>
        </p:nvSpPr>
        <p:spPr>
          <a:xfrm>
            <a:off x="304800" y="1600200"/>
            <a:ext cx="8839200" cy="4953000"/>
          </a:xfrm>
        </p:spPr>
        <p:style>
          <a:lnRef idx="1">
            <a:schemeClr val="accent3"/>
          </a:lnRef>
          <a:fillRef idx="3">
            <a:schemeClr val="accent3"/>
          </a:fillRef>
          <a:effectRef idx="2">
            <a:schemeClr val="accent3"/>
          </a:effectRef>
          <a:fontRef idx="minor">
            <a:schemeClr val="lt1"/>
          </a:fontRef>
        </p:style>
        <p:txBody>
          <a:bodyPr/>
          <a:lstStyle/>
          <a:p>
            <a:pPr algn="just"/>
            <a:r>
              <a:rPr lang="en-US" dirty="0"/>
              <a:t>Changes in the caste system entail three types of changes such as </a:t>
            </a:r>
            <a:r>
              <a:rPr lang="en-US" dirty="0" smtClean="0"/>
              <a:t>…</a:t>
            </a:r>
          </a:p>
          <a:p>
            <a:pPr algn="just"/>
            <a:r>
              <a:rPr lang="en-US" dirty="0" smtClean="0">
                <a:solidFill>
                  <a:srgbClr val="FF0000"/>
                </a:solidFill>
              </a:rPr>
              <a:t>1.Structural change</a:t>
            </a:r>
          </a:p>
          <a:p>
            <a:pPr algn="just"/>
            <a:r>
              <a:rPr lang="en-US" dirty="0" smtClean="0">
                <a:solidFill>
                  <a:srgbClr val="FF0000"/>
                </a:solidFill>
              </a:rPr>
              <a:t> 2.Functional </a:t>
            </a:r>
            <a:r>
              <a:rPr lang="en-US" dirty="0">
                <a:solidFill>
                  <a:srgbClr val="FF0000"/>
                </a:solidFill>
              </a:rPr>
              <a:t>change </a:t>
            </a:r>
            <a:r>
              <a:rPr lang="en-US" dirty="0" smtClean="0">
                <a:solidFill>
                  <a:srgbClr val="FF0000"/>
                </a:solidFill>
              </a:rPr>
              <a:t>   and</a:t>
            </a:r>
          </a:p>
          <a:p>
            <a:pPr algn="just"/>
            <a:r>
              <a:rPr lang="en-US" dirty="0" smtClean="0">
                <a:solidFill>
                  <a:srgbClr val="FF0000"/>
                </a:solidFill>
              </a:rPr>
              <a:t> 3.Attitudinal </a:t>
            </a:r>
            <a:r>
              <a:rPr lang="en-US" dirty="0">
                <a:solidFill>
                  <a:srgbClr val="FF0000"/>
                </a:solidFill>
              </a:rPr>
              <a:t>change.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dirty="0"/>
              <a:t>Factors Responsible for Change in Caste System </a:t>
            </a: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buNone/>
            </a:pPr>
            <a:r>
              <a:rPr lang="en-US" dirty="0"/>
              <a:t>Caste system under the impact of certain powerful factors is undergoing rapid transformation in modern India. The factors responsible for such a change in the system are as follows: </a:t>
            </a:r>
          </a:p>
          <a:p>
            <a:pPr>
              <a:buNone/>
            </a:pPr>
            <a:r>
              <a:rPr lang="en-US" dirty="0">
                <a:solidFill>
                  <a:srgbClr val="FF0000"/>
                </a:solidFill>
              </a:rPr>
              <a:t>1.Modern </a:t>
            </a:r>
            <a:r>
              <a:rPr lang="en-US" dirty="0" smtClean="0">
                <a:solidFill>
                  <a:srgbClr val="FF0000"/>
                </a:solidFill>
              </a:rPr>
              <a:t>education</a:t>
            </a:r>
          </a:p>
          <a:p>
            <a:pPr>
              <a:buNone/>
            </a:pPr>
            <a:r>
              <a:rPr lang="en-US" dirty="0">
                <a:solidFill>
                  <a:srgbClr val="FF0000"/>
                </a:solidFill>
              </a:rPr>
              <a:t> 2. Industrialization</a:t>
            </a:r>
            <a:r>
              <a:rPr lang="en-US" dirty="0" smtClean="0">
                <a:solidFill>
                  <a:srgbClr val="FF0000"/>
                </a:solidFill>
              </a:rPr>
              <a:t>:</a:t>
            </a:r>
          </a:p>
          <a:p>
            <a:pPr>
              <a:buNone/>
            </a:pPr>
            <a:r>
              <a:rPr lang="en-US" dirty="0">
                <a:solidFill>
                  <a:srgbClr val="FF0000"/>
                </a:solidFill>
              </a:rPr>
              <a:t>3.Urbanization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en-US" dirty="0" smtClean="0"/>
              <a:t>Factors Responsible for Change in Caste System </a:t>
            </a:r>
            <a:endParaRPr lang="en-US" dirty="0"/>
          </a:p>
        </p:txBody>
      </p:sp>
      <p:sp>
        <p:nvSpPr>
          <p:cNvPr id="3" name="Content Placeholder 2"/>
          <p:cNvSpPr>
            <a:spLocks noGrp="1"/>
          </p:cNvSpPr>
          <p:nvPr>
            <p:ph idx="1"/>
          </p:nvPr>
        </p:nvSpPr>
        <p:spPr>
          <a:xfrm>
            <a:off x="457200" y="1447800"/>
            <a:ext cx="8382000" cy="54102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en-US" dirty="0">
                <a:solidFill>
                  <a:srgbClr val="FF0000"/>
                </a:solidFill>
              </a:rPr>
              <a:t>4. Modern means of transport and communication</a:t>
            </a:r>
          </a:p>
          <a:p>
            <a:r>
              <a:rPr lang="en-US" dirty="0">
                <a:solidFill>
                  <a:srgbClr val="FF0000"/>
                </a:solidFill>
              </a:rPr>
              <a:t>5. Increase in the importance of wealth</a:t>
            </a:r>
          </a:p>
          <a:p>
            <a:r>
              <a:rPr lang="en-US" dirty="0">
                <a:solidFill>
                  <a:srgbClr val="FF0000"/>
                </a:solidFill>
              </a:rPr>
              <a:t>6. The new legal system</a:t>
            </a:r>
          </a:p>
          <a:p>
            <a:r>
              <a:rPr lang="en-US" dirty="0">
                <a:solidFill>
                  <a:srgbClr val="FF0000"/>
                </a:solidFill>
              </a:rPr>
              <a:t>7. </a:t>
            </a:r>
            <a:r>
              <a:rPr lang="en-US" dirty="0" err="1">
                <a:solidFill>
                  <a:srgbClr val="FF0000"/>
                </a:solidFill>
              </a:rPr>
              <a:t>Sanskritization</a:t>
            </a:r>
            <a:endParaRPr lang="en-US" dirty="0">
              <a:solidFill>
                <a:srgbClr val="FF0000"/>
              </a:solidFill>
            </a:endParaRPr>
          </a:p>
          <a:p>
            <a:r>
              <a:rPr lang="en-US" dirty="0">
                <a:solidFill>
                  <a:srgbClr val="FF0000"/>
                </a:solidFill>
              </a:rPr>
              <a:t>8. Westernization</a:t>
            </a:r>
          </a:p>
          <a:p>
            <a:r>
              <a:rPr lang="en-US" dirty="0">
                <a:solidFill>
                  <a:srgbClr val="FF0000"/>
                </a:solidFill>
              </a:rPr>
              <a:t>9. Secularization: </a:t>
            </a:r>
          </a:p>
          <a:p>
            <a:r>
              <a:rPr lang="en-US" dirty="0">
                <a:solidFill>
                  <a:srgbClr val="FF0000"/>
                </a:solidFill>
              </a:rPr>
              <a:t>10. Socialistic ideas</a:t>
            </a:r>
          </a:p>
          <a:p>
            <a:r>
              <a:rPr lang="en-US" dirty="0">
                <a:solidFill>
                  <a:srgbClr val="FF0000"/>
                </a:solidFill>
              </a:rPr>
              <a:t>11. New social </a:t>
            </a:r>
            <a:r>
              <a:rPr lang="en-US" dirty="0" smtClean="0">
                <a:solidFill>
                  <a:srgbClr val="FF0000"/>
                </a:solidFill>
              </a:rPr>
              <a:t>movements</a:t>
            </a:r>
          </a:p>
          <a:p>
            <a:r>
              <a:rPr lang="en-US" dirty="0" smtClean="0">
                <a:solidFill>
                  <a:srgbClr val="FF0000"/>
                </a:solidFill>
              </a:rPr>
              <a:t>12. </a:t>
            </a:r>
            <a:r>
              <a:rPr lang="en-US" dirty="0">
                <a:solidFill>
                  <a:srgbClr val="FF0000"/>
                </a:solidFill>
              </a:rPr>
              <a:t>Influence of Indian Constitution: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1.Structural change</a:t>
            </a:r>
            <a:br>
              <a:rPr lang="en-US" dirty="0" smtClean="0">
                <a:solidFill>
                  <a:srgbClr val="FF0000"/>
                </a:solidFill>
              </a:rPr>
            </a:br>
            <a:endParaRPr lang="en-US" dirty="0"/>
          </a:p>
        </p:txBody>
      </p:sp>
      <p:sp>
        <p:nvSpPr>
          <p:cNvPr id="3" name="Content Placeholder 2"/>
          <p:cNvSpPr>
            <a:spLocks noGrp="1"/>
          </p:cNvSpPr>
          <p:nvPr>
            <p:ph idx="1"/>
          </p:nvPr>
        </p:nvSpPr>
        <p:spPr>
          <a:xfrm>
            <a:off x="457200" y="1219200"/>
            <a:ext cx="8229600" cy="5257800"/>
          </a:xfrm>
        </p:spPr>
        <p:style>
          <a:lnRef idx="1">
            <a:schemeClr val="accent4"/>
          </a:lnRef>
          <a:fillRef idx="3">
            <a:schemeClr val="accent4"/>
          </a:fillRef>
          <a:effectRef idx="2">
            <a:schemeClr val="accent4"/>
          </a:effectRef>
          <a:fontRef idx="minor">
            <a:schemeClr val="lt1"/>
          </a:fontRef>
        </p:style>
        <p:txBody>
          <a:bodyPr>
            <a:normAutofit/>
          </a:bodyPr>
          <a:lstStyle/>
          <a:p>
            <a:pPr>
              <a:buNone/>
            </a:pPr>
            <a:r>
              <a:rPr lang="en-US" b="1" i="1" dirty="0">
                <a:solidFill>
                  <a:srgbClr val="00B050"/>
                </a:solidFill>
              </a:rPr>
              <a:t>(</a:t>
            </a:r>
            <a:r>
              <a:rPr lang="en-US" b="1" i="1" dirty="0" err="1">
                <a:solidFill>
                  <a:srgbClr val="00B050"/>
                </a:solidFill>
              </a:rPr>
              <a:t>i</a:t>
            </a:r>
            <a:r>
              <a:rPr lang="en-US" b="1" i="1" dirty="0">
                <a:solidFill>
                  <a:srgbClr val="00B050"/>
                </a:solidFill>
              </a:rPr>
              <a:t>) Decline in the supremacy of the Brahmins:</a:t>
            </a:r>
          </a:p>
          <a:p>
            <a:pPr algn="just" fontAlgn="base">
              <a:buNone/>
            </a:pPr>
            <a:r>
              <a:rPr lang="en-US" dirty="0"/>
              <a:t>There has been a sharp decline in the supremacy of the Brahmins in society. In the past, the Brahmin occupied the topmost position in the caste hierarchy. But today consequent upon the process of modernization the dominance of the Brahmins has been relegated to the background. He does not enjoy the same social status, which he once used to.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1.Structural change</a:t>
            </a:r>
            <a:br>
              <a:rPr lang="en-US" dirty="0" smtClean="0">
                <a:solidFill>
                  <a:srgbClr val="FF0000"/>
                </a:solidFill>
              </a:rPr>
            </a:br>
            <a:endParaRPr lang="en-US" dirty="0"/>
          </a:p>
        </p:txBody>
      </p:sp>
      <p:sp>
        <p:nvSpPr>
          <p:cNvPr id="3" name="Content Placeholder 2"/>
          <p:cNvSpPr>
            <a:spLocks noGrp="1"/>
          </p:cNvSpPr>
          <p:nvPr>
            <p:ph idx="1"/>
          </p:nvPr>
        </p:nvSpPr>
        <p:spPr>
          <a:xfrm>
            <a:off x="457200" y="1066800"/>
            <a:ext cx="8229600" cy="5334000"/>
          </a:xfrm>
        </p:spPr>
        <p:style>
          <a:lnRef idx="1">
            <a:schemeClr val="accent4"/>
          </a:lnRef>
          <a:fillRef idx="3">
            <a:schemeClr val="accent4"/>
          </a:fillRef>
          <a:effectRef idx="2">
            <a:schemeClr val="accent4"/>
          </a:effectRef>
          <a:fontRef idx="minor">
            <a:schemeClr val="lt1"/>
          </a:fontRef>
        </p:style>
        <p:txBody>
          <a:bodyPr>
            <a:normAutofit fontScale="85000" lnSpcReduction="10000"/>
          </a:bodyPr>
          <a:lstStyle/>
          <a:p>
            <a:pPr fontAlgn="base">
              <a:lnSpc>
                <a:spcPct val="120000"/>
              </a:lnSpc>
              <a:buNone/>
            </a:pPr>
            <a:r>
              <a:rPr lang="en-US" b="1" i="1" dirty="0" smtClean="0"/>
              <a:t>    </a:t>
            </a:r>
            <a:r>
              <a:rPr lang="en-US" b="1" i="1" dirty="0" smtClean="0">
                <a:solidFill>
                  <a:srgbClr val="00B050"/>
                </a:solidFill>
              </a:rPr>
              <a:t>(</a:t>
            </a:r>
            <a:r>
              <a:rPr lang="en-US" b="1" i="1" dirty="0">
                <a:solidFill>
                  <a:srgbClr val="00B050"/>
                </a:solidFill>
              </a:rPr>
              <a:t>ii) Changes in the Caste hierarchy:</a:t>
            </a:r>
          </a:p>
          <a:p>
            <a:pPr algn="just" fontAlgn="base">
              <a:lnSpc>
                <a:spcPct val="120000"/>
              </a:lnSpc>
              <a:buNone/>
            </a:pPr>
            <a:r>
              <a:rPr lang="en-US" dirty="0" smtClean="0"/>
              <a:t>   The </a:t>
            </a:r>
            <a:r>
              <a:rPr lang="en-US" dirty="0"/>
              <a:t>caste system is no longer a clearly demarcated system of hierarchically-ordered caste groups. As a result of certain factors such as occupational diversification, migration to urban areas, </a:t>
            </a:r>
            <a:r>
              <a:rPr lang="en-US" dirty="0" err="1"/>
              <a:t>mechanisation</a:t>
            </a:r>
            <a:r>
              <a:rPr lang="en-US" dirty="0"/>
              <a:t> of agriculture, boundaries between caste groups are tending to blur or break down. There is an increasing degree of interpenetration between different groups, classes and categories. A gradual lessening of the congruence between caste, class and power is visible.</a:t>
            </a:r>
          </a:p>
          <a:p>
            <a:pPr>
              <a:lnSpc>
                <a:spcPct val="120000"/>
              </a:lnSpc>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1.Structural change</a:t>
            </a:r>
            <a:br>
              <a:rPr lang="en-US" dirty="0" smtClean="0">
                <a:solidFill>
                  <a:srgbClr val="FF0000"/>
                </a:solidFill>
              </a:rPr>
            </a:br>
            <a:endParaRPr lang="en-US" dirty="0"/>
          </a:p>
        </p:txBody>
      </p:sp>
      <p:sp>
        <p:nvSpPr>
          <p:cNvPr id="3" name="Content Placeholder 2"/>
          <p:cNvSpPr>
            <a:spLocks noGrp="1"/>
          </p:cNvSpPr>
          <p:nvPr>
            <p:ph idx="1"/>
          </p:nvPr>
        </p:nvSpPr>
        <p:spPr>
          <a:xfrm>
            <a:off x="457200" y="1066800"/>
            <a:ext cx="8229600" cy="5486400"/>
          </a:xfrm>
        </p:spPr>
        <p:style>
          <a:lnRef idx="1">
            <a:schemeClr val="accent4"/>
          </a:lnRef>
          <a:fillRef idx="3">
            <a:schemeClr val="accent4"/>
          </a:fillRef>
          <a:effectRef idx="2">
            <a:schemeClr val="accent4"/>
          </a:effectRef>
          <a:fontRef idx="minor">
            <a:schemeClr val="lt1"/>
          </a:fontRef>
        </p:style>
        <p:txBody>
          <a:bodyPr/>
          <a:lstStyle/>
          <a:p>
            <a:pPr fontAlgn="base">
              <a:buNone/>
            </a:pPr>
            <a:r>
              <a:rPr lang="en-US" b="1" i="1" dirty="0" smtClean="0"/>
              <a:t>      </a:t>
            </a:r>
            <a:r>
              <a:rPr lang="en-US" b="1" i="1" dirty="0" smtClean="0">
                <a:solidFill>
                  <a:srgbClr val="00B050"/>
                </a:solidFill>
              </a:rPr>
              <a:t>(</a:t>
            </a:r>
            <a:r>
              <a:rPr lang="en-US" b="1" i="1" dirty="0">
                <a:solidFill>
                  <a:srgbClr val="00B050"/>
                </a:solidFill>
              </a:rPr>
              <a:t>iii) Protection of the </a:t>
            </a:r>
            <a:r>
              <a:rPr lang="en-US" b="1" i="1" dirty="0" err="1">
                <a:solidFill>
                  <a:srgbClr val="00B050"/>
                </a:solidFill>
              </a:rPr>
              <a:t>Harijans</a:t>
            </a:r>
            <a:r>
              <a:rPr lang="en-US" b="1" i="1" dirty="0">
                <a:solidFill>
                  <a:srgbClr val="00B050"/>
                </a:solidFill>
              </a:rPr>
              <a:t>:</a:t>
            </a:r>
          </a:p>
          <a:p>
            <a:pPr algn="just" fontAlgn="base">
              <a:lnSpc>
                <a:spcPct val="150000"/>
              </a:lnSpc>
              <a:buNone/>
            </a:pPr>
            <a:r>
              <a:rPr lang="en-US" dirty="0" smtClean="0"/>
              <a:t>    The </a:t>
            </a:r>
            <a:r>
              <a:rPr lang="en-US" dirty="0"/>
              <a:t>governmental policy of protective discrimination has gone a long way in improving the socio -economic conditions of the </a:t>
            </a:r>
            <a:r>
              <a:rPr lang="en-US" dirty="0" err="1"/>
              <a:t>Harijans</a:t>
            </a:r>
            <a:r>
              <a:rPr lang="en-US" dirty="0"/>
              <a:t>. Consequently, their social status has improved to a considerable extent.</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en-US" b="1" dirty="0" smtClean="0"/>
              <a:t/>
            </a:r>
            <a:br>
              <a:rPr lang="en-US" b="1" dirty="0" smtClean="0"/>
            </a:br>
            <a:r>
              <a:rPr lang="en-US" b="1" dirty="0" smtClean="0">
                <a:solidFill>
                  <a:srgbClr val="00B0F0"/>
                </a:solidFill>
              </a:rPr>
              <a:t>Functional Changes:</a:t>
            </a:r>
            <a:br>
              <a:rPr lang="en-US" b="1"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xfrm>
            <a:off x="457200" y="914400"/>
            <a:ext cx="8686800" cy="5486400"/>
          </a:xfrm>
        </p:spPr>
        <p:style>
          <a:lnRef idx="1">
            <a:schemeClr val="accent3"/>
          </a:lnRef>
          <a:fillRef idx="3">
            <a:schemeClr val="accent3"/>
          </a:fillRef>
          <a:effectRef idx="2">
            <a:schemeClr val="accent3"/>
          </a:effectRef>
          <a:fontRef idx="minor">
            <a:schemeClr val="lt1"/>
          </a:fontRef>
        </p:style>
        <p:txBody>
          <a:bodyPr>
            <a:normAutofit fontScale="92500"/>
          </a:bodyPr>
          <a:lstStyle/>
          <a:p>
            <a:pPr fontAlgn="base">
              <a:buNone/>
            </a:pPr>
            <a:r>
              <a:rPr lang="en-US" b="1" i="1" dirty="0" smtClean="0">
                <a:solidFill>
                  <a:schemeClr val="accent6">
                    <a:lumMod val="75000"/>
                  </a:schemeClr>
                </a:solidFill>
              </a:rPr>
              <a:t>(</a:t>
            </a:r>
            <a:r>
              <a:rPr lang="en-US" b="1" i="1" dirty="0" err="1">
                <a:solidFill>
                  <a:schemeClr val="accent6">
                    <a:lumMod val="75000"/>
                  </a:schemeClr>
                </a:solidFill>
              </a:rPr>
              <a:t>i</a:t>
            </a:r>
            <a:r>
              <a:rPr lang="en-US" b="1" i="1" dirty="0">
                <a:solidFill>
                  <a:schemeClr val="accent6">
                    <a:lumMod val="75000"/>
                  </a:schemeClr>
                </a:solidFill>
              </a:rPr>
              <a:t>) Change in the fixation of status:</a:t>
            </a:r>
          </a:p>
          <a:p>
            <a:pPr algn="just">
              <a:lnSpc>
                <a:spcPct val="150000"/>
              </a:lnSpc>
              <a:buNone/>
            </a:pPr>
            <a:r>
              <a:rPr lang="en-US" dirty="0"/>
              <a:t>In a caste society, birth was taken as the exclusive basis of social status. But in the changing social scenario, birth no longer constitutes the basis of social prestige. Criteria such as wealth, ability, education, efficiency etc. have become the determinants of social status. The significance of caste as an </a:t>
            </a:r>
            <a:r>
              <a:rPr lang="en-US" dirty="0" err="1"/>
              <a:t>ascriber</a:t>
            </a:r>
            <a:r>
              <a:rPr lang="en-US" dirty="0"/>
              <a:t> of status has been relegated to the background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en-US" b="1" dirty="0" smtClean="0">
                <a:solidFill>
                  <a:srgbClr val="00B0F0"/>
                </a:solidFill>
              </a:rPr>
              <a:t/>
            </a:r>
            <a:br>
              <a:rPr lang="en-US" b="1" dirty="0" smtClean="0">
                <a:solidFill>
                  <a:srgbClr val="00B0F0"/>
                </a:solidFill>
              </a:rPr>
            </a:br>
            <a:r>
              <a:rPr lang="en-US" b="1" dirty="0" smtClean="0">
                <a:solidFill>
                  <a:srgbClr val="00B0F0"/>
                </a:solidFill>
              </a:rPr>
              <a:t>Functional Changes:</a:t>
            </a:r>
            <a:br>
              <a:rPr lang="en-US" b="1" dirty="0" smtClean="0">
                <a:solidFill>
                  <a:srgbClr val="00B0F0"/>
                </a:solidFill>
              </a:rPr>
            </a:br>
            <a:endParaRPr lang="en-US" dirty="0"/>
          </a:p>
        </p:txBody>
      </p:sp>
      <p:sp>
        <p:nvSpPr>
          <p:cNvPr id="3" name="Content Placeholder 2"/>
          <p:cNvSpPr>
            <a:spLocks noGrp="1"/>
          </p:cNvSpPr>
          <p:nvPr>
            <p:ph idx="1"/>
          </p:nvPr>
        </p:nvSpPr>
        <p:spPr>
          <a:xfrm>
            <a:off x="457200" y="1219200"/>
            <a:ext cx="8229600" cy="5257800"/>
          </a:xfrm>
        </p:spPr>
        <p:style>
          <a:lnRef idx="1">
            <a:schemeClr val="accent3"/>
          </a:lnRef>
          <a:fillRef idx="3">
            <a:schemeClr val="accent3"/>
          </a:fillRef>
          <a:effectRef idx="2">
            <a:schemeClr val="accent3"/>
          </a:effectRef>
          <a:fontRef idx="minor">
            <a:schemeClr val="lt1"/>
          </a:fontRef>
        </p:style>
        <p:txBody>
          <a:bodyPr>
            <a:normAutofit fontScale="92500"/>
          </a:bodyPr>
          <a:lstStyle/>
          <a:p>
            <a:pPr fontAlgn="base">
              <a:buNone/>
            </a:pPr>
            <a:r>
              <a:rPr lang="en-US" b="1" i="1" dirty="0">
                <a:solidFill>
                  <a:srgbClr val="FF0000"/>
                </a:solidFill>
              </a:rPr>
              <a:t>(ii) Change with regard to occupation:</a:t>
            </a:r>
          </a:p>
          <a:p>
            <a:pPr algn="just" fontAlgn="base">
              <a:buNone/>
            </a:pPr>
            <a:r>
              <a:rPr lang="en-US" dirty="0"/>
              <a:t>So far as caste system is concerned, the individual had no choice but to follow the occupation ascribed to him by his caste. But today occupation is not the hereditary monopoly of any caste any more. One is free to take up any occupation he likes according to his ability and interest. Mahatma Gandhi’s movement preaching dignity of </a:t>
            </a:r>
            <a:r>
              <a:rPr lang="en-US" dirty="0" err="1"/>
              <a:t>labour</a:t>
            </a:r>
            <a:r>
              <a:rPr lang="en-US" dirty="0"/>
              <a:t> has drawn higher castes to dirty-hand callings while education has opened white- collar occupations for members of lower castes.</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en-US" b="1" dirty="0" smtClean="0">
                <a:solidFill>
                  <a:srgbClr val="00B0F0"/>
                </a:solidFill>
              </a:rPr>
              <a:t/>
            </a:r>
            <a:br>
              <a:rPr lang="en-US" b="1" dirty="0" smtClean="0">
                <a:solidFill>
                  <a:srgbClr val="00B0F0"/>
                </a:solidFill>
              </a:rPr>
            </a:br>
            <a:r>
              <a:rPr lang="en-US" b="1" dirty="0" smtClean="0">
                <a:solidFill>
                  <a:srgbClr val="00B0F0"/>
                </a:solidFill>
              </a:rPr>
              <a:t>Functional Changes:</a:t>
            </a:r>
            <a:br>
              <a:rPr lang="en-US" b="1" dirty="0" smtClean="0">
                <a:solidFill>
                  <a:srgbClr val="00B0F0"/>
                </a:solidFill>
              </a:rPr>
            </a:br>
            <a:endParaRPr lang="en-US" dirty="0"/>
          </a:p>
        </p:txBody>
      </p:sp>
      <p:sp>
        <p:nvSpPr>
          <p:cNvPr id="3" name="Content Placeholder 2"/>
          <p:cNvSpPr>
            <a:spLocks noGrp="1"/>
          </p:cNvSpPr>
          <p:nvPr>
            <p:ph idx="1"/>
          </p:nvPr>
        </p:nvSpPr>
        <p:spPr>
          <a:xfrm>
            <a:off x="457200" y="1066800"/>
            <a:ext cx="8229600" cy="5181600"/>
          </a:xfrm>
        </p:spPr>
        <p:style>
          <a:lnRef idx="3">
            <a:schemeClr val="lt1"/>
          </a:lnRef>
          <a:fillRef idx="1">
            <a:schemeClr val="accent3"/>
          </a:fillRef>
          <a:effectRef idx="1">
            <a:schemeClr val="accent3"/>
          </a:effectRef>
          <a:fontRef idx="minor">
            <a:schemeClr val="lt1"/>
          </a:fontRef>
        </p:style>
        <p:txBody>
          <a:bodyPr/>
          <a:lstStyle/>
          <a:p>
            <a:pPr fontAlgn="base">
              <a:buNone/>
            </a:pPr>
            <a:r>
              <a:rPr lang="en-US" b="1" i="1" dirty="0">
                <a:solidFill>
                  <a:srgbClr val="FF0000"/>
                </a:solidFill>
              </a:rPr>
              <a:t>(iii) Changes in marriage restrictions:</a:t>
            </a:r>
          </a:p>
          <a:p>
            <a:pPr algn="just" fontAlgn="base">
              <a:buNone/>
            </a:pPr>
            <a:r>
              <a:rPr lang="en-US" dirty="0" smtClean="0"/>
              <a:t>     Under </a:t>
            </a:r>
            <a:r>
              <a:rPr lang="en-US" dirty="0"/>
              <a:t>the caste system endogamy was the basis of mate-selection. The members of a caste or sub-caste were forbidden by an inexorable social law to marry outside the group. But at present the Special Marriage Act, 1954 and the Hindu Marriage Act, 1955 have removed </a:t>
            </a:r>
            <a:r>
              <a:rPr lang="en-US" dirty="0" err="1"/>
              <a:t>endogamic</a:t>
            </a:r>
            <a:r>
              <a:rPr lang="en-US" dirty="0"/>
              <a:t> restrictions and declared inter-caste marriages as legally valid.</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en-US" b="1" dirty="0" smtClean="0">
                <a:solidFill>
                  <a:srgbClr val="00B0F0"/>
                </a:solidFill>
              </a:rPr>
              <a:t/>
            </a:r>
            <a:br>
              <a:rPr lang="en-US" b="1" dirty="0" smtClean="0">
                <a:solidFill>
                  <a:srgbClr val="00B0F0"/>
                </a:solidFill>
              </a:rPr>
            </a:br>
            <a:r>
              <a:rPr lang="en-US" b="1" dirty="0" smtClean="0">
                <a:solidFill>
                  <a:srgbClr val="00B0F0"/>
                </a:solidFill>
              </a:rPr>
              <a:t>Functional Changes:</a:t>
            </a:r>
            <a:br>
              <a:rPr lang="en-US" b="1" dirty="0" smtClean="0">
                <a:solidFill>
                  <a:srgbClr val="00B0F0"/>
                </a:solidFill>
              </a:rPr>
            </a:br>
            <a:endParaRPr lang="en-US" dirty="0"/>
          </a:p>
        </p:txBody>
      </p:sp>
      <p:sp>
        <p:nvSpPr>
          <p:cNvPr id="3" name="Content Placeholder 2"/>
          <p:cNvSpPr>
            <a:spLocks noGrp="1"/>
          </p:cNvSpPr>
          <p:nvPr>
            <p:ph idx="1"/>
          </p:nvPr>
        </p:nvSpPr>
        <p:spPr>
          <a:xfrm>
            <a:off x="0" y="838200"/>
            <a:ext cx="9144000" cy="6019800"/>
          </a:xfrm>
        </p:spPr>
        <p:style>
          <a:lnRef idx="1">
            <a:schemeClr val="accent3"/>
          </a:lnRef>
          <a:fillRef idx="3">
            <a:schemeClr val="accent3"/>
          </a:fillRef>
          <a:effectRef idx="2">
            <a:schemeClr val="accent3"/>
          </a:effectRef>
          <a:fontRef idx="minor">
            <a:schemeClr val="lt1"/>
          </a:fontRef>
        </p:style>
        <p:txBody>
          <a:bodyPr>
            <a:normAutofit/>
          </a:bodyPr>
          <a:lstStyle/>
          <a:p>
            <a:pPr fontAlgn="base"/>
            <a:r>
              <a:rPr lang="en-US" b="1" i="1" dirty="0"/>
              <a:t>(iv) Change in commensality:</a:t>
            </a:r>
          </a:p>
          <a:p>
            <a:pPr fontAlgn="base"/>
            <a:r>
              <a:rPr lang="en-US" b="1" i="1" dirty="0"/>
              <a:t>(vii) Change in inter-caste relations:</a:t>
            </a:r>
          </a:p>
          <a:p>
            <a:pPr fontAlgn="base"/>
            <a:r>
              <a:rPr lang="en-US" b="1" i="1" dirty="0"/>
              <a:t>(vi) Change in the life style:</a:t>
            </a:r>
          </a:p>
          <a:p>
            <a:pPr fontAlgn="base"/>
            <a:r>
              <a:rPr lang="en-US" b="1" i="1" dirty="0"/>
              <a:t>(v) Change in the concept of purity and pollution:</a:t>
            </a:r>
          </a:p>
          <a:p>
            <a:pPr fontAlgn="base"/>
            <a:r>
              <a:rPr lang="en-US" b="1" i="1" dirty="0"/>
              <a:t>(viii) Change in the power of caste </a:t>
            </a:r>
            <a:r>
              <a:rPr lang="en-US" b="1" i="1" dirty="0" err="1"/>
              <a:t>Panchayats</a:t>
            </a:r>
            <a:r>
              <a:rPr lang="en-US" b="1" i="1" dirty="0"/>
              <a:t>:</a:t>
            </a:r>
          </a:p>
          <a:p>
            <a:pPr fontAlgn="base"/>
            <a:r>
              <a:rPr lang="en-US" b="1" i="1" dirty="0"/>
              <a:t>(ix) Restrictions on education removed:</a:t>
            </a:r>
          </a:p>
          <a:p>
            <a:pPr fontAlgn="base"/>
            <a:r>
              <a:rPr lang="en-US" b="1" i="1" dirty="0"/>
              <a:t>(x) Changes in the system of power:</a:t>
            </a:r>
          </a:p>
          <a:p>
            <a:pPr fontAlgn="base"/>
            <a:r>
              <a:rPr lang="en-US" b="1" i="1" dirty="0"/>
              <a:t>(xi) Growth of caste consciousness:</a:t>
            </a:r>
          </a:p>
          <a:p>
            <a:pPr fontAlgn="base"/>
            <a:r>
              <a:rPr lang="en-US" b="1" i="1" dirty="0"/>
              <a:t>(xii) Weakening of the </a:t>
            </a:r>
            <a:r>
              <a:rPr lang="en-US" b="1" i="1" dirty="0" err="1"/>
              <a:t>Jajmani</a:t>
            </a:r>
            <a:r>
              <a:rPr lang="en-US" b="1" i="1" dirty="0"/>
              <a:t> system:</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pPr fontAlgn="base"/>
            <a:r>
              <a:rPr lang="en-US" b="1" dirty="0" smtClean="0"/>
              <a:t/>
            </a:r>
            <a:br>
              <a:rPr lang="en-US" b="1" dirty="0" smtClean="0"/>
            </a:br>
            <a:r>
              <a:rPr lang="en-US" b="1" dirty="0" smtClean="0"/>
              <a:t>Attitudinal </a:t>
            </a:r>
            <a:r>
              <a:rPr lang="en-US" b="1" dirty="0"/>
              <a:t>Changes:</a:t>
            </a:r>
            <a:br>
              <a:rPr lang="en-US" b="1" dirty="0"/>
            </a:br>
            <a:endParaRPr lang="en-US" dirty="0"/>
          </a:p>
        </p:txBody>
      </p:sp>
      <p:sp>
        <p:nvSpPr>
          <p:cNvPr id="3" name="Content Placeholder 2"/>
          <p:cNvSpPr>
            <a:spLocks noGrp="1"/>
          </p:cNvSpPr>
          <p:nvPr>
            <p:ph idx="1"/>
          </p:nvPr>
        </p:nvSpPr>
        <p:spPr/>
        <p:style>
          <a:lnRef idx="0">
            <a:schemeClr val="dk1"/>
          </a:lnRef>
          <a:fillRef idx="3">
            <a:schemeClr val="dk1"/>
          </a:fillRef>
          <a:effectRef idx="3">
            <a:schemeClr val="dk1"/>
          </a:effectRef>
          <a:fontRef idx="minor">
            <a:schemeClr val="lt1"/>
          </a:fontRef>
        </p:style>
        <p:txBody>
          <a:bodyPr/>
          <a:lstStyle/>
          <a:p>
            <a:pPr>
              <a:buNone/>
            </a:pPr>
            <a:r>
              <a:rPr lang="en-US" b="1" dirty="0" smtClean="0">
                <a:solidFill>
                  <a:srgbClr val="00B0F0"/>
                </a:solidFill>
              </a:rPr>
              <a:t/>
            </a:r>
            <a:br>
              <a:rPr lang="en-US" b="1" dirty="0" smtClean="0">
                <a:solidFill>
                  <a:srgbClr val="00B0F0"/>
                </a:solidFill>
              </a:rPr>
            </a:br>
            <a:r>
              <a:rPr lang="en-US" b="1" i="1" dirty="0" smtClean="0"/>
              <a:t>(</a:t>
            </a:r>
            <a:r>
              <a:rPr lang="en-US" b="1" i="1" dirty="0" err="1" smtClean="0"/>
              <a:t>i</a:t>
            </a:r>
            <a:r>
              <a:rPr lang="en-US" b="1" i="1" dirty="0" smtClean="0"/>
              <a:t>) Loss of faith in the </a:t>
            </a:r>
            <a:r>
              <a:rPr lang="en-US" b="1" i="1" dirty="0" err="1" smtClean="0"/>
              <a:t>ascriptive</a:t>
            </a:r>
            <a:r>
              <a:rPr lang="en-US" b="1" i="1" dirty="0" smtClean="0"/>
              <a:t> status:</a:t>
            </a:r>
            <a:br>
              <a:rPr lang="en-US" b="1" i="1" dirty="0" smtClean="0"/>
            </a:br>
            <a:r>
              <a:rPr lang="en-US" b="1" i="1" dirty="0" smtClean="0"/>
              <a:t>(ii) Change in the philosophical basis:</a:t>
            </a:r>
            <a:br>
              <a:rPr lang="en-US" b="1" i="1" dirty="0" smtClean="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187</Words>
  <Application>Microsoft Office PowerPoint</Application>
  <PresentationFormat>On-screen Show (4:3)</PresentationFormat>
  <Paragraphs>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Changes in Caste System in India! </vt:lpstr>
      <vt:lpstr> 1.Structural change </vt:lpstr>
      <vt:lpstr> 1.Structural change </vt:lpstr>
      <vt:lpstr> 1.Structural change </vt:lpstr>
      <vt:lpstr> Functional Changes: </vt:lpstr>
      <vt:lpstr> Functional Changes: </vt:lpstr>
      <vt:lpstr> Functional Changes: </vt:lpstr>
      <vt:lpstr> Functional Changes: </vt:lpstr>
      <vt:lpstr> Attitudinal Changes: </vt:lpstr>
      <vt:lpstr>Factors Responsible for Change in Caste System </vt:lpstr>
      <vt:lpstr>Factors Responsible for Change in Caste System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Changes in Caste System in India! </dc:title>
  <dc:creator>Windows XP</dc:creator>
  <cp:lastModifiedBy>Windows XP</cp:lastModifiedBy>
  <cp:revision>23</cp:revision>
  <dcterms:created xsi:type="dcterms:W3CDTF">2011-02-23T21:01:21Z</dcterms:created>
  <dcterms:modified xsi:type="dcterms:W3CDTF">2011-02-23T21:35:08Z</dcterms:modified>
</cp:coreProperties>
</file>