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73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FC84E-12C5-499E-94B3-0C419FD2E390}" type="datetimeFigureOut">
              <a:rPr lang="en-US" smtClean="0"/>
              <a:t>3/13/2022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92D9-8EBD-4A4F-912B-5AB0E077A8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066799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caste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8382000" cy="46482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The Caste System. - ppt downloa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9200"/>
            <a:ext cx="8686800" cy="51211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Characteristics of the Caste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 Prof. </a:t>
            </a:r>
            <a:r>
              <a:rPr lang="en-US" dirty="0" err="1" smtClean="0">
                <a:solidFill>
                  <a:srgbClr val="00B050"/>
                </a:solidFill>
              </a:rPr>
              <a:t>Ghuray</a:t>
            </a:r>
            <a:r>
              <a:rPr lang="en-US" dirty="0" smtClean="0">
                <a:solidFill>
                  <a:srgbClr val="00B050"/>
                </a:solidFill>
              </a:rPr>
              <a:t> - According to him</a:t>
            </a:r>
          </a:p>
          <a:p>
            <a:pPr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lvl="0" algn="just">
              <a:buNone/>
            </a:pPr>
            <a:r>
              <a:rPr lang="en-US" b="1" dirty="0" smtClean="0"/>
              <a:t>     </a:t>
            </a:r>
            <a:r>
              <a:rPr lang="en-US" b="1" dirty="0" smtClean="0">
                <a:solidFill>
                  <a:srgbClr val="FF0000"/>
                </a:solidFill>
              </a:rPr>
              <a:t>Restriction </a:t>
            </a:r>
            <a:r>
              <a:rPr lang="en-US" b="1" dirty="0">
                <a:solidFill>
                  <a:srgbClr val="FF0000"/>
                </a:solidFill>
              </a:rPr>
              <a:t>on food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/>
              <a:t>– In the caste system there is restriction in the food too. The members of the higher caste can't take food from the lower caste. </a:t>
            </a:r>
            <a:r>
              <a:rPr lang="en-US" b="1" dirty="0"/>
              <a:t>Kalahari-</a:t>
            </a:r>
            <a:r>
              <a:rPr lang="en-US" dirty="0"/>
              <a:t> fruits can be eaten by the higher caste from anyone &amp; nothing will happen. </a:t>
            </a:r>
            <a:r>
              <a:rPr lang="en-US" b="1" dirty="0" err="1"/>
              <a:t>Pakka</a:t>
            </a:r>
            <a:r>
              <a:rPr lang="en-US" b="1" dirty="0"/>
              <a:t> </a:t>
            </a:r>
            <a:r>
              <a:rPr lang="en-US" b="1" dirty="0" err="1"/>
              <a:t>Khana</a:t>
            </a:r>
            <a:r>
              <a:rPr lang="en-US" dirty="0"/>
              <a:t> – from the </a:t>
            </a:r>
            <a:r>
              <a:rPr lang="en-US" dirty="0" err="1"/>
              <a:t>Kshtriya</a:t>
            </a:r>
            <a:r>
              <a:rPr lang="en-US" dirty="0"/>
              <a:t> &amp; </a:t>
            </a:r>
            <a:r>
              <a:rPr lang="en-US" dirty="0" err="1"/>
              <a:t>Vaishya</a:t>
            </a:r>
            <a:r>
              <a:rPr lang="en-US" dirty="0"/>
              <a:t>. Tried in ghee etc. </a:t>
            </a:r>
            <a:r>
              <a:rPr lang="en-US" b="1" dirty="0" err="1"/>
              <a:t>Kachna</a:t>
            </a:r>
            <a:r>
              <a:rPr lang="en-US" b="1" dirty="0"/>
              <a:t> </a:t>
            </a:r>
            <a:r>
              <a:rPr lang="en-US" b="1" dirty="0" err="1"/>
              <a:t>Bhajan</a:t>
            </a:r>
            <a:r>
              <a:rPr lang="en-US" dirty="0"/>
              <a:t> – rice or </a:t>
            </a:r>
            <a:r>
              <a:rPr lang="en-US" dirty="0" err="1"/>
              <a:t>Kheer</a:t>
            </a:r>
            <a:r>
              <a:rPr lang="en-US" dirty="0"/>
              <a:t> – This can be taken only from his own caste. All these are the 3 types of food &amp; this is in ref. to the Brahmin, the highest class. There is no restriction in water too. Only the </a:t>
            </a:r>
            <a:r>
              <a:rPr lang="en-US" dirty="0" err="1"/>
              <a:t>kahar</a:t>
            </a:r>
            <a:r>
              <a:rPr lang="en-US" dirty="0"/>
              <a:t> can give them water &amp; they can drink from no other caste generally the maids are </a:t>
            </a:r>
            <a:r>
              <a:rPr lang="en-US" dirty="0" err="1"/>
              <a:t>Ramani</a:t>
            </a:r>
            <a:r>
              <a:rPr lang="en-US" dirty="0"/>
              <a:t> </a:t>
            </a:r>
            <a:r>
              <a:rPr lang="en-US" dirty="0" err="1"/>
              <a:t>Kahar</a:t>
            </a:r>
            <a:r>
              <a:rPr lang="en-US" dirty="0"/>
              <a:t>, &amp; because of this they feel somewhat proud cause they are not so backward so that their touched food may not be eaten.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Characteristics of the Caste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105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       Prof. </a:t>
            </a:r>
            <a:r>
              <a:rPr lang="en-US" dirty="0" err="1" smtClean="0">
                <a:solidFill>
                  <a:srgbClr val="00B050"/>
                </a:solidFill>
              </a:rPr>
              <a:t>Ghuray</a:t>
            </a:r>
            <a:r>
              <a:rPr lang="en-US" dirty="0" smtClean="0">
                <a:solidFill>
                  <a:srgbClr val="00B050"/>
                </a:solidFill>
              </a:rPr>
              <a:t> - According to him</a:t>
            </a:r>
          </a:p>
          <a:p>
            <a:pPr lvl="0" algn="just"/>
            <a:r>
              <a:rPr lang="en-US" b="1" dirty="0">
                <a:solidFill>
                  <a:srgbClr val="FF0000"/>
                </a:solidFill>
              </a:rPr>
              <a:t>Restriction regarding marriage &amp; social inter course</a:t>
            </a:r>
            <a:r>
              <a:rPr lang="en-US" dirty="0">
                <a:solidFill>
                  <a:srgbClr val="FF0000"/>
                </a:solidFill>
              </a:rPr>
              <a:t> –</a:t>
            </a:r>
            <a:r>
              <a:rPr lang="en-US" dirty="0"/>
              <a:t> One should not marry within one's own clan. There is restriction even in social relationship &amp; </a:t>
            </a:r>
            <a:r>
              <a:rPr lang="en-US" dirty="0" err="1"/>
              <a:t>Bihari</a:t>
            </a:r>
            <a:r>
              <a:rPr lang="en-US" dirty="0"/>
              <a:t> may marry a </a:t>
            </a:r>
            <a:r>
              <a:rPr lang="en-US" dirty="0" err="1"/>
              <a:t>Bihari</a:t>
            </a:r>
            <a:r>
              <a:rPr lang="en-US" dirty="0"/>
              <a:t> only &amp; a Bengali a Bengali only.</a:t>
            </a:r>
          </a:p>
          <a:p>
            <a:pPr algn="just"/>
            <a:r>
              <a:rPr lang="en-US" dirty="0">
                <a:solidFill>
                  <a:srgbClr val="FF0000"/>
                </a:solidFill>
              </a:rPr>
              <a:t>Occupational Restriction </a:t>
            </a:r>
            <a:r>
              <a:rPr lang="en-US" dirty="0"/>
              <a:t>– In a caste syst. There is hereditary in occupation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Theories </a:t>
            </a:r>
            <a:r>
              <a:rPr lang="en-US" b="1" dirty="0"/>
              <a:t>regarding the origin of C.S.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lvl="0"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Traditional </a:t>
            </a:r>
            <a:r>
              <a:rPr lang="en-US" dirty="0">
                <a:solidFill>
                  <a:srgbClr val="FF0000"/>
                </a:solidFill>
              </a:rPr>
              <a:t>Theory </a:t>
            </a:r>
            <a:r>
              <a:rPr lang="en-US" dirty="0"/>
              <a:t>– Vedas, mainly Rig Veda, </a:t>
            </a:r>
            <a:r>
              <a:rPr lang="en-US" dirty="0" err="1"/>
              <a:t>Maha</a:t>
            </a:r>
            <a:r>
              <a:rPr lang="en-US" dirty="0"/>
              <a:t> Bharat, </a:t>
            </a:r>
            <a:r>
              <a:rPr lang="en-US" dirty="0" err="1"/>
              <a:t>Geeta</a:t>
            </a:r>
            <a:r>
              <a:rPr lang="en-US" dirty="0"/>
              <a:t>, Upanishad, Manu </a:t>
            </a:r>
            <a:r>
              <a:rPr lang="en-US" dirty="0" err="1"/>
              <a:t>Smuriti</a:t>
            </a:r>
            <a:r>
              <a:rPr lang="en-US" dirty="0"/>
              <a:t>. It says caste syst. Originated from the of body </a:t>
            </a:r>
            <a:r>
              <a:rPr lang="en-US" dirty="0" err="1"/>
              <a:t>Bramha</a:t>
            </a:r>
            <a:r>
              <a:rPr lang="en-US" dirty="0"/>
              <a:t> i.e. from the month came Brahmin, </a:t>
            </a:r>
            <a:r>
              <a:rPr lang="en-US" dirty="0" err="1"/>
              <a:t>Keshahiya</a:t>
            </a:r>
            <a:r>
              <a:rPr lang="en-US" dirty="0"/>
              <a:t>, arms, </a:t>
            </a:r>
            <a:r>
              <a:rPr lang="en-US" dirty="0" err="1"/>
              <a:t>Vaishyas</a:t>
            </a:r>
            <a:r>
              <a:rPr lang="en-US" dirty="0"/>
              <a:t> – thighs &amp; </a:t>
            </a:r>
            <a:r>
              <a:rPr lang="en-US" dirty="0" err="1"/>
              <a:t>Shudras</a:t>
            </a:r>
            <a:r>
              <a:rPr lang="en-US" dirty="0"/>
              <a:t> from feet. And the place was given to the hierarchy of organs in the body. </a:t>
            </a:r>
            <a:r>
              <a:rPr lang="en-US" dirty="0" smtClean="0"/>
              <a:t>Varna</a:t>
            </a:r>
            <a:r>
              <a:rPr lang="en-US" dirty="0"/>
              <a:t>, status &amp; position is fixed according to this. Therefore 1st come Brahmins then </a:t>
            </a:r>
            <a:r>
              <a:rPr lang="en-US" dirty="0" err="1"/>
              <a:t>Kshatriyas</a:t>
            </a:r>
            <a:r>
              <a:rPr lang="en-US" dirty="0"/>
              <a:t> then </a:t>
            </a:r>
            <a:r>
              <a:rPr lang="en-US" dirty="0" err="1"/>
              <a:t>Vaishayas</a:t>
            </a:r>
            <a:r>
              <a:rPr lang="en-US" dirty="0"/>
              <a:t> &amp; last </a:t>
            </a:r>
            <a:r>
              <a:rPr lang="en-US" dirty="0" err="1"/>
              <a:t>Sudras</a:t>
            </a:r>
            <a:r>
              <a:rPr lang="en-US" dirty="0"/>
              <a:t>. The month for preaching, learn, ceremonial </a:t>
            </a:r>
            <a:r>
              <a:rPr lang="en-US" dirty="0" err="1"/>
              <a:t>performation</a:t>
            </a:r>
            <a:r>
              <a:rPr lang="en-US" dirty="0"/>
              <a:t>, the arms – protections, thighs – to cultivate or business feet – helps the whole body therefore the duty of the </a:t>
            </a:r>
            <a:r>
              <a:rPr lang="en-US" dirty="0" err="1"/>
              <a:t>Sundras</a:t>
            </a:r>
            <a:r>
              <a:rPr lang="en-US" dirty="0"/>
              <a:t> is to serve all the others. Manu – C.S. has developed due to </a:t>
            </a:r>
            <a:r>
              <a:rPr lang="en-US" dirty="0" err="1"/>
              <a:t>Auolay</a:t>
            </a:r>
            <a:r>
              <a:rPr lang="en-US" dirty="0"/>
              <a:t> &amp; </a:t>
            </a:r>
            <a:r>
              <a:rPr lang="en-US" dirty="0" err="1"/>
              <a:t>pratilog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Traditional Theory</a:t>
            </a:r>
            <a:endParaRPr lang="en-US" dirty="0"/>
          </a:p>
        </p:txBody>
      </p:sp>
      <p:pic>
        <p:nvPicPr>
          <p:cNvPr id="4" name="Content Placeholder 3" descr="What is India's caste system? - BBC New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66801"/>
            <a:ext cx="9144000" cy="57912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Indian caste system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Caste - Simple English Wikipedia, the free encyclopedi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Religious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lvl="0" algn="just">
              <a:buNone/>
            </a:pPr>
            <a:r>
              <a:rPr lang="en-US" dirty="0" smtClean="0"/>
              <a:t>        Given </a:t>
            </a:r>
            <a:r>
              <a:rPr lang="en-US" dirty="0"/>
              <a:t>by </a:t>
            </a:r>
            <a:r>
              <a:rPr lang="en-US" dirty="0" err="1">
                <a:solidFill>
                  <a:srgbClr val="FF0000"/>
                </a:solidFill>
              </a:rPr>
              <a:t>Hocart</a:t>
            </a:r>
            <a:r>
              <a:rPr lang="en-US" dirty="0">
                <a:solidFill>
                  <a:srgbClr val="FF0000"/>
                </a:solidFill>
              </a:rPr>
              <a:t>' </a:t>
            </a:r>
            <a:r>
              <a:rPr lang="en-US" dirty="0">
                <a:solidFill>
                  <a:schemeClr val="bg2"/>
                </a:solidFill>
              </a:rPr>
              <a:t>C.S. </a:t>
            </a:r>
            <a:r>
              <a:rPr lang="en-US" dirty="0"/>
              <a:t>Originated due to religious factor a due to performance of various religious rites. In India religion plays an imp. place. Everything is based on this religion. He gave – pure work i.e. to perform religious work. Those who do </a:t>
            </a:r>
            <a:r>
              <a:rPr lang="en-US" dirty="0" err="1"/>
              <a:t>Yagya</a:t>
            </a:r>
            <a:r>
              <a:rPr lang="en-US" dirty="0"/>
              <a:t> they are Brahmins, the ones who gather flower – messages – impure work – those who sacrificed the low caste (</a:t>
            </a:r>
            <a:r>
              <a:rPr lang="en-US" dirty="0" err="1"/>
              <a:t>Dasas</a:t>
            </a:r>
            <a:r>
              <a:rPr lang="en-US" dirty="0"/>
              <a:t>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Political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lvl="0" algn="just">
              <a:buNone/>
            </a:pPr>
            <a:r>
              <a:rPr lang="en-US" dirty="0"/>
              <a:t>– </a:t>
            </a:r>
            <a:r>
              <a:rPr lang="en-US" dirty="0" err="1">
                <a:solidFill>
                  <a:srgbClr val="FF0000"/>
                </a:solidFill>
              </a:rPr>
              <a:t>Abbe</a:t>
            </a:r>
            <a:r>
              <a:rPr lang="en-US" dirty="0">
                <a:solidFill>
                  <a:srgbClr val="FF0000"/>
                </a:solidFill>
              </a:rPr>
              <a:t> Dubois, </a:t>
            </a:r>
            <a:r>
              <a:rPr lang="en-US" dirty="0"/>
              <a:t>- </a:t>
            </a:r>
            <a:r>
              <a:rPr lang="en-US" dirty="0" smtClean="0"/>
              <a:t>C.S. </a:t>
            </a:r>
            <a:r>
              <a:rPr lang="en-US" dirty="0"/>
              <a:t>originated due to the supremacy of Brahmins – the Brahmanism, theory. To maintain their superiority diff. castes &amp; sub-castes came into being </a:t>
            </a:r>
            <a:r>
              <a:rPr lang="en-US" dirty="0" err="1"/>
              <a:t>Ghuray</a:t>
            </a:r>
            <a:r>
              <a:rPr lang="en-US" dirty="0"/>
              <a:t> – 'Caste is the Brahmin child of the Indo-</a:t>
            </a:r>
            <a:r>
              <a:rPr lang="en-US" dirty="0" err="1"/>
              <a:t>Arjun</a:t>
            </a:r>
            <a:r>
              <a:rPr lang="en-US" dirty="0"/>
              <a:t> culture, cradled in the Ganges &amp; Yamuna &amp; then transferred in other parts of the country'.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Occupational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lvl="0" algn="just"/>
            <a:r>
              <a:rPr lang="en-US" dirty="0" smtClean="0"/>
              <a:t>By </a:t>
            </a:r>
            <a:r>
              <a:rPr lang="en-US" dirty="0" err="1" smtClean="0">
                <a:solidFill>
                  <a:srgbClr val="FF0000"/>
                </a:solidFill>
              </a:rPr>
              <a:t>Nesfield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smtClean="0">
                <a:solidFill>
                  <a:schemeClr val="bg2"/>
                </a:solidFill>
              </a:rPr>
              <a:t>C.S</a:t>
            </a:r>
            <a:r>
              <a:rPr lang="en-US" dirty="0">
                <a:solidFill>
                  <a:schemeClr val="bg2"/>
                </a:solidFill>
              </a:rPr>
              <a:t>. </a:t>
            </a:r>
            <a:r>
              <a:rPr lang="en-US" dirty="0"/>
              <a:t>is based on </a:t>
            </a:r>
            <a:r>
              <a:rPr lang="en-US" dirty="0" err="1" smtClean="0"/>
              <a:t>occup.The</a:t>
            </a:r>
            <a:r>
              <a:rPr lang="en-US" dirty="0" smtClean="0"/>
              <a:t> </a:t>
            </a:r>
            <a:r>
              <a:rPr lang="en-US" dirty="0"/>
              <a:t>hierarchy is according to </a:t>
            </a:r>
            <a:r>
              <a:rPr lang="en-US" dirty="0" err="1" smtClean="0"/>
              <a:t>occupation.The</a:t>
            </a:r>
            <a:r>
              <a:rPr lang="en-US" dirty="0" smtClean="0"/>
              <a:t> </a:t>
            </a:r>
            <a:r>
              <a:rPr lang="en-US" dirty="0"/>
              <a:t>higher the occupation the higher the position &amp; status in societies. If the according is considered good in a place that caste is high but it may necessarily be higher in another </a:t>
            </a:r>
            <a:r>
              <a:rPr lang="en-US" dirty="0" err="1" smtClean="0"/>
              <a:t>place.In</a:t>
            </a:r>
            <a:r>
              <a:rPr lang="en-US" dirty="0" smtClean="0"/>
              <a:t> </a:t>
            </a:r>
            <a:r>
              <a:rPr lang="en-US" dirty="0"/>
              <a:t>general </a:t>
            </a:r>
            <a:r>
              <a:rPr lang="en-US" dirty="0" err="1" smtClean="0"/>
              <a:t>C.S.originated</a:t>
            </a:r>
            <a:r>
              <a:rPr lang="en-US" dirty="0" smtClean="0"/>
              <a:t> </a:t>
            </a:r>
            <a:r>
              <a:rPr lang="en-US" dirty="0"/>
              <a:t>from the </a:t>
            </a:r>
            <a:r>
              <a:rPr lang="en-US" dirty="0" err="1"/>
              <a:t>Varmas</a:t>
            </a:r>
            <a:r>
              <a:rPr lang="en-US" dirty="0"/>
              <a:t> &amp; then in marriage but these </a:t>
            </a:r>
            <a:r>
              <a:rPr lang="en-US" dirty="0" err="1"/>
              <a:t>varmas</a:t>
            </a:r>
            <a:r>
              <a:rPr lang="en-US" dirty="0"/>
              <a:t> of </a:t>
            </a:r>
            <a:r>
              <a:rPr lang="en-US" dirty="0" err="1"/>
              <a:t>Anolog</a:t>
            </a:r>
            <a:r>
              <a:rPr lang="en-US" dirty="0"/>
              <a:t> &amp; </a:t>
            </a:r>
            <a:r>
              <a:rPr lang="en-US" dirty="0" err="1"/>
              <a:t>Pralilog</a:t>
            </a:r>
            <a:r>
              <a:rPr lang="en-US" dirty="0"/>
              <a:t> &amp; sub-caste were formed.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n-IN" dirty="0"/>
              <a:t>Birth determines the caste. Mostly developed in ancient times but is still present in India. It is a particular characteristic of Indian society &amp; without understanding the caste system Indian Society is not fully understood. </a:t>
            </a:r>
            <a:r>
              <a:rPr lang="en-IN" dirty="0">
                <a:solidFill>
                  <a:srgbClr val="00B050"/>
                </a:solidFill>
              </a:rPr>
              <a:t>The word caste comes from '</a:t>
            </a:r>
            <a:r>
              <a:rPr lang="en-IN" dirty="0" err="1">
                <a:solidFill>
                  <a:srgbClr val="00B050"/>
                </a:solidFill>
              </a:rPr>
              <a:t>Casta</a:t>
            </a:r>
            <a:r>
              <a:rPr lang="en-IN" dirty="0">
                <a:solidFill>
                  <a:srgbClr val="00B050"/>
                </a:solidFill>
              </a:rPr>
              <a:t>' a </a:t>
            </a:r>
            <a:r>
              <a:rPr lang="en-IN" dirty="0" err="1">
                <a:solidFill>
                  <a:srgbClr val="00B050"/>
                </a:solidFill>
              </a:rPr>
              <a:t>portugese</a:t>
            </a:r>
            <a:r>
              <a:rPr lang="en-IN" dirty="0">
                <a:solidFill>
                  <a:srgbClr val="00B050"/>
                </a:solidFill>
              </a:rPr>
              <a:t> word &amp; it means difference in birth a race.</a:t>
            </a:r>
            <a:r>
              <a:rPr lang="en-IN" dirty="0"/>
              <a:t> </a:t>
            </a:r>
            <a:r>
              <a:rPr lang="en-IN" dirty="0" smtClean="0"/>
              <a:t>It is </a:t>
            </a:r>
            <a:r>
              <a:rPr lang="en-IN" dirty="0"/>
              <a:t>based on 'Varna system ? means colour syst. They are mainly Four Brahmin, </a:t>
            </a:r>
            <a:r>
              <a:rPr lang="en-IN" dirty="0" err="1"/>
              <a:t>Kshastriyas</a:t>
            </a:r>
            <a:r>
              <a:rPr lang="en-IN" dirty="0"/>
              <a:t>, </a:t>
            </a:r>
            <a:r>
              <a:rPr lang="en-IN" dirty="0" err="1"/>
              <a:t>Vaishya</a:t>
            </a:r>
            <a:r>
              <a:rPr lang="en-IN" dirty="0"/>
              <a:t> &amp; </a:t>
            </a:r>
            <a:r>
              <a:rPr lang="en-IN" dirty="0" err="1"/>
              <a:t>Sudra</a:t>
            </a:r>
            <a:r>
              <a:rPr lang="en-IN" dirty="0"/>
              <a:t>. But of course these have many sub-castes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Definitions of caste</a:t>
            </a:r>
            <a:endParaRPr lang="en-US" dirty="0"/>
          </a:p>
        </p:txBody>
      </p:sp>
      <p:pic>
        <p:nvPicPr>
          <p:cNvPr id="4" name="Content Placeholder 3" descr="SOCIAL STRATIFICATION - ppt download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8915400" cy="5410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Definitions of caste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IN" dirty="0"/>
              <a:t>According to </a:t>
            </a:r>
            <a:r>
              <a:rPr lang="en-IN" b="1" dirty="0">
                <a:solidFill>
                  <a:srgbClr val="FF0000"/>
                </a:solidFill>
              </a:rPr>
              <a:t>Herbert </a:t>
            </a:r>
            <a:r>
              <a:rPr lang="en-IN" b="1" dirty="0" err="1">
                <a:solidFill>
                  <a:srgbClr val="FF0000"/>
                </a:solidFill>
              </a:rPr>
              <a:t>Kisley</a:t>
            </a:r>
            <a:r>
              <a:rPr lang="en-IN" dirty="0"/>
              <a:t> – "Class is a collection of families or group of families bearing a common name which usually denotes or is associated with specific occupation, claiming descent from a mythical ancestor, human or divine, professing to follow the same heredity callings &amp; regarded by those who are competent to give an opinion as forming a single homogenous communities</a:t>
            </a:r>
            <a:r>
              <a:rPr lang="en-IN" dirty="0" smtClean="0"/>
              <a:t>.“</a:t>
            </a:r>
            <a:endParaRPr lang="en-US" dirty="0"/>
          </a:p>
          <a:p>
            <a:pPr algn="just"/>
            <a:r>
              <a:rPr lang="en-IN" b="1" dirty="0" err="1" smtClean="0">
                <a:solidFill>
                  <a:srgbClr val="FF0000"/>
                </a:solidFill>
              </a:rPr>
              <a:t>Ketekar</a:t>
            </a:r>
            <a:r>
              <a:rPr lang="en-IN" b="1" dirty="0" smtClean="0">
                <a:solidFill>
                  <a:srgbClr val="FF0000"/>
                </a:solidFill>
              </a:rPr>
              <a:t> </a:t>
            </a:r>
            <a:r>
              <a:rPr lang="en-IN" b="1" dirty="0"/>
              <a:t>–</a:t>
            </a:r>
            <a:r>
              <a:rPr lang="en-IN" dirty="0"/>
              <a:t> in his book </a:t>
            </a:r>
            <a:r>
              <a:rPr lang="en-IN" dirty="0">
                <a:solidFill>
                  <a:schemeClr val="accent6">
                    <a:lumMod val="75000"/>
                  </a:schemeClr>
                </a:solidFill>
              </a:rPr>
              <a:t>"History of caste in India</a:t>
            </a:r>
            <a:r>
              <a:rPr lang="en-IN" dirty="0"/>
              <a:t>' –'Caste is a social group having two characteristics </a:t>
            </a:r>
            <a:endParaRPr lang="en-IN" dirty="0" smtClean="0"/>
          </a:p>
          <a:p>
            <a:pPr algn="just"/>
            <a:r>
              <a:rPr lang="en-IN" dirty="0" smtClean="0">
                <a:solidFill>
                  <a:srgbClr val="00B050"/>
                </a:solidFill>
              </a:rPr>
              <a:t>(</a:t>
            </a:r>
            <a:r>
              <a:rPr lang="en-IN" dirty="0">
                <a:solidFill>
                  <a:srgbClr val="00B050"/>
                </a:solidFill>
              </a:rPr>
              <a:t>a) membership is confined to those who are born of </a:t>
            </a:r>
            <a:endParaRPr lang="en-IN" dirty="0" smtClean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en-IN" dirty="0" smtClean="0">
                <a:solidFill>
                  <a:srgbClr val="00B050"/>
                </a:solidFill>
              </a:rPr>
              <a:t>           members </a:t>
            </a:r>
            <a:r>
              <a:rPr lang="en-IN" dirty="0">
                <a:solidFill>
                  <a:srgbClr val="00B050"/>
                </a:solidFill>
              </a:rPr>
              <a:t>&amp; includes all persons no </a:t>
            </a:r>
            <a:r>
              <a:rPr lang="en-IN" dirty="0" smtClean="0">
                <a:solidFill>
                  <a:srgbClr val="00B050"/>
                </a:solidFill>
              </a:rPr>
              <a:t>born.</a:t>
            </a:r>
            <a:endParaRPr lang="en-IN" dirty="0" smtClean="0"/>
          </a:p>
          <a:p>
            <a:pPr algn="just"/>
            <a:r>
              <a:rPr lang="en-IN" dirty="0" smtClean="0">
                <a:solidFill>
                  <a:srgbClr val="0070C0"/>
                </a:solidFill>
              </a:rPr>
              <a:t>(</a:t>
            </a:r>
            <a:r>
              <a:rPr lang="en-IN" dirty="0">
                <a:solidFill>
                  <a:srgbClr val="0070C0"/>
                </a:solidFill>
              </a:rPr>
              <a:t>b) the members are forbidden by an inexorable social law </a:t>
            </a:r>
            <a:r>
              <a:rPr lang="en-IN" dirty="0" smtClean="0">
                <a:solidFill>
                  <a:srgbClr val="0070C0"/>
                </a:solidFill>
              </a:rPr>
              <a:t> </a:t>
            </a:r>
          </a:p>
          <a:p>
            <a:pPr algn="just">
              <a:buNone/>
            </a:pPr>
            <a:r>
              <a:rPr lang="en-IN" dirty="0" smtClean="0">
                <a:solidFill>
                  <a:srgbClr val="0070C0"/>
                </a:solidFill>
              </a:rPr>
              <a:t>           to </a:t>
            </a:r>
            <a:r>
              <a:rPr lang="en-IN" dirty="0">
                <a:solidFill>
                  <a:srgbClr val="0070C0"/>
                </a:solidFill>
              </a:rPr>
              <a:t>marry outside the group</a:t>
            </a:r>
            <a:r>
              <a:rPr lang="en-IN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Characteristics </a:t>
            </a:r>
            <a:r>
              <a:rPr lang="en-US" b="1" dirty="0"/>
              <a:t>of the Caste System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6388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lvl="0" algn="just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Based on birth</a:t>
            </a:r>
            <a:r>
              <a:rPr lang="en-US" dirty="0"/>
              <a:t>, or birth is the determinant factor of caste system. Once born in a caste he has to remain the same. Status, position prestige is fixed according to his caste. i.e. A scribed. The castes are divided into sub-caste.</a:t>
            </a:r>
          </a:p>
          <a:p>
            <a:pPr lvl="0" algn="just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Endogamy &amp; exogamy </a:t>
            </a:r>
            <a:r>
              <a:rPr lang="en-US" dirty="0"/>
              <a:t>– In a caste syst. There is restriction on marriage. Westermarck- "Restriction on marriage Endogamy &amp; Exogamy are the essence of the caste system. "Endogamy their one's own caste or sub-caste. Exogamy –same caste but not same clean i.e. </a:t>
            </a:r>
            <a:r>
              <a:rPr lang="en-US" dirty="0" err="1"/>
              <a:t>Gotra</a:t>
            </a:r>
            <a:r>
              <a:rPr lang="en-US" dirty="0"/>
              <a:t>.</a:t>
            </a:r>
          </a:p>
          <a:p>
            <a:pPr lvl="0" algn="just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Social Hierarchy </a:t>
            </a:r>
            <a:r>
              <a:rPr lang="en-US" dirty="0"/>
              <a:t>is found in caste syst. Brahmin is high &amp; </a:t>
            </a:r>
            <a:r>
              <a:rPr lang="en-US" dirty="0" err="1"/>
              <a:t>sudra</a:t>
            </a:r>
            <a:r>
              <a:rPr lang="en-US" dirty="0"/>
              <a:t> have the inferior position &amp; prestige. Prof. </a:t>
            </a:r>
            <a:r>
              <a:rPr lang="en-US" dirty="0" err="1"/>
              <a:t>Bhurey</a:t>
            </a:r>
            <a:r>
              <a:rPr lang="en-US" dirty="0"/>
              <a:t> – </a:t>
            </a:r>
            <a:r>
              <a:rPr lang="en-US" dirty="0" err="1"/>
              <a:t>Sanskritisation</a:t>
            </a:r>
            <a:r>
              <a:rPr lang="en-US" dirty="0"/>
              <a:t> in this the lower caste people can initiate the upper caste. De-</a:t>
            </a:r>
            <a:r>
              <a:rPr lang="en-US" dirty="0" err="1"/>
              <a:t>Sanskritisation</a:t>
            </a:r>
            <a:r>
              <a:rPr lang="en-US" dirty="0"/>
              <a:t> – Upper caste can initiate the lower caste.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UNDERSTANDING THE NUANCES OF CASTE SYSTEM - Achievers IAS Classe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839200" cy="5791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What is a caste system? What are the features of the caste system that lead  to social stratification? - Quor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610600" cy="6553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/>
              <a:t>Characteristics of the Caste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5410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Occupational restriction &amp; hereditary occupation </a:t>
            </a:r>
            <a:r>
              <a:rPr lang="en-US" dirty="0"/>
              <a:t>– your occupation is fixed by your caste. A black smith son will always be a black smith.</a:t>
            </a:r>
          </a:p>
          <a:p>
            <a:pPr lvl="0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Economic disparity </a:t>
            </a:r>
            <a:r>
              <a:rPr lang="en-US" dirty="0"/>
              <a:t>– The higher caste people are generally economically better off &amp; the lower caste people work harder &amp; yet they get little benefit i.e. they are poorer.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smtClean="0"/>
              <a:t>Characteristics of the Caste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               Prof</a:t>
            </a:r>
            <a:r>
              <a:rPr lang="en-US" dirty="0">
                <a:solidFill>
                  <a:srgbClr val="00B050"/>
                </a:solidFill>
              </a:rPr>
              <a:t>. </a:t>
            </a:r>
            <a:r>
              <a:rPr lang="en-US" dirty="0" err="1">
                <a:solidFill>
                  <a:srgbClr val="00B050"/>
                </a:solidFill>
              </a:rPr>
              <a:t>Ghuray</a:t>
            </a:r>
            <a:r>
              <a:rPr lang="en-US" dirty="0">
                <a:solidFill>
                  <a:srgbClr val="00B050"/>
                </a:solidFill>
              </a:rPr>
              <a:t> - According to </a:t>
            </a:r>
            <a:r>
              <a:rPr lang="en-US" dirty="0" smtClean="0">
                <a:solidFill>
                  <a:srgbClr val="00B050"/>
                </a:solidFill>
              </a:rPr>
              <a:t>him</a:t>
            </a:r>
            <a:endParaRPr lang="en-US" dirty="0">
              <a:solidFill>
                <a:srgbClr val="00B050"/>
              </a:solidFill>
            </a:endParaRPr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Segmental division of society</a:t>
            </a:r>
            <a:r>
              <a:rPr lang="en-US" dirty="0"/>
              <a:t> i.e. society is divided into diff. castes. Earlier there were 4 but now over 3000 &amp; work education etc, are associated with it. Role, prestige etc, is fixed according to his caste. Every caste has moral obligation. All people are morally obliged to their own castes &amp; sub-castes i.e. there are certain rules &amp; regulations which one has to follow &amp; are punished if they don't. They are not so much to that society or community but more to his caste.</a:t>
            </a:r>
          </a:p>
          <a:p>
            <a:pPr lvl="0"/>
            <a:r>
              <a:rPr lang="en-US" b="1" dirty="0">
                <a:solidFill>
                  <a:srgbClr val="FF0000"/>
                </a:solidFill>
              </a:rPr>
              <a:t>Social Hierarchy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n-US" dirty="0"/>
              <a:t>– In caste system, Hierarchy is found &amp; the Brahmin are it the highest level &amp; the </a:t>
            </a:r>
            <a:r>
              <a:rPr lang="en-US" dirty="0" err="1"/>
              <a:t>Indra's</a:t>
            </a:r>
            <a:r>
              <a:rPr lang="en-US" dirty="0"/>
              <a:t> are the lowest and therefore are the untouchables &amp; even </a:t>
            </a:r>
            <a:r>
              <a:rPr lang="en-US" dirty="0" err="1"/>
              <a:t>unseables</a:t>
            </a:r>
            <a:r>
              <a:rPr lang="en-US" dirty="0"/>
              <a:t>. </a:t>
            </a:r>
            <a:r>
              <a:rPr lang="en-US" dirty="0" err="1"/>
              <a:t>Sanskritisation</a:t>
            </a:r>
            <a:r>
              <a:rPr lang="en-US" dirty="0"/>
              <a:t> is </a:t>
            </a:r>
            <a:r>
              <a:rPr lang="en-US" dirty="0" err="1"/>
              <a:t>Ghuray's</a:t>
            </a:r>
            <a:r>
              <a:rPr lang="en-US" dirty="0"/>
              <a:t> concept – i.e. this can initiate the higher caste &amp; therefore change their position.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723</Words>
  <Application>Microsoft Office PowerPoint</Application>
  <PresentationFormat>On-screen Show (4:3)</PresentationFormat>
  <Paragraphs>40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caste</vt:lpstr>
      <vt:lpstr>caste</vt:lpstr>
      <vt:lpstr>Definitions of caste</vt:lpstr>
      <vt:lpstr>Definitions of caste</vt:lpstr>
      <vt:lpstr> Characteristics of the Caste System </vt:lpstr>
      <vt:lpstr>Slide 6</vt:lpstr>
      <vt:lpstr>Slide 7</vt:lpstr>
      <vt:lpstr>Characteristics of the Caste System</vt:lpstr>
      <vt:lpstr>Characteristics of the Caste System</vt:lpstr>
      <vt:lpstr>Characteristics of the Caste System</vt:lpstr>
      <vt:lpstr>Characteristics of the Caste System</vt:lpstr>
      <vt:lpstr>Theories regarding the origin of C.S.</vt:lpstr>
      <vt:lpstr>Traditional Theory</vt:lpstr>
      <vt:lpstr>Indian caste system</vt:lpstr>
      <vt:lpstr>Religious theory</vt:lpstr>
      <vt:lpstr>Political theory</vt:lpstr>
      <vt:lpstr>Occupational Theory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caste</dc:title>
  <dc:creator>Admin</dc:creator>
  <cp:lastModifiedBy>Admin</cp:lastModifiedBy>
  <cp:revision>35</cp:revision>
  <dcterms:created xsi:type="dcterms:W3CDTF">2022-03-13T09:42:03Z</dcterms:created>
  <dcterms:modified xsi:type="dcterms:W3CDTF">2022-03-13T10:24:05Z</dcterms:modified>
</cp:coreProperties>
</file>