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4E1F3-2408-40E5-8348-1D8ACE8D0B34}" type="datetimeFigureOut">
              <a:rPr lang="en-US" smtClean="0"/>
              <a:t>2/24/2011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71165-0F3B-4212-96F7-15C762E5D28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685799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Marriage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685800"/>
            <a:ext cx="8077200" cy="61722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Marriage </a:t>
            </a:r>
            <a:r>
              <a:rPr lang="en-US" dirty="0"/>
              <a:t>is a type of primary social institution. It is a universal social institution established</a:t>
            </a:r>
          </a:p>
          <a:p>
            <a:pPr algn="just"/>
            <a:r>
              <a:rPr lang="en-US" dirty="0"/>
              <a:t>by the human society to control and regulate the sex life of man. </a:t>
            </a:r>
            <a:endParaRPr lang="en-US" dirty="0" smtClean="0"/>
          </a:p>
          <a:p>
            <a:pPr algn="just"/>
            <a:r>
              <a:rPr lang="en-US" dirty="0"/>
              <a:t> </a:t>
            </a:r>
            <a:r>
              <a:rPr lang="en-US" dirty="0" smtClean="0"/>
              <a:t>It </a:t>
            </a:r>
            <a:r>
              <a:rPr lang="en-US" dirty="0"/>
              <a:t>is closely connected </a:t>
            </a:r>
            <a:r>
              <a:rPr lang="en-US" dirty="0" smtClean="0"/>
              <a:t>with the </a:t>
            </a:r>
            <a:r>
              <a:rPr lang="en-US" dirty="0"/>
              <a:t>institution of family. Regulation of sexual life is the prime function of marriage, </a:t>
            </a:r>
            <a:r>
              <a:rPr lang="en-US" dirty="0" smtClean="0"/>
              <a:t>through which </a:t>
            </a:r>
            <a:r>
              <a:rPr lang="en-US" dirty="0"/>
              <a:t>facilitate social control. </a:t>
            </a:r>
            <a:endParaRPr lang="en-US" dirty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Edward Westermarck: </a:t>
            </a:r>
            <a:r>
              <a:rPr lang="en-US" dirty="0" smtClean="0"/>
              <a:t>sociologist </a:t>
            </a:r>
            <a:r>
              <a:rPr lang="en-US" dirty="0"/>
              <a:t>defined </a:t>
            </a:r>
            <a:r>
              <a:rPr lang="en-US" dirty="0" smtClean="0"/>
              <a:t>that,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family as the more or less durable connection between male and female lasting beyond </a:t>
            </a:r>
            <a:r>
              <a:rPr lang="en-US" dirty="0" smtClean="0">
                <a:solidFill>
                  <a:srgbClr val="00B050"/>
                </a:solidFill>
              </a:rPr>
              <a:t>the mere </a:t>
            </a:r>
            <a:r>
              <a:rPr lang="en-US" dirty="0">
                <a:solidFill>
                  <a:srgbClr val="00B050"/>
                </a:solidFill>
              </a:rPr>
              <a:t>act of propagation till after the birth of offspring.”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Other types of marriage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8839200" cy="56388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/>
              <a:t> 1. Contract</a:t>
            </a:r>
          </a:p>
          <a:p>
            <a:pPr>
              <a:buNone/>
            </a:pPr>
            <a:r>
              <a:rPr lang="en-US" dirty="0" smtClean="0"/>
              <a:t>2. Live in relationship </a:t>
            </a:r>
          </a:p>
          <a:p>
            <a:pPr>
              <a:buNone/>
            </a:pPr>
            <a:r>
              <a:rPr lang="en-US" dirty="0" smtClean="0"/>
              <a:t>3. Love </a:t>
            </a:r>
            <a:r>
              <a:rPr lang="en-US" dirty="0" smtClean="0"/>
              <a:t>marriage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4. Arrange</a:t>
            </a:r>
            <a:r>
              <a:rPr lang="en-US" dirty="0" smtClean="0"/>
              <a:t> marriage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5. </a:t>
            </a:r>
            <a:r>
              <a:rPr lang="en-US" dirty="0" smtClean="0"/>
              <a:t>Group marriage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6. </a:t>
            </a:r>
            <a:r>
              <a:rPr lang="en-US" dirty="0" smtClean="0"/>
              <a:t>Homosexuality/ guy marriage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Forms </a:t>
            </a:r>
            <a:r>
              <a:rPr lang="en-US" b="1" dirty="0" smtClean="0"/>
              <a:t>or </a:t>
            </a:r>
            <a:r>
              <a:rPr lang="en-US" b="1" dirty="0"/>
              <a:t>Types of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458200" cy="5562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Marriages are divided into different types based on </a:t>
            </a:r>
            <a:r>
              <a:rPr lang="en-US" dirty="0">
                <a:solidFill>
                  <a:srgbClr val="FF0000"/>
                </a:solidFill>
              </a:rPr>
              <a:t>characteristics.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Monogamy and polygamy</a:t>
            </a:r>
            <a:r>
              <a:rPr lang="en-US" dirty="0"/>
              <a:t>, </a:t>
            </a:r>
            <a:r>
              <a:rPr lang="en-US" dirty="0" err="1"/>
              <a:t>Polygyny</a:t>
            </a:r>
            <a:r>
              <a:rPr lang="en-US" dirty="0"/>
              <a:t>, polyandry, </a:t>
            </a:r>
            <a:r>
              <a:rPr lang="en-US" dirty="0" err="1"/>
              <a:t>hypergamy</a:t>
            </a:r>
            <a:r>
              <a:rPr lang="en-US" dirty="0"/>
              <a:t> and </a:t>
            </a:r>
            <a:r>
              <a:rPr lang="en-US" dirty="0" err="1"/>
              <a:t>hypogamy</a:t>
            </a:r>
            <a:r>
              <a:rPr lang="en-US" dirty="0"/>
              <a:t>, endogamy and exogamy are </a:t>
            </a:r>
            <a:r>
              <a:rPr lang="en-US" dirty="0" smtClean="0"/>
              <a:t>the important </a:t>
            </a:r>
            <a:r>
              <a:rPr lang="en-US" dirty="0"/>
              <a:t>types of marriages commonly found in our society.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Forms or Types of Marriage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686800" cy="54864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1. Monogamy/ Monogamous marriage</a:t>
            </a:r>
            <a:endParaRPr lang="en-US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</a:t>
            </a:r>
            <a:r>
              <a:rPr lang="en-US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) </a:t>
            </a:r>
            <a:r>
              <a:rPr lang="en-US" dirty="0" err="1" smtClean="0">
                <a:solidFill>
                  <a:srgbClr val="7030A0"/>
                </a:solidFill>
              </a:rPr>
              <a:t>Hypergamy</a:t>
            </a:r>
            <a:endParaRPr lang="en-US" dirty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ii) </a:t>
            </a:r>
            <a:r>
              <a:rPr lang="en-US" dirty="0" err="1" smtClean="0">
                <a:solidFill>
                  <a:srgbClr val="7030A0"/>
                </a:solidFill>
              </a:rPr>
              <a:t>Hypogamy</a:t>
            </a:r>
            <a:endParaRPr lang="en-US" dirty="0" smtClean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2</a:t>
            </a:r>
            <a:r>
              <a:rPr lang="en-US" dirty="0">
                <a:solidFill>
                  <a:srgbClr val="00B050"/>
                </a:solidFill>
              </a:rPr>
              <a:t>. Polygamy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Polygyny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ii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) Polyandry</a:t>
            </a: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)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Sorrorate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  <a:p>
            <a:pPr algn="just">
              <a:buNone/>
            </a:pP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          ii) Levirate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Forms or Types of Marriage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839200" cy="55626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7030A0"/>
                </a:solidFill>
              </a:rPr>
              <a:t>                    Base of caste</a:t>
            </a:r>
          </a:p>
          <a:p>
            <a:pPr>
              <a:buNone/>
            </a:pPr>
            <a:r>
              <a:rPr lang="en-US" dirty="0" smtClean="0"/>
              <a:t>1. </a:t>
            </a:r>
            <a:r>
              <a:rPr lang="en-US" dirty="0" err="1"/>
              <a:t>Hypergamy</a:t>
            </a:r>
            <a:r>
              <a:rPr lang="en-US" dirty="0"/>
              <a:t> (</a:t>
            </a:r>
            <a:r>
              <a:rPr lang="en-US" dirty="0" err="1"/>
              <a:t>anuloma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 smtClean="0"/>
              <a:t>2. </a:t>
            </a:r>
            <a:r>
              <a:rPr lang="en-US" dirty="0" err="1"/>
              <a:t>Hypogamy</a:t>
            </a:r>
            <a:r>
              <a:rPr lang="en-US" dirty="0"/>
              <a:t> (</a:t>
            </a:r>
            <a:r>
              <a:rPr lang="en-US" dirty="0" err="1"/>
              <a:t>pratiloma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n-US" dirty="0"/>
              <a:t>Endogamy</a:t>
            </a:r>
          </a:p>
          <a:p>
            <a:pPr>
              <a:buNone/>
            </a:pPr>
            <a:r>
              <a:rPr lang="en-US" dirty="0" smtClean="0"/>
              <a:t>4. </a:t>
            </a:r>
            <a:r>
              <a:rPr lang="en-US" dirty="0"/>
              <a:t>Exogamy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Monogamy marriage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839200" cy="55626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dirty="0"/>
              <a:t>Monogamy and polygamy is two general terms used to refer the number of </a:t>
            </a:r>
            <a:r>
              <a:rPr lang="en-US" dirty="0" smtClean="0"/>
              <a:t>spouse, spouse </a:t>
            </a:r>
            <a:r>
              <a:rPr lang="en-US" dirty="0"/>
              <a:t>may be man or woman. Monogamy means one man or woman marries one man </a:t>
            </a:r>
            <a:r>
              <a:rPr lang="en-US" dirty="0" smtClean="0"/>
              <a:t>or woman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Hypergamy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dirty="0" err="1"/>
              <a:t>hypogamy</a:t>
            </a:r>
            <a:r>
              <a:rPr lang="en-US" dirty="0"/>
              <a:t> are the two types of marriages coming in </a:t>
            </a:r>
            <a:r>
              <a:rPr lang="en-US" dirty="0" smtClean="0"/>
              <a:t>monogamy.</a:t>
            </a:r>
            <a:endParaRPr lang="en-US" dirty="0"/>
          </a:p>
          <a:p>
            <a:pPr algn="just"/>
            <a:r>
              <a:rPr lang="en-US" dirty="0"/>
              <a:t>this classification mainly based on the peculiarity of social status.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9060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 smtClean="0"/>
              <a:t>Hypergamy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 err="1" smtClean="0"/>
              <a:t>anuloma</a:t>
            </a:r>
            <a:r>
              <a:rPr lang="en-US" dirty="0" smtClean="0"/>
              <a:t> </a:t>
            </a:r>
            <a:r>
              <a:rPr lang="en-US" dirty="0" err="1" smtClean="0"/>
              <a:t>and</a:t>
            </a:r>
            <a:r>
              <a:rPr lang="en-US" dirty="0" err="1"/>
              <a:t>Hypogamy</a:t>
            </a:r>
            <a:r>
              <a:rPr lang="en-US" dirty="0"/>
              <a:t> (</a:t>
            </a:r>
            <a:r>
              <a:rPr lang="en-US" dirty="0" err="1"/>
              <a:t>pratiloma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/>
          <a:lstStyle/>
          <a:p>
            <a:pPr algn="just"/>
            <a:r>
              <a:rPr lang="en-US" dirty="0" err="1">
                <a:solidFill>
                  <a:srgbClr val="FF0000"/>
                </a:solidFill>
              </a:rPr>
              <a:t>Hypergamy</a:t>
            </a:r>
            <a:r>
              <a:rPr lang="en-US" dirty="0">
                <a:solidFill>
                  <a:srgbClr val="FF0000"/>
                </a:solidFill>
              </a:rPr>
              <a:t> or </a:t>
            </a:r>
            <a:r>
              <a:rPr lang="en-US" dirty="0" err="1" smtClean="0">
                <a:solidFill>
                  <a:srgbClr val="FF0000"/>
                </a:solidFill>
              </a:rPr>
              <a:t>anuloma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marriage </a:t>
            </a:r>
            <a:r>
              <a:rPr lang="en-US" dirty="0"/>
              <a:t>means a lower class woman marries a higher class man. </a:t>
            </a:r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The </a:t>
            </a:r>
            <a:r>
              <a:rPr lang="en-US" dirty="0" err="1">
                <a:solidFill>
                  <a:srgbClr val="FF0000"/>
                </a:solidFill>
              </a:rPr>
              <a:t>hypogamy</a:t>
            </a:r>
            <a:r>
              <a:rPr lang="en-US" dirty="0">
                <a:solidFill>
                  <a:srgbClr val="FF0000"/>
                </a:solidFill>
              </a:rPr>
              <a:t> or </a:t>
            </a:r>
            <a:r>
              <a:rPr lang="en-US" dirty="0" err="1" smtClean="0">
                <a:solidFill>
                  <a:srgbClr val="FF0000"/>
                </a:solidFill>
              </a:rPr>
              <a:t>pratiloma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marriage </a:t>
            </a:r>
            <a:r>
              <a:rPr lang="en-US" dirty="0"/>
              <a:t>means a higher class or caste woman marries a lower class or caste man. It </a:t>
            </a:r>
            <a:r>
              <a:rPr lang="en-US" dirty="0" smtClean="0"/>
              <a:t>is claimed </a:t>
            </a:r>
            <a:r>
              <a:rPr lang="en-US" dirty="0"/>
              <a:t>that an ideal type of marriage system</a:t>
            </a:r>
            <a:r>
              <a:rPr lang="en-US" dirty="0" smtClean="0"/>
              <a:t>.</a:t>
            </a:r>
          </a:p>
          <a:p>
            <a:pPr algn="just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Polygamy and  </a:t>
            </a:r>
            <a:r>
              <a:rPr lang="en-US" dirty="0" err="1" smtClean="0"/>
              <a:t>Polygyny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915400" cy="5334000"/>
          </a:xfrm>
        </p:spPr>
        <p:txBody>
          <a:bodyPr>
            <a:normAutofit/>
          </a:bodyPr>
          <a:lstStyle/>
          <a:p>
            <a:pPr algn="just"/>
            <a:r>
              <a:rPr lang="en-US" dirty="0">
                <a:solidFill>
                  <a:srgbClr val="FF0000"/>
                </a:solidFill>
              </a:rPr>
              <a:t>Polygamy </a:t>
            </a:r>
            <a:r>
              <a:rPr lang="en-US" dirty="0"/>
              <a:t>is the term used to represent </a:t>
            </a:r>
            <a:r>
              <a:rPr lang="en-US" dirty="0" smtClean="0"/>
              <a:t>one man </a:t>
            </a:r>
            <a:r>
              <a:rPr lang="en-US" dirty="0"/>
              <a:t>or woman marries one more man or woman at a time. </a:t>
            </a:r>
            <a:endParaRPr lang="en-US" dirty="0" smtClean="0"/>
          </a:p>
          <a:p>
            <a:pPr algn="just"/>
            <a:r>
              <a:rPr lang="en-US" dirty="0" err="1" smtClean="0">
                <a:solidFill>
                  <a:srgbClr val="FF0000"/>
                </a:solidFill>
              </a:rPr>
              <a:t>Polygyny</a:t>
            </a:r>
            <a:r>
              <a:rPr lang="en-US" dirty="0" smtClean="0"/>
              <a:t> </a:t>
            </a:r>
            <a:r>
              <a:rPr lang="en-US" dirty="0"/>
              <a:t>and polyandry is </a:t>
            </a:r>
            <a:r>
              <a:rPr lang="en-US" dirty="0" smtClean="0"/>
              <a:t>two varieties </a:t>
            </a:r>
            <a:r>
              <a:rPr lang="en-US" dirty="0"/>
              <a:t>of marriages come in polygamy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Polygyny</a:t>
            </a:r>
            <a:r>
              <a:rPr lang="en-US" dirty="0"/>
              <a:t> means a man marries more than one</a:t>
            </a:r>
          </a:p>
          <a:p>
            <a:pPr algn="just">
              <a:buNone/>
            </a:pPr>
            <a:r>
              <a:rPr lang="en-US" dirty="0" smtClean="0"/>
              <a:t>  woman </a:t>
            </a:r>
            <a:r>
              <a:rPr lang="en-US" dirty="0"/>
              <a:t>at a </a:t>
            </a:r>
            <a:r>
              <a:rPr lang="en-US" dirty="0" smtClean="0"/>
              <a:t>time.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Polyandry</a:t>
            </a:r>
            <a:r>
              <a:rPr lang="en-US" dirty="0" smtClean="0"/>
              <a:t> </a:t>
            </a:r>
            <a:r>
              <a:rPr lang="en-US" dirty="0"/>
              <a:t>is the opposite of </a:t>
            </a:r>
            <a:r>
              <a:rPr lang="en-US" dirty="0" err="1"/>
              <a:t>polygyny</a:t>
            </a:r>
            <a:r>
              <a:rPr lang="en-US" dirty="0"/>
              <a:t> that is a woman marries one </a:t>
            </a:r>
            <a:r>
              <a:rPr lang="en-US" dirty="0" smtClean="0"/>
              <a:t>more man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Polygamy and  </a:t>
            </a:r>
            <a:r>
              <a:rPr lang="en-US" dirty="0" err="1" smtClean="0"/>
              <a:t>Polygyny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5791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en-US" dirty="0" err="1">
                <a:solidFill>
                  <a:srgbClr val="FF0000"/>
                </a:solidFill>
              </a:rPr>
              <a:t>Sororate</a:t>
            </a:r>
            <a:r>
              <a:rPr lang="en-US" dirty="0">
                <a:solidFill>
                  <a:srgbClr val="FF0000"/>
                </a:solidFill>
              </a:rPr>
              <a:t> and levirate </a:t>
            </a:r>
            <a:r>
              <a:rPr lang="en-US" dirty="0"/>
              <a:t>is another set of polygamous marriage. The Latin word </a:t>
            </a:r>
            <a:r>
              <a:rPr lang="en-US" dirty="0" err="1" smtClean="0"/>
              <a:t>soror</a:t>
            </a:r>
            <a:r>
              <a:rPr lang="en-US" dirty="0" smtClean="0"/>
              <a:t> means </a:t>
            </a:r>
            <a:r>
              <a:rPr lang="en-US" dirty="0"/>
              <a:t>sister, when </a:t>
            </a:r>
            <a:r>
              <a:rPr lang="en-US" dirty="0" err="1"/>
              <a:t>sororate</a:t>
            </a:r>
            <a:r>
              <a:rPr lang="en-US" dirty="0"/>
              <a:t> marriage means a man marries </a:t>
            </a:r>
            <a:r>
              <a:rPr lang="en-US" dirty="0" smtClean="0"/>
              <a:t>one woman </a:t>
            </a:r>
            <a:r>
              <a:rPr lang="en-US" dirty="0"/>
              <a:t>and his sisters at </a:t>
            </a:r>
            <a:r>
              <a:rPr lang="en-US" dirty="0" smtClean="0"/>
              <a:t>same time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Latin word </a:t>
            </a:r>
            <a:r>
              <a:rPr lang="en-US" dirty="0" err="1"/>
              <a:t>levir</a:t>
            </a:r>
            <a:r>
              <a:rPr lang="en-US" dirty="0"/>
              <a:t> means husband’s brother, levirate marriage means a </a:t>
            </a:r>
            <a:r>
              <a:rPr lang="en-US" dirty="0" smtClean="0"/>
              <a:t>woman marries </a:t>
            </a:r>
            <a:r>
              <a:rPr lang="en-US" dirty="0"/>
              <a:t>husband’s brothers at a time</a:t>
            </a:r>
            <a:r>
              <a:rPr lang="en-US" dirty="0" smtClean="0"/>
              <a:t>.</a:t>
            </a:r>
          </a:p>
          <a:p>
            <a:pPr algn="just"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Endogamy and exogamy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8392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just"/>
            <a:r>
              <a:rPr lang="en-US" dirty="0" smtClean="0"/>
              <a:t>Endogamy and exogamy is a general classification of </a:t>
            </a:r>
            <a:r>
              <a:rPr lang="en-US" dirty="0" smtClean="0"/>
              <a:t>marriage</a:t>
            </a:r>
            <a:r>
              <a:rPr lang="en-US" dirty="0"/>
              <a:t>, this compartmentalization based on the peculiarity of membership in a group of </a:t>
            </a:r>
            <a:r>
              <a:rPr lang="en-US" dirty="0" smtClean="0"/>
              <a:t>an individual </a:t>
            </a:r>
            <a:r>
              <a:rPr lang="en-US" dirty="0"/>
              <a:t>being marry. </a:t>
            </a:r>
            <a:endParaRPr lang="en-US" dirty="0" smtClean="0"/>
          </a:p>
          <a:p>
            <a:pPr algn="just"/>
            <a:r>
              <a:rPr lang="en-US" dirty="0" smtClean="0">
                <a:solidFill>
                  <a:srgbClr val="FF0000"/>
                </a:solidFill>
              </a:rPr>
              <a:t>Endogamy</a:t>
            </a:r>
            <a:r>
              <a:rPr lang="en-US" dirty="0" smtClean="0"/>
              <a:t> </a:t>
            </a:r>
            <a:r>
              <a:rPr lang="en-US" dirty="0"/>
              <a:t>means a man or woman marry a man or woman within </a:t>
            </a:r>
            <a:r>
              <a:rPr lang="en-US" dirty="0" smtClean="0"/>
              <a:t>his own </a:t>
            </a:r>
            <a:r>
              <a:rPr lang="en-US" dirty="0"/>
              <a:t>group. Group simply means class, clan or caste etc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 </a:t>
            </a:r>
            <a:r>
              <a:rPr lang="en-US" dirty="0">
                <a:solidFill>
                  <a:srgbClr val="FF0000"/>
                </a:solidFill>
              </a:rPr>
              <a:t>Exogamy</a:t>
            </a:r>
            <a:r>
              <a:rPr lang="en-US" dirty="0"/>
              <a:t> means a man or </a:t>
            </a:r>
            <a:r>
              <a:rPr lang="en-US" dirty="0" smtClean="0"/>
              <a:t>woman marries </a:t>
            </a:r>
            <a:r>
              <a:rPr lang="en-US" dirty="0"/>
              <a:t>outside of his/her own group.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537</Words>
  <Application>Microsoft Office PowerPoint</Application>
  <PresentationFormat>On-screen Show (4:3)</PresentationFormat>
  <Paragraphs>52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 Marriage </vt:lpstr>
      <vt:lpstr>Forms or Types of Marriage</vt:lpstr>
      <vt:lpstr>Forms or Types of Marriage</vt:lpstr>
      <vt:lpstr>Forms or Types of Marriage</vt:lpstr>
      <vt:lpstr>Monogamy marriage </vt:lpstr>
      <vt:lpstr>Hypergamy or anuloma andHypogamy (pratiloma)</vt:lpstr>
      <vt:lpstr>Polygamy and  Polygyny </vt:lpstr>
      <vt:lpstr>Polygamy and  Polygyny </vt:lpstr>
      <vt:lpstr>Endogamy and exogamy</vt:lpstr>
      <vt:lpstr>Other types of marriage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Marriage </dc:title>
  <dc:creator>Windows XP</dc:creator>
  <cp:lastModifiedBy>Windows XP</cp:lastModifiedBy>
  <cp:revision>25</cp:revision>
  <dcterms:created xsi:type="dcterms:W3CDTF">2011-02-23T18:35:33Z</dcterms:created>
  <dcterms:modified xsi:type="dcterms:W3CDTF">2011-02-23T19:19:59Z</dcterms:modified>
</cp:coreProperties>
</file>