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80FF-790D-492F-AD74-80AD7EA7569C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8B8D-BA22-4BDB-962F-B7878E0594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80FF-790D-492F-AD74-80AD7EA7569C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8B8D-BA22-4BDB-962F-B7878E0594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80FF-790D-492F-AD74-80AD7EA7569C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8B8D-BA22-4BDB-962F-B7878E0594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80FF-790D-492F-AD74-80AD7EA7569C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8B8D-BA22-4BDB-962F-B7878E0594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80FF-790D-492F-AD74-80AD7EA7569C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8B8D-BA22-4BDB-962F-B7878E0594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80FF-790D-492F-AD74-80AD7EA7569C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8B8D-BA22-4BDB-962F-B7878E0594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80FF-790D-492F-AD74-80AD7EA7569C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8B8D-BA22-4BDB-962F-B7878E0594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80FF-790D-492F-AD74-80AD7EA7569C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8B8D-BA22-4BDB-962F-B7878E0594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80FF-790D-492F-AD74-80AD7EA7569C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8B8D-BA22-4BDB-962F-B7878E0594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80FF-790D-492F-AD74-80AD7EA7569C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8B8D-BA22-4BDB-962F-B7878E0594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80FF-790D-492F-AD74-80AD7EA7569C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E8B8D-BA22-4BDB-962F-B7878E0594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280FF-790D-492F-AD74-80AD7EA7569C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E8B8D-BA22-4BDB-962F-B7878E0594E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609599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/>
              <a:t>Family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57912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en-IN" sz="4000" dirty="0"/>
              <a:t>The family is one of the </a:t>
            </a:r>
            <a:r>
              <a:rPr lang="en-IN" sz="4000" dirty="0" smtClean="0"/>
              <a:t> </a:t>
            </a:r>
            <a:r>
              <a:rPr lang="en-IN" sz="4000" dirty="0"/>
              <a:t>important primary group </a:t>
            </a:r>
            <a:r>
              <a:rPr lang="en-IN" sz="4000" dirty="0" smtClean="0"/>
              <a:t>of human </a:t>
            </a:r>
            <a:r>
              <a:rPr lang="en-IN" sz="4000" dirty="0"/>
              <a:t>society. Family is primary unit of human society</a:t>
            </a:r>
            <a:r>
              <a:rPr lang="en-IN" sz="4000" dirty="0" smtClean="0"/>
              <a:t>. Every </a:t>
            </a:r>
            <a:r>
              <a:rPr lang="en-IN" sz="4000" dirty="0"/>
              <a:t>person has born in family and died in family</a:t>
            </a:r>
            <a:r>
              <a:rPr lang="en-IN" sz="4000" dirty="0" smtClean="0"/>
              <a:t>. the </a:t>
            </a:r>
            <a:r>
              <a:rPr lang="en-IN" sz="4000" dirty="0"/>
              <a:t>Essentials needs of every individual has completed in concerned </a:t>
            </a:r>
            <a:r>
              <a:rPr lang="en-IN" sz="4000" dirty="0" err="1" smtClean="0"/>
              <a:t>family.A</a:t>
            </a:r>
            <a:r>
              <a:rPr lang="en-IN" sz="4000" dirty="0"/>
              <a:t> </a:t>
            </a:r>
            <a:r>
              <a:rPr lang="en-IN" sz="4000" dirty="0" smtClean="0"/>
              <a:t>family </a:t>
            </a:r>
            <a:r>
              <a:rPr lang="en-IN" sz="4000" dirty="0"/>
              <a:t>is first </a:t>
            </a:r>
            <a:r>
              <a:rPr lang="en-IN" sz="4000" dirty="0" smtClean="0"/>
              <a:t>almost</a:t>
            </a:r>
            <a:r>
              <a:rPr lang="en-IN" sz="4000" dirty="0" smtClean="0"/>
              <a:t> institution. it is a oldest then other social institutions.</a:t>
            </a:r>
            <a:r>
              <a:rPr lang="en-IN" sz="4000" dirty="0"/>
              <a:t> </a:t>
            </a:r>
            <a:r>
              <a:rPr lang="en-IN" sz="4000" dirty="0" smtClean="0"/>
              <a:t>The </a:t>
            </a:r>
            <a:r>
              <a:rPr lang="en-IN" sz="4000" dirty="0"/>
              <a:t>word family has been expressed firstly by </a:t>
            </a:r>
            <a:r>
              <a:rPr lang="en-IN" sz="4000" dirty="0" err="1">
                <a:solidFill>
                  <a:srgbClr val="FF0000"/>
                </a:solidFill>
              </a:rPr>
              <a:t>Yelmar</a:t>
            </a:r>
            <a:r>
              <a:rPr lang="en-IN" sz="4000" dirty="0">
                <a:solidFill>
                  <a:srgbClr val="FF0000"/>
                </a:solidFill>
              </a:rPr>
              <a:t> </a:t>
            </a:r>
            <a:r>
              <a:rPr lang="en-IN" sz="4000" dirty="0" smtClean="0">
                <a:solidFill>
                  <a:schemeClr val="tx1"/>
                </a:solidFill>
              </a:rPr>
              <a:t>(</a:t>
            </a:r>
            <a:r>
              <a:rPr lang="en-IN" sz="4000" dirty="0" smtClean="0"/>
              <a:t>who </a:t>
            </a:r>
            <a:r>
              <a:rPr lang="en-IN" sz="4000" dirty="0"/>
              <a:t>was best </a:t>
            </a:r>
            <a:r>
              <a:rPr lang="en-IN" sz="4000" dirty="0" smtClean="0"/>
              <a:t>sociologist) his </a:t>
            </a:r>
            <a:r>
              <a:rPr lang="en-IN" sz="4000" dirty="0"/>
              <a:t>book </a:t>
            </a:r>
            <a:r>
              <a:rPr lang="en-IN" sz="4000" dirty="0" smtClean="0">
                <a:solidFill>
                  <a:srgbClr val="FF0000"/>
                </a:solidFill>
              </a:rPr>
              <a:t>Sociology of family.</a:t>
            </a:r>
          </a:p>
          <a:p>
            <a:r>
              <a:rPr lang="en-IN" dirty="0" smtClean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Functions of Family according to sociologist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72439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50000"/>
              </a:lnSpc>
            </a:pPr>
            <a:r>
              <a:rPr lang="en-IN" dirty="0">
                <a:solidFill>
                  <a:srgbClr val="FF0000"/>
                </a:solidFill>
              </a:rPr>
              <a:t>Reed</a:t>
            </a:r>
            <a:r>
              <a:rPr lang="en-IN" dirty="0"/>
              <a:t> has given the functions of the </a:t>
            </a:r>
            <a:r>
              <a:rPr lang="en-IN" dirty="0" smtClean="0"/>
              <a:t>family</a:t>
            </a:r>
            <a:r>
              <a:rPr lang="en-US" dirty="0" smtClean="0"/>
              <a:t> </a:t>
            </a:r>
            <a:r>
              <a:rPr lang="en-IN" dirty="0" smtClean="0"/>
              <a:t>as.. 1.Race perception</a:t>
            </a:r>
          </a:p>
          <a:p>
            <a:pPr>
              <a:lnSpc>
                <a:spcPct val="150000"/>
              </a:lnSpc>
              <a:buNone/>
            </a:pPr>
            <a:r>
              <a:rPr lang="en-IN" dirty="0"/>
              <a:t> </a:t>
            </a:r>
            <a:r>
              <a:rPr lang="en-IN" dirty="0" smtClean="0"/>
              <a:t>   2.Socialization</a:t>
            </a:r>
          </a:p>
          <a:p>
            <a:pPr>
              <a:lnSpc>
                <a:spcPct val="150000"/>
              </a:lnSpc>
              <a:buNone/>
            </a:pPr>
            <a:r>
              <a:rPr lang="en-IN" dirty="0"/>
              <a:t> </a:t>
            </a:r>
            <a:r>
              <a:rPr lang="en-IN" dirty="0" smtClean="0"/>
              <a:t>   3.Regulation </a:t>
            </a:r>
            <a:r>
              <a:rPr lang="en-IN" dirty="0"/>
              <a:t>and satisfaction of sex  </a:t>
            </a:r>
            <a:r>
              <a:rPr lang="en-IN" dirty="0" smtClean="0"/>
              <a:t>4.Economic function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Functions of Family according to sociologist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51816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IN" dirty="0" smtClean="0">
                <a:solidFill>
                  <a:srgbClr val="FF0000"/>
                </a:solidFill>
              </a:rPr>
              <a:t>MacIver </a:t>
            </a:r>
            <a:r>
              <a:rPr lang="en-IN" dirty="0">
                <a:solidFill>
                  <a:srgbClr val="FF0000"/>
                </a:solidFill>
              </a:rPr>
              <a:t>and </a:t>
            </a:r>
            <a:r>
              <a:rPr lang="en-IN" dirty="0" smtClean="0">
                <a:solidFill>
                  <a:srgbClr val="FF0000"/>
                </a:solidFill>
              </a:rPr>
              <a:t>page: </a:t>
            </a:r>
            <a:r>
              <a:rPr lang="en-IN" dirty="0" smtClean="0"/>
              <a:t>divided </a:t>
            </a:r>
            <a:r>
              <a:rPr lang="en-IN" dirty="0"/>
              <a:t>the function of the family into two broad categories like, </a:t>
            </a:r>
            <a:r>
              <a:rPr lang="en-IN" dirty="0" smtClean="0">
                <a:solidFill>
                  <a:srgbClr val="00B050"/>
                </a:solidFill>
              </a:rPr>
              <a:t>Essential </a:t>
            </a:r>
            <a:r>
              <a:rPr lang="en-IN" dirty="0"/>
              <a:t>and</a:t>
            </a:r>
            <a:r>
              <a:rPr lang="en-IN" dirty="0">
                <a:solidFill>
                  <a:srgbClr val="00B050"/>
                </a:solidFill>
              </a:rPr>
              <a:t> </a:t>
            </a:r>
            <a:r>
              <a:rPr lang="en-IN" dirty="0">
                <a:solidFill>
                  <a:schemeClr val="accent6">
                    <a:lumMod val="75000"/>
                  </a:schemeClr>
                </a:solidFill>
              </a:rPr>
              <a:t>non e</a:t>
            </a:r>
            <a:r>
              <a:rPr lang="en-IN" dirty="0" smtClean="0">
                <a:solidFill>
                  <a:schemeClr val="accent6">
                    <a:lumMod val="75000"/>
                  </a:schemeClr>
                </a:solidFill>
              </a:rPr>
              <a:t>ssential </a:t>
            </a:r>
            <a:r>
              <a:rPr lang="en-IN" dirty="0" smtClean="0"/>
              <a:t>functions</a:t>
            </a:r>
            <a:r>
              <a:rPr lang="en-IN" dirty="0">
                <a:solidFill>
                  <a:srgbClr val="00B050"/>
                </a:solidFill>
              </a:rPr>
              <a:t>.</a:t>
            </a:r>
            <a:endParaRPr lang="en-IN" dirty="0" smtClean="0">
              <a:solidFill>
                <a:srgbClr val="00B050"/>
              </a:solidFill>
            </a:endParaRPr>
          </a:p>
          <a:p>
            <a:pPr marL="514350" indent="-514350">
              <a:buNone/>
            </a:pPr>
            <a:r>
              <a:rPr lang="en-IN" dirty="0" smtClean="0">
                <a:solidFill>
                  <a:srgbClr val="00B050"/>
                </a:solidFill>
              </a:rPr>
              <a:t>                A) Essential  functions.</a:t>
            </a:r>
          </a:p>
          <a:p>
            <a:pPr marL="514350" indent="-514350">
              <a:buNone/>
            </a:pPr>
            <a:r>
              <a:rPr lang="en-IN" dirty="0" smtClean="0"/>
              <a:t>1. Stable </a:t>
            </a:r>
            <a:r>
              <a:rPr lang="en-IN" dirty="0"/>
              <a:t>satisfaction of sex 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2.</a:t>
            </a:r>
            <a:r>
              <a:rPr lang="en-IN" dirty="0"/>
              <a:t> </a:t>
            </a:r>
            <a:r>
              <a:rPr lang="en-IN" dirty="0" smtClean="0"/>
              <a:t>Production </a:t>
            </a:r>
            <a:r>
              <a:rPr lang="en-IN" dirty="0"/>
              <a:t>and </a:t>
            </a:r>
            <a:r>
              <a:rPr lang="en-IN" dirty="0" smtClean="0"/>
              <a:t>maintenance</a:t>
            </a:r>
            <a:r>
              <a:rPr lang="en-US" dirty="0" smtClean="0"/>
              <a:t> </a:t>
            </a:r>
            <a:r>
              <a:rPr lang="en-IN" dirty="0" smtClean="0"/>
              <a:t>of children  </a:t>
            </a:r>
          </a:p>
          <a:p>
            <a:pPr>
              <a:buNone/>
            </a:pPr>
            <a:r>
              <a:rPr lang="en-IN" dirty="0" smtClean="0"/>
              <a:t>3. Provisions of home minimum basic facilities </a:t>
            </a:r>
          </a:p>
          <a:p>
            <a:pPr>
              <a:buNone/>
            </a:pPr>
            <a:r>
              <a:rPr lang="en-IN" dirty="0" smtClean="0"/>
              <a:t>4.</a:t>
            </a:r>
            <a:r>
              <a:rPr lang="en-IN" dirty="0"/>
              <a:t> </a:t>
            </a:r>
            <a:r>
              <a:rPr lang="en-IN" dirty="0" smtClean="0"/>
              <a:t>Giving </a:t>
            </a:r>
            <a:r>
              <a:rPr lang="en-IN" dirty="0"/>
              <a:t>love and sympathy 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5. Socialization</a:t>
            </a:r>
          </a:p>
          <a:p>
            <a:pPr>
              <a:buNone/>
            </a:pPr>
            <a:r>
              <a:rPr lang="en-IN" dirty="0" smtClean="0"/>
              <a:t>6.</a:t>
            </a:r>
            <a:r>
              <a:rPr lang="en-IN" dirty="0"/>
              <a:t> </a:t>
            </a:r>
            <a:r>
              <a:rPr lang="en-IN" dirty="0" smtClean="0"/>
              <a:t>Protection </a:t>
            </a:r>
            <a:r>
              <a:rPr lang="en-IN" dirty="0"/>
              <a:t>of </a:t>
            </a:r>
            <a:r>
              <a:rPr lang="en-IN" dirty="0" smtClean="0"/>
              <a:t>old age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 marL="514350" indent="-514350">
              <a:buNone/>
            </a:pP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578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IN" dirty="0" smtClean="0">
                <a:solidFill>
                  <a:schemeClr val="accent6">
                    <a:lumMod val="75000"/>
                  </a:schemeClr>
                </a:solidFill>
              </a:rPr>
              <a:t>           </a:t>
            </a:r>
            <a:r>
              <a:rPr lang="en-IN" b="1" dirty="0" smtClean="0">
                <a:solidFill>
                  <a:schemeClr val="accent6">
                    <a:lumMod val="75000"/>
                  </a:schemeClr>
                </a:solidFill>
              </a:rPr>
              <a:t>B) Non essential functions.</a:t>
            </a:r>
          </a:p>
          <a:p>
            <a:r>
              <a:rPr lang="en-IN" i="1" dirty="0">
                <a:solidFill>
                  <a:srgbClr val="00B050"/>
                </a:solidFill>
              </a:rPr>
              <a:t> Economic functions .</a:t>
            </a:r>
            <a:endParaRPr lang="en-US" i="1" dirty="0">
              <a:solidFill>
                <a:srgbClr val="00B050"/>
              </a:solidFill>
            </a:endParaRPr>
          </a:p>
          <a:p>
            <a:r>
              <a:rPr lang="en-IN" i="1" dirty="0">
                <a:solidFill>
                  <a:srgbClr val="FF0000"/>
                </a:solidFill>
              </a:rPr>
              <a:t>Religious functions</a:t>
            </a:r>
            <a:endParaRPr lang="en-US" i="1" dirty="0">
              <a:solidFill>
                <a:srgbClr val="FF0000"/>
              </a:solidFill>
            </a:endParaRPr>
          </a:p>
          <a:p>
            <a:r>
              <a:rPr lang="en-IN" i="1" dirty="0">
                <a:solidFill>
                  <a:srgbClr val="7030A0"/>
                </a:solidFill>
              </a:rPr>
              <a:t>Educative functions</a:t>
            </a:r>
            <a:r>
              <a:rPr lang="en-IN" i="1" dirty="0"/>
              <a:t>. </a:t>
            </a:r>
            <a:endParaRPr lang="en-US" i="1" dirty="0"/>
          </a:p>
          <a:p>
            <a:r>
              <a:rPr lang="en-IN" i="1" dirty="0">
                <a:solidFill>
                  <a:srgbClr val="0070C0"/>
                </a:solidFill>
              </a:rPr>
              <a:t>Social functions.</a:t>
            </a:r>
            <a:endParaRPr lang="en-US" i="1" dirty="0">
              <a:solidFill>
                <a:srgbClr val="0070C0"/>
              </a:solidFill>
            </a:endParaRPr>
          </a:p>
          <a:p>
            <a:r>
              <a:rPr lang="en-IN" i="1" dirty="0">
                <a:solidFill>
                  <a:schemeClr val="accent3"/>
                </a:solidFill>
              </a:rPr>
              <a:t> Cultural functions</a:t>
            </a:r>
            <a:r>
              <a:rPr lang="en-IN" i="1" dirty="0"/>
              <a:t>. </a:t>
            </a:r>
            <a:endParaRPr lang="en-US" i="1" dirty="0"/>
          </a:p>
          <a:p>
            <a:r>
              <a:rPr lang="en-IN" i="1" dirty="0">
                <a:solidFill>
                  <a:srgbClr val="00B050"/>
                </a:solidFill>
              </a:rPr>
              <a:t>Recreational functions.</a:t>
            </a:r>
            <a:endParaRPr lang="en-US" i="1" dirty="0">
              <a:solidFill>
                <a:srgbClr val="00B050"/>
              </a:solidFill>
            </a:endParaRPr>
          </a:p>
          <a:p>
            <a:pPr>
              <a:buNone/>
            </a:pP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Meaning of family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dirty="0"/>
              <a:t>Family is a basic social institution existing in all periods of history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Family </a:t>
            </a:r>
            <a:r>
              <a:rPr lang="en-US" dirty="0" smtClean="0"/>
              <a:t>simply means </a:t>
            </a:r>
            <a:r>
              <a:rPr lang="en-US" dirty="0"/>
              <a:t>a social group consisting of husband, wife and their children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The term family </a:t>
            </a:r>
            <a:r>
              <a:rPr lang="en-US" dirty="0" smtClean="0"/>
              <a:t>derived from </a:t>
            </a:r>
            <a:r>
              <a:rPr lang="en-US" dirty="0">
                <a:solidFill>
                  <a:srgbClr val="FF0000"/>
                </a:solidFill>
              </a:rPr>
              <a:t>Latin </a:t>
            </a:r>
            <a:r>
              <a:rPr lang="en-US" dirty="0"/>
              <a:t>word </a:t>
            </a:r>
            <a:r>
              <a:rPr lang="en-US" i="1" dirty="0" err="1">
                <a:solidFill>
                  <a:schemeClr val="accent6">
                    <a:lumMod val="75000"/>
                  </a:schemeClr>
                </a:solidFill>
              </a:rPr>
              <a:t>famulus</a:t>
            </a:r>
            <a:r>
              <a:rPr lang="en-US" i="1" dirty="0"/>
              <a:t> meaning </a:t>
            </a:r>
            <a:r>
              <a:rPr lang="en-US" i="1" dirty="0">
                <a:solidFill>
                  <a:srgbClr val="00B0F0"/>
                </a:solidFill>
              </a:rPr>
              <a:t>servant</a:t>
            </a:r>
            <a:r>
              <a:rPr lang="en-US" i="1" dirty="0"/>
              <a:t>. </a:t>
            </a:r>
            <a:endParaRPr lang="en-US" i="1" dirty="0" smtClean="0"/>
          </a:p>
          <a:p>
            <a:pPr algn="just"/>
            <a:r>
              <a:rPr lang="en-US" i="1" dirty="0" smtClean="0"/>
              <a:t>Family </a:t>
            </a:r>
            <a:r>
              <a:rPr lang="en-US" i="1" dirty="0"/>
              <a:t>is a group of persons defined by </a:t>
            </a:r>
            <a:r>
              <a:rPr lang="en-US" i="1" dirty="0" smtClean="0"/>
              <a:t>sexual </a:t>
            </a:r>
            <a:r>
              <a:rPr lang="en-US" dirty="0" smtClean="0"/>
              <a:t>relations</a:t>
            </a:r>
            <a:r>
              <a:rPr lang="en-US" dirty="0"/>
              <a:t>, and the people in it are related through the ties of marriage and blood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Family is </a:t>
            </a:r>
            <a:r>
              <a:rPr lang="en-US" dirty="0" smtClean="0"/>
              <a:t>a social as </a:t>
            </a:r>
            <a:r>
              <a:rPr lang="en-US" dirty="0"/>
              <a:t>well as a biological unit.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Definitions</a:t>
            </a:r>
            <a:r>
              <a:rPr lang="en-US" i="1" dirty="0" smtClean="0"/>
              <a:t> </a:t>
            </a:r>
            <a:r>
              <a:rPr lang="en-US" i="1" dirty="0" smtClean="0">
                <a:solidFill>
                  <a:srgbClr val="FF0000"/>
                </a:solidFill>
              </a:rPr>
              <a:t>of family 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MacIver:  </a:t>
            </a:r>
            <a:r>
              <a:rPr lang="en-US" dirty="0"/>
              <a:t>“family is a group defined by sex relationship sufficiently </a:t>
            </a:r>
            <a:r>
              <a:rPr lang="en-US" dirty="0" smtClean="0"/>
              <a:t>precise and </a:t>
            </a:r>
            <a:r>
              <a:rPr lang="en-US" dirty="0"/>
              <a:t>enduring to provide for the procreation and upbringing of children</a:t>
            </a:r>
            <a:r>
              <a:rPr lang="en-US" dirty="0" smtClean="0"/>
              <a:t>.”</a:t>
            </a:r>
          </a:p>
          <a:p>
            <a:r>
              <a:rPr lang="en-IN" dirty="0" err="1">
                <a:solidFill>
                  <a:srgbClr val="FF0000"/>
                </a:solidFill>
              </a:rPr>
              <a:t>K.Davis</a:t>
            </a:r>
            <a:r>
              <a:rPr lang="en-IN" dirty="0"/>
              <a:t>- family is a group of persons whose relations to one another are based upon </a:t>
            </a:r>
            <a:r>
              <a:rPr lang="en-IN" dirty="0" smtClean="0"/>
              <a:t>consanguinity </a:t>
            </a:r>
            <a:r>
              <a:rPr lang="en-IN" dirty="0"/>
              <a:t>and who are </a:t>
            </a:r>
            <a:r>
              <a:rPr lang="en-IN" dirty="0" smtClean="0"/>
              <a:t>therefore  </a:t>
            </a:r>
            <a:r>
              <a:rPr lang="en-IN" dirty="0" err="1" smtClean="0"/>
              <a:t>kins</a:t>
            </a:r>
            <a:r>
              <a:rPr lang="en-IN" dirty="0" smtClean="0"/>
              <a:t> </a:t>
            </a:r>
            <a:r>
              <a:rPr lang="en-IN" dirty="0"/>
              <a:t>to one </a:t>
            </a:r>
            <a:r>
              <a:rPr lang="en-IN" dirty="0" smtClean="0"/>
              <a:t>another.</a:t>
            </a:r>
          </a:p>
          <a:p>
            <a:r>
              <a:rPr lang="en-IN" dirty="0">
                <a:solidFill>
                  <a:srgbClr val="FF0000"/>
                </a:solidFill>
              </a:rPr>
              <a:t>Elite and </a:t>
            </a:r>
            <a:r>
              <a:rPr lang="en-IN" dirty="0" err="1" smtClean="0">
                <a:solidFill>
                  <a:srgbClr val="FF0000"/>
                </a:solidFill>
              </a:rPr>
              <a:t>Mirill</a:t>
            </a:r>
            <a:r>
              <a:rPr lang="en-IN" dirty="0" smtClean="0">
                <a:solidFill>
                  <a:srgbClr val="FF0000"/>
                </a:solidFill>
              </a:rPr>
              <a:t>- </a:t>
            </a:r>
            <a:r>
              <a:rPr lang="en-IN" dirty="0" smtClean="0"/>
              <a:t>family </a:t>
            </a:r>
            <a:r>
              <a:rPr lang="en-IN" dirty="0"/>
              <a:t>is a biological social unit composed of husband wife and their </a:t>
            </a:r>
            <a:r>
              <a:rPr lang="en-IN" dirty="0" smtClean="0"/>
              <a:t>children.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Definitions</a:t>
            </a:r>
            <a:r>
              <a:rPr lang="en-US" i="1" dirty="0" smtClean="0"/>
              <a:t> </a:t>
            </a:r>
            <a:r>
              <a:rPr lang="en-US" i="1" dirty="0" smtClean="0">
                <a:solidFill>
                  <a:srgbClr val="FF0000"/>
                </a:solidFill>
              </a:rPr>
              <a:t>of family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IN" dirty="0">
                <a:solidFill>
                  <a:srgbClr val="FF0000"/>
                </a:solidFill>
              </a:rPr>
              <a:t>Clare</a:t>
            </a:r>
            <a:r>
              <a:rPr lang="en-IN" dirty="0"/>
              <a:t>-Family is a system of relationship existing between parents and </a:t>
            </a:r>
            <a:r>
              <a:rPr lang="en-IN" dirty="0" smtClean="0"/>
              <a:t>children.</a:t>
            </a:r>
            <a:endParaRPr lang="en-US" dirty="0"/>
          </a:p>
          <a:p>
            <a:pPr algn="just"/>
            <a:r>
              <a:rPr lang="en-IN" dirty="0" err="1">
                <a:solidFill>
                  <a:srgbClr val="FF0000"/>
                </a:solidFill>
              </a:rPr>
              <a:t>Biesanz</a:t>
            </a:r>
            <a:r>
              <a:rPr lang="en-IN" dirty="0"/>
              <a:t>-The family </a:t>
            </a:r>
            <a:r>
              <a:rPr lang="en-IN" dirty="0" smtClean="0"/>
              <a:t>maybe described </a:t>
            </a:r>
            <a:r>
              <a:rPr lang="en-IN" dirty="0"/>
              <a:t>as a woman with the child and man to look after </a:t>
            </a:r>
            <a:r>
              <a:rPr lang="en-IN" dirty="0" smtClean="0"/>
              <a:t>them.</a:t>
            </a:r>
          </a:p>
          <a:p>
            <a:pPr algn="just"/>
            <a:r>
              <a:rPr lang="en-US" dirty="0" err="1">
                <a:solidFill>
                  <a:srgbClr val="FF0000"/>
                </a:solidFill>
              </a:rPr>
              <a:t>Nimcoff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/>
              <a:t>“family </a:t>
            </a:r>
            <a:r>
              <a:rPr lang="en-US" dirty="0"/>
              <a:t>is a more or less durable association of husband and </a:t>
            </a:r>
            <a:r>
              <a:rPr lang="en-US" dirty="0" smtClean="0"/>
              <a:t>wife with </a:t>
            </a:r>
            <a:r>
              <a:rPr lang="en-US" dirty="0"/>
              <a:t>or without children, or of a man or women alone with children.”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i="1" dirty="0"/>
              <a:t>Characteristics</a:t>
            </a:r>
            <a:r>
              <a:rPr lang="en-US" b="1" dirty="0"/>
              <a:t> of Family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458200" cy="54102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None/>
            </a:pPr>
            <a:r>
              <a:rPr lang="en-US" dirty="0"/>
              <a:t>1. </a:t>
            </a:r>
            <a:r>
              <a:rPr lang="en-US" i="1" dirty="0">
                <a:solidFill>
                  <a:srgbClr val="FF0000"/>
                </a:solidFill>
              </a:rPr>
              <a:t>Universality</a:t>
            </a:r>
            <a:r>
              <a:rPr lang="en-US" dirty="0"/>
              <a:t>: Family is a universal institution in society. Family has existed in </a:t>
            </a:r>
            <a:r>
              <a:rPr lang="en-US" dirty="0" smtClean="0"/>
              <a:t>every age </a:t>
            </a:r>
            <a:r>
              <a:rPr lang="en-US" dirty="0"/>
              <a:t>and in every society and is found in all parts of the world. No culture or </a:t>
            </a:r>
            <a:r>
              <a:rPr lang="en-US" dirty="0" smtClean="0"/>
              <a:t>society has never </a:t>
            </a:r>
            <a:r>
              <a:rPr lang="en-US" dirty="0"/>
              <a:t>existed without some form of family organization.</a:t>
            </a:r>
          </a:p>
          <a:p>
            <a:pPr algn="just">
              <a:buNone/>
            </a:pPr>
            <a:r>
              <a:rPr lang="en-US" dirty="0"/>
              <a:t>2. </a:t>
            </a:r>
            <a:r>
              <a:rPr lang="en-US" dirty="0">
                <a:solidFill>
                  <a:srgbClr val="FF0000"/>
                </a:solidFill>
              </a:rPr>
              <a:t>Emotional basis</a:t>
            </a:r>
            <a:r>
              <a:rPr lang="en-US" dirty="0"/>
              <a:t>: Family is a fundamental unit of human society. It is based on </a:t>
            </a:r>
            <a:r>
              <a:rPr lang="en-US" dirty="0" smtClean="0"/>
              <a:t>certain emotions </a:t>
            </a:r>
            <a:r>
              <a:rPr lang="en-US" dirty="0"/>
              <a:t>like care, love, sharing, recognition etc.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Characteristics</a:t>
            </a:r>
            <a:r>
              <a:rPr lang="en-US" b="1" dirty="0" smtClean="0">
                <a:solidFill>
                  <a:srgbClr val="FF0000"/>
                </a:solidFill>
              </a:rPr>
              <a:t> of Family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382000" cy="6096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dirty="0">
                <a:solidFill>
                  <a:srgbClr val="FF0000"/>
                </a:solidFill>
              </a:rPr>
              <a:t>3. Limited size</a:t>
            </a:r>
            <a:r>
              <a:rPr lang="en-US" dirty="0"/>
              <a:t>: Family is a group constituted by a limited number of people. It is </a:t>
            </a:r>
            <a:r>
              <a:rPr lang="en-US" dirty="0" smtClean="0"/>
              <a:t>a group </a:t>
            </a:r>
            <a:r>
              <a:rPr lang="en-US" dirty="0"/>
              <a:t>based on biological condition.</a:t>
            </a:r>
          </a:p>
          <a:p>
            <a:pPr algn="just">
              <a:buNone/>
            </a:pPr>
            <a:r>
              <a:rPr lang="en-US" dirty="0">
                <a:solidFill>
                  <a:srgbClr val="FF0000"/>
                </a:solidFill>
              </a:rPr>
              <a:t>4. Formative influence</a:t>
            </a:r>
            <a:r>
              <a:rPr lang="en-US" dirty="0"/>
              <a:t>: Family helps to form certain qualities like </a:t>
            </a:r>
            <a:r>
              <a:rPr lang="en-US" dirty="0" smtClean="0"/>
              <a:t>personality, socialization </a:t>
            </a:r>
            <a:r>
              <a:rPr lang="en-US" dirty="0"/>
              <a:t>etc. The family exercises the most profound influence over its </a:t>
            </a:r>
            <a:r>
              <a:rPr lang="en-US" dirty="0" smtClean="0"/>
              <a:t>members. It </a:t>
            </a:r>
            <a:r>
              <a:rPr lang="en-US" dirty="0"/>
              <a:t>moulds character of individuals. Family influences individual from </a:t>
            </a:r>
            <a:r>
              <a:rPr lang="en-US" dirty="0" smtClean="0"/>
              <a:t>childhood on wards</a:t>
            </a:r>
            <a:r>
              <a:rPr lang="en-US" dirty="0"/>
              <a:t>.</a:t>
            </a:r>
          </a:p>
          <a:p>
            <a:pPr algn="just">
              <a:buNone/>
            </a:pPr>
            <a:r>
              <a:rPr lang="en-US" dirty="0">
                <a:solidFill>
                  <a:srgbClr val="FF0000"/>
                </a:solidFill>
              </a:rPr>
              <a:t>5. Nuclear position</a:t>
            </a:r>
            <a:r>
              <a:rPr lang="en-US" dirty="0"/>
              <a:t>: The family is the nucleus of all other social </a:t>
            </a:r>
            <a:r>
              <a:rPr lang="en-US" dirty="0" err="1" smtClean="0"/>
              <a:t>groups.Marriage</a:t>
            </a:r>
            <a:r>
              <a:rPr lang="en-US" dirty="0" smtClean="0"/>
              <a:t>, parental </a:t>
            </a:r>
            <a:r>
              <a:rPr lang="en-US" dirty="0"/>
              <a:t>obligations, siblings and secondary institutions etc are included </a:t>
            </a:r>
            <a:r>
              <a:rPr lang="en-US" dirty="0" smtClean="0"/>
              <a:t>in </a:t>
            </a:r>
            <a:r>
              <a:rPr lang="en-US" dirty="0" err="1" smtClean="0"/>
              <a:t>family</a:t>
            </a:r>
            <a:r>
              <a:rPr lang="en-US" dirty="0" err="1"/>
              <a:t>.</a:t>
            </a:r>
            <a:r>
              <a:rPr lang="en-US" dirty="0" err="1" smtClean="0"/>
              <a:t>The</a:t>
            </a:r>
            <a:r>
              <a:rPr lang="en-US" dirty="0" smtClean="0"/>
              <a:t> </a:t>
            </a:r>
            <a:r>
              <a:rPr lang="en-US" dirty="0"/>
              <a:t>whole social structure is built of family units.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Characteristics</a:t>
            </a:r>
            <a:r>
              <a:rPr lang="en-US" b="1" dirty="0" smtClean="0">
                <a:solidFill>
                  <a:srgbClr val="FF0000"/>
                </a:solidFill>
              </a:rPr>
              <a:t> of Family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7912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n-US" i="1" dirty="0">
                <a:solidFill>
                  <a:srgbClr val="FF0000"/>
                </a:solidFill>
              </a:rPr>
              <a:t>6. Responsibility of the members</a:t>
            </a:r>
            <a:r>
              <a:rPr lang="en-US" dirty="0"/>
              <a:t>: Family is not merely a temporary collection of </a:t>
            </a:r>
            <a:r>
              <a:rPr lang="en-US" dirty="0" smtClean="0"/>
              <a:t>people, it </a:t>
            </a:r>
            <a:r>
              <a:rPr lang="en-US" dirty="0"/>
              <a:t>is a functional group. Family is group constituted on the basis of marriage. </a:t>
            </a:r>
            <a:r>
              <a:rPr lang="en-US" dirty="0" smtClean="0"/>
              <a:t>Parents and </a:t>
            </a:r>
            <a:r>
              <a:rPr lang="en-US" dirty="0"/>
              <a:t>children have certain mutual responsibilities. Each and every member </a:t>
            </a:r>
            <a:r>
              <a:rPr lang="en-US" dirty="0" smtClean="0"/>
              <a:t>has responsibilities </a:t>
            </a:r>
            <a:r>
              <a:rPr lang="en-US" dirty="0"/>
              <a:t>for the maintenance of family as a primary institution.</a:t>
            </a:r>
          </a:p>
          <a:p>
            <a:pPr algn="just">
              <a:buNone/>
            </a:pPr>
            <a:r>
              <a:rPr lang="en-US" i="1" dirty="0">
                <a:solidFill>
                  <a:srgbClr val="FF0000"/>
                </a:solidFill>
              </a:rPr>
              <a:t>7. Social regulation</a:t>
            </a:r>
            <a:r>
              <a:rPr lang="en-US" dirty="0"/>
              <a:t>: Social regulation means the control of society over individuals </a:t>
            </a:r>
            <a:r>
              <a:rPr lang="en-US" dirty="0" smtClean="0"/>
              <a:t>for regulating behavior. </a:t>
            </a:r>
            <a:r>
              <a:rPr lang="en-US" dirty="0"/>
              <a:t>Family is guarded by social customs and legal regulations. </a:t>
            </a:r>
            <a:r>
              <a:rPr lang="en-US" dirty="0" smtClean="0"/>
              <a:t>It imposes </a:t>
            </a:r>
            <a:r>
              <a:rPr lang="en-US" dirty="0"/>
              <a:t>certain regulations over members to control the behavior of individuals.</a:t>
            </a:r>
          </a:p>
          <a:p>
            <a:pPr algn="just">
              <a:buNone/>
            </a:pPr>
            <a:r>
              <a:rPr lang="en-US" i="1" dirty="0">
                <a:solidFill>
                  <a:srgbClr val="FF0000"/>
                </a:solidFill>
              </a:rPr>
              <a:t>8. Permanent and temporary</a:t>
            </a:r>
            <a:r>
              <a:rPr lang="en-US" dirty="0"/>
              <a:t>: Family as an institution is permanent and universal, </a:t>
            </a:r>
            <a:r>
              <a:rPr lang="en-US" dirty="0" smtClean="0"/>
              <a:t>while as </a:t>
            </a:r>
            <a:r>
              <a:rPr lang="en-US" dirty="0"/>
              <a:t>an association it is temporary and transitional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Functions of Family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8915400" cy="513556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>
              <a:buNone/>
            </a:pPr>
            <a:r>
              <a:rPr lang="en-IN" dirty="0" smtClean="0"/>
              <a:t>    </a:t>
            </a:r>
            <a:r>
              <a:rPr lang="en-IN" dirty="0" smtClean="0">
                <a:solidFill>
                  <a:srgbClr val="00B050"/>
                </a:solidFill>
              </a:rPr>
              <a:t>Functions </a:t>
            </a:r>
            <a:r>
              <a:rPr lang="en-IN" dirty="0">
                <a:solidFill>
                  <a:srgbClr val="00B050"/>
                </a:solidFill>
              </a:rPr>
              <a:t>of family different </a:t>
            </a:r>
            <a:r>
              <a:rPr lang="en-IN" dirty="0" smtClean="0">
                <a:solidFill>
                  <a:srgbClr val="00B050"/>
                </a:solidFill>
              </a:rPr>
              <a:t>sociologist </a:t>
            </a:r>
            <a:r>
              <a:rPr lang="en-IN" dirty="0">
                <a:solidFill>
                  <a:srgbClr val="00B050"/>
                </a:solidFill>
              </a:rPr>
              <a:t>have classified the functions of family </a:t>
            </a:r>
            <a:r>
              <a:rPr lang="en-IN" dirty="0" smtClean="0">
                <a:solidFill>
                  <a:srgbClr val="00B050"/>
                </a:solidFill>
              </a:rPr>
              <a:t>differently.</a:t>
            </a:r>
          </a:p>
          <a:p>
            <a:pPr algn="just">
              <a:buNone/>
            </a:pPr>
            <a:r>
              <a:rPr lang="en-IN" dirty="0" smtClean="0"/>
              <a:t>   </a:t>
            </a:r>
            <a:r>
              <a:rPr lang="en-US" dirty="0">
                <a:solidFill>
                  <a:srgbClr val="7030A0"/>
                </a:solidFill>
              </a:rPr>
              <a:t>Family is a small social unit composed by husband wife and </a:t>
            </a:r>
            <a:r>
              <a:rPr lang="en-US" dirty="0" smtClean="0">
                <a:solidFill>
                  <a:srgbClr val="7030A0"/>
                </a:solidFill>
              </a:rPr>
              <a:t>their children's. Family has </a:t>
            </a:r>
            <a:r>
              <a:rPr lang="en-US" dirty="0">
                <a:solidFill>
                  <a:srgbClr val="7030A0"/>
                </a:solidFill>
              </a:rPr>
              <a:t>certain characteristics like universality, nuclear position, social regulation, </a:t>
            </a:r>
            <a:r>
              <a:rPr lang="en-US" dirty="0" smtClean="0">
                <a:solidFill>
                  <a:srgbClr val="7030A0"/>
                </a:solidFill>
              </a:rPr>
              <a:t>emotional basis</a:t>
            </a:r>
            <a:r>
              <a:rPr lang="en-US" dirty="0">
                <a:solidFill>
                  <a:srgbClr val="7030A0"/>
                </a:solidFill>
              </a:rPr>
              <a:t>; limited size etc. sociologists opined that </a:t>
            </a:r>
            <a:r>
              <a:rPr lang="en-US" dirty="0" smtClean="0">
                <a:solidFill>
                  <a:srgbClr val="7030A0"/>
                </a:solidFill>
              </a:rPr>
              <a:t>family has </a:t>
            </a:r>
            <a:r>
              <a:rPr lang="en-US" dirty="0">
                <a:solidFill>
                  <a:srgbClr val="7030A0"/>
                </a:solidFill>
              </a:rPr>
              <a:t>certain functions to </a:t>
            </a:r>
            <a:r>
              <a:rPr lang="en-US" dirty="0" smtClean="0">
                <a:solidFill>
                  <a:srgbClr val="7030A0"/>
                </a:solidFill>
              </a:rPr>
              <a:t>maintain society. As following….</a:t>
            </a:r>
            <a:endParaRPr lang="en-US" dirty="0">
              <a:solidFill>
                <a:srgbClr val="7030A0"/>
              </a:solidFill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Functions of Family according to sociologist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IN" dirty="0" err="1">
                <a:solidFill>
                  <a:srgbClr val="FF0000"/>
                </a:solidFill>
              </a:rPr>
              <a:t>Ogburn</a:t>
            </a:r>
            <a:r>
              <a:rPr lang="en-IN" dirty="0">
                <a:solidFill>
                  <a:srgbClr val="FF0000"/>
                </a:solidFill>
              </a:rPr>
              <a:t> and </a:t>
            </a:r>
            <a:r>
              <a:rPr lang="en-IN" dirty="0" err="1" smtClean="0">
                <a:solidFill>
                  <a:srgbClr val="FF0000"/>
                </a:solidFill>
              </a:rPr>
              <a:t>nimkoff</a:t>
            </a:r>
            <a:r>
              <a:rPr lang="en-IN" dirty="0" smtClean="0"/>
              <a:t>: Divided </a:t>
            </a:r>
            <a:r>
              <a:rPr lang="en-IN" dirty="0"/>
              <a:t>them into 6 </a:t>
            </a:r>
            <a:r>
              <a:rPr lang="en-IN" dirty="0" smtClean="0"/>
              <a:t>categories. </a:t>
            </a:r>
            <a:r>
              <a:rPr lang="en-IN" dirty="0"/>
              <a:t>such </a:t>
            </a:r>
            <a:r>
              <a:rPr lang="en-IN" dirty="0" smtClean="0"/>
              <a:t>as...</a:t>
            </a:r>
          </a:p>
          <a:p>
            <a:pPr>
              <a:buNone/>
            </a:pPr>
            <a:r>
              <a:rPr lang="en-IN" dirty="0" smtClean="0"/>
              <a:t>1. </a:t>
            </a:r>
            <a:r>
              <a:rPr lang="en-IN" dirty="0" err="1" smtClean="0"/>
              <a:t>Affectionl</a:t>
            </a:r>
            <a:r>
              <a:rPr lang="en-IN" dirty="0" smtClean="0"/>
              <a:t> </a:t>
            </a:r>
            <a:r>
              <a:rPr lang="en-IN" dirty="0" smtClean="0"/>
              <a:t>functions.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2.  Economic </a:t>
            </a:r>
            <a:r>
              <a:rPr lang="en-IN" dirty="0" smtClean="0"/>
              <a:t>functions.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3. Race continuity</a:t>
            </a:r>
            <a:r>
              <a:rPr lang="en-IN" dirty="0" smtClean="0"/>
              <a:t> functions.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4.  Religious</a:t>
            </a:r>
            <a:r>
              <a:rPr lang="en-IN" dirty="0" smtClean="0"/>
              <a:t> functions.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5.</a:t>
            </a:r>
            <a:r>
              <a:rPr lang="en-US" dirty="0" smtClean="0"/>
              <a:t>  </a:t>
            </a:r>
            <a:r>
              <a:rPr lang="en-IN" dirty="0" smtClean="0"/>
              <a:t>Educational </a:t>
            </a:r>
            <a:r>
              <a:rPr lang="en-IN" dirty="0"/>
              <a:t>functions</a:t>
            </a:r>
            <a:r>
              <a:rPr lang="en-IN" dirty="0" smtClean="0"/>
              <a:t>.</a:t>
            </a:r>
          </a:p>
          <a:p>
            <a:pPr>
              <a:buNone/>
            </a:pPr>
            <a:r>
              <a:rPr lang="en-IN" dirty="0" smtClean="0"/>
              <a:t>6. Recreational </a:t>
            </a:r>
            <a:r>
              <a:rPr lang="en-IN" dirty="0" smtClean="0"/>
              <a:t>functions.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847</Words>
  <Application>Microsoft Office PowerPoint</Application>
  <PresentationFormat>On-screen Show (4:3)</PresentationFormat>
  <Paragraphs>60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Family</vt:lpstr>
      <vt:lpstr>Meaning of family</vt:lpstr>
      <vt:lpstr>Definitions of family </vt:lpstr>
      <vt:lpstr>Definitions of family </vt:lpstr>
      <vt:lpstr>Characteristics of Family</vt:lpstr>
      <vt:lpstr>Characteristics of Family</vt:lpstr>
      <vt:lpstr>Characteristics of Family</vt:lpstr>
      <vt:lpstr>Functions of Family</vt:lpstr>
      <vt:lpstr>Functions of Family according to sociologist </vt:lpstr>
      <vt:lpstr>Functions of Family according to sociologist </vt:lpstr>
      <vt:lpstr>Functions of Family according to sociologist 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</dc:title>
  <dc:creator>Windows XP</dc:creator>
  <cp:lastModifiedBy>Windows XP</cp:lastModifiedBy>
  <cp:revision>47</cp:revision>
  <dcterms:created xsi:type="dcterms:W3CDTF">2011-02-23T18:37:50Z</dcterms:created>
  <dcterms:modified xsi:type="dcterms:W3CDTF">2011-02-23T20:08:59Z</dcterms:modified>
</cp:coreProperties>
</file>