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71" r:id="rId11"/>
    <p:sldId id="265" r:id="rId12"/>
    <p:sldId id="266" r:id="rId13"/>
    <p:sldId id="267" r:id="rId14"/>
    <p:sldId id="268" r:id="rId15"/>
    <p:sldId id="269" r:id="rId16"/>
    <p:sldId id="270" r:id="rId17"/>
    <p:sldId id="272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34" y="-96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2F89331-9EF3-CB49-B89F-C2B759B5680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="" xmlns:a16="http://schemas.microsoft.com/office/drawing/2014/main" id="{15F428EE-AC19-464E-8C5F-A37845E660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F6F1F4E8-D605-6F49-B44A-D962A392C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3720B-84C9-994E-ACD3-74815CB6BC21}" type="datetimeFigureOut">
              <a:rPr lang="en-US" smtClean="0"/>
              <a:pPr/>
              <a:t>2/15/2022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BBC1C477-877A-2140-B546-8A59C5982B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5067A81B-0AC8-A043-B394-5EDD09D86A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3E120-9383-1747-B995-200B33316B7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033999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C444CA8-A051-9D4E-B50B-2FC468D6265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3903E895-A996-D541-8F10-4059507790A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1926AB5C-031D-7F43-A2AD-C46FAB5807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3720B-84C9-994E-ACD3-74815CB6BC21}" type="datetimeFigureOut">
              <a:rPr lang="en-US" smtClean="0"/>
              <a:pPr/>
              <a:t>2/15/2022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744DAC46-D033-1543-8206-1F5178C9F9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F58F47E9-5F6A-FA44-A71B-813171B4D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3E120-9383-1747-B995-200B33316B7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2166453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="" xmlns:a16="http://schemas.microsoft.com/office/drawing/2014/main" id="{465DEFA8-A05E-8C4C-9F18-2721A6535BA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="" xmlns:a16="http://schemas.microsoft.com/office/drawing/2014/main" id="{507B5045-677A-8142-AFE0-F4C5926492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D0F5FD0F-E382-5840-A8E3-3D04CD11B3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3720B-84C9-994E-ACD3-74815CB6BC21}" type="datetimeFigureOut">
              <a:rPr lang="en-US" smtClean="0"/>
              <a:pPr/>
              <a:t>2/15/2022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A200BDF3-A72F-B04A-9B42-5B63459503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E0C339FA-3EF1-E846-9E83-37ACCA3084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3E120-9383-1747-B995-200B33316B7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293380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2BC5A87-6025-4A4D-BE0B-0743C57F53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3951D260-30EC-F541-85D5-CE782C2B09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7936698C-9E15-8248-97F6-4DD428C739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3720B-84C9-994E-ACD3-74815CB6BC21}" type="datetimeFigureOut">
              <a:rPr lang="en-US" smtClean="0"/>
              <a:pPr/>
              <a:t>2/15/2022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60127F1E-6661-5142-8FDE-B7DE9FAFE0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42CA6FD6-6DDA-1841-8650-02C60A5234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3E120-9383-1747-B995-200B33316B7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598158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EE45B2BE-FFB4-F048-B1CB-CE3EA3ADFA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398E395A-47C1-FE41-9304-328E6FA906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CBA0B935-8E74-074D-8B09-7904621310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3720B-84C9-994E-ACD3-74815CB6BC21}" type="datetimeFigureOut">
              <a:rPr lang="en-US" smtClean="0"/>
              <a:pPr/>
              <a:t>2/15/2022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EAC3D893-D6B2-4547-B8CE-4237E11E33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88679AA1-B954-EB42-BE0E-5BD45E34CE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3E120-9383-1747-B995-200B33316B7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477499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6AEC929-B69F-AA47-AAF6-943AC0F7B0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4579C049-7121-7E4E-BCA8-AA6FC0EF666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29C5644D-A9B3-FB44-8E4B-6262CD55B9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E86D3C4D-1E38-454E-A582-16A1E0363A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3720B-84C9-994E-ACD3-74815CB6BC21}" type="datetimeFigureOut">
              <a:rPr lang="en-US" smtClean="0"/>
              <a:pPr/>
              <a:t>2/15/2022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02ADC63C-3855-A94C-BC21-C82BAFC74D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B9604E54-DB3D-174D-86E2-548128CBA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3E120-9383-1747-B995-200B33316B7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7845837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51501B8-2BB3-B04E-A1B0-6A05D4CB0C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6CF4A205-FCE7-834D-B2D1-C97D6253891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="" xmlns:a16="http://schemas.microsoft.com/office/drawing/2014/main" id="{2670DABB-46FB-7F49-8C12-4502D44E35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="" xmlns:a16="http://schemas.microsoft.com/office/drawing/2014/main" id="{1FEB7D78-F248-EE43-87CB-4B8C8B36BE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="" xmlns:a16="http://schemas.microsoft.com/office/drawing/2014/main" id="{37E972D8-DAA8-5145-B507-53AA25BA132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="" xmlns:a16="http://schemas.microsoft.com/office/drawing/2014/main" id="{EF0FDDB0-9469-434E-B673-A5F0C612AE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3720B-84C9-994E-ACD3-74815CB6BC21}" type="datetimeFigureOut">
              <a:rPr lang="en-US" smtClean="0"/>
              <a:pPr/>
              <a:t>2/15/2022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="" xmlns:a16="http://schemas.microsoft.com/office/drawing/2014/main" id="{AAFC82FB-7BB5-C840-A576-AA00FCE5C5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="" xmlns:a16="http://schemas.microsoft.com/office/drawing/2014/main" id="{87C2E749-79E7-7445-BC6E-C50C452AAA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3E120-9383-1747-B995-200B33316B7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436599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4EC2035-F17E-C24F-B76F-9D300CB5CB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07406C81-BF62-3741-BA96-029234F67F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3720B-84C9-994E-ACD3-74815CB6BC21}" type="datetimeFigureOut">
              <a:rPr lang="en-US" smtClean="0"/>
              <a:pPr/>
              <a:t>2/15/2022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F18507ED-DFE7-9A4C-99B4-B2503FA515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C857F448-B78B-394C-AAC4-C6D5AF67A1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3E120-9383-1747-B995-200B33316B7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669115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="" xmlns:a16="http://schemas.microsoft.com/office/drawing/2014/main" id="{FDDFB0F8-8ADC-BD48-9D4A-43A06F9A45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3720B-84C9-994E-ACD3-74815CB6BC21}" type="datetimeFigureOut">
              <a:rPr lang="en-US" smtClean="0"/>
              <a:pPr/>
              <a:t>2/15/2022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="" xmlns:a16="http://schemas.microsoft.com/office/drawing/2014/main" id="{98E8866A-6216-6C4E-8B74-8250D84447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="" xmlns:a16="http://schemas.microsoft.com/office/drawing/2014/main" id="{98C9F5BE-11FD-494C-8680-A090DE3F85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3E120-9383-1747-B995-200B33316B7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93965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02CBF706-1D40-8D48-8DC4-615735E83D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A5DBB72-FF1C-2E40-BC36-A1F2353CC5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3411BE2D-3D09-4D49-98EF-D2F6CA5EEC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3B0E721C-1595-5C48-B187-7F6B525CAF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3720B-84C9-994E-ACD3-74815CB6BC21}" type="datetimeFigureOut">
              <a:rPr lang="en-US" smtClean="0"/>
              <a:pPr/>
              <a:t>2/15/2022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F9DFC9CE-541D-CC42-94C9-603CE6D176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1AB3E9D8-29BF-7A4D-844C-EB5608D77B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3E120-9383-1747-B995-200B33316B7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5075461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42A10A6-58A4-E84E-9340-BEB9E30A16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="" xmlns:a16="http://schemas.microsoft.com/office/drawing/2014/main" id="{91181B30-178A-0E4A-9070-6AD980FE396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="" xmlns:a16="http://schemas.microsoft.com/office/drawing/2014/main" id="{B5091D4D-BA52-C14D-BCC7-BA6805C91CB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="" xmlns:a16="http://schemas.microsoft.com/office/drawing/2014/main" id="{5A7A45FA-C13B-3F40-8E51-B185E703F5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23720B-84C9-994E-ACD3-74815CB6BC21}" type="datetimeFigureOut">
              <a:rPr lang="en-US" smtClean="0"/>
              <a:pPr/>
              <a:t>2/15/2022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="" xmlns:a16="http://schemas.microsoft.com/office/drawing/2014/main" id="{B60F0605-8C83-C443-99E5-22482C8DDB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="" xmlns:a16="http://schemas.microsoft.com/office/drawing/2014/main" id="{305626FF-AD9C-9247-B2BF-2088083A71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73E120-9383-1747-B995-200B33316B7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122374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="" xmlns:a16="http://schemas.microsoft.com/office/drawing/2014/main" id="{54D3F1C0-640D-E545-A9F8-8EF045417B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="" xmlns:a16="http://schemas.microsoft.com/office/drawing/2014/main" id="{2F6E8D46-4E89-E144-BBA1-FAD1A623DDA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="" xmlns:a16="http://schemas.microsoft.com/office/drawing/2014/main" id="{58DD6A13-B04E-5A43-AB62-E985AE4A0C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23720B-84C9-994E-ACD3-74815CB6BC21}" type="datetimeFigureOut">
              <a:rPr lang="en-US" smtClean="0"/>
              <a:pPr/>
              <a:t>2/15/2022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="" xmlns:a16="http://schemas.microsoft.com/office/drawing/2014/main" id="{90265533-144D-E24B-954B-6A2B6B1107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07F8C1F6-85FC-7A4D-A4AC-0431755E7DA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73E120-9383-1747-B995-200B33316B7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563742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mr.m.wikipedia.org/wiki/%E0%A4%95%E0%A4%9F%E0%A4%97%E0%A5%81%E0%A4%A3" TargetMode="External"/><Relationship Id="rId2" Type="http://schemas.openxmlformats.org/officeDocument/2006/relationships/hyperlink" Target="https://mr.m.wikipedia.org/wiki/%E0%A4%B8%E0%A4%BE%E0%A4%A4%E0%A4%BE%E0%A4%B0%E0%A4%BE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mr.m.wikipedia.org/wiki/%E0%A4%AD%E0%A4%BE%E0%A4%9C%E0%A5%80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mr.m.wikipedia.org/wiki/%E0%A4%9C%E0%A5%8B%E0%A4%A4%E0%A5%80%E0%A4%B0%E0%A4%BE%E0%A4%B5_%E0%A4%97%E0%A5%8B%E0%A4%B5%E0%A4%BF%E0%A4%82%E0%A4%A6%E0%A4%B0%E0%A4%BE%E0%A4%B5_%E0%A4%AB%E0%A5%81%E0%A4%B2%E0%A5%87" TargetMode="External"/><Relationship Id="rId2" Type="http://schemas.openxmlformats.org/officeDocument/2006/relationships/hyperlink" Target="https://mr.m.wikipedia.org/wiki/%E0%A4%95%E0%A4%AC%E0%A5%80%E0%A4%B0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s://mr.m.wikipedia.org/wiki/%E0%A4%A5%E0%A5%89%E0%A4%AE%E0%A4%B8_%E0%A4%AA%E0%A5%87%E0%A4%A8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ikiwand.com/mr/%E0%A4%B5%E0%A4%BF%E0%A4%A7%E0%A4%B5%E0%A4%BE" TargetMode="External"/><Relationship Id="rId2" Type="http://schemas.openxmlformats.org/officeDocument/2006/relationships/hyperlink" Target="https://www.wikiwand.com/mr/%E0%A4%AC%E0%A5%8D%E0%A4%B0%E0%A4%BE%E0%A4%B9%E0%A5%8D%E0%A4%AE%E0%A4%A3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www.wikiwand.com/mr/%E0%A4%95%E0%A5%87%E0%A4%B6%E0%A4%B5%E0%A4%AA%E0%A4%A8" TargetMode="External"/><Relationship Id="rId4" Type="http://schemas.openxmlformats.org/officeDocument/2006/relationships/hyperlink" Target="https://www.wikiwand.com/mr/%E0%A4%B8%E0%A4%A4%E0%A5%80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C513A97-83E1-F341-96B5-E7ECB8618A0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b="1">
                <a:solidFill>
                  <a:srgbClr val="C00000"/>
                </a:solidFill>
              </a:rPr>
              <a:t>Wel-Come</a:t>
            </a:r>
            <a:endParaRPr lang="en-US" b="1">
              <a:solidFill>
                <a:srgbClr val="C0000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28FB740C-FDC1-9943-A993-4A3F804F634B}"/>
              </a:ext>
            </a:extLst>
          </p:cNvPr>
          <p:cNvSpPr txBox="1"/>
          <p:nvPr/>
        </p:nvSpPr>
        <p:spPr>
          <a:xfrm>
            <a:off x="8077200" y="5791200"/>
            <a:ext cx="3307772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 </a:t>
            </a:r>
            <a:r>
              <a:rPr lang="hi-IN" sz="2400" b="1" dirty="0" smtClean="0">
                <a:solidFill>
                  <a:srgbClr val="0070C0"/>
                </a:solidFill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डॉ.आर.एस.पारवे</a:t>
            </a:r>
            <a:endParaRPr lang="en-US" sz="2800" dirty="0"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xmlns="" id="{11CF71C7-C719-1246-A54D-9FED5F9829EB}"/>
              </a:ext>
            </a:extLst>
          </p:cNvPr>
          <p:cNvSpPr txBox="1">
            <a:spLocks/>
          </p:cNvSpPr>
          <p:nvPr/>
        </p:nvSpPr>
        <p:spPr>
          <a:xfrm rot="10800000" flipV="1">
            <a:off x="304800" y="762000"/>
            <a:ext cx="11244447" cy="6858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1" i="0" u="none" strike="noStrike" kern="1200" cap="none" spc="0" normalizeH="0" baseline="0" noProof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DVB-TTSurekhEN" pitchFamily="82" charset="0"/>
                <a:ea typeface="+mj-ea"/>
                <a:cs typeface="+mj-cs"/>
              </a:rPr>
              <a:t> </a:t>
            </a:r>
            <a:r>
              <a:rPr kumimoji="0" lang="hi-IN" sz="4000" b="1" i="0" u="none" strike="noStrike" kern="1200" cap="none" spc="0" normalizeH="0" baseline="0" noProof="0" smtClean="0">
                <a:ln>
                  <a:noFill/>
                </a:ln>
                <a:solidFill>
                  <a:schemeClr val="accent6">
                    <a:lumMod val="75000"/>
                  </a:schemeClr>
                </a:solidFill>
                <a:effectLst/>
                <a:uLnTx/>
                <a:uFillTx/>
                <a:latin typeface="Arial Unicode MS" pitchFamily="34" charset="-128"/>
                <a:ea typeface="Arial Unicode MS" pitchFamily="34" charset="-128"/>
                <a:cs typeface="Arial Unicode MS" pitchFamily="34" charset="-128"/>
              </a:rPr>
              <a:t>दयानंद कला महाविद्यालय, लातूर</a:t>
            </a:r>
            <a:endParaRPr kumimoji="0" lang="en-US" sz="3600" b="1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Arial Unicode MS" pitchFamily="34" charset="-128"/>
              <a:ea typeface="Arial Unicode MS" pitchFamily="34" charset="-128"/>
              <a:cs typeface="Arial Unicode MS" pitchFamily="34" charset="-12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198776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6FB29083-DAF9-1B45-A907-505161378F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>
                <a:solidFill>
                  <a:srgbClr val="7030A0"/>
                </a:solidFill>
              </a:rPr>
              <a:t>पुण्यामध्ये एक पुनर्विवाह घडवून आणला</a:t>
            </a:r>
            <a:r>
              <a:rPr lang="en-IN" sz="4000">
                <a:solidFill>
                  <a:srgbClr val="7030A0"/>
                </a:solidFill>
              </a:rPr>
              <a:t> 1864</a:t>
            </a:r>
            <a:endParaRPr lang="en-US" sz="4000">
              <a:solidFill>
                <a:srgbClr val="7030A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033D21D0-86E3-2A45-AE9A-F36A7F6469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4000">
                <a:solidFill>
                  <a:srgbClr val="C00000"/>
                </a:solidFill>
              </a:rPr>
              <a:t>महात्मा ज्योतिबा फुले यांनी पुण्यात एका पुनर्विवाह चे आयोजन केले</a:t>
            </a:r>
            <a:endParaRPr lang="en-IN" sz="4000">
              <a:solidFill>
                <a:srgbClr val="C00000"/>
              </a:solidFill>
            </a:endParaRPr>
          </a:p>
          <a:p>
            <a:r>
              <a:rPr lang="en-GB" sz="4000">
                <a:solidFill>
                  <a:srgbClr val="C00000"/>
                </a:solidFill>
              </a:rPr>
              <a:t>पुण्यातील गोखले यांच्या वाड्यात</a:t>
            </a:r>
            <a:r>
              <a:rPr lang="en-IN" sz="4000">
                <a:solidFill>
                  <a:srgbClr val="C00000"/>
                </a:solidFill>
              </a:rPr>
              <a:t> </a:t>
            </a:r>
            <a:r>
              <a:rPr lang="en-GB" sz="4000">
                <a:solidFill>
                  <a:srgbClr val="C00000"/>
                </a:solidFill>
              </a:rPr>
              <a:t>रघुनाथ जनार्धन व नर्मदा यांचा पुनर्विवाह लावून दिला</a:t>
            </a:r>
            <a:endParaRPr lang="en-US" sz="400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5215411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C37BFB0-9B98-4A44-927F-66211405E0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>
                <a:solidFill>
                  <a:srgbClr val="7030A0"/>
                </a:solidFill>
              </a:rPr>
              <a:t>पिण्याच्या पाण्याचा हौद अस्पृश्यांसाठी खुला</a:t>
            </a:r>
            <a:r>
              <a:rPr lang="en-IN" sz="4000">
                <a:solidFill>
                  <a:srgbClr val="7030A0"/>
                </a:solidFill>
              </a:rPr>
              <a:t>1868</a:t>
            </a:r>
            <a:endParaRPr lang="en-US" sz="4000">
              <a:solidFill>
                <a:srgbClr val="7030A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45B5265-2F6E-9647-9B52-5449F75837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4000">
                <a:solidFill>
                  <a:srgbClr val="C00000"/>
                </a:solidFill>
              </a:rPr>
              <a:t>1</a:t>
            </a:r>
            <a:r>
              <a:rPr lang="en-GB" sz="4000">
                <a:solidFill>
                  <a:srgbClr val="C00000"/>
                </a:solidFill>
              </a:rPr>
              <a:t>868  पुण्यात पिण्याच्या पाण्याची टंचाई निर्माण झाली होती सर्वत्र दुष्काळ सदृश्य परिस्थिती होती तेव्हा ज्योतिबा फुले यांनी आपल्या घरातील पाण्याचा हौद अस्पृश्यांसाठी खुला केला</a:t>
            </a:r>
            <a:endParaRPr lang="en-US" sz="400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5694613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460633B-3563-B346-AA18-8F23EE9E57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>
                <a:solidFill>
                  <a:srgbClr val="7030A0"/>
                </a:solidFill>
              </a:rPr>
              <a:t>कामगार संघटनेची स्थापना</a:t>
            </a:r>
            <a:endParaRPr lang="en-US" sz="4000">
              <a:solidFill>
                <a:srgbClr val="7030A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DFA7AF41-F2A9-E34D-8B5E-9E3080F371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4000">
                <a:solidFill>
                  <a:srgbClr val="C00000"/>
                </a:solidFill>
              </a:rPr>
              <a:t>नारायण मेघाजी लोखंडे यांच्या मदतीने कामगारांच्या</a:t>
            </a:r>
            <a:endParaRPr lang="en-IN" sz="400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IN" sz="4000">
                <a:solidFill>
                  <a:srgbClr val="C00000"/>
                </a:solidFill>
              </a:rPr>
              <a:t>. </a:t>
            </a:r>
            <a:r>
              <a:rPr lang="en-GB" sz="4000">
                <a:solidFill>
                  <a:srgbClr val="C00000"/>
                </a:solidFill>
              </a:rPr>
              <a:t>प्रश्नांना वाचा फोडण्यासाठी बॉम्बे मिल असोसिएशन</a:t>
            </a:r>
            <a:endParaRPr lang="en-IN" sz="400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GB" sz="4000">
                <a:solidFill>
                  <a:srgbClr val="C00000"/>
                </a:solidFill>
              </a:rPr>
              <a:t> </a:t>
            </a:r>
            <a:r>
              <a:rPr lang="en-IN" sz="4000">
                <a:solidFill>
                  <a:srgbClr val="C00000"/>
                </a:solidFill>
              </a:rPr>
              <a:t> </a:t>
            </a:r>
            <a:r>
              <a:rPr lang="en-GB" sz="4000">
                <a:solidFill>
                  <a:srgbClr val="C00000"/>
                </a:solidFill>
              </a:rPr>
              <a:t>या संघटनेची स्थापना केली</a:t>
            </a:r>
            <a:endParaRPr lang="en-US" sz="400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6949169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DD64DE7-58B4-284F-A25D-DE06E8C657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solidFill>
                  <a:srgbClr val="7030A0"/>
                </a:solidFill>
              </a:rPr>
              <a:t>हंटर कमिशन पुढे साक्ष</a:t>
            </a:r>
            <a:endParaRPr lang="en-US">
              <a:solidFill>
                <a:srgbClr val="7030A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966C7CC2-89E3-EA43-80C0-1E09617154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4000">
                <a:solidFill>
                  <a:srgbClr val="C00000"/>
                </a:solidFill>
              </a:rPr>
              <a:t>भारतामध्ये प्राथमिक व माध्यमिक शिक्षण सक्तीचे व मोफत करावे अशी मागणी हंटर कमिशन च्या पुढे महात्मा ज्योतिबा फुले यांनी केली</a:t>
            </a:r>
            <a:r>
              <a:rPr lang="en-IN" sz="4000">
                <a:solidFill>
                  <a:srgbClr val="C00000"/>
                </a:solidFill>
              </a:rPr>
              <a:t> 1888</a:t>
            </a:r>
            <a:r>
              <a:rPr lang="en-GB" sz="4000">
                <a:solidFill>
                  <a:srgbClr val="C00000"/>
                </a:solidFill>
              </a:rPr>
              <a:t> चाली जनतेने ज्योतिबा फुले यांना महात्मा ही पदवी दिली</a:t>
            </a:r>
            <a:endParaRPr lang="en-US" sz="400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8535823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700BE65D-D61A-A446-95F8-6634190721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2519" y="0"/>
            <a:ext cx="11766962" cy="1231859"/>
          </a:xfrm>
        </p:spPr>
        <p:txBody>
          <a:bodyPr>
            <a:normAutofit/>
          </a:bodyPr>
          <a:lstStyle/>
          <a:p>
            <a:r>
              <a:rPr lang="en-GB" sz="4000">
                <a:solidFill>
                  <a:srgbClr val="7030A0"/>
                </a:solidFill>
              </a:rPr>
              <a:t>अस्पृश्य लोकांना विद्या शिकविण्याकरिता मंडळ स्थापन</a:t>
            </a:r>
            <a:endParaRPr lang="en-US" sz="4000">
              <a:solidFill>
                <a:srgbClr val="7030A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0C28109E-614F-7043-9FBF-7236E2CB461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31859"/>
            <a:ext cx="10515600" cy="4945104"/>
          </a:xfrm>
        </p:spPr>
        <p:txBody>
          <a:bodyPr/>
          <a:lstStyle/>
          <a:p>
            <a:pPr fontAlgn="base"/>
            <a:r>
              <a:rPr lang="hi-IN" sz="3600" b="0" i="0">
                <a:solidFill>
                  <a:srgbClr val="C00000"/>
                </a:solidFill>
                <a:effectLst/>
                <a:latin typeface="-apple-system"/>
              </a:rPr>
              <a:t>महात्मा फुले यांच्या शिक्षणाचे महत्त्व पटवून देणाऱ्या खालील ओळी प्रसिद्ध आहेत:</a:t>
            </a:r>
          </a:p>
          <a:p>
            <a:pPr fontAlgn="base"/>
            <a:r>
              <a:rPr lang="hi-IN" sz="3600" b="0" i="0">
                <a:solidFill>
                  <a:srgbClr val="C00000"/>
                </a:solidFill>
                <a:effectLst/>
                <a:latin typeface="inherit"/>
              </a:rPr>
              <a:t>विद्येविना मती गेली ।</a:t>
            </a:r>
            <a:br>
              <a:rPr lang="hi-IN" sz="3600" b="0" i="0">
                <a:solidFill>
                  <a:srgbClr val="C00000"/>
                </a:solidFill>
                <a:effectLst/>
                <a:latin typeface="inherit"/>
              </a:rPr>
            </a:br>
            <a:r>
              <a:rPr lang="hi-IN" sz="3600" b="0" i="0">
                <a:solidFill>
                  <a:srgbClr val="C00000"/>
                </a:solidFill>
                <a:effectLst/>
                <a:latin typeface="inherit"/>
              </a:rPr>
              <a:t>मतीविना नीती गेली ।</a:t>
            </a:r>
            <a:br>
              <a:rPr lang="hi-IN" sz="3600" b="0" i="0">
                <a:solidFill>
                  <a:srgbClr val="C00000"/>
                </a:solidFill>
                <a:effectLst/>
                <a:latin typeface="inherit"/>
              </a:rPr>
            </a:br>
            <a:r>
              <a:rPr lang="hi-IN" sz="3600" b="0" i="0">
                <a:solidFill>
                  <a:srgbClr val="C00000"/>
                </a:solidFill>
                <a:effectLst/>
                <a:latin typeface="inherit"/>
              </a:rPr>
              <a:t>नीतीविना गती गेली ।</a:t>
            </a:r>
            <a:br>
              <a:rPr lang="hi-IN" sz="3600" b="0" i="0">
                <a:solidFill>
                  <a:srgbClr val="C00000"/>
                </a:solidFill>
                <a:effectLst/>
                <a:latin typeface="inherit"/>
              </a:rPr>
            </a:br>
            <a:r>
              <a:rPr lang="hi-IN" sz="3600" b="0" i="0">
                <a:solidFill>
                  <a:srgbClr val="C00000"/>
                </a:solidFill>
                <a:effectLst/>
                <a:latin typeface="inherit"/>
              </a:rPr>
              <a:t>गतीविना वित्त गेले ।</a:t>
            </a:r>
            <a:br>
              <a:rPr lang="hi-IN" sz="3600" b="0" i="0">
                <a:solidFill>
                  <a:srgbClr val="C00000"/>
                </a:solidFill>
                <a:effectLst/>
                <a:latin typeface="inherit"/>
              </a:rPr>
            </a:br>
            <a:r>
              <a:rPr lang="hi-IN" sz="3600" b="0" i="0">
                <a:solidFill>
                  <a:srgbClr val="C00000"/>
                </a:solidFill>
                <a:effectLst/>
                <a:latin typeface="inherit"/>
              </a:rPr>
              <a:t>वित्ताविना शूद्र खचले।</a:t>
            </a:r>
            <a:br>
              <a:rPr lang="hi-IN" sz="3600" b="0" i="0">
                <a:solidFill>
                  <a:srgbClr val="C00000"/>
                </a:solidFill>
                <a:effectLst/>
                <a:latin typeface="inherit"/>
              </a:rPr>
            </a:br>
            <a:r>
              <a:rPr lang="hi-IN" sz="3600" b="0" i="0">
                <a:solidFill>
                  <a:srgbClr val="C00000"/>
                </a:solidFill>
                <a:effectLst/>
                <a:latin typeface="inherit"/>
              </a:rPr>
              <a:t>इतके अनर्थ एका अविद्येने केले ।।</a:t>
            </a:r>
          </a:p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78028049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822C4415-82AD-A343-9477-3D57FE24DB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>
                <a:solidFill>
                  <a:srgbClr val="C00000"/>
                </a:solidFill>
              </a:rPr>
              <a:t>दीनबंधू हे वृत्तपत्र चालविले</a:t>
            </a:r>
            <a:r>
              <a:rPr lang="en-IN" sz="4000">
                <a:solidFill>
                  <a:srgbClr val="C00000"/>
                </a:solidFill>
              </a:rPr>
              <a:t> 1877</a:t>
            </a:r>
            <a:endParaRPr lang="en-US" sz="4000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032772D3-91DA-8E46-BE7E-B835A4CF91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4000">
                <a:solidFill>
                  <a:srgbClr val="002060"/>
                </a:solidFill>
              </a:rPr>
              <a:t>ज्योतिबा फुले यांनी त्यांचे मित्र कृष्णराव भालेकर</a:t>
            </a:r>
            <a:endParaRPr lang="en-IN" sz="4000">
              <a:solidFill>
                <a:srgbClr val="002060"/>
              </a:solidFill>
            </a:endParaRPr>
          </a:p>
          <a:p>
            <a:r>
              <a:rPr lang="en-GB" sz="4000">
                <a:solidFill>
                  <a:srgbClr val="002060"/>
                </a:solidFill>
              </a:rPr>
              <a:t> यांच्या मदतीने दीनबंधू नावाचे वृत्तपत्र चालवले या वृत्तपत्रातून सत्यशोधक चळवळीचा प्रसार केला</a:t>
            </a:r>
            <a:endParaRPr lang="en-US" sz="400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8487113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535BB62A-B65B-D14D-9C83-847077F65E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>
                <a:solidFill>
                  <a:srgbClr val="7030A0"/>
                </a:solidFill>
              </a:rPr>
              <a:t>ब्रिटिश राजाच्या दरबारात शेतकऱ्यांचे घराणे मांडले</a:t>
            </a:r>
            <a:endParaRPr lang="en-US" sz="4000">
              <a:solidFill>
                <a:srgbClr val="7030A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592CEB3-F2CC-004C-91EE-C9B303E503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4000">
                <a:solidFill>
                  <a:srgbClr val="C00000"/>
                </a:solidFill>
              </a:rPr>
              <a:t>राणी व्हिक्टोरिया चा पुत्र ड्युक ऑफ कॅनॉट याच्या कार्यक्रमात महात्मा ज्योतिबा फुले यांनी शेतकऱ्यांच्या गणवेशात जाऊन शेतकऱ्यांची कैफियत मांडली</a:t>
            </a:r>
            <a:endParaRPr lang="en-US" sz="400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68935781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20219BFB-B472-2E48-AEFD-D1A9829584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>
            <a:extLst>
              <a:ext uri="{FF2B5EF4-FFF2-40B4-BE49-F238E27FC236}">
                <a16:creationId xmlns="" xmlns:a16="http://schemas.microsoft.com/office/drawing/2014/main" id="{078260EC-84A4-F145-95C5-9F7BB1C23E7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292" y="191762"/>
            <a:ext cx="11981708" cy="6301113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722991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D892886-96E3-8848-9044-B226070604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7908" y="-290492"/>
            <a:ext cx="10515600" cy="1325563"/>
          </a:xfrm>
        </p:spPr>
        <p:txBody>
          <a:bodyPr/>
          <a:lstStyle/>
          <a:p>
            <a:r>
              <a:rPr lang="en-GB"/>
              <a:t>महात्मा ज्योतिबा फुले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8C75CBFB-5E7D-E84B-953F-6344A9A41E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853539"/>
            <a:ext cx="12308279" cy="6004461"/>
          </a:xfrm>
        </p:spPr>
        <p:txBody>
          <a:bodyPr>
            <a:normAutofit fontScale="47500" lnSpcReduction="20000"/>
          </a:bodyPr>
          <a:lstStyle/>
          <a:p>
            <a:pPr fontAlgn="base"/>
            <a:r>
              <a:rPr lang="hi-IN" sz="7600" i="0">
                <a:solidFill>
                  <a:srgbClr val="C00000"/>
                </a:solidFill>
                <a:effectLst/>
                <a:latin typeface="-apple-system"/>
              </a:rPr>
              <a:t>ज्योतीबा फुले यांचे मूळ गाव </a:t>
            </a:r>
            <a:r>
              <a:rPr lang="hi-IN" sz="7600" i="0" u="none" strike="noStrike">
                <a:solidFill>
                  <a:srgbClr val="C00000"/>
                </a:solidFill>
                <a:effectLst/>
                <a:latin typeface="inherit"/>
                <a:hlinkClick r:id="rId2" tooltip="सातारा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सातारा</a:t>
            </a:r>
            <a:r>
              <a:rPr lang="hi-IN" sz="7600" i="0">
                <a:solidFill>
                  <a:srgbClr val="C00000"/>
                </a:solidFill>
                <a:effectLst/>
                <a:latin typeface="-apple-system"/>
              </a:rPr>
              <a:t> जिल्ह्यातील </a:t>
            </a:r>
            <a:r>
              <a:rPr lang="hi-IN" sz="7600" i="0" u="none" strike="noStrike">
                <a:solidFill>
                  <a:srgbClr val="C00000"/>
                </a:solidFill>
                <a:effectLst/>
                <a:latin typeface="inherit"/>
                <a:hlinkClick r:id="rId3" tooltip="कटगुण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कटगुण</a:t>
            </a:r>
            <a:r>
              <a:rPr lang="hi-IN" sz="7600" i="0">
                <a:solidFill>
                  <a:srgbClr val="C00000"/>
                </a:solidFill>
                <a:effectLst/>
                <a:latin typeface="-apple-system"/>
              </a:rPr>
              <a:t> </a:t>
            </a:r>
            <a:endParaRPr lang="en-IN" sz="7600" i="0">
              <a:solidFill>
                <a:srgbClr val="C00000"/>
              </a:solidFill>
              <a:effectLst/>
              <a:latin typeface="-apple-system"/>
            </a:endParaRPr>
          </a:p>
          <a:p>
            <a:pPr fontAlgn="base"/>
            <a:r>
              <a:rPr lang="hi-IN" sz="7600" i="0">
                <a:solidFill>
                  <a:srgbClr val="C00000"/>
                </a:solidFill>
                <a:effectLst/>
                <a:latin typeface="-apple-system"/>
              </a:rPr>
              <a:t>त्याच गावी </a:t>
            </a:r>
            <a:r>
              <a:rPr lang="en-IN" sz="7600" i="0">
                <a:solidFill>
                  <a:srgbClr val="C00000"/>
                </a:solidFill>
                <a:effectLst/>
                <a:latin typeface="-apple-system"/>
              </a:rPr>
              <a:t>म.</a:t>
            </a:r>
            <a:r>
              <a:rPr lang="hi-IN" sz="7600" i="0">
                <a:solidFill>
                  <a:srgbClr val="C00000"/>
                </a:solidFill>
                <a:effectLst/>
                <a:latin typeface="-apple-system"/>
              </a:rPr>
              <a:t> फुल्यांचा जन्म </a:t>
            </a:r>
            <a:r>
              <a:rPr lang="hi-IN" sz="7600" i="0">
                <a:solidFill>
                  <a:srgbClr val="C00000"/>
                </a:solidFill>
                <a:effectLst/>
                <a:latin typeface="inherit"/>
              </a:rPr>
              <a:t>११ एप्रिल १८२७</a:t>
            </a:r>
            <a:r>
              <a:rPr lang="hi-IN" sz="7600" i="0">
                <a:solidFill>
                  <a:srgbClr val="C00000"/>
                </a:solidFill>
                <a:effectLst/>
                <a:latin typeface="-apple-system"/>
              </a:rPr>
              <a:t> रोजी झाला. </a:t>
            </a:r>
            <a:endParaRPr lang="en-IN" sz="7600" i="0">
              <a:solidFill>
                <a:srgbClr val="C00000"/>
              </a:solidFill>
              <a:effectLst/>
              <a:latin typeface="-apple-system"/>
            </a:endParaRPr>
          </a:p>
          <a:p>
            <a:pPr fontAlgn="base"/>
            <a:r>
              <a:rPr lang="hi-IN" sz="7600" i="0">
                <a:solidFill>
                  <a:srgbClr val="C00000"/>
                </a:solidFill>
                <a:effectLst/>
                <a:latin typeface="-apple-system"/>
              </a:rPr>
              <a:t>जोतिबांच्या वडिलांचे नाव गोविंदराव आणि आईचे नाव चिमणाबाई होते. </a:t>
            </a:r>
            <a:endParaRPr lang="en-IN" sz="7600" i="0">
              <a:solidFill>
                <a:srgbClr val="C00000"/>
              </a:solidFill>
              <a:effectLst/>
              <a:latin typeface="-apple-system"/>
            </a:endParaRPr>
          </a:p>
          <a:p>
            <a:pPr fontAlgn="base"/>
            <a:r>
              <a:rPr lang="hi-IN" sz="7600" i="0">
                <a:solidFill>
                  <a:srgbClr val="C00000"/>
                </a:solidFill>
                <a:effectLst/>
                <a:latin typeface="-apple-system"/>
              </a:rPr>
              <a:t>शेवटच्या पेशव्यांच्या काळात महात्मा फुले यांचे वडील आणि दोन चुलते फुले पुरवण्याचे काम करीत होते, </a:t>
            </a:r>
            <a:endParaRPr lang="en-IN" sz="7600" i="0">
              <a:solidFill>
                <a:srgbClr val="C00000"/>
              </a:solidFill>
              <a:effectLst/>
              <a:latin typeface="-apple-system"/>
            </a:endParaRPr>
          </a:p>
          <a:p>
            <a:pPr fontAlgn="base"/>
            <a:r>
              <a:rPr lang="hi-IN" sz="7600" i="0">
                <a:solidFill>
                  <a:srgbClr val="C00000"/>
                </a:solidFill>
                <a:effectLst/>
                <a:latin typeface="-apple-system"/>
              </a:rPr>
              <a:t>त्यामुळे गोरे हे त्यांचे मूळ आडनाव असले तरी, पुढे ते फुले म्हणून ओळखले जाऊ लागल</a:t>
            </a:r>
          </a:p>
          <a:p>
            <a:pPr fontAlgn="base"/>
            <a:r>
              <a:rPr lang="hi-IN" sz="7600" i="0">
                <a:solidFill>
                  <a:srgbClr val="C00000"/>
                </a:solidFill>
                <a:effectLst/>
                <a:latin typeface="-apple-system"/>
              </a:rPr>
              <a:t>जोतीराव नऊ महिन्यांचे </a:t>
            </a:r>
            <a:r>
              <a:rPr lang="en-GB" sz="7600" i="0">
                <a:solidFill>
                  <a:srgbClr val="C00000"/>
                </a:solidFill>
                <a:effectLst/>
                <a:latin typeface="-apple-system"/>
              </a:rPr>
              <a:t>असताना</a:t>
            </a:r>
            <a:r>
              <a:rPr lang="hi-IN" sz="7600" i="0">
                <a:solidFill>
                  <a:srgbClr val="C00000"/>
                </a:solidFill>
                <a:effectLst/>
                <a:latin typeface="-apple-system"/>
              </a:rPr>
              <a:t> त्यांच्या आईचे निधन झाले. </a:t>
            </a:r>
            <a:endParaRPr lang="en-IN" sz="7600" i="0">
              <a:solidFill>
                <a:srgbClr val="C00000"/>
              </a:solidFill>
              <a:effectLst/>
              <a:latin typeface="-apple-system"/>
            </a:endParaRPr>
          </a:p>
          <a:p>
            <a:pPr fontAlgn="base"/>
            <a:r>
              <a:rPr lang="hi-IN" sz="7600" i="0">
                <a:solidFill>
                  <a:srgbClr val="C00000"/>
                </a:solidFill>
                <a:effectLst/>
                <a:latin typeface="-apple-system"/>
              </a:rPr>
              <a:t>जोतीबांचा विवाह वयाच्या तेराव्या वर्षी सावित्रीबाईशी झाला.</a:t>
            </a:r>
            <a:endParaRPr lang="en-IN" sz="7600" i="0">
              <a:solidFill>
                <a:srgbClr val="C00000"/>
              </a:solidFill>
              <a:effectLst/>
              <a:latin typeface="-apple-system"/>
            </a:endParaRPr>
          </a:p>
          <a:p>
            <a:pPr fontAlgn="base"/>
            <a:r>
              <a:rPr lang="hi-IN" sz="7600" i="0">
                <a:solidFill>
                  <a:srgbClr val="C00000"/>
                </a:solidFill>
                <a:effectLst/>
                <a:latin typeface="-apple-system"/>
              </a:rPr>
              <a:t> प्राथमिक शिक्षणानंतर काही काळ त्यांनी </a:t>
            </a:r>
            <a:r>
              <a:rPr lang="hi-IN" sz="7600" i="0" u="none" strike="noStrike">
                <a:solidFill>
                  <a:srgbClr val="C00000"/>
                </a:solidFill>
                <a:effectLst/>
                <a:latin typeface="inherit"/>
                <a:hlinkClick r:id="rId4" tooltip="भाजी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भाजी</a:t>
            </a:r>
            <a:r>
              <a:rPr lang="hi-IN" sz="7600" i="0">
                <a:solidFill>
                  <a:srgbClr val="C00000"/>
                </a:solidFill>
                <a:effectLst/>
                <a:latin typeface="-apple-system"/>
              </a:rPr>
              <a:t> विक्रीचा व्यवसाय केला.</a:t>
            </a:r>
            <a:endParaRPr lang="en-IN" sz="7600" i="0">
              <a:solidFill>
                <a:srgbClr val="C00000"/>
              </a:solidFill>
              <a:effectLst/>
              <a:latin typeface="-apple-system"/>
            </a:endParaRPr>
          </a:p>
          <a:p>
            <a:pPr fontAlgn="base"/>
            <a:r>
              <a:rPr lang="hi-IN" sz="4500" i="0">
                <a:solidFill>
                  <a:srgbClr val="C00000"/>
                </a:solidFill>
                <a:effectLst/>
                <a:latin typeface="-apple-system"/>
              </a:rPr>
              <a:t> </a:t>
            </a:r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7970662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D26F163-FBD9-194D-82C4-48F8CF9DB36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332499"/>
            <a:ext cx="11655631" cy="6984690"/>
          </a:xfrm>
        </p:spPr>
        <p:txBody>
          <a:bodyPr>
            <a:normAutofit fontScale="55000" lnSpcReduction="20000"/>
          </a:bodyPr>
          <a:lstStyle/>
          <a:p>
            <a:pPr fontAlgn="base"/>
            <a:r>
              <a:rPr lang="hi-IN" sz="2800" i="0">
                <a:solidFill>
                  <a:srgbClr val="C00000"/>
                </a:solidFill>
                <a:effectLst/>
                <a:latin typeface="-apple-system"/>
              </a:rPr>
              <a:t>.</a:t>
            </a:r>
            <a:r>
              <a:rPr lang="hi-IN" sz="6500" i="0">
                <a:solidFill>
                  <a:srgbClr val="C00000"/>
                </a:solidFill>
                <a:effectLst/>
                <a:latin typeface="-apple-system"/>
              </a:rPr>
              <a:t>१८४२</a:t>
            </a:r>
            <a:r>
              <a:rPr lang="en-IN" sz="6500" i="0">
                <a:solidFill>
                  <a:srgbClr val="C00000"/>
                </a:solidFill>
                <a:effectLst/>
                <a:latin typeface="-apple-system"/>
              </a:rPr>
              <a:t> </a:t>
            </a:r>
            <a:r>
              <a:rPr lang="hi-IN" sz="6500" i="0">
                <a:solidFill>
                  <a:srgbClr val="C00000"/>
                </a:solidFill>
                <a:effectLst/>
                <a:latin typeface="-apple-system"/>
              </a:rPr>
              <a:t>मध्ये माध्यमिक </a:t>
            </a:r>
            <a:r>
              <a:rPr lang="hi-IN" sz="6500" i="0">
                <a:solidFill>
                  <a:srgbClr val="C00000"/>
                </a:solidFill>
                <a:effectLst/>
                <a:latin typeface="inherit"/>
              </a:rPr>
              <a:t>शिक्षणासाठी पुण्याच्या स्कॉटिश मिशन हायस्कूलमध्ये</a:t>
            </a:r>
            <a:r>
              <a:rPr lang="hi-IN" sz="6500" i="0">
                <a:solidFill>
                  <a:srgbClr val="C00000"/>
                </a:solidFill>
                <a:effectLst/>
                <a:latin typeface="-apple-system"/>
              </a:rPr>
              <a:t>  प्रवेश घेतला.</a:t>
            </a:r>
            <a:endParaRPr lang="en-IN" sz="6500" i="0">
              <a:solidFill>
                <a:srgbClr val="C00000"/>
              </a:solidFill>
              <a:effectLst/>
              <a:latin typeface="-apple-system"/>
            </a:endParaRPr>
          </a:p>
          <a:p>
            <a:pPr fontAlgn="base"/>
            <a:r>
              <a:rPr lang="hi-IN" sz="6500" i="0">
                <a:solidFill>
                  <a:srgbClr val="C00000"/>
                </a:solidFill>
                <a:effectLst/>
                <a:latin typeface="-apple-system"/>
              </a:rPr>
              <a:t>जोतीराव करारी वृत्तीचे होते. त्यांस गुरुजनांविषयी व वडीलधाऱ्या माणसांविषयी फार आदर वाटत असे.</a:t>
            </a:r>
            <a:endParaRPr lang="en-IN" sz="6500" i="0">
              <a:solidFill>
                <a:srgbClr val="C00000"/>
              </a:solidFill>
              <a:effectLst/>
              <a:latin typeface="-apple-system"/>
            </a:endParaRPr>
          </a:p>
          <a:p>
            <a:pPr fontAlgn="base"/>
            <a:r>
              <a:rPr lang="hi-IN" sz="6500" i="0">
                <a:solidFill>
                  <a:srgbClr val="C00000"/>
                </a:solidFill>
                <a:effectLst/>
                <a:latin typeface="-apple-system"/>
              </a:rPr>
              <a:t>शाळेतील शिस्तप्रिय, हुशार विद्यार्थी म्हणून त्यांचा नावलौकिक होता.</a:t>
            </a:r>
          </a:p>
          <a:p>
            <a:pPr fontAlgn="base"/>
            <a:r>
              <a:rPr lang="hi-IN" sz="6500" i="0">
                <a:solidFill>
                  <a:srgbClr val="C00000"/>
                </a:solidFill>
                <a:effectLst/>
                <a:latin typeface="-apple-system"/>
              </a:rPr>
              <a:t>त्यावेळी पुण्यात बरेच </a:t>
            </a:r>
            <a:r>
              <a:rPr lang="hi-IN" sz="6500" i="0" u="none" strike="noStrike">
                <a:solidFill>
                  <a:srgbClr val="C00000"/>
                </a:solidFill>
                <a:effectLst/>
                <a:latin typeface="inherit"/>
                <a:hlinkClick r:id="rId2" tooltip="कबीर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कबीरपंथी</a:t>
            </a:r>
            <a:r>
              <a:rPr lang="hi-IN" sz="6500" i="0">
                <a:solidFill>
                  <a:srgbClr val="C00000"/>
                </a:solidFill>
                <a:effectLst/>
                <a:latin typeface="-apple-system"/>
              </a:rPr>
              <a:t> फकीर येत असत. चांगले</a:t>
            </a:r>
            <a:endParaRPr lang="en-IN" sz="6500" i="0">
              <a:solidFill>
                <a:srgbClr val="C00000"/>
              </a:solidFill>
              <a:effectLst/>
              <a:latin typeface="-apple-system"/>
            </a:endParaRPr>
          </a:p>
          <a:p>
            <a:pPr marL="0" indent="0" fontAlgn="base">
              <a:buNone/>
            </a:pPr>
            <a:r>
              <a:rPr lang="hi-IN" sz="6500" i="0">
                <a:solidFill>
                  <a:srgbClr val="C00000"/>
                </a:solidFill>
                <a:effectLst/>
                <a:latin typeface="-apple-system"/>
              </a:rPr>
              <a:t> लिहायला व वाचायला येणाऱ्या जोती</a:t>
            </a:r>
            <a:r>
              <a:rPr lang="en-IN" sz="6500" i="0">
                <a:solidFill>
                  <a:srgbClr val="C00000"/>
                </a:solidFill>
                <a:effectLst/>
                <a:latin typeface="-apple-system"/>
              </a:rPr>
              <a:t>बा</a:t>
            </a:r>
            <a:r>
              <a:rPr lang="hi-IN" sz="6500" i="0">
                <a:solidFill>
                  <a:srgbClr val="C00000"/>
                </a:solidFill>
                <a:effectLst/>
                <a:latin typeface="-apple-system"/>
              </a:rPr>
              <a:t>कडून काही कबीरपंथी</a:t>
            </a:r>
            <a:endParaRPr lang="en-IN" sz="6500" i="0">
              <a:solidFill>
                <a:srgbClr val="C00000"/>
              </a:solidFill>
              <a:effectLst/>
              <a:latin typeface="-apple-system"/>
            </a:endParaRPr>
          </a:p>
          <a:p>
            <a:pPr marL="0" indent="0" fontAlgn="base">
              <a:buNone/>
            </a:pPr>
            <a:r>
              <a:rPr lang="hi-IN" sz="6500" i="0">
                <a:solidFill>
                  <a:srgbClr val="C00000"/>
                </a:solidFill>
                <a:effectLst/>
                <a:latin typeface="-apple-system"/>
              </a:rPr>
              <a:t> फकीर रोज </a:t>
            </a:r>
            <a:r>
              <a:rPr lang="hi-IN" sz="6500" i="0" u="none" strike="noStrike">
                <a:solidFill>
                  <a:srgbClr val="C00000"/>
                </a:solidFill>
                <a:effectLst/>
                <a:latin typeface="inherit"/>
                <a:hlinkClick r:id="rId2" tooltip="कबीर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महात्मा कबीरांचा</a:t>
            </a:r>
            <a:r>
              <a:rPr lang="hi-IN" sz="6500" i="0">
                <a:solidFill>
                  <a:srgbClr val="C00000"/>
                </a:solidFill>
                <a:effectLst/>
                <a:latin typeface="-apple-system"/>
              </a:rPr>
              <a:t> 'बीजमती' हा ग्रंथ वाचून घेत. </a:t>
            </a:r>
            <a:endParaRPr lang="en-IN" sz="6500" i="0">
              <a:solidFill>
                <a:srgbClr val="C00000"/>
              </a:solidFill>
              <a:effectLst/>
              <a:latin typeface="-apple-system"/>
            </a:endParaRPr>
          </a:p>
          <a:p>
            <a:pPr fontAlgn="base"/>
            <a:r>
              <a:rPr lang="hi-IN" sz="6500" i="0">
                <a:solidFill>
                  <a:srgbClr val="C00000"/>
                </a:solidFill>
                <a:effectLst/>
                <a:latin typeface="-apple-system"/>
              </a:rPr>
              <a:t>त्यामुळे जोतीरावांच्या मनावर </a:t>
            </a:r>
            <a:r>
              <a:rPr lang="hi-IN" sz="6500" i="0" u="none" strike="noStrike">
                <a:solidFill>
                  <a:srgbClr val="C00000"/>
                </a:solidFill>
                <a:effectLst/>
                <a:latin typeface="inherit"/>
                <a:hlinkClick r:id="rId2" tooltip="कबीर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कबीराच्या</a:t>
            </a:r>
            <a:r>
              <a:rPr lang="hi-IN" sz="6500" i="0">
                <a:solidFill>
                  <a:srgbClr val="C00000"/>
                </a:solidFill>
                <a:effectLst/>
                <a:latin typeface="-apple-system"/>
              </a:rPr>
              <a:t> </a:t>
            </a:r>
            <a:r>
              <a:rPr lang="en-GB" sz="6500" i="0">
                <a:solidFill>
                  <a:srgbClr val="C00000"/>
                </a:solidFill>
                <a:effectLst/>
                <a:latin typeface="-apple-system"/>
              </a:rPr>
              <a:t> विचारांचा प्रभाव </a:t>
            </a:r>
            <a:endParaRPr lang="en-IN" sz="6500" i="0">
              <a:solidFill>
                <a:srgbClr val="C00000"/>
              </a:solidFill>
              <a:effectLst/>
              <a:latin typeface="-apple-system"/>
            </a:endParaRPr>
          </a:p>
          <a:p>
            <a:pPr fontAlgn="base"/>
            <a:r>
              <a:rPr lang="hi-IN" sz="6500" i="0">
                <a:solidFill>
                  <a:srgbClr val="C00000"/>
                </a:solidFill>
                <a:effectLst/>
                <a:latin typeface="-apple-system"/>
              </a:rPr>
              <a:t> </a:t>
            </a:r>
            <a:r>
              <a:rPr lang="hi-IN" sz="6500" i="0" u="none" strike="noStrike">
                <a:solidFill>
                  <a:srgbClr val="C00000"/>
                </a:solidFill>
                <a:effectLst/>
                <a:latin typeface="inherit"/>
                <a:hlinkClick r:id="rId2" tooltip="कबीर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कबीराचे</a:t>
            </a:r>
            <a:r>
              <a:rPr lang="hi-IN" sz="6500" i="0">
                <a:solidFill>
                  <a:srgbClr val="C00000"/>
                </a:solidFill>
                <a:effectLst/>
                <a:latin typeface="-apple-system"/>
              </a:rPr>
              <a:t> अनेक दोहे त्यांना पाठ झाले.</a:t>
            </a:r>
            <a:endParaRPr lang="en-IN" sz="6500" i="0">
              <a:solidFill>
                <a:srgbClr val="C00000"/>
              </a:solidFill>
              <a:effectLst/>
              <a:latin typeface="-apple-system"/>
            </a:endParaRPr>
          </a:p>
          <a:p>
            <a:pPr marL="0" indent="0" fontAlgn="base">
              <a:buNone/>
            </a:pPr>
            <a:r>
              <a:rPr lang="hi-IN" sz="6500" i="0">
                <a:solidFill>
                  <a:srgbClr val="C00000"/>
                </a:solidFill>
                <a:effectLst/>
                <a:latin typeface="-apple-system"/>
              </a:rPr>
              <a:t> त्यातील एक "नाना वर्ण एक गाय, एक रंग है दूध, तुम</a:t>
            </a:r>
            <a:endParaRPr lang="en-IN" sz="6500" i="0">
              <a:solidFill>
                <a:srgbClr val="C00000"/>
              </a:solidFill>
              <a:effectLst/>
              <a:latin typeface="-apple-system"/>
            </a:endParaRPr>
          </a:p>
          <a:p>
            <a:pPr marL="0" indent="0" fontAlgn="base">
              <a:buNone/>
            </a:pPr>
            <a:r>
              <a:rPr lang="hi-IN" sz="6500" i="0">
                <a:solidFill>
                  <a:srgbClr val="C00000"/>
                </a:solidFill>
                <a:effectLst/>
                <a:latin typeface="-apple-system"/>
              </a:rPr>
              <a:t> कैसे बम्मन हं, कैसे सूद "</a:t>
            </a:r>
            <a:r>
              <a:rPr lang="hi-IN" sz="6500" i="0" u="none" strike="noStrike" baseline="30000">
                <a:solidFill>
                  <a:srgbClr val="C00000"/>
                </a:solidFill>
                <a:effectLst/>
                <a:latin typeface="inherit"/>
                <a:hlinkClick r:id="rId3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[२]</a:t>
            </a:r>
            <a:endParaRPr lang="hi-IN" sz="6500" i="0">
              <a:solidFill>
                <a:srgbClr val="C00000"/>
              </a:solidFill>
              <a:effectLst/>
              <a:latin typeface="-apple-system"/>
            </a:endParaRPr>
          </a:p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676014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43A710FE-BD4B-4546-873A-300F8B483E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"/>
            <a:ext cx="10515600" cy="1195000"/>
          </a:xfrm>
        </p:spPr>
        <p:txBody>
          <a:bodyPr/>
          <a:lstStyle/>
          <a:p>
            <a:r>
              <a:rPr lang="en-GB"/>
              <a:t> ज्योतिबा फुले यांचे कार्य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10AB530-F137-DC43-B03D-3367367E631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9125" y="1089855"/>
            <a:ext cx="11862875" cy="5131337"/>
          </a:xfrm>
        </p:spPr>
        <p:txBody>
          <a:bodyPr>
            <a:normAutofit fontScale="92500" lnSpcReduction="10000"/>
          </a:bodyPr>
          <a:lstStyle/>
          <a:p>
            <a:pPr fontAlgn="base"/>
            <a:r>
              <a:rPr lang="hi-IN" sz="3600" b="0" i="0">
                <a:solidFill>
                  <a:schemeClr val="accent2">
                    <a:lumMod val="50000"/>
                  </a:schemeClr>
                </a:solidFill>
                <a:effectLst/>
                <a:latin typeface="-apple-system"/>
              </a:rPr>
              <a:t>मानवी हक्कावर इ.स.१७९१ मध्ये </a:t>
            </a:r>
            <a:r>
              <a:rPr lang="hi-IN" sz="3600" b="0" i="0" u="none" strike="noStrike">
                <a:solidFill>
                  <a:schemeClr val="accent2">
                    <a:lumMod val="50000"/>
                  </a:schemeClr>
                </a:solidFill>
                <a:effectLst/>
                <a:latin typeface="inherit"/>
                <a:hlinkClick r:id="rId2" tooltip="थॉमस पेन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थॉमस पेन</a:t>
            </a:r>
            <a:r>
              <a:rPr lang="hi-IN" sz="3600" b="0" i="0">
                <a:solidFill>
                  <a:schemeClr val="accent2">
                    <a:lumMod val="50000"/>
                  </a:schemeClr>
                </a:solidFill>
                <a:effectLst/>
                <a:latin typeface="-apple-system"/>
              </a:rPr>
              <a:t> यांनी लिहिलेले पुस्तक त्यांच्या वाचनात आले.</a:t>
            </a:r>
            <a:endParaRPr lang="en-IN" sz="3600" b="0" i="0">
              <a:solidFill>
                <a:schemeClr val="accent2">
                  <a:lumMod val="50000"/>
                </a:schemeClr>
              </a:solidFill>
              <a:effectLst/>
              <a:latin typeface="-apple-system"/>
            </a:endParaRPr>
          </a:p>
          <a:p>
            <a:pPr fontAlgn="base"/>
            <a:r>
              <a:rPr lang="hi-IN" sz="3600" b="0" i="0">
                <a:solidFill>
                  <a:schemeClr val="accent2">
                    <a:lumMod val="50000"/>
                  </a:schemeClr>
                </a:solidFill>
                <a:effectLst/>
                <a:latin typeface="-apple-system"/>
              </a:rPr>
              <a:t> त्याचा प्रभाव त्यांच्या मनावर झाला. </a:t>
            </a:r>
            <a:endParaRPr lang="en-IN" sz="3600" b="0" i="0">
              <a:solidFill>
                <a:schemeClr val="accent2">
                  <a:lumMod val="50000"/>
                </a:schemeClr>
              </a:solidFill>
              <a:effectLst/>
              <a:latin typeface="-apple-system"/>
            </a:endParaRPr>
          </a:p>
          <a:p>
            <a:pPr fontAlgn="base"/>
            <a:r>
              <a:rPr lang="hi-IN" sz="3600" b="0" i="0">
                <a:solidFill>
                  <a:schemeClr val="accent2">
                    <a:lumMod val="50000"/>
                  </a:schemeClr>
                </a:solidFill>
                <a:effectLst/>
                <a:latin typeface="-apple-system"/>
              </a:rPr>
              <a:t>सामाजिक न्यायाबाबत त्यांच्या मनात विचार येऊ लागले.</a:t>
            </a:r>
            <a:endParaRPr lang="en-IN" sz="3600" b="0" i="0">
              <a:solidFill>
                <a:schemeClr val="accent2">
                  <a:lumMod val="50000"/>
                </a:schemeClr>
              </a:solidFill>
              <a:effectLst/>
              <a:latin typeface="-apple-system"/>
            </a:endParaRPr>
          </a:p>
          <a:p>
            <a:pPr fontAlgn="base"/>
            <a:r>
              <a:rPr lang="hi-IN" sz="3600" b="0" i="0">
                <a:solidFill>
                  <a:schemeClr val="accent2">
                    <a:lumMod val="50000"/>
                  </a:schemeClr>
                </a:solidFill>
                <a:effectLst/>
                <a:latin typeface="-apple-system"/>
              </a:rPr>
              <a:t> त्यामुळेच विषमता दूर करण्यासाठी स्त्रीशिक्षण आणि मागासलेल्या</a:t>
            </a:r>
            <a:endParaRPr lang="en-IN" sz="3600" b="0" i="0">
              <a:solidFill>
                <a:schemeClr val="accent2">
                  <a:lumMod val="50000"/>
                </a:schemeClr>
              </a:solidFill>
              <a:effectLst/>
              <a:latin typeface="-apple-system"/>
            </a:endParaRPr>
          </a:p>
          <a:p>
            <a:pPr marL="0" indent="0" fontAlgn="base">
              <a:buNone/>
            </a:pPr>
            <a:r>
              <a:rPr lang="hi-IN" sz="3600" b="0" i="0">
                <a:solidFill>
                  <a:schemeClr val="accent2">
                    <a:lumMod val="50000"/>
                  </a:schemeClr>
                </a:solidFill>
                <a:effectLst/>
                <a:latin typeface="-apple-system"/>
              </a:rPr>
              <a:t> जातीतील मुलामुलींचे शिक्षण यावर त्यांनी भर देण्याचे ठरवले.</a:t>
            </a:r>
            <a:endParaRPr lang="en-IN" sz="3600" b="0" i="0">
              <a:solidFill>
                <a:schemeClr val="accent2">
                  <a:lumMod val="50000"/>
                </a:schemeClr>
              </a:solidFill>
              <a:effectLst/>
              <a:latin typeface="-apple-system"/>
            </a:endParaRPr>
          </a:p>
          <a:p>
            <a:pPr marL="0" indent="0" fontAlgn="base">
              <a:buNone/>
            </a:pPr>
            <a:r>
              <a:rPr lang="hi-IN" sz="3600" b="0" i="0">
                <a:solidFill>
                  <a:schemeClr val="accent2">
                    <a:lumMod val="50000"/>
                  </a:schemeClr>
                </a:solidFill>
                <a:effectLst/>
                <a:latin typeface="-apple-system"/>
              </a:rPr>
              <a:t> सामाजिक भेदभाव त्यामुळे कमी होईल असे त्यांचे निश्‍चित मत</a:t>
            </a:r>
            <a:endParaRPr lang="en-IN" sz="3600" b="0" i="0">
              <a:solidFill>
                <a:schemeClr val="accent2">
                  <a:lumMod val="50000"/>
                </a:schemeClr>
              </a:solidFill>
              <a:effectLst/>
              <a:latin typeface="-apple-system"/>
            </a:endParaRPr>
          </a:p>
          <a:p>
            <a:pPr marL="0" indent="0" fontAlgn="base">
              <a:buNone/>
            </a:pPr>
            <a:r>
              <a:rPr lang="hi-IN" sz="3600" b="0" i="0">
                <a:solidFill>
                  <a:schemeClr val="accent2">
                    <a:lumMod val="50000"/>
                  </a:schemeClr>
                </a:solidFill>
                <a:effectLst/>
                <a:latin typeface="-apple-system"/>
              </a:rPr>
              <a:t> आणि अनुमान होते.</a:t>
            </a:r>
          </a:p>
          <a:p>
            <a:pPr fontAlgn="base"/>
            <a:r>
              <a:rPr lang="hi-IN" sz="3600" b="0" i="0">
                <a:solidFill>
                  <a:schemeClr val="accent2">
                    <a:lumMod val="50000"/>
                  </a:schemeClr>
                </a:solidFill>
                <a:effectLst/>
                <a:latin typeface="-apple-system"/>
              </a:rPr>
              <a:t>‘कोणताही धर्म ईश्वराने निर्माण केलेला नाही आणि चातुर्वण्य व</a:t>
            </a:r>
            <a:endParaRPr lang="en-IN" sz="3600" b="0" i="0">
              <a:solidFill>
                <a:schemeClr val="accent2">
                  <a:lumMod val="50000"/>
                </a:schemeClr>
              </a:solidFill>
              <a:effectLst/>
              <a:latin typeface="-apple-system"/>
            </a:endParaRPr>
          </a:p>
          <a:p>
            <a:pPr fontAlgn="base"/>
            <a:r>
              <a:rPr lang="hi-IN" sz="3600" b="0" i="0">
                <a:solidFill>
                  <a:schemeClr val="accent2">
                    <a:lumMod val="50000"/>
                  </a:schemeClr>
                </a:solidFill>
                <a:effectLst/>
                <a:latin typeface="-apple-system"/>
              </a:rPr>
              <a:t> जातिभेद ही निर्मिती मानवाचीच आहे’ असे रोखठोक</a:t>
            </a:r>
            <a:r>
              <a:rPr lang="en-IN" sz="3600" b="0" i="0">
                <a:solidFill>
                  <a:schemeClr val="accent2">
                    <a:lumMod val="50000"/>
                  </a:schemeClr>
                </a:solidFill>
                <a:effectLst/>
                <a:latin typeface="-apple-system"/>
              </a:rPr>
              <a:t> प्रतिपादन</a:t>
            </a:r>
          </a:p>
          <a:p>
            <a:pPr fontAlgn="base"/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9381035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FD3061ED-F4C7-8D48-AE7C-16DB16B7AD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6883" y="0"/>
            <a:ext cx="10515600" cy="1325563"/>
          </a:xfrm>
        </p:spPr>
        <p:txBody>
          <a:bodyPr>
            <a:normAutofit/>
          </a:bodyPr>
          <a:lstStyle/>
          <a:p>
            <a:r>
              <a:rPr lang="en-IN" sz="4000" b="1">
                <a:solidFill>
                  <a:srgbClr val="C00000"/>
                </a:solidFill>
              </a:rPr>
              <a:t>1) </a:t>
            </a:r>
            <a:r>
              <a:rPr lang="en-GB" sz="4000" b="1">
                <a:solidFill>
                  <a:srgbClr val="C00000"/>
                </a:solidFill>
              </a:rPr>
              <a:t> मुलींसाठी पहिली शाळा</a:t>
            </a:r>
            <a:endParaRPr lang="en-US" sz="4000" b="1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B8DB0599-CCD1-0F4A-B456-E7E7521740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6883" y="1323604"/>
            <a:ext cx="11739253" cy="5665519"/>
          </a:xfrm>
        </p:spPr>
        <p:txBody>
          <a:bodyPr>
            <a:normAutofit lnSpcReduction="10000"/>
          </a:bodyPr>
          <a:lstStyle/>
          <a:p>
            <a:r>
              <a:rPr lang="en-GB"/>
              <a:t> </a:t>
            </a:r>
            <a:r>
              <a:rPr lang="en-GB" sz="3600">
                <a:solidFill>
                  <a:srgbClr val="0070C0"/>
                </a:solidFill>
              </a:rPr>
              <a:t>पुण्यातील बुधवार पेठेत तात्याराव भिडे यांच्या वाड्यात मुलींसाठी पहिली </a:t>
            </a:r>
            <a:endParaRPr lang="en-IN" sz="3600">
              <a:solidFill>
                <a:srgbClr val="0070C0"/>
              </a:solidFill>
            </a:endParaRPr>
          </a:p>
          <a:p>
            <a:r>
              <a:rPr lang="en-GB" sz="3600">
                <a:solidFill>
                  <a:srgbClr val="0070C0"/>
                </a:solidFill>
              </a:rPr>
              <a:t>शाळा सुरू केली</a:t>
            </a:r>
            <a:r>
              <a:rPr lang="en-IN" sz="3600">
                <a:solidFill>
                  <a:srgbClr val="0070C0"/>
                </a:solidFill>
              </a:rPr>
              <a:t> (1</a:t>
            </a:r>
            <a:r>
              <a:rPr lang="en-GB" sz="3600">
                <a:solidFill>
                  <a:srgbClr val="0070C0"/>
                </a:solidFill>
              </a:rPr>
              <a:t>848</a:t>
            </a:r>
            <a:r>
              <a:rPr lang="en-IN" sz="3600">
                <a:solidFill>
                  <a:srgbClr val="0070C0"/>
                </a:solidFill>
              </a:rPr>
              <a:t>)</a:t>
            </a:r>
          </a:p>
          <a:p>
            <a:r>
              <a:rPr lang="en-GB" sz="3600">
                <a:solidFill>
                  <a:srgbClr val="0070C0"/>
                </a:solidFill>
              </a:rPr>
              <a:t> हजारो वर्षापासून चा स्त्रियांच्या जीवनातील काळाकुट्ट अंधार नष्ट करण्यासाठी प्रयत्न</a:t>
            </a:r>
            <a:endParaRPr lang="en-IN" sz="3600">
              <a:solidFill>
                <a:srgbClr val="0070C0"/>
              </a:solidFill>
            </a:endParaRPr>
          </a:p>
          <a:p>
            <a:r>
              <a:rPr lang="en-GB" sz="3600">
                <a:solidFill>
                  <a:srgbClr val="0070C0"/>
                </a:solidFill>
              </a:rPr>
              <a:t> सावित्रीबाई फुले यांना शिकवून शाळेत शिक्षक म्हणून नियुक्त केले</a:t>
            </a:r>
            <a:endParaRPr lang="en-IN" sz="3600">
              <a:solidFill>
                <a:srgbClr val="0070C0"/>
              </a:solidFill>
            </a:endParaRPr>
          </a:p>
          <a:p>
            <a:r>
              <a:rPr lang="en-GB" sz="3600">
                <a:solidFill>
                  <a:srgbClr val="0070C0"/>
                </a:solidFill>
              </a:rPr>
              <a:t> सावित्रीबाई फुले यांना पहिल्या मुख्याध्यापिका म्हणून ओळखले जाते</a:t>
            </a:r>
            <a:endParaRPr lang="en-IN" sz="3600">
              <a:solidFill>
                <a:srgbClr val="0070C0"/>
              </a:solidFill>
            </a:endParaRPr>
          </a:p>
          <a:p>
            <a:r>
              <a:rPr lang="en-GB" sz="3600">
                <a:solidFill>
                  <a:srgbClr val="0070C0"/>
                </a:solidFill>
              </a:rPr>
              <a:t> सावित्रीबाईंनी ज्योतिबा फुले यांच्या कार्यात सहकार्य केले</a:t>
            </a:r>
            <a:endParaRPr lang="en-IN" sz="3600">
              <a:solidFill>
                <a:srgbClr val="0070C0"/>
              </a:solidFill>
            </a:endParaRPr>
          </a:p>
          <a:p>
            <a:r>
              <a:rPr lang="en-GB" sz="3600">
                <a:solidFill>
                  <a:srgbClr val="0070C0"/>
                </a:solidFill>
              </a:rPr>
              <a:t> शाळेत शिकवण्यास जाताना सावित्रीबाईंना त्रास दिला</a:t>
            </a:r>
            <a:endParaRPr lang="en-IN" sz="3600">
              <a:solidFill>
                <a:srgbClr val="0070C0"/>
              </a:solidFill>
            </a:endParaRPr>
          </a:p>
          <a:p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175802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764DB28-CA96-3747-BB43-097AB59D57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2307" y="111538"/>
            <a:ext cx="10515600" cy="1325563"/>
          </a:xfrm>
        </p:spPr>
        <p:txBody>
          <a:bodyPr>
            <a:normAutofit/>
          </a:bodyPr>
          <a:lstStyle/>
          <a:p>
            <a:r>
              <a:rPr lang="en-GB" sz="4000"/>
              <a:t> </a:t>
            </a:r>
            <a:r>
              <a:rPr lang="en-IN" sz="4000"/>
              <a:t>2)</a:t>
            </a:r>
            <a:r>
              <a:rPr lang="en-GB" sz="4000"/>
              <a:t>पुण्यातील ना</a:t>
            </a:r>
            <a:r>
              <a:rPr lang="en-IN" sz="4000"/>
              <a:t>व्ह्यं</a:t>
            </a:r>
            <a:r>
              <a:rPr lang="en-GB" sz="4000"/>
              <a:t>चा संप</a:t>
            </a:r>
            <a:endParaRPr lang="en-US" sz="4000"/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CB7BC72A-71C6-444A-ACA3-F9A730F0415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8448" y="1918875"/>
            <a:ext cx="11853552" cy="4351338"/>
          </a:xfrm>
        </p:spPr>
        <p:txBody>
          <a:bodyPr>
            <a:normAutofit/>
          </a:bodyPr>
          <a:lstStyle/>
          <a:p>
            <a:r>
              <a:rPr lang="hi-IN" sz="3600" i="0">
                <a:solidFill>
                  <a:schemeClr val="accent4">
                    <a:lumMod val="75000"/>
                  </a:schemeClr>
                </a:solidFill>
                <a:effectLst/>
                <a:latin typeface="Open Sans"/>
              </a:rPr>
              <a:t>बाल-जरठ विवाहप्रथेमुळे अनेक मुली वयाच्या बारा-तेराव्या वर्षी विधवा व्हायच्या.</a:t>
            </a:r>
            <a:endParaRPr lang="en-IN" sz="3600" i="0">
              <a:solidFill>
                <a:schemeClr val="accent4">
                  <a:lumMod val="75000"/>
                </a:schemeClr>
              </a:solidFill>
              <a:effectLst/>
              <a:latin typeface="Open Sans"/>
            </a:endParaRPr>
          </a:p>
          <a:p>
            <a:r>
              <a:rPr lang="hi-IN" sz="3600" i="0">
                <a:solidFill>
                  <a:schemeClr val="accent4">
                    <a:lumMod val="75000"/>
                  </a:schemeClr>
                </a:solidFill>
                <a:effectLst/>
                <a:latin typeface="Open Sans"/>
              </a:rPr>
              <a:t> </a:t>
            </a:r>
            <a:r>
              <a:rPr lang="hi-IN" sz="3600" i="0" u="none" strike="noStrike">
                <a:solidFill>
                  <a:schemeClr val="accent4">
                    <a:lumMod val="75000"/>
                  </a:schemeClr>
                </a:solidFill>
                <a:effectLst/>
                <a:latin typeface="Open Sans"/>
                <a:hlinkClick r:id="rId2" tooltip="ब्राह्मण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ब्राह्मण</a:t>
            </a:r>
            <a:r>
              <a:rPr lang="hi-IN" sz="3600" i="0">
                <a:solidFill>
                  <a:schemeClr val="accent4">
                    <a:lumMod val="75000"/>
                  </a:schemeClr>
                </a:solidFill>
                <a:effectLst/>
                <a:latin typeface="Open Sans"/>
              </a:rPr>
              <a:t> समाजात </a:t>
            </a:r>
            <a:r>
              <a:rPr lang="hi-IN" sz="3600" i="0" u="none" strike="noStrike">
                <a:solidFill>
                  <a:schemeClr val="accent4">
                    <a:lumMod val="75000"/>
                  </a:schemeClr>
                </a:solidFill>
                <a:effectLst/>
                <a:latin typeface="Open Sans"/>
                <a:hlinkClick r:id="rId3" tooltip="विधवा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विधवा</a:t>
            </a:r>
            <a:r>
              <a:rPr lang="hi-IN" sz="3600" i="0">
                <a:solidFill>
                  <a:schemeClr val="accent4">
                    <a:lumMod val="75000"/>
                  </a:schemeClr>
                </a:solidFill>
                <a:effectLst/>
                <a:latin typeface="Open Sans"/>
              </a:rPr>
              <a:t> पुनर्विवाह अजिबात मान्य नव्हता.</a:t>
            </a:r>
            <a:endParaRPr lang="en-IN" sz="3600" i="0">
              <a:solidFill>
                <a:schemeClr val="accent4">
                  <a:lumMod val="75000"/>
                </a:schemeClr>
              </a:solidFill>
              <a:effectLst/>
              <a:latin typeface="Open Sans"/>
            </a:endParaRPr>
          </a:p>
          <a:p>
            <a:r>
              <a:rPr lang="hi-IN" sz="3600" i="0">
                <a:solidFill>
                  <a:schemeClr val="accent4">
                    <a:lumMod val="75000"/>
                  </a:schemeClr>
                </a:solidFill>
                <a:effectLst/>
                <a:latin typeface="Open Sans"/>
              </a:rPr>
              <a:t> पतीच्या निधनानंतर अशा विधवांना </a:t>
            </a:r>
            <a:r>
              <a:rPr lang="hi-IN" sz="3600" i="0" u="none" strike="noStrike">
                <a:solidFill>
                  <a:schemeClr val="accent4">
                    <a:lumMod val="75000"/>
                  </a:schemeClr>
                </a:solidFill>
                <a:effectLst/>
                <a:latin typeface="Open Sans"/>
                <a:hlinkClick r:id="rId4" tooltip="सती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सती</a:t>
            </a:r>
            <a:r>
              <a:rPr lang="hi-IN" sz="3600" i="0">
                <a:solidFill>
                  <a:schemeClr val="accent4">
                    <a:lumMod val="75000"/>
                  </a:schemeClr>
                </a:solidFill>
                <a:effectLst/>
                <a:latin typeface="Open Sans"/>
              </a:rPr>
              <a:t>जावे लागे किंवा मग त्यांचे </a:t>
            </a:r>
            <a:r>
              <a:rPr lang="hi-IN" sz="3600" i="0" u="none" strike="noStrike">
                <a:solidFill>
                  <a:schemeClr val="accent4">
                    <a:lumMod val="75000"/>
                  </a:schemeClr>
                </a:solidFill>
                <a:effectLst/>
                <a:latin typeface="Open Sans"/>
                <a:hlinkClick r:id="rId5" tooltip="केशवपन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केशवपन</a:t>
            </a:r>
            <a:r>
              <a:rPr lang="hi-IN" sz="3600" i="0">
                <a:solidFill>
                  <a:schemeClr val="accent4">
                    <a:lumMod val="75000"/>
                  </a:schemeClr>
                </a:solidFill>
                <a:effectLst/>
                <a:latin typeface="Open Sans"/>
              </a:rPr>
              <a:t> करून कुरूप बनविले जाई. </a:t>
            </a:r>
            <a:endParaRPr lang="en-IN" sz="3600" i="0">
              <a:solidFill>
                <a:schemeClr val="accent4">
                  <a:lumMod val="75000"/>
                </a:schemeClr>
              </a:solidFill>
              <a:effectLst/>
              <a:latin typeface="Open Sans"/>
            </a:endParaRPr>
          </a:p>
          <a:p>
            <a:endParaRPr lang="en-US" sz="3600">
              <a:solidFill>
                <a:schemeClr val="accent4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0307562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CCE55320-40D8-5F4F-B5FD-86B39E8A07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0590" y="0"/>
            <a:ext cx="10515600" cy="1325563"/>
          </a:xfrm>
        </p:spPr>
        <p:txBody>
          <a:bodyPr/>
          <a:lstStyle/>
          <a:p>
            <a:r>
              <a:rPr lang="en-IN">
                <a:solidFill>
                  <a:srgbClr val="C00000"/>
                </a:solidFill>
              </a:rPr>
              <a:t>3)</a:t>
            </a:r>
            <a:r>
              <a:rPr lang="en-GB">
                <a:solidFill>
                  <a:srgbClr val="C00000"/>
                </a:solidFill>
              </a:rPr>
              <a:t> बाल हत्या प्रतिबंधक गृह</a:t>
            </a:r>
            <a:r>
              <a:rPr lang="en-IN">
                <a:solidFill>
                  <a:srgbClr val="C00000"/>
                </a:solidFill>
              </a:rPr>
              <a:t> 1863</a:t>
            </a:r>
            <a:endParaRPr lang="en-US">
              <a:solidFill>
                <a:srgbClr val="C0000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F55F51EB-6546-A644-AD38-F4EF95A010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5295" y="1078160"/>
            <a:ext cx="11581410" cy="5167312"/>
          </a:xfrm>
        </p:spPr>
        <p:txBody>
          <a:bodyPr>
            <a:noAutofit/>
          </a:bodyPr>
          <a:lstStyle/>
          <a:p>
            <a:r>
              <a:rPr lang="hi-IN" sz="3600" i="0">
                <a:solidFill>
                  <a:srgbClr val="7030A0"/>
                </a:solidFill>
                <a:effectLst/>
                <a:latin typeface="Open Sans"/>
              </a:rPr>
              <a:t>विरोधाचा अधिकार नसलेल्या या विधवा मग कुणातरी नराधमाच्या शिकार बनत. </a:t>
            </a:r>
            <a:endParaRPr lang="en-IN" sz="3600" i="0">
              <a:solidFill>
                <a:srgbClr val="7030A0"/>
              </a:solidFill>
              <a:effectLst/>
              <a:latin typeface="Open Sans"/>
            </a:endParaRPr>
          </a:p>
          <a:p>
            <a:r>
              <a:rPr lang="hi-IN" sz="3600" i="0">
                <a:solidFill>
                  <a:srgbClr val="7030A0"/>
                </a:solidFill>
                <a:effectLst/>
                <a:latin typeface="Open Sans"/>
              </a:rPr>
              <a:t>गरोदर विधवा म्हणून समाज छळ</a:t>
            </a:r>
            <a:endParaRPr lang="en-IN" sz="3600" i="0">
              <a:solidFill>
                <a:srgbClr val="7030A0"/>
              </a:solidFill>
              <a:effectLst/>
              <a:latin typeface="Open Sans"/>
            </a:endParaRPr>
          </a:p>
          <a:p>
            <a:r>
              <a:rPr lang="hi-IN" sz="3600" i="0">
                <a:solidFill>
                  <a:srgbClr val="7030A0"/>
                </a:solidFill>
                <a:effectLst/>
                <a:latin typeface="Open Sans"/>
              </a:rPr>
              <a:t>जन्माला येणाऱ्या मुलाला यातनांशिवाय काहीच</a:t>
            </a:r>
            <a:r>
              <a:rPr lang="en-IN" sz="3600" i="0">
                <a:solidFill>
                  <a:srgbClr val="7030A0"/>
                </a:solidFill>
                <a:effectLst/>
                <a:latin typeface="Open Sans"/>
              </a:rPr>
              <a:t> </a:t>
            </a:r>
            <a:r>
              <a:rPr lang="hi-IN" sz="3600" i="0">
                <a:solidFill>
                  <a:srgbClr val="7030A0"/>
                </a:solidFill>
                <a:effectLst/>
                <a:latin typeface="Open Sans"/>
              </a:rPr>
              <a:t>मिळ</a:t>
            </a:r>
            <a:r>
              <a:rPr lang="en-IN" sz="3600" i="0">
                <a:solidFill>
                  <a:srgbClr val="7030A0"/>
                </a:solidFill>
                <a:effectLst/>
                <a:latin typeface="Open Sans"/>
              </a:rPr>
              <a:t>त</a:t>
            </a:r>
            <a:r>
              <a:rPr lang="hi-IN" sz="3600" i="0">
                <a:solidFill>
                  <a:srgbClr val="7030A0"/>
                </a:solidFill>
                <a:effectLst/>
                <a:latin typeface="Open Sans"/>
              </a:rPr>
              <a:t> </a:t>
            </a:r>
            <a:r>
              <a:rPr lang="en-GB" sz="3600" i="0">
                <a:solidFill>
                  <a:srgbClr val="7030A0"/>
                </a:solidFill>
                <a:effectLst/>
                <a:latin typeface="Open Sans"/>
              </a:rPr>
              <a:t>नसे</a:t>
            </a:r>
            <a:r>
              <a:rPr lang="hi-IN" sz="3600" i="0">
                <a:solidFill>
                  <a:srgbClr val="7030A0"/>
                </a:solidFill>
                <a:effectLst/>
                <a:latin typeface="Open Sans"/>
              </a:rPr>
              <a:t> </a:t>
            </a:r>
            <a:endParaRPr lang="en-IN" sz="3600" i="0">
              <a:solidFill>
                <a:srgbClr val="7030A0"/>
              </a:solidFill>
              <a:effectLst/>
              <a:latin typeface="Open Sans"/>
            </a:endParaRPr>
          </a:p>
          <a:p>
            <a:r>
              <a:rPr lang="en-GB" sz="3600">
                <a:solidFill>
                  <a:srgbClr val="7030A0"/>
                </a:solidFill>
              </a:rPr>
              <a:t> या भीतीमुळे पीडित महिला एक तर आत्महत्या करत किंवा भ्रूणहत्या करत</a:t>
            </a:r>
            <a:endParaRPr lang="en-IN" sz="3600">
              <a:solidFill>
                <a:srgbClr val="7030A0"/>
              </a:solidFill>
            </a:endParaRPr>
          </a:p>
          <a:p>
            <a:r>
              <a:rPr lang="en-GB" sz="3600">
                <a:solidFill>
                  <a:srgbClr val="7030A0"/>
                </a:solidFill>
              </a:rPr>
              <a:t> म्हणून ज्योतिरावांनी बालहत्या प्रतिबंधक गृह सुरू केले व पीडित महिलांना मायेचा आधार दिला</a:t>
            </a:r>
            <a:endParaRPr lang="en-IN" sz="3600">
              <a:solidFill>
                <a:srgbClr val="7030A0"/>
              </a:solidFill>
            </a:endParaRPr>
          </a:p>
          <a:p>
            <a:r>
              <a:rPr lang="en-GB" sz="3600">
                <a:solidFill>
                  <a:srgbClr val="7030A0"/>
                </a:solidFill>
              </a:rPr>
              <a:t> बाल हत्या प्रतिबंधक गृहातील सर्वच मुलांना सावित्रीबाई आपले मुल सम</a:t>
            </a:r>
            <a:r>
              <a:rPr lang="en-IN" sz="3600">
                <a:solidFill>
                  <a:srgbClr val="7030A0"/>
                </a:solidFill>
              </a:rPr>
              <a:t>जत</a:t>
            </a:r>
            <a:endParaRPr lang="en-US" sz="360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4278701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25A99437-5734-BA43-B9A9-8229E37E870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4000">
                <a:solidFill>
                  <a:srgbClr val="002060"/>
                </a:solidFill>
              </a:rPr>
              <a:t> </a:t>
            </a:r>
            <a:r>
              <a:rPr lang="en-GB" sz="4000">
                <a:solidFill>
                  <a:srgbClr val="C00000"/>
                </a:solidFill>
              </a:rPr>
              <a:t>याच बाल हत्या प्रतिबंधक गृहातील </a:t>
            </a:r>
            <a:r>
              <a:rPr lang="en-IN" sz="4000">
                <a:solidFill>
                  <a:srgbClr val="C00000"/>
                </a:solidFill>
              </a:rPr>
              <a:t>का</a:t>
            </a:r>
            <a:r>
              <a:rPr lang="en-GB" sz="4000">
                <a:solidFill>
                  <a:srgbClr val="C00000"/>
                </a:solidFill>
              </a:rPr>
              <a:t>शीबाई नावाच्या विधवा धमँ महिलेचा यशवंत नावाचा नावाच्या मुलाला फुले दाम्पत्याने दत्तक म्हणून घेतले या प्रतिबंधक गृहातील</a:t>
            </a:r>
            <a:endParaRPr lang="en-US" sz="400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2073061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1A193D5B-10A6-3F4F-98F1-0B70C9360F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GB" sz="4000">
                <a:solidFill>
                  <a:srgbClr val="7030A0"/>
                </a:solidFill>
              </a:rPr>
              <a:t>अस्पृश्यांसाठी शाळा सुरू केली</a:t>
            </a:r>
            <a:r>
              <a:rPr lang="en-IN" sz="4000">
                <a:solidFill>
                  <a:srgbClr val="7030A0"/>
                </a:solidFill>
              </a:rPr>
              <a:t> 1852</a:t>
            </a:r>
            <a:endParaRPr lang="en-US" sz="4000">
              <a:solidFill>
                <a:srgbClr val="7030A0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E5AE44F2-098A-2A4D-83C6-C12A1C7A0B8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1353800" cy="4351338"/>
          </a:xfrm>
        </p:spPr>
        <p:txBody>
          <a:bodyPr>
            <a:normAutofit/>
          </a:bodyPr>
          <a:lstStyle/>
          <a:p>
            <a:r>
              <a:rPr lang="en-GB" sz="4000">
                <a:solidFill>
                  <a:srgbClr val="C00000"/>
                </a:solidFill>
              </a:rPr>
              <a:t>हजारो वर्षापासून भारतातील अस्पृश्य समाज शिक्षणा</a:t>
            </a:r>
            <a:endParaRPr lang="en-IN" sz="400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GB" sz="4000">
                <a:solidFill>
                  <a:srgbClr val="C00000"/>
                </a:solidFill>
              </a:rPr>
              <a:t> पासून वंचित होता त्याला शिक्षण देण्यासाठी ज्योतिबा</a:t>
            </a:r>
            <a:endParaRPr lang="en-IN" sz="4000">
              <a:solidFill>
                <a:srgbClr val="C00000"/>
              </a:solidFill>
            </a:endParaRPr>
          </a:p>
          <a:p>
            <a:pPr marL="0" indent="0">
              <a:buNone/>
            </a:pPr>
            <a:r>
              <a:rPr lang="en-GB" sz="4000">
                <a:solidFill>
                  <a:srgbClr val="C00000"/>
                </a:solidFill>
              </a:rPr>
              <a:t> फुले यांनी पुण्यात अस्पृश्यांसाठी अनेक शाळा सुरू केल्या</a:t>
            </a:r>
            <a:endParaRPr lang="en-US" sz="400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413841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383</Words>
  <Application>Microsoft Office PowerPoint</Application>
  <PresentationFormat>Custom</PresentationFormat>
  <Paragraphs>76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Wel-Come</vt:lpstr>
      <vt:lpstr>महात्मा ज्योतिबा फुले</vt:lpstr>
      <vt:lpstr>Slide 3</vt:lpstr>
      <vt:lpstr> ज्योतिबा फुले यांचे कार्य</vt:lpstr>
      <vt:lpstr>1)  मुलींसाठी पहिली शाळा</vt:lpstr>
      <vt:lpstr> 2)पुण्यातील नाव्ह्यंचा संप</vt:lpstr>
      <vt:lpstr>3) बाल हत्या प्रतिबंधक गृह 1863</vt:lpstr>
      <vt:lpstr>Slide 8</vt:lpstr>
      <vt:lpstr>अस्पृश्यांसाठी शाळा सुरू केली 1852</vt:lpstr>
      <vt:lpstr>पुण्यामध्ये एक पुनर्विवाह घडवून आणला 1864</vt:lpstr>
      <vt:lpstr>पिण्याच्या पाण्याचा हौद अस्पृश्यांसाठी खुला1868</vt:lpstr>
      <vt:lpstr>कामगार संघटनेची स्थापना</vt:lpstr>
      <vt:lpstr>हंटर कमिशन पुढे साक्ष</vt:lpstr>
      <vt:lpstr>अस्पृश्य लोकांना विद्या शिकविण्याकरिता मंडळ स्थापन</vt:lpstr>
      <vt:lpstr>दीनबंधू हे वृत्तपत्र चालविले 1877</vt:lpstr>
      <vt:lpstr>ब्रिटिश राजाच्या दरबारात शेतकऱ्यांचे घराणे मांडले</vt:lpstr>
      <vt:lpstr>Slide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Unknown User</dc:creator>
  <cp:lastModifiedBy>Mahesh</cp:lastModifiedBy>
  <cp:revision>5</cp:revision>
  <dcterms:created xsi:type="dcterms:W3CDTF">2020-08-19T01:28:35Z</dcterms:created>
  <dcterms:modified xsi:type="dcterms:W3CDTF">2022-02-15T13:21:09Z</dcterms:modified>
</cp:coreProperties>
</file>