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2" r:id="rId3"/>
    <p:sldId id="260" r:id="rId4"/>
    <p:sldId id="261" r:id="rId5"/>
    <p:sldId id="262" r:id="rId6"/>
    <p:sldId id="263" r:id="rId7"/>
    <p:sldId id="257" r:id="rId8"/>
    <p:sldId id="258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BFCE96D-61C6-9246-8A9E-72E5E2702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585" y="1904999"/>
            <a:ext cx="11627922" cy="836220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C00000"/>
                </a:solidFill>
              </a:rPr>
              <a:t> </a:t>
            </a:r>
            <a:endParaRPr lang="en-IN" sz="3600">
              <a:solidFill>
                <a:srgbClr val="C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F1B6241-E6FA-3D44-A827-C84F4069A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4" y="1359476"/>
            <a:ext cx="11932722" cy="5498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1CF71C7-C719-1246-A54D-9FED5F982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304800" y="304800"/>
            <a:ext cx="11244447" cy="6858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rgbClr val="00B0F0"/>
                </a:solidFill>
                <a:latin typeface="DVB-TTSurekhEN" pitchFamily="82" charset="0"/>
              </a:rPr>
              <a:t> </a:t>
            </a:r>
            <a:r>
              <a:rPr lang="hi-IN" sz="40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दयानंद कला महाविद्यालय, </a:t>
            </a:r>
            <a:r>
              <a:rPr lang="hi-IN" sz="40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लातूर</a:t>
            </a:r>
            <a:endParaRPr lang="en-US" sz="3600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FB740C-FDC1-9943-A993-4A3F804F634B}"/>
              </a:ext>
            </a:extLst>
          </p:cNvPr>
          <p:cNvSpPr txBox="1"/>
          <p:nvPr/>
        </p:nvSpPr>
        <p:spPr>
          <a:xfrm>
            <a:off x="8534400" y="5943600"/>
            <a:ext cx="330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24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डॉ.आर.एस.पारवे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04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C8C899-447A-E943-89D2-CCC1EE03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752" y="-106382"/>
            <a:ext cx="8858685" cy="1199904"/>
          </a:xfrm>
        </p:spPr>
        <p:txBody>
          <a:bodyPr>
            <a:noAutofit/>
          </a:bodyPr>
          <a:lstStyle/>
          <a:p>
            <a:r>
              <a:rPr lang="en-IN" sz="4000" b="1">
                <a:solidFill>
                  <a:srgbClr val="7030A0"/>
                </a:solidFill>
              </a:rPr>
              <a:t>7) </a:t>
            </a:r>
            <a:r>
              <a:rPr lang="en-GB" sz="4000" b="1">
                <a:solidFill>
                  <a:srgbClr val="7030A0"/>
                </a:solidFill>
              </a:rPr>
              <a:t>विजयनगरचे वैभवशाली साम्राज्य</a:t>
            </a: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5E841E-5B05-054B-8783-EFF73B0B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46" y="1093522"/>
            <a:ext cx="11862954" cy="5883232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0070C0"/>
                </a:solidFill>
              </a:rPr>
              <a:t> विजयनगरने</a:t>
            </a:r>
            <a:r>
              <a:rPr lang="en-IN" sz="3600">
                <a:solidFill>
                  <a:srgbClr val="0070C0"/>
                </a:solidFill>
              </a:rPr>
              <a:t> </a:t>
            </a:r>
            <a:r>
              <a:rPr lang="en-GB" sz="3600">
                <a:solidFill>
                  <a:srgbClr val="0070C0"/>
                </a:solidFill>
              </a:rPr>
              <a:t>महाराष्ट्रा</a:t>
            </a:r>
            <a:r>
              <a:rPr lang="en-IN" sz="3600">
                <a:solidFill>
                  <a:srgbClr val="0070C0"/>
                </a:solidFill>
              </a:rPr>
              <a:t>ला </a:t>
            </a:r>
            <a:r>
              <a:rPr lang="en-GB" sz="3600">
                <a:solidFill>
                  <a:srgbClr val="0070C0"/>
                </a:solidFill>
              </a:rPr>
              <a:t>स्वातंत्र्याची प्रेरणा दि</a:t>
            </a:r>
            <a:r>
              <a:rPr lang="en-IN" sz="3600">
                <a:solidFill>
                  <a:srgbClr val="0070C0"/>
                </a:solidFill>
              </a:rPr>
              <a:t>ली</a:t>
            </a:r>
          </a:p>
          <a:p>
            <a:r>
              <a:rPr lang="en-GB" sz="3600">
                <a:solidFill>
                  <a:srgbClr val="0070C0"/>
                </a:solidFill>
              </a:rPr>
              <a:t>तुंगभद्रेच्या काठावर विद्यारण्य स्वामी च्या प्रेरणेने हरिहर व बुक्क राय या बंधूंनी  विजय नगरची स्थापना केली</a:t>
            </a:r>
            <a:endParaRPr lang="en-IN" sz="3600">
              <a:solidFill>
                <a:srgbClr val="0070C0"/>
              </a:solidFill>
            </a:endParaRPr>
          </a:p>
          <a:p>
            <a:r>
              <a:rPr lang="en-GB" sz="3600">
                <a:solidFill>
                  <a:srgbClr val="0070C0"/>
                </a:solidFill>
              </a:rPr>
              <a:t>अल्पावधीतच विजयनगरचे राज्य वैभवशाली बनले </a:t>
            </a:r>
            <a:endParaRPr lang="en-IN" sz="3600">
              <a:solidFill>
                <a:srgbClr val="0070C0"/>
              </a:solidFill>
            </a:endParaRPr>
          </a:p>
          <a:p>
            <a:r>
              <a:rPr lang="en-GB" sz="3600">
                <a:solidFill>
                  <a:srgbClr val="0070C0"/>
                </a:solidFill>
              </a:rPr>
              <a:t>संपूर्ण भारतात यावनी सत्तेचे घोडे थैमान घालत असताना दक्षिण भारतात हे एकमेव हिंदू राज्य होते</a:t>
            </a:r>
            <a:endParaRPr lang="en-IN" sz="3600">
              <a:solidFill>
                <a:srgbClr val="0070C0"/>
              </a:solidFill>
            </a:endParaRPr>
          </a:p>
          <a:p>
            <a:r>
              <a:rPr lang="en-GB" sz="3600">
                <a:solidFill>
                  <a:srgbClr val="0070C0"/>
                </a:solidFill>
              </a:rPr>
              <a:t>हिंदू धर्म</a:t>
            </a:r>
            <a:r>
              <a:rPr lang="en-IN" sz="3600">
                <a:solidFill>
                  <a:srgbClr val="0070C0"/>
                </a:solidFill>
              </a:rPr>
              <a:t>,</a:t>
            </a:r>
            <a:r>
              <a:rPr lang="en-GB" sz="3600">
                <a:solidFill>
                  <a:srgbClr val="0070C0"/>
                </a:solidFill>
              </a:rPr>
              <a:t> कला व संस्कृतीचे  विजयनगर</a:t>
            </a:r>
            <a:r>
              <a:rPr lang="en-IN" sz="3600">
                <a:solidFill>
                  <a:srgbClr val="0070C0"/>
                </a:solidFill>
              </a:rPr>
              <a:t> </a:t>
            </a:r>
            <a:r>
              <a:rPr lang="en-GB" sz="3600">
                <a:solidFill>
                  <a:srgbClr val="0070C0"/>
                </a:solidFill>
              </a:rPr>
              <a:t>माहेरघर होते</a:t>
            </a:r>
            <a:endParaRPr lang="en-IN" sz="3600">
              <a:solidFill>
                <a:srgbClr val="0070C0"/>
              </a:solidFill>
            </a:endParaRPr>
          </a:p>
          <a:p>
            <a:r>
              <a:rPr lang="en-GB" sz="3600">
                <a:solidFill>
                  <a:srgbClr val="0070C0"/>
                </a:solidFill>
              </a:rPr>
              <a:t>या साम्राज्याला अनेक परकीय प्रवाशांनी भेटी दिल्या</a:t>
            </a:r>
            <a:endParaRPr lang="en-IN" sz="3600">
              <a:solidFill>
                <a:srgbClr val="0070C0"/>
              </a:solidFill>
            </a:endParaRPr>
          </a:p>
          <a:p>
            <a:r>
              <a:rPr lang="en-IN" sz="3600">
                <a:solidFill>
                  <a:srgbClr val="0070C0"/>
                </a:solidFill>
              </a:rPr>
              <a:t>1565 </a:t>
            </a:r>
            <a:r>
              <a:rPr lang="en-GB" sz="3600">
                <a:solidFill>
                  <a:srgbClr val="0070C0"/>
                </a:solidFill>
              </a:rPr>
              <a:t>मध्ये विजय नगरचा तालिकोट च्या युद्धात पराभव  झाला</a:t>
            </a:r>
            <a:endParaRPr lang="en-US" sz="3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974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CBE72-AA15-AB4B-B933-75848A1D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94" y="0"/>
            <a:ext cx="8899508" cy="1051461"/>
          </a:xfrm>
        </p:spPr>
        <p:txBody>
          <a:bodyPr>
            <a:noAutofit/>
          </a:bodyPr>
          <a:lstStyle/>
          <a:p>
            <a:r>
              <a:rPr lang="en-IN" sz="4000" b="1">
                <a:solidFill>
                  <a:srgbClr val="7030A0"/>
                </a:solidFill>
              </a:rPr>
              <a:t>8) </a:t>
            </a:r>
            <a:r>
              <a:rPr lang="en-GB" sz="4000" b="1">
                <a:solidFill>
                  <a:srgbClr val="7030A0"/>
                </a:solidFill>
              </a:rPr>
              <a:t>मराठ्यांचा शाही राजकारणात प्रवेश</a:t>
            </a: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4354DE-AC06-C440-A9FF-3AB5D7EC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0292" y="1051461"/>
            <a:ext cx="12402292" cy="5806539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00B050"/>
                </a:solidFill>
              </a:rPr>
              <a:t>एकाच वेळी अनेक सत्तांशी लढावे लागत असल्याने </a:t>
            </a:r>
            <a:r>
              <a:rPr lang="en-IN" sz="3600">
                <a:solidFill>
                  <a:srgbClr val="00B050"/>
                </a:solidFill>
              </a:rPr>
              <a:t>दक्षिणच्या</a:t>
            </a:r>
            <a:r>
              <a:rPr lang="en-GB" sz="3600">
                <a:solidFill>
                  <a:srgbClr val="00B050"/>
                </a:solidFill>
              </a:rPr>
              <a:t> </a:t>
            </a:r>
            <a:r>
              <a:rPr lang="en-IN" sz="3600">
                <a:solidFill>
                  <a:srgbClr val="00B050"/>
                </a:solidFill>
              </a:rPr>
              <a:t>शाह्यां</a:t>
            </a:r>
            <a:r>
              <a:rPr lang="en-GB" sz="3600">
                <a:solidFill>
                  <a:srgbClr val="00B050"/>
                </a:solidFill>
              </a:rPr>
              <a:t>ना मनुष्यबळाची गरज भासली</a:t>
            </a:r>
            <a:endParaRPr lang="en-IN" sz="3600">
              <a:solidFill>
                <a:srgbClr val="00B050"/>
              </a:solidFill>
            </a:endParaRPr>
          </a:p>
          <a:p>
            <a:r>
              <a:rPr lang="en-GB" sz="3600">
                <a:solidFill>
                  <a:srgbClr val="00B050"/>
                </a:solidFill>
              </a:rPr>
              <a:t>त्यामुळे मराठ्यांचा शाही राजकारणात प्रवेश होऊ लागला</a:t>
            </a:r>
            <a:endParaRPr lang="en-IN" sz="3600">
              <a:solidFill>
                <a:srgbClr val="00B050"/>
              </a:solidFill>
            </a:endParaRPr>
          </a:p>
          <a:p>
            <a:r>
              <a:rPr lang="en-GB" sz="3600">
                <a:solidFill>
                  <a:srgbClr val="00B050"/>
                </a:solidFill>
              </a:rPr>
              <a:t>अनेक व्यक्तींनी शाही दरबारात स्वकर्तुत्वाने यश संपादन केले</a:t>
            </a:r>
            <a:endParaRPr lang="en-IN" sz="3600">
              <a:solidFill>
                <a:srgbClr val="00B050"/>
              </a:solidFill>
            </a:endParaRPr>
          </a:p>
          <a:p>
            <a:r>
              <a:rPr lang="en-GB" sz="3600">
                <a:solidFill>
                  <a:srgbClr val="00B050"/>
                </a:solidFill>
              </a:rPr>
              <a:t>त्यामुळे त्यांना शाही दरबारात मानाच्या जागा मिळू लागल्या</a:t>
            </a:r>
            <a:endParaRPr lang="en-IN" sz="3600">
              <a:solidFill>
                <a:srgbClr val="00B050"/>
              </a:solidFill>
            </a:endParaRPr>
          </a:p>
          <a:p>
            <a:r>
              <a:rPr lang="en-GB" sz="3600">
                <a:solidFill>
                  <a:srgbClr val="00B050"/>
                </a:solidFill>
              </a:rPr>
              <a:t>शा</a:t>
            </a:r>
            <a:r>
              <a:rPr lang="en-IN" sz="3600">
                <a:solidFill>
                  <a:srgbClr val="00B050"/>
                </a:solidFill>
              </a:rPr>
              <a:t>ही </a:t>
            </a:r>
            <a:r>
              <a:rPr lang="en-GB" sz="3600">
                <a:solidFill>
                  <a:srgbClr val="00B050"/>
                </a:solidFill>
              </a:rPr>
              <a:t>राजकारणातील लष्करी व </a:t>
            </a:r>
            <a:r>
              <a:rPr lang="en-IN" sz="3600">
                <a:solidFill>
                  <a:srgbClr val="00B050"/>
                </a:solidFill>
              </a:rPr>
              <a:t>मुलकी</a:t>
            </a:r>
            <a:r>
              <a:rPr lang="en-GB" sz="3600">
                <a:solidFill>
                  <a:srgbClr val="00B050"/>
                </a:solidFill>
              </a:rPr>
              <a:t> प्रशासनाचा मराठ्यांना दांडगा अनुभव मिळाला</a:t>
            </a:r>
            <a:endParaRPr lang="en-IN" sz="3600">
              <a:solidFill>
                <a:srgbClr val="00B050"/>
              </a:solidFill>
            </a:endParaRPr>
          </a:p>
          <a:p>
            <a:r>
              <a:rPr lang="en-GB" sz="3600">
                <a:solidFill>
                  <a:srgbClr val="00B050"/>
                </a:solidFill>
              </a:rPr>
              <a:t>लखुजी जाधव शहाजी भोसले यांना शाही राजकारणात प्रचंड मान होता</a:t>
            </a:r>
            <a:endParaRPr lang="en-IN" sz="3600">
              <a:solidFill>
                <a:srgbClr val="00B050"/>
              </a:solidFill>
            </a:endParaRPr>
          </a:p>
          <a:p>
            <a:r>
              <a:rPr lang="en-GB" sz="3600">
                <a:solidFill>
                  <a:srgbClr val="00B050"/>
                </a:solidFill>
              </a:rPr>
              <a:t>यामुळे शिवाजीच्या स्वराज्यस्थापनेच्या कार्याला हातभार लागला</a:t>
            </a:r>
            <a:endParaRPr lang="en-US" sz="3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37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AF4469-D4BB-CF46-A60B-5A0F0636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801" y="0"/>
            <a:ext cx="7729728" cy="1188720"/>
          </a:xfrm>
        </p:spPr>
        <p:txBody>
          <a:bodyPr>
            <a:normAutofit/>
          </a:bodyPr>
          <a:lstStyle/>
          <a:p>
            <a:r>
              <a:rPr lang="en-IN" sz="4000" b="1">
                <a:solidFill>
                  <a:srgbClr val="7030A0"/>
                </a:solidFill>
              </a:rPr>
              <a:t>9) </a:t>
            </a:r>
            <a:r>
              <a:rPr lang="en-GB" sz="4000" b="1">
                <a:solidFill>
                  <a:srgbClr val="7030A0"/>
                </a:solidFill>
              </a:rPr>
              <a:t>गनिमी कावा युद्धपद्धती</a:t>
            </a: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F86E12-F48B-D841-BBB5-0610D707E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3604"/>
            <a:ext cx="12080669" cy="5423065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C00000"/>
                </a:solidFill>
              </a:rPr>
              <a:t>शत्रु माघार घेत असेल तर हल्ला करा आणि शत्रू हल्ला करीत असेल तर माघार घ्या या</a:t>
            </a:r>
            <a:r>
              <a:rPr lang="en-IN" sz="3600">
                <a:solidFill>
                  <a:srgbClr val="C00000"/>
                </a:solidFill>
              </a:rPr>
              <a:t> </a:t>
            </a:r>
            <a:r>
              <a:rPr lang="en-GB" sz="3600">
                <a:solidFill>
                  <a:srgbClr val="C00000"/>
                </a:solidFill>
              </a:rPr>
              <a:t>नितीस गनिमीकावा युद्धपद्धती असे  म्हणतात </a:t>
            </a:r>
            <a:endParaRPr lang="en-IN" sz="3600">
              <a:solidFill>
                <a:srgbClr val="C00000"/>
              </a:solidFill>
            </a:endParaRPr>
          </a:p>
          <a:p>
            <a:r>
              <a:rPr lang="en-GB" sz="3600">
                <a:solidFill>
                  <a:srgbClr val="C00000"/>
                </a:solidFill>
              </a:rPr>
              <a:t>अहमदनगरच्या निजामशाहीतील वजीर मलिक अंबर या  गनिमी कावा  पद्धतीचा जनक मानला जातो</a:t>
            </a:r>
            <a:endParaRPr lang="en-IN" sz="3600">
              <a:solidFill>
                <a:srgbClr val="C00000"/>
              </a:solidFill>
            </a:endParaRPr>
          </a:p>
          <a:p>
            <a:r>
              <a:rPr lang="en-GB" sz="3600">
                <a:solidFill>
                  <a:srgbClr val="C00000"/>
                </a:solidFill>
              </a:rPr>
              <a:t>शिवाजी राजांनी या गनिमीकावाचा उपयोग करत यश मिळविले</a:t>
            </a:r>
            <a:endParaRPr lang="en-IN" sz="3600">
              <a:solidFill>
                <a:srgbClr val="C00000"/>
              </a:solidFill>
            </a:endParaRPr>
          </a:p>
          <a:p>
            <a:r>
              <a:rPr lang="en-GB" sz="3600">
                <a:solidFill>
                  <a:srgbClr val="C00000"/>
                </a:solidFill>
              </a:rPr>
              <a:t>डोंगराळ व घनदाट अरण्याच्या आश्रयाने लढणाऱ्या मराठ्यांना ही पद्धत वरदान ठरली</a:t>
            </a:r>
            <a:endParaRPr lang="en-IN" sz="3600">
              <a:solidFill>
                <a:srgbClr val="C00000"/>
              </a:solidFill>
            </a:endParaRPr>
          </a:p>
          <a:p>
            <a:r>
              <a:rPr lang="en-GB" sz="3600">
                <a:solidFill>
                  <a:srgbClr val="C00000"/>
                </a:solidFill>
              </a:rPr>
              <a:t>या पद्धतीमुळे मराठ्यांची नेमकी शक्‍ती किती याचा शत्रुपक्षाला कधीही अचूक अंदाज आला नाही</a:t>
            </a:r>
            <a:endParaRPr lang="en-US" sz="3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68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0F8ACE-6744-D44D-A4EB-DEC0BAE2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5032"/>
            <a:ext cx="7729728" cy="882941"/>
          </a:xfrm>
        </p:spPr>
        <p:txBody>
          <a:bodyPr>
            <a:noAutofit/>
          </a:bodyPr>
          <a:lstStyle/>
          <a:p>
            <a:r>
              <a:rPr lang="en-IN" sz="4000" b="1">
                <a:solidFill>
                  <a:srgbClr val="7030A0"/>
                </a:solidFill>
              </a:rPr>
              <a:t>10) </a:t>
            </a:r>
            <a:r>
              <a:rPr lang="en-GB" sz="4000" b="1">
                <a:solidFill>
                  <a:srgbClr val="7030A0"/>
                </a:solidFill>
              </a:rPr>
              <a:t>महाराष्ट्र धर्म संकल्पना</a:t>
            </a: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39286E-0738-9940-A655-534C5610E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49383"/>
            <a:ext cx="11862955" cy="5715000"/>
          </a:xfrm>
        </p:spPr>
        <p:txBody>
          <a:bodyPr>
            <a:noAutofit/>
          </a:bodyPr>
          <a:lstStyle/>
          <a:p>
            <a:r>
              <a:rPr lang="en-IN" sz="3600">
                <a:solidFill>
                  <a:srgbClr val="002060"/>
                </a:solidFill>
              </a:rPr>
              <a:t>16 व्या</a:t>
            </a:r>
            <a:r>
              <a:rPr lang="en-GB" sz="3600">
                <a:solidFill>
                  <a:srgbClr val="002060"/>
                </a:solidFill>
              </a:rPr>
              <a:t> शतकाच्या शेवटी व </a:t>
            </a:r>
            <a:r>
              <a:rPr lang="en-IN" sz="3600">
                <a:solidFill>
                  <a:srgbClr val="002060"/>
                </a:solidFill>
              </a:rPr>
              <a:t>17 </a:t>
            </a:r>
            <a:r>
              <a:rPr lang="en-GB" sz="3600">
                <a:solidFill>
                  <a:srgbClr val="002060"/>
                </a:solidFill>
              </a:rPr>
              <a:t>व्या शतकाच्या प्रारंभी महाराष्ट्र धर्म </a:t>
            </a:r>
            <a:r>
              <a:rPr lang="en-IN" sz="3600">
                <a:solidFill>
                  <a:srgbClr val="002060"/>
                </a:solidFill>
              </a:rPr>
              <a:t>ही</a:t>
            </a:r>
            <a:r>
              <a:rPr lang="en-GB" sz="3600">
                <a:solidFill>
                  <a:srgbClr val="002060"/>
                </a:solidFill>
              </a:rPr>
              <a:t> कल्पना उदयास आली</a:t>
            </a:r>
            <a:endParaRPr lang="en-IN" sz="3600">
              <a:solidFill>
                <a:srgbClr val="002060"/>
              </a:solidFill>
            </a:endParaRPr>
          </a:p>
          <a:p>
            <a:r>
              <a:rPr lang="en-GB" sz="3600">
                <a:solidFill>
                  <a:srgbClr val="002060"/>
                </a:solidFill>
              </a:rPr>
              <a:t>मध्ययुगीन काळा हा धार्मिक </a:t>
            </a:r>
            <a:r>
              <a:rPr lang="en-IN" sz="3600">
                <a:solidFill>
                  <a:srgbClr val="002060"/>
                </a:solidFill>
              </a:rPr>
              <a:t>अ</a:t>
            </a:r>
            <a:r>
              <a:rPr lang="en-GB" sz="3600">
                <a:solidFill>
                  <a:srgbClr val="002060"/>
                </a:solidFill>
              </a:rPr>
              <a:t>सहिष्णुतेचा कालखंड होता</a:t>
            </a:r>
            <a:endParaRPr lang="en-IN" sz="3600">
              <a:solidFill>
                <a:srgbClr val="002060"/>
              </a:solidFill>
            </a:endParaRPr>
          </a:p>
          <a:p>
            <a:r>
              <a:rPr lang="en-GB" sz="3600">
                <a:solidFill>
                  <a:srgbClr val="002060"/>
                </a:solidFill>
              </a:rPr>
              <a:t>स्वराज्य व स्वधर्म हे घटक </a:t>
            </a:r>
            <a:r>
              <a:rPr lang="en-IN" sz="3600">
                <a:solidFill>
                  <a:srgbClr val="002060"/>
                </a:solidFill>
              </a:rPr>
              <a:t>एकमेकास </a:t>
            </a:r>
            <a:r>
              <a:rPr lang="en-GB" sz="3600">
                <a:solidFill>
                  <a:srgbClr val="002060"/>
                </a:solidFill>
              </a:rPr>
              <a:t>पूरक असल्याने</a:t>
            </a:r>
            <a:endParaRPr lang="en-IN" sz="3600">
              <a:solidFill>
                <a:srgbClr val="002060"/>
              </a:solidFill>
            </a:endParaRPr>
          </a:p>
          <a:p>
            <a:r>
              <a:rPr lang="en-GB" sz="3600">
                <a:solidFill>
                  <a:srgbClr val="002060"/>
                </a:solidFill>
              </a:rPr>
              <a:t>महाराष्ट्र धर्म ह्या कल्पनेचा सर्वत्र प्रसार झाला </a:t>
            </a:r>
            <a:endParaRPr lang="en-IN" sz="3600">
              <a:solidFill>
                <a:srgbClr val="002060"/>
              </a:solidFill>
            </a:endParaRPr>
          </a:p>
          <a:p>
            <a:r>
              <a:rPr lang="en-GB" sz="3600">
                <a:solidFill>
                  <a:srgbClr val="002060"/>
                </a:solidFill>
              </a:rPr>
              <a:t>सतराव्या शतकात विचारी माणसांची मने महाराष्ट्रधर्म या कल्पनेने भारावून गेले</a:t>
            </a:r>
            <a:endParaRPr lang="en-IN" sz="3600">
              <a:solidFill>
                <a:srgbClr val="002060"/>
              </a:solidFill>
            </a:endParaRPr>
          </a:p>
          <a:p>
            <a:r>
              <a:rPr lang="en-GB" sz="3600">
                <a:solidFill>
                  <a:srgbClr val="002060"/>
                </a:solidFill>
              </a:rPr>
              <a:t>समर्थांनी म्हटले होते मराठा तितुका मेळवावा महाराष्ट्र धर्म वाढवावा</a:t>
            </a:r>
            <a:r>
              <a:rPr lang="en-IN" sz="3600">
                <a:solidFill>
                  <a:srgbClr val="002060"/>
                </a:solidFill>
              </a:rPr>
              <a:t> </a:t>
            </a:r>
            <a:r>
              <a:rPr lang="en-GB" sz="3600">
                <a:solidFill>
                  <a:srgbClr val="002060"/>
                </a:solidFill>
              </a:rPr>
              <a:t>याचाही मराठी लोकांवर प्रभाव पडला</a:t>
            </a:r>
            <a:endParaRPr lang="en-US" sz="3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28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638C8D-E997-1B49-A0EA-9BFD80C1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740" y="1"/>
            <a:ext cx="7813409" cy="1193718"/>
          </a:xfrm>
        </p:spPr>
        <p:txBody>
          <a:bodyPr>
            <a:noAutofit/>
          </a:bodyPr>
          <a:lstStyle/>
          <a:p>
            <a:r>
              <a:rPr lang="en-IN" sz="4000" b="1">
                <a:solidFill>
                  <a:srgbClr val="7030A0"/>
                </a:solidFill>
              </a:rPr>
              <a:t>11) </a:t>
            </a:r>
            <a:r>
              <a:rPr lang="en-GB" sz="4000" b="1">
                <a:solidFill>
                  <a:srgbClr val="7030A0"/>
                </a:solidFill>
              </a:rPr>
              <a:t>स्वतंत्र ग्राम संस्थांचा अनुभव</a:t>
            </a:r>
            <a:r>
              <a:rPr lang="en-IN" sz="4000" b="1">
                <a:solidFill>
                  <a:srgbClr val="7030A0"/>
                </a:solidFill>
              </a:rPr>
              <a:t/>
            </a:r>
            <a:br>
              <a:rPr lang="en-IN" sz="4000" b="1">
                <a:solidFill>
                  <a:srgbClr val="7030A0"/>
                </a:solidFill>
              </a:rPr>
            </a:b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18D585-CC9F-8940-BCBC-96DF8D3DB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7380" y="1366901"/>
            <a:ext cx="12340443" cy="5164528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00B0F0"/>
                </a:solidFill>
              </a:rPr>
              <a:t>प्राचीन काळापासून राजकीय स्थित्यंतरे होताना अनेक युद्धे झाली</a:t>
            </a:r>
            <a:r>
              <a:rPr lang="en-IN" sz="3600">
                <a:solidFill>
                  <a:srgbClr val="00B0F0"/>
                </a:solidFill>
              </a:rPr>
              <a:t> </a:t>
            </a:r>
            <a:r>
              <a:rPr lang="en-GB" sz="3600">
                <a:solidFill>
                  <a:srgbClr val="00B0F0"/>
                </a:solidFill>
              </a:rPr>
              <a:t>या काळात</a:t>
            </a:r>
            <a:r>
              <a:rPr lang="en-IN" sz="3600">
                <a:solidFill>
                  <a:srgbClr val="00B0F0"/>
                </a:solidFill>
              </a:rPr>
              <a:t> </a:t>
            </a:r>
            <a:r>
              <a:rPr lang="en-GB" sz="3600">
                <a:solidFill>
                  <a:srgbClr val="00B0F0"/>
                </a:solidFill>
              </a:rPr>
              <a:t>नवनवीन </a:t>
            </a:r>
            <a:r>
              <a:rPr lang="en-IN" sz="3600">
                <a:solidFill>
                  <a:srgbClr val="00B0F0"/>
                </a:solidFill>
              </a:rPr>
              <a:t>राजवंशा</a:t>
            </a:r>
            <a:r>
              <a:rPr lang="en-GB" sz="3600">
                <a:solidFill>
                  <a:srgbClr val="00B0F0"/>
                </a:solidFill>
              </a:rPr>
              <a:t>चा उदय व अस्त झाला</a:t>
            </a:r>
            <a:endParaRPr lang="en-IN" sz="3600">
              <a:solidFill>
                <a:srgbClr val="00B0F0"/>
              </a:solidFill>
            </a:endParaRPr>
          </a:p>
          <a:p>
            <a:r>
              <a:rPr lang="en-GB" sz="3600">
                <a:solidFill>
                  <a:srgbClr val="00B0F0"/>
                </a:solidFill>
              </a:rPr>
              <a:t>तथापि ग्रामीण भागात ज्या ग्रामसंस्था होत्या त्यांचे कार्य मात्र अखंडपणे चालूच होते</a:t>
            </a:r>
            <a:endParaRPr lang="en-IN" sz="3600">
              <a:solidFill>
                <a:srgbClr val="00B0F0"/>
              </a:solidFill>
            </a:endParaRPr>
          </a:p>
          <a:p>
            <a:r>
              <a:rPr lang="en-GB" sz="3600">
                <a:solidFill>
                  <a:srgbClr val="00B0F0"/>
                </a:solidFill>
              </a:rPr>
              <a:t>ग्राम संस्थेत सारा वसुलीसाठी पाटील</a:t>
            </a:r>
            <a:r>
              <a:rPr lang="en-IN" sz="3600">
                <a:solidFill>
                  <a:srgbClr val="00B0F0"/>
                </a:solidFill>
              </a:rPr>
              <a:t>-</a:t>
            </a:r>
            <a:r>
              <a:rPr lang="en-GB" sz="3600">
                <a:solidFill>
                  <a:srgbClr val="00B0F0"/>
                </a:solidFill>
              </a:rPr>
              <a:t>कुलकर्णी</a:t>
            </a:r>
            <a:r>
              <a:rPr lang="en-IN" sz="3600">
                <a:solidFill>
                  <a:srgbClr val="00B0F0"/>
                </a:solidFill>
              </a:rPr>
              <a:t>,</a:t>
            </a:r>
            <a:r>
              <a:rPr lang="en-GB" sz="3600">
                <a:solidFill>
                  <a:srgbClr val="00B0F0"/>
                </a:solidFill>
              </a:rPr>
              <a:t> देशमुख</a:t>
            </a:r>
            <a:r>
              <a:rPr lang="en-IN" sz="3600">
                <a:solidFill>
                  <a:srgbClr val="00B0F0"/>
                </a:solidFill>
              </a:rPr>
              <a:t>-</a:t>
            </a:r>
            <a:r>
              <a:rPr lang="en-GB" sz="3600">
                <a:solidFill>
                  <a:srgbClr val="00B0F0"/>
                </a:solidFill>
              </a:rPr>
              <a:t>देशपांडे हे अधिकारी कार्यरत होते</a:t>
            </a:r>
            <a:endParaRPr lang="en-IN" sz="3600">
              <a:solidFill>
                <a:srgbClr val="00B0F0"/>
              </a:solidFill>
            </a:endParaRPr>
          </a:p>
          <a:p>
            <a:r>
              <a:rPr lang="en-GB" sz="3600">
                <a:solidFill>
                  <a:srgbClr val="00B0F0"/>
                </a:solidFill>
              </a:rPr>
              <a:t>स्वायत ग्राम संस्थेमुळे प्रशासनाचा अनुभव मराठ्यांना मिळाला</a:t>
            </a:r>
            <a:endParaRPr lang="en-IN" sz="3600">
              <a:solidFill>
                <a:srgbClr val="00B0F0"/>
              </a:solidFill>
            </a:endParaRPr>
          </a:p>
          <a:p>
            <a:r>
              <a:rPr lang="en-GB" sz="3600">
                <a:solidFill>
                  <a:srgbClr val="00B0F0"/>
                </a:solidFill>
              </a:rPr>
              <a:t>ग्राम संस्थेमुळे मराठ्यांना जणू स्वातंत्र्याचे बाळकडूच मिळाले </a:t>
            </a:r>
            <a:endParaRPr lang="en-US" sz="36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97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95BB63-5199-3541-BF4B-E9480F33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8442"/>
            <a:ext cx="7729728" cy="1113311"/>
          </a:xfrm>
        </p:spPr>
        <p:txBody>
          <a:bodyPr>
            <a:normAutofit/>
          </a:bodyPr>
          <a:lstStyle/>
          <a:p>
            <a:r>
              <a:rPr lang="en-IN" sz="4000" b="1">
                <a:solidFill>
                  <a:srgbClr val="7030A0"/>
                </a:solidFill>
              </a:rPr>
              <a:t>12) </a:t>
            </a:r>
            <a:r>
              <a:rPr lang="en-GB" sz="4000" b="1">
                <a:solidFill>
                  <a:srgbClr val="7030A0"/>
                </a:solidFill>
              </a:rPr>
              <a:t>शहाजी राजांचे योगदान</a:t>
            </a: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925E69-4A9F-DB4B-89B3-0C083E9A7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05" y="1434935"/>
            <a:ext cx="11058895" cy="4458373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FF0000"/>
                </a:solidFill>
              </a:rPr>
              <a:t>मराठी सत्तेच्या </a:t>
            </a:r>
            <a:r>
              <a:rPr lang="en-IN" sz="3600">
                <a:solidFill>
                  <a:srgbClr val="FF0000"/>
                </a:solidFill>
              </a:rPr>
              <a:t>उ</a:t>
            </a:r>
            <a:r>
              <a:rPr lang="en-GB" sz="3600">
                <a:solidFill>
                  <a:srgbClr val="FF0000"/>
                </a:solidFill>
              </a:rPr>
              <a:t>दयात शहाजी राजांचा वाटा </a:t>
            </a:r>
            <a:r>
              <a:rPr lang="en-IN" sz="3600">
                <a:solidFill>
                  <a:srgbClr val="FF0000"/>
                </a:solidFill>
              </a:rPr>
              <a:t>मोलाचा</a:t>
            </a:r>
          </a:p>
          <a:p>
            <a:r>
              <a:rPr lang="en-GB" sz="3600">
                <a:solidFill>
                  <a:srgbClr val="FF0000"/>
                </a:solidFill>
              </a:rPr>
              <a:t>शिवाजीला सुरुवातीच्या काळात शहाजीच्या पुण्याईचा व प्रभावाचा भरपूर लाभ झाला</a:t>
            </a:r>
            <a:endParaRPr lang="en-IN" sz="3600">
              <a:solidFill>
                <a:srgbClr val="FF0000"/>
              </a:solidFill>
            </a:endParaRPr>
          </a:p>
          <a:p>
            <a:r>
              <a:rPr lang="en-GB" sz="3600">
                <a:solidFill>
                  <a:srgbClr val="FF0000"/>
                </a:solidFill>
              </a:rPr>
              <a:t>शहाजी मुळेच शिवाजीविरुद्ध आदिलशहाने मोठी कारवाई केली नाही</a:t>
            </a:r>
            <a:endParaRPr lang="en-IN" sz="3600">
              <a:solidFill>
                <a:srgbClr val="FF0000"/>
              </a:solidFill>
            </a:endParaRPr>
          </a:p>
          <a:p>
            <a:r>
              <a:rPr lang="en-GB" sz="3600">
                <a:solidFill>
                  <a:srgbClr val="FF0000"/>
                </a:solidFill>
              </a:rPr>
              <a:t>शहाजीनेही शिवाजीच्या कारवाया कडे दुर्लक्ष केले</a:t>
            </a:r>
            <a:endParaRPr lang="en-IN" sz="3600">
              <a:solidFill>
                <a:srgbClr val="FF0000"/>
              </a:solidFill>
            </a:endParaRPr>
          </a:p>
          <a:p>
            <a:r>
              <a:rPr lang="en-GB" sz="3600">
                <a:solidFill>
                  <a:srgbClr val="FF0000"/>
                </a:solidFill>
              </a:rPr>
              <a:t>शहाजीचे स्वप्न शिवाजीने पूर्ण केले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02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685C82-2A46-FD42-871E-70DE7A12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384" y="0"/>
            <a:ext cx="8235231" cy="1237012"/>
          </a:xfrm>
        </p:spPr>
        <p:txBody>
          <a:bodyPr>
            <a:noAutofit/>
          </a:bodyPr>
          <a:lstStyle/>
          <a:p>
            <a:r>
              <a:rPr lang="en-IN" sz="4000" b="1">
                <a:solidFill>
                  <a:srgbClr val="7030A0"/>
                </a:solidFill>
              </a:rPr>
              <a:t>13) </a:t>
            </a:r>
            <a:r>
              <a:rPr lang="en-GB" sz="4000" b="1">
                <a:solidFill>
                  <a:srgbClr val="7030A0"/>
                </a:solidFill>
              </a:rPr>
              <a:t>छ</a:t>
            </a:r>
            <a:r>
              <a:rPr lang="en-IN" sz="4000" b="1">
                <a:solidFill>
                  <a:srgbClr val="7030A0"/>
                </a:solidFill>
              </a:rPr>
              <a:t>.</a:t>
            </a:r>
            <a:r>
              <a:rPr lang="en-GB" sz="4000" b="1">
                <a:solidFill>
                  <a:srgbClr val="7030A0"/>
                </a:solidFill>
              </a:rPr>
              <a:t> शिवाजी राजांचा सिंहाचा वाटा</a:t>
            </a: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F1CAC6-812C-064A-BBAD-3F169D5CD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40" y="1358606"/>
            <a:ext cx="11949545" cy="5086232"/>
          </a:xfrm>
        </p:spPr>
        <p:txBody>
          <a:bodyPr>
            <a:noAutofit/>
          </a:bodyPr>
          <a:lstStyle/>
          <a:p>
            <a:r>
              <a:rPr lang="en-GB" sz="3600">
                <a:solidFill>
                  <a:srgbClr val="002060"/>
                </a:solidFill>
              </a:rPr>
              <a:t>शिवजन्मापूर्वीचा महाराष्ट्र हा विखुरलेल्या माळेतील म</a:t>
            </a:r>
            <a:r>
              <a:rPr lang="en-IN" sz="3600">
                <a:solidFill>
                  <a:srgbClr val="002060"/>
                </a:solidFill>
              </a:rPr>
              <a:t>ण्याप्र</a:t>
            </a:r>
            <a:r>
              <a:rPr lang="en-GB" sz="3600">
                <a:solidFill>
                  <a:srgbClr val="002060"/>
                </a:solidFill>
              </a:rPr>
              <a:t>माणे होता</a:t>
            </a:r>
            <a:endParaRPr lang="en-IN" sz="3600">
              <a:solidFill>
                <a:srgbClr val="002060"/>
              </a:solidFill>
            </a:endParaRPr>
          </a:p>
          <a:p>
            <a:r>
              <a:rPr lang="en-GB" sz="3600">
                <a:solidFill>
                  <a:srgbClr val="002060"/>
                </a:solidFill>
              </a:rPr>
              <a:t>राजमाता जिजाऊ ने शिवाजी वर अनमोल संस्कार केले</a:t>
            </a:r>
            <a:endParaRPr lang="en-IN" sz="3600">
              <a:solidFill>
                <a:srgbClr val="002060"/>
              </a:solidFill>
            </a:endParaRPr>
          </a:p>
          <a:p>
            <a:r>
              <a:rPr lang="en-GB" sz="3600">
                <a:solidFill>
                  <a:srgbClr val="002060"/>
                </a:solidFill>
              </a:rPr>
              <a:t>जन्मजात नेतृत्व</a:t>
            </a:r>
            <a:r>
              <a:rPr lang="en-IN" sz="3600">
                <a:solidFill>
                  <a:srgbClr val="002060"/>
                </a:solidFill>
              </a:rPr>
              <a:t>,</a:t>
            </a:r>
            <a:r>
              <a:rPr lang="en-GB" sz="3600">
                <a:solidFill>
                  <a:srgbClr val="002060"/>
                </a:solidFill>
              </a:rPr>
              <a:t> अतुलनीय धाडस</a:t>
            </a:r>
            <a:r>
              <a:rPr lang="en-IN" sz="3600">
                <a:solidFill>
                  <a:srgbClr val="002060"/>
                </a:solidFill>
              </a:rPr>
              <a:t>,</a:t>
            </a:r>
            <a:r>
              <a:rPr lang="en-GB" sz="3600">
                <a:solidFill>
                  <a:srgbClr val="002060"/>
                </a:solidFill>
              </a:rPr>
              <a:t> व पराक्रम</a:t>
            </a:r>
            <a:r>
              <a:rPr lang="en-IN" sz="3600">
                <a:solidFill>
                  <a:srgbClr val="002060"/>
                </a:solidFill>
              </a:rPr>
              <a:t>,</a:t>
            </a:r>
            <a:r>
              <a:rPr lang="en-GB" sz="3600">
                <a:solidFill>
                  <a:srgbClr val="002060"/>
                </a:solidFill>
              </a:rPr>
              <a:t> दूरदृष्टी</a:t>
            </a:r>
            <a:r>
              <a:rPr lang="en-IN" sz="3600">
                <a:solidFill>
                  <a:srgbClr val="002060"/>
                </a:solidFill>
              </a:rPr>
              <a:t>,</a:t>
            </a:r>
            <a:r>
              <a:rPr lang="en-GB" sz="3600">
                <a:solidFill>
                  <a:srgbClr val="002060"/>
                </a:solidFill>
              </a:rPr>
              <a:t> माणसाची पारख</a:t>
            </a:r>
            <a:r>
              <a:rPr lang="en-IN" sz="3600">
                <a:solidFill>
                  <a:srgbClr val="002060"/>
                </a:solidFill>
              </a:rPr>
              <a:t>,</a:t>
            </a:r>
            <a:r>
              <a:rPr lang="en-GB" sz="3600">
                <a:solidFill>
                  <a:srgbClr val="002060"/>
                </a:solidFill>
              </a:rPr>
              <a:t> प्रखर राष्ट्रवाद</a:t>
            </a:r>
            <a:r>
              <a:rPr lang="en-IN" sz="3600">
                <a:solidFill>
                  <a:srgbClr val="002060"/>
                </a:solidFill>
              </a:rPr>
              <a:t>,</a:t>
            </a:r>
            <a:r>
              <a:rPr lang="en-GB" sz="3600">
                <a:solidFill>
                  <a:srgbClr val="002060"/>
                </a:solidFill>
              </a:rPr>
              <a:t> धर्माभिमान आणि जोडीला निष्कलंक चारित्र्य या गुणांच्या आधारे शिवाजीने स्वराज्याची स्थापना केली</a:t>
            </a:r>
            <a:r>
              <a:rPr lang="en-IN" sz="3600">
                <a:solidFill>
                  <a:srgbClr val="002060"/>
                </a:solidFill>
              </a:rPr>
              <a:t>.</a:t>
            </a:r>
          </a:p>
          <a:p>
            <a:r>
              <a:rPr lang="en-GB" sz="3600">
                <a:solidFill>
                  <a:srgbClr val="002060"/>
                </a:solidFill>
              </a:rPr>
              <a:t>अशारीतीने मराठी सत्तेचा उदय झाला </a:t>
            </a:r>
            <a:endParaRPr lang="en-US" sz="3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1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C8DBA5-4C20-E94A-85D5-7BF51D4C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CE05B29-FB9E-8941-AA1A-E69E5CEF7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5552" y="0"/>
            <a:ext cx="11897591" cy="6994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539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888DF4A-B56B-084F-BA74-71AE7B55A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945" y="37110"/>
            <a:ext cx="9562110" cy="6783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366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D2CD48-B772-674C-936F-574A8A52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9254"/>
            <a:ext cx="7729728" cy="1088572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002060"/>
                </a:solidFill>
              </a:rPr>
              <a:t>मराठी सत्तेच्या उदयाची पार्श्वभूमी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7DC551-6EBB-294A-B3BA-0E377C41C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25" y="1397826"/>
            <a:ext cx="11937175" cy="4944846"/>
          </a:xfrm>
        </p:spPr>
        <p:txBody>
          <a:bodyPr/>
          <a:lstStyle/>
          <a:p>
            <a:endParaRPr lang="en-IN" sz="2000">
              <a:solidFill>
                <a:srgbClr val="C00000"/>
              </a:solidFill>
            </a:endParaRPr>
          </a:p>
          <a:p>
            <a:pPr algn="l"/>
            <a:r>
              <a:rPr lang="en-GB" sz="3200">
                <a:solidFill>
                  <a:srgbClr val="C00000"/>
                </a:solidFill>
              </a:rPr>
              <a:t>मराठी सत्तेचा उदय व उत्कर्ष ही घटना भारताच्या इतिहासातील महत्त्वपूर्ण घटना</a:t>
            </a:r>
            <a:r>
              <a:rPr lang="en-IN" sz="3200">
                <a:solidFill>
                  <a:srgbClr val="C00000"/>
                </a:solidFill>
              </a:rPr>
              <a:t> </a:t>
            </a:r>
            <a:r>
              <a:rPr lang="en-GB" sz="3200">
                <a:solidFill>
                  <a:srgbClr val="C00000"/>
                </a:solidFill>
              </a:rPr>
              <a:t>मानली जाते</a:t>
            </a:r>
            <a:endParaRPr lang="en-IN" sz="3200">
              <a:solidFill>
                <a:srgbClr val="C00000"/>
              </a:solidFill>
            </a:endParaRPr>
          </a:p>
          <a:p>
            <a:pPr algn="l"/>
            <a:r>
              <a:rPr lang="en-GB" sz="3200">
                <a:solidFill>
                  <a:srgbClr val="C00000"/>
                </a:solidFill>
              </a:rPr>
              <a:t>बाराव्या शतकाच्या शेवटच्या दशकात देशात इस्लामी सत्तेची स्थापना</a:t>
            </a:r>
            <a:endParaRPr lang="en-IN" sz="3200">
              <a:solidFill>
                <a:srgbClr val="C00000"/>
              </a:solidFill>
            </a:endParaRPr>
          </a:p>
          <a:p>
            <a:pPr algn="l"/>
            <a:r>
              <a:rPr lang="en-GB" sz="3200">
                <a:solidFill>
                  <a:srgbClr val="C00000"/>
                </a:solidFill>
              </a:rPr>
              <a:t>अल्लाउद्दीन खिलजी च्या रूपाने इस्लामी सत्तेचे महाराष्ट्रावर आक्रमक</a:t>
            </a:r>
            <a:endParaRPr lang="en-IN" sz="3200">
              <a:solidFill>
                <a:srgbClr val="C00000"/>
              </a:solidFill>
            </a:endParaRPr>
          </a:p>
          <a:p>
            <a:pPr algn="l"/>
            <a:r>
              <a:rPr lang="en-GB" sz="3200">
                <a:solidFill>
                  <a:srgbClr val="C00000"/>
                </a:solidFill>
              </a:rPr>
              <a:t>इस्लामी आक्रमणानंतर सुमारे तीनशे वर्षांनी महाराष्ट्रात</a:t>
            </a:r>
            <a:r>
              <a:rPr lang="en-IN" sz="3200">
                <a:solidFill>
                  <a:srgbClr val="C00000"/>
                </a:solidFill>
              </a:rPr>
              <a:t> छ.</a:t>
            </a:r>
            <a:r>
              <a:rPr lang="en-GB" sz="3200">
                <a:solidFill>
                  <a:srgbClr val="C00000"/>
                </a:solidFill>
              </a:rPr>
              <a:t> शिवाजीने स्वराज्याची स्थापना केली</a:t>
            </a:r>
            <a:endParaRPr lang="en-IN" sz="3200">
              <a:solidFill>
                <a:srgbClr val="C00000"/>
              </a:solidFill>
            </a:endParaRPr>
          </a:p>
          <a:p>
            <a:pPr algn="l"/>
            <a:r>
              <a:rPr lang="en-GB" sz="3200">
                <a:solidFill>
                  <a:srgbClr val="C00000"/>
                </a:solidFill>
              </a:rPr>
              <a:t>मराठ्यांचा इतिहास शिवाय राष्ट्रीय इतिहास पूर्ण होऊ शकणार नाही</a:t>
            </a:r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249517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18DA17-03AB-824A-BDB7-D1BA9770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663" y="-86591"/>
            <a:ext cx="7729728" cy="1187532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FF0000"/>
                </a:solidFill>
              </a:rPr>
              <a:t>मराठी सत्तेच्या उदयाची कारणे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28167D-F36B-C543-A818-462349776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8977"/>
            <a:ext cx="11442369" cy="6030438"/>
          </a:xfrm>
        </p:spPr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en-GB" sz="3600" b="1">
                <a:solidFill>
                  <a:srgbClr val="7030A0"/>
                </a:solidFill>
              </a:rPr>
              <a:t>महाराष्ट्राचा वैभवशाली इतिहास</a:t>
            </a:r>
            <a:r>
              <a:rPr lang="en-IN" sz="3600" b="1">
                <a:solidFill>
                  <a:srgbClr val="7030A0"/>
                </a:solidFill>
              </a:rPr>
              <a:t> </a:t>
            </a:r>
          </a:p>
          <a:p>
            <a:r>
              <a:rPr lang="en-GB" sz="3200" b="1">
                <a:solidFill>
                  <a:schemeClr val="tx2"/>
                </a:solidFill>
              </a:rPr>
              <a:t>आर्य भारतात येण्यापूर्वी महाराष्ट्रात द्रविड व नागा लोकांची वस्ती</a:t>
            </a:r>
            <a:endParaRPr lang="en-IN" sz="3200" b="1">
              <a:solidFill>
                <a:schemeClr val="tx2"/>
              </a:solidFill>
            </a:endParaRPr>
          </a:p>
          <a:p>
            <a:r>
              <a:rPr lang="en-GB" sz="3600" b="1">
                <a:solidFill>
                  <a:schemeClr val="tx2"/>
                </a:solidFill>
              </a:rPr>
              <a:t>कौटिल्याच्या अर्थशास्त्रात  अश्मक प्रदेशाचा उल्लेख </a:t>
            </a:r>
            <a:endParaRPr lang="en-IN" sz="3600" b="1">
              <a:solidFill>
                <a:schemeClr val="tx2"/>
              </a:solidFill>
            </a:endParaRPr>
          </a:p>
          <a:p>
            <a:r>
              <a:rPr lang="en-GB" sz="3600" b="1">
                <a:solidFill>
                  <a:schemeClr val="tx2"/>
                </a:solidFill>
              </a:rPr>
              <a:t>अश्मक प्रांत म्हणजे </a:t>
            </a:r>
            <a:r>
              <a:rPr lang="en-IN" sz="3600" b="1">
                <a:solidFill>
                  <a:schemeClr val="tx2"/>
                </a:solidFill>
              </a:rPr>
              <a:t>अजिंठ्याच्या</a:t>
            </a:r>
            <a:r>
              <a:rPr lang="en-GB" sz="3600" b="1">
                <a:solidFill>
                  <a:schemeClr val="tx2"/>
                </a:solidFill>
              </a:rPr>
              <a:t> जवळचा प्रदेश होय</a:t>
            </a:r>
            <a:endParaRPr lang="en-IN" sz="3600" b="1">
              <a:solidFill>
                <a:schemeClr val="tx2"/>
              </a:solidFill>
            </a:endParaRPr>
          </a:p>
          <a:p>
            <a:r>
              <a:rPr lang="en-GB" sz="3600" b="1">
                <a:solidFill>
                  <a:schemeClr val="tx2"/>
                </a:solidFill>
              </a:rPr>
              <a:t>सातवाहन या </a:t>
            </a:r>
            <a:r>
              <a:rPr lang="en-IN" sz="3600" b="1">
                <a:solidFill>
                  <a:schemeClr val="tx2"/>
                </a:solidFill>
              </a:rPr>
              <a:t>राजवंशाची</a:t>
            </a:r>
            <a:r>
              <a:rPr lang="en-GB" sz="3600" b="1">
                <a:solidFill>
                  <a:schemeClr val="tx2"/>
                </a:solidFill>
              </a:rPr>
              <a:t> सुमारे </a:t>
            </a:r>
            <a:r>
              <a:rPr lang="en-IN" sz="3600" b="1">
                <a:solidFill>
                  <a:schemeClr val="tx2"/>
                </a:solidFill>
              </a:rPr>
              <a:t>460 वर्षे</a:t>
            </a:r>
            <a:r>
              <a:rPr lang="en-GB" sz="3600" b="1">
                <a:solidFill>
                  <a:schemeClr val="tx2"/>
                </a:solidFill>
              </a:rPr>
              <a:t> महाराष्ट्रावर सत्ता</a:t>
            </a:r>
            <a:endParaRPr lang="en-IN" sz="3600" b="1">
              <a:solidFill>
                <a:schemeClr val="tx2"/>
              </a:solidFill>
            </a:endParaRPr>
          </a:p>
          <a:p>
            <a:r>
              <a:rPr lang="en-GB" sz="3600" b="1">
                <a:solidFill>
                  <a:schemeClr val="tx2"/>
                </a:solidFill>
              </a:rPr>
              <a:t>पैठण </a:t>
            </a:r>
            <a:r>
              <a:rPr lang="en-IN" sz="3600" b="1">
                <a:solidFill>
                  <a:schemeClr val="tx2"/>
                </a:solidFill>
              </a:rPr>
              <a:t>(</a:t>
            </a:r>
            <a:r>
              <a:rPr lang="en-GB" sz="3600" b="1">
                <a:solidFill>
                  <a:schemeClr val="tx2"/>
                </a:solidFill>
              </a:rPr>
              <a:t>प्रतिष्ठान</a:t>
            </a:r>
            <a:r>
              <a:rPr lang="en-IN" sz="3600" b="1">
                <a:solidFill>
                  <a:schemeClr val="tx2"/>
                </a:solidFill>
              </a:rPr>
              <a:t>)</a:t>
            </a:r>
            <a:r>
              <a:rPr lang="en-GB" sz="3600" b="1">
                <a:solidFill>
                  <a:schemeClr val="tx2"/>
                </a:solidFill>
              </a:rPr>
              <a:t> ही सातवाहनांची राजधानी होती</a:t>
            </a:r>
            <a:r>
              <a:rPr lang="en-IN" sz="3600" b="1">
                <a:solidFill>
                  <a:schemeClr val="tx2"/>
                </a:solidFill>
              </a:rPr>
              <a:t>. </a:t>
            </a:r>
            <a:r>
              <a:rPr lang="en-GB" sz="3600" b="1">
                <a:solidFill>
                  <a:schemeClr val="tx2"/>
                </a:solidFill>
              </a:rPr>
              <a:t>तगर</a:t>
            </a:r>
            <a:r>
              <a:rPr lang="en-IN" sz="3600" b="1">
                <a:solidFill>
                  <a:schemeClr val="tx2"/>
                </a:solidFill>
              </a:rPr>
              <a:t>,</a:t>
            </a:r>
            <a:r>
              <a:rPr lang="en-GB" sz="3600" b="1">
                <a:solidFill>
                  <a:schemeClr val="tx2"/>
                </a:solidFill>
              </a:rPr>
              <a:t>नाशिक</a:t>
            </a:r>
            <a:r>
              <a:rPr lang="en-IN" sz="3600" b="1">
                <a:solidFill>
                  <a:schemeClr val="tx2"/>
                </a:solidFill>
              </a:rPr>
              <a:t>,</a:t>
            </a:r>
            <a:r>
              <a:rPr lang="en-GB" sz="3600" b="1">
                <a:solidFill>
                  <a:schemeClr val="tx2"/>
                </a:solidFill>
              </a:rPr>
              <a:t> भडोच</a:t>
            </a:r>
            <a:r>
              <a:rPr lang="en-IN" sz="3600" b="1">
                <a:solidFill>
                  <a:schemeClr val="tx2"/>
                </a:solidFill>
              </a:rPr>
              <a:t>,</a:t>
            </a:r>
            <a:r>
              <a:rPr lang="en-GB" sz="3600" b="1">
                <a:solidFill>
                  <a:schemeClr val="tx2"/>
                </a:solidFill>
              </a:rPr>
              <a:t> कल्याण आ</a:t>
            </a:r>
            <a:r>
              <a:rPr lang="en-IN" sz="3600" b="1">
                <a:solidFill>
                  <a:schemeClr val="tx2"/>
                </a:solidFill>
              </a:rPr>
              <a:t>दी.</a:t>
            </a:r>
            <a:r>
              <a:rPr lang="en-GB" sz="3600" b="1">
                <a:solidFill>
                  <a:schemeClr val="tx2"/>
                </a:solidFill>
              </a:rPr>
              <a:t> जगप्रसिद्ध व्यापारी केंद्रे सातवाहनांच्या काळात उद्यास</a:t>
            </a:r>
            <a:r>
              <a:rPr lang="en-IN" sz="3600" b="1">
                <a:solidFill>
                  <a:schemeClr val="tx2"/>
                </a:solidFill>
              </a:rPr>
              <a:t> आ</a:t>
            </a:r>
            <a:r>
              <a:rPr lang="en-GB" sz="3600" b="1">
                <a:solidFill>
                  <a:schemeClr val="tx2"/>
                </a:solidFill>
              </a:rPr>
              <a:t>ली</a:t>
            </a:r>
            <a:endParaRPr lang="en-IN" sz="3600" b="1">
              <a:solidFill>
                <a:schemeClr val="tx2"/>
              </a:solidFill>
            </a:endParaRPr>
          </a:p>
          <a:p>
            <a:r>
              <a:rPr lang="en-GB" sz="3600" b="1">
                <a:solidFill>
                  <a:schemeClr val="tx2"/>
                </a:solidFill>
              </a:rPr>
              <a:t>वाकाटक चालुक्य राष्ट्रकूट व यादवांची महाराष्ट्रावर सत्ता होती</a:t>
            </a:r>
            <a:endParaRPr lang="en-US" sz="36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24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22830B-DA2C-1948-99BC-E71CB300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52551"/>
            <a:ext cx="7729728" cy="1031381"/>
          </a:xfrm>
        </p:spPr>
        <p:txBody>
          <a:bodyPr>
            <a:normAutofit/>
          </a:bodyPr>
          <a:lstStyle/>
          <a:p>
            <a:r>
              <a:rPr lang="en-IN" sz="4000" b="1">
                <a:solidFill>
                  <a:srgbClr val="7030A0"/>
                </a:solidFill>
              </a:rPr>
              <a:t>2) </a:t>
            </a:r>
            <a:r>
              <a:rPr lang="en-GB" sz="4000" b="1">
                <a:solidFill>
                  <a:srgbClr val="7030A0"/>
                </a:solidFill>
              </a:rPr>
              <a:t>महाराष्ट्राची निसर्ग रचना</a:t>
            </a: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CE1026-A940-8A42-8D3B-AC8B95616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04" y="1583379"/>
            <a:ext cx="11887696" cy="5546764"/>
          </a:xfrm>
        </p:spPr>
        <p:txBody>
          <a:bodyPr/>
          <a:lstStyle/>
          <a:p>
            <a:r>
              <a:rPr lang="en-GB" sz="3600">
                <a:solidFill>
                  <a:srgbClr val="FF0000"/>
                </a:solidFill>
              </a:rPr>
              <a:t>महाराष्ट्राचा भूगोल लीक प्रदेश डोंगराळ व पठारी आहे</a:t>
            </a:r>
            <a:endParaRPr lang="en-IN" sz="3600">
              <a:solidFill>
                <a:srgbClr val="FF0000"/>
              </a:solidFill>
            </a:endParaRPr>
          </a:p>
          <a:p>
            <a:r>
              <a:rPr lang="en-GB" sz="3600">
                <a:solidFill>
                  <a:srgbClr val="FF0000"/>
                </a:solidFill>
              </a:rPr>
              <a:t>येथे उत्तुंग डोंगर</a:t>
            </a:r>
            <a:r>
              <a:rPr lang="en-IN" sz="3600">
                <a:solidFill>
                  <a:srgbClr val="FF0000"/>
                </a:solidFill>
              </a:rPr>
              <a:t>,</a:t>
            </a:r>
            <a:r>
              <a:rPr lang="en-GB" sz="3600">
                <a:solidFill>
                  <a:srgbClr val="FF0000"/>
                </a:solidFill>
              </a:rPr>
              <a:t> खोल दऱ्या</a:t>
            </a:r>
            <a:r>
              <a:rPr lang="en-IN" sz="3600">
                <a:solidFill>
                  <a:srgbClr val="FF0000"/>
                </a:solidFill>
              </a:rPr>
              <a:t>,</a:t>
            </a:r>
            <a:r>
              <a:rPr lang="en-GB" sz="3600">
                <a:solidFill>
                  <a:srgbClr val="FF0000"/>
                </a:solidFill>
              </a:rPr>
              <a:t> घनदाट अरण्य आणि खळाळत वाहणाऱ्या नद्या असे निसर्गाचे रूप आहे</a:t>
            </a:r>
            <a:endParaRPr lang="en-IN" sz="3600">
              <a:solidFill>
                <a:srgbClr val="FF0000"/>
              </a:solidFill>
            </a:endParaRPr>
          </a:p>
          <a:p>
            <a:r>
              <a:rPr lang="en-GB" sz="3600">
                <a:solidFill>
                  <a:srgbClr val="FF0000"/>
                </a:solidFill>
              </a:rPr>
              <a:t>पर्वतरांगाच्या कुशीत बांधलेले डोंगरी किल्ले मराठ्यांचे शक्तिस्थान ठरले</a:t>
            </a:r>
            <a:endParaRPr lang="en-IN" sz="3600">
              <a:solidFill>
                <a:srgbClr val="FF0000"/>
              </a:solidFill>
            </a:endParaRPr>
          </a:p>
          <a:p>
            <a:r>
              <a:rPr lang="en-GB" sz="3600">
                <a:solidFill>
                  <a:srgbClr val="FF0000"/>
                </a:solidFill>
              </a:rPr>
              <a:t>या शक्तिशाली किल्ल्याच्या मदतीने बलाढ्य सत्तांचा मराठ्यांनी यशस्वी प्रतिकार केला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35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B0F69A-D1B2-534E-BE44-DA9116D9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249383"/>
          </a:xfrm>
        </p:spPr>
        <p:txBody>
          <a:bodyPr>
            <a:normAutofit/>
          </a:bodyPr>
          <a:lstStyle/>
          <a:p>
            <a:r>
              <a:rPr lang="en-IN" sz="4000" b="1">
                <a:solidFill>
                  <a:srgbClr val="7030A0"/>
                </a:solidFill>
              </a:rPr>
              <a:t>3) </a:t>
            </a:r>
            <a:r>
              <a:rPr lang="en-GB" sz="4000" b="1">
                <a:solidFill>
                  <a:srgbClr val="7030A0"/>
                </a:solidFill>
              </a:rPr>
              <a:t>समान भाषा व समान साहित्य</a:t>
            </a: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2F41A1-DA4C-A84F-96AB-1B7C3C591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03" y="1360714"/>
            <a:ext cx="11751623" cy="5616039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0070C0"/>
                </a:solidFill>
              </a:rPr>
              <a:t>भाषा हे विचार प्रसाराचे प्रभावी माध्यम आहे</a:t>
            </a:r>
            <a:endParaRPr lang="en-IN" sz="3600">
              <a:solidFill>
                <a:srgbClr val="0070C0"/>
              </a:solidFill>
            </a:endParaRPr>
          </a:p>
          <a:p>
            <a:r>
              <a:rPr lang="en-GB" sz="3600">
                <a:solidFill>
                  <a:srgbClr val="0070C0"/>
                </a:solidFill>
              </a:rPr>
              <a:t> मराठी</a:t>
            </a:r>
            <a:r>
              <a:rPr lang="en-IN" sz="3600">
                <a:solidFill>
                  <a:srgbClr val="0070C0"/>
                </a:solidFill>
              </a:rPr>
              <a:t> ही</a:t>
            </a:r>
            <a:r>
              <a:rPr lang="en-GB" sz="3600">
                <a:solidFill>
                  <a:srgbClr val="0070C0"/>
                </a:solidFill>
              </a:rPr>
              <a:t> सामान्यांची भाषा </a:t>
            </a:r>
            <a:endParaRPr lang="en-IN" sz="3600">
              <a:solidFill>
                <a:srgbClr val="0070C0"/>
              </a:solidFill>
            </a:endParaRPr>
          </a:p>
          <a:p>
            <a:r>
              <a:rPr lang="en-GB" sz="3600">
                <a:solidFill>
                  <a:srgbClr val="0070C0"/>
                </a:solidFill>
              </a:rPr>
              <a:t>मराठी भाषेला  प्रतिष्ठा मिळवून देण्याचे कार्य  संत ज्ञानेश्वर </a:t>
            </a:r>
            <a:r>
              <a:rPr lang="en-IN" sz="3600">
                <a:solidFill>
                  <a:srgbClr val="0070C0"/>
                </a:solidFill>
              </a:rPr>
              <a:t>,</a:t>
            </a:r>
            <a:r>
              <a:rPr lang="en-GB" sz="3600">
                <a:solidFill>
                  <a:srgbClr val="0070C0"/>
                </a:solidFill>
              </a:rPr>
              <a:t> तुकाराम</a:t>
            </a:r>
            <a:r>
              <a:rPr lang="en-IN" sz="3600">
                <a:solidFill>
                  <a:srgbClr val="0070C0"/>
                </a:solidFill>
              </a:rPr>
              <a:t>,</a:t>
            </a:r>
            <a:r>
              <a:rPr lang="en-GB" sz="3600">
                <a:solidFill>
                  <a:srgbClr val="0070C0"/>
                </a:solidFill>
              </a:rPr>
              <a:t>  एकनाथ  आदींनी केले </a:t>
            </a:r>
            <a:endParaRPr lang="en-IN" sz="3600">
              <a:solidFill>
                <a:srgbClr val="0070C0"/>
              </a:solidFill>
            </a:endParaRPr>
          </a:p>
          <a:p>
            <a:r>
              <a:rPr lang="en-GB" sz="3600">
                <a:solidFill>
                  <a:srgbClr val="0070C0"/>
                </a:solidFill>
              </a:rPr>
              <a:t>संतांनी रचलेले मराठी साहित्याचे घराघरातून परायण  करण्यात येऊ लागले</a:t>
            </a:r>
            <a:endParaRPr lang="en-IN" sz="3600">
              <a:solidFill>
                <a:srgbClr val="0070C0"/>
              </a:solidFill>
            </a:endParaRPr>
          </a:p>
          <a:p>
            <a:r>
              <a:rPr lang="en-GB" sz="3600">
                <a:solidFill>
                  <a:srgbClr val="0070C0"/>
                </a:solidFill>
              </a:rPr>
              <a:t> समान भाषा व समान साहित्यामुळे  दुरावलेला मराठी समाज एकत्र आला</a:t>
            </a:r>
            <a:endParaRPr lang="en-US" sz="3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10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D5B00A-56D4-C640-B57C-5DC62AC4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175" y="123523"/>
            <a:ext cx="7729728" cy="1350995"/>
          </a:xfrm>
        </p:spPr>
        <p:txBody>
          <a:bodyPr>
            <a:normAutofit/>
          </a:bodyPr>
          <a:lstStyle/>
          <a:p>
            <a:r>
              <a:rPr lang="en-IN" sz="4000" b="1">
                <a:solidFill>
                  <a:srgbClr val="7030A0"/>
                </a:solidFill>
              </a:rPr>
              <a:t>4) </a:t>
            </a:r>
            <a:r>
              <a:rPr lang="en-GB" sz="4000" b="1">
                <a:solidFill>
                  <a:srgbClr val="7030A0"/>
                </a:solidFill>
              </a:rPr>
              <a:t>साधू संतांचे कार्य</a:t>
            </a: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9EC93F-330D-5A41-AC9F-8CAE7E7BD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45" y="1474518"/>
            <a:ext cx="11726882" cy="6368143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C00000"/>
                </a:solidFill>
              </a:rPr>
              <a:t>परकीय आक्रमणे व अत्याचार यामुळे </a:t>
            </a:r>
            <a:r>
              <a:rPr lang="en-IN" sz="3200">
                <a:solidFill>
                  <a:srgbClr val="C00000"/>
                </a:solidFill>
              </a:rPr>
              <a:t>मराठी</a:t>
            </a:r>
            <a:r>
              <a:rPr lang="en-GB" sz="3200">
                <a:solidFill>
                  <a:srgbClr val="C00000"/>
                </a:solidFill>
              </a:rPr>
              <a:t> समाज उदासीन झाला होता</a:t>
            </a:r>
            <a:endParaRPr lang="en-IN" sz="3200">
              <a:solidFill>
                <a:srgbClr val="C00000"/>
              </a:solidFill>
            </a:endParaRPr>
          </a:p>
          <a:p>
            <a:r>
              <a:rPr lang="en-GB" sz="3200">
                <a:solidFill>
                  <a:srgbClr val="C00000"/>
                </a:solidFill>
              </a:rPr>
              <a:t>मराठी समाज अठरापगड जाती व </a:t>
            </a:r>
            <a:r>
              <a:rPr lang="en-IN" sz="3200">
                <a:solidFill>
                  <a:srgbClr val="C00000"/>
                </a:solidFill>
              </a:rPr>
              <a:t>स्प्रश्य -अस्प्रश्य-</a:t>
            </a:r>
            <a:r>
              <a:rPr lang="en-GB" sz="3200">
                <a:solidFill>
                  <a:srgbClr val="C00000"/>
                </a:solidFill>
              </a:rPr>
              <a:t> भावनेने पोखरला होता</a:t>
            </a:r>
            <a:endParaRPr lang="en-IN" sz="3200">
              <a:solidFill>
                <a:srgbClr val="C00000"/>
              </a:solidFill>
            </a:endParaRPr>
          </a:p>
          <a:p>
            <a:r>
              <a:rPr lang="en-GB" sz="3200">
                <a:solidFill>
                  <a:srgbClr val="C00000"/>
                </a:solidFill>
              </a:rPr>
              <a:t>साधुसंतांनी महाराष्ट्रीयन समाजातील हा दोष काढण्यासाठी प्रयत्न केले</a:t>
            </a:r>
            <a:endParaRPr lang="en-IN" sz="3200">
              <a:solidFill>
                <a:srgbClr val="C00000"/>
              </a:solidFill>
            </a:endParaRPr>
          </a:p>
          <a:p>
            <a:r>
              <a:rPr lang="en-GB" sz="3200">
                <a:solidFill>
                  <a:srgbClr val="C00000"/>
                </a:solidFill>
              </a:rPr>
              <a:t> ज्ञानेश्वर</a:t>
            </a:r>
            <a:r>
              <a:rPr lang="en-IN" sz="3200">
                <a:solidFill>
                  <a:srgbClr val="C00000"/>
                </a:solidFill>
              </a:rPr>
              <a:t>,</a:t>
            </a:r>
            <a:r>
              <a:rPr lang="en-GB" sz="3200">
                <a:solidFill>
                  <a:srgbClr val="C00000"/>
                </a:solidFill>
              </a:rPr>
              <a:t> नामदेव</a:t>
            </a:r>
            <a:r>
              <a:rPr lang="en-IN" sz="3200">
                <a:solidFill>
                  <a:srgbClr val="C00000"/>
                </a:solidFill>
              </a:rPr>
              <a:t>,</a:t>
            </a:r>
            <a:r>
              <a:rPr lang="en-GB" sz="3200">
                <a:solidFill>
                  <a:srgbClr val="C00000"/>
                </a:solidFill>
              </a:rPr>
              <a:t> एकनाथ</a:t>
            </a:r>
            <a:r>
              <a:rPr lang="en-IN" sz="3200">
                <a:solidFill>
                  <a:srgbClr val="C00000"/>
                </a:solidFill>
              </a:rPr>
              <a:t>,</a:t>
            </a:r>
            <a:r>
              <a:rPr lang="en-GB" sz="3200">
                <a:solidFill>
                  <a:srgbClr val="C00000"/>
                </a:solidFill>
              </a:rPr>
              <a:t> गोरा कुंभार</a:t>
            </a:r>
            <a:r>
              <a:rPr lang="en-IN" sz="3200">
                <a:solidFill>
                  <a:srgbClr val="C00000"/>
                </a:solidFill>
              </a:rPr>
              <a:t>,</a:t>
            </a:r>
            <a:r>
              <a:rPr lang="en-GB" sz="3200">
                <a:solidFill>
                  <a:srgbClr val="C00000"/>
                </a:solidFill>
              </a:rPr>
              <a:t> सावता माळी</a:t>
            </a:r>
            <a:r>
              <a:rPr lang="en-IN" sz="3200">
                <a:solidFill>
                  <a:srgbClr val="C00000"/>
                </a:solidFill>
              </a:rPr>
              <a:t>,</a:t>
            </a:r>
            <a:r>
              <a:rPr lang="en-GB" sz="3200">
                <a:solidFill>
                  <a:srgbClr val="C00000"/>
                </a:solidFill>
              </a:rPr>
              <a:t> नरहरी सोनार</a:t>
            </a:r>
            <a:r>
              <a:rPr lang="en-IN" sz="3200">
                <a:solidFill>
                  <a:srgbClr val="C00000"/>
                </a:solidFill>
              </a:rPr>
              <a:t>,</a:t>
            </a:r>
            <a:r>
              <a:rPr lang="en-GB" sz="3200">
                <a:solidFill>
                  <a:srgbClr val="C00000"/>
                </a:solidFill>
              </a:rPr>
              <a:t> तुकाराम</a:t>
            </a:r>
            <a:r>
              <a:rPr lang="en-IN" sz="3200">
                <a:solidFill>
                  <a:srgbClr val="C00000"/>
                </a:solidFill>
              </a:rPr>
              <a:t>, </a:t>
            </a:r>
            <a:r>
              <a:rPr lang="en-GB" sz="3200">
                <a:solidFill>
                  <a:srgbClr val="C00000"/>
                </a:solidFill>
              </a:rPr>
              <a:t>रामदास या साधू-संतांनी  आपले योगदान दिले</a:t>
            </a:r>
            <a:endParaRPr lang="en-IN" sz="3200">
              <a:solidFill>
                <a:srgbClr val="C00000"/>
              </a:solidFill>
            </a:endParaRPr>
          </a:p>
          <a:p>
            <a:r>
              <a:rPr lang="en-GB" sz="3200">
                <a:solidFill>
                  <a:srgbClr val="C00000"/>
                </a:solidFill>
              </a:rPr>
              <a:t>मोक्ष प्राप्तीसाठी यज्ञ</a:t>
            </a:r>
            <a:r>
              <a:rPr lang="en-IN" sz="3200">
                <a:solidFill>
                  <a:srgbClr val="C00000"/>
                </a:solidFill>
              </a:rPr>
              <a:t>-</a:t>
            </a:r>
            <a:r>
              <a:rPr lang="en-GB" sz="3200">
                <a:solidFill>
                  <a:srgbClr val="C00000"/>
                </a:solidFill>
              </a:rPr>
              <a:t>कर्मकांड</a:t>
            </a:r>
            <a:r>
              <a:rPr lang="en-IN" sz="3200">
                <a:solidFill>
                  <a:srgbClr val="C00000"/>
                </a:solidFill>
              </a:rPr>
              <a:t>,</a:t>
            </a:r>
            <a:r>
              <a:rPr lang="en-GB" sz="3200">
                <a:solidFill>
                  <a:srgbClr val="C00000"/>
                </a:solidFill>
              </a:rPr>
              <a:t> सामान्य वर्गाला शक्य नसल्याने भक्ती मार्गाचा संदेश दिला </a:t>
            </a:r>
            <a:endParaRPr lang="en-IN" sz="3200">
              <a:solidFill>
                <a:srgbClr val="C00000"/>
              </a:solidFill>
            </a:endParaRPr>
          </a:p>
          <a:p>
            <a:r>
              <a:rPr lang="en-GB" sz="3200">
                <a:solidFill>
                  <a:srgbClr val="C00000"/>
                </a:solidFill>
              </a:rPr>
              <a:t>साधुसंतांच्या जन्म व समाधी स्थानांना तीर्थक्षेत्राचे महत्त्व प्राप्त झाले</a:t>
            </a:r>
            <a:endParaRPr lang="en-IN" sz="3200">
              <a:solidFill>
                <a:srgbClr val="C00000"/>
              </a:solidFill>
            </a:endParaRPr>
          </a:p>
          <a:p>
            <a:r>
              <a:rPr lang="en-GB" sz="3200">
                <a:solidFill>
                  <a:srgbClr val="C00000"/>
                </a:solidFill>
              </a:rPr>
              <a:t> संतांच्या कार्यामुळेच अस्मिता गमावलेला महाराष्ट्र खडबडून जागा झाला</a:t>
            </a:r>
            <a:endParaRPr lang="en-US" sz="3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839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4482D1-3B05-5F4B-8013-91378010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402" y="135893"/>
            <a:ext cx="7729728" cy="118872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7030A0"/>
                </a:solidFill>
              </a:rPr>
              <a:t> </a:t>
            </a:r>
            <a:r>
              <a:rPr lang="en-IN" sz="4000" b="1">
                <a:solidFill>
                  <a:srgbClr val="7030A0"/>
                </a:solidFill>
              </a:rPr>
              <a:t>5) </a:t>
            </a:r>
            <a:r>
              <a:rPr lang="en-GB" sz="4000" b="1">
                <a:solidFill>
                  <a:srgbClr val="7030A0"/>
                </a:solidFill>
              </a:rPr>
              <a:t>मराठ्यांची तीर्थक्षे</a:t>
            </a:r>
            <a:r>
              <a:rPr lang="en-IN" sz="4000" b="1">
                <a:solidFill>
                  <a:srgbClr val="7030A0"/>
                </a:solidFill>
              </a:rPr>
              <a:t>त्रे</a:t>
            </a:r>
            <a:endParaRPr lang="en-US" sz="400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7AFA40-8D41-5D44-97C7-790388C6E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43" y="1460686"/>
            <a:ext cx="11714513" cy="5083114"/>
          </a:xfrm>
        </p:spPr>
        <p:txBody>
          <a:bodyPr>
            <a:noAutofit/>
          </a:bodyPr>
          <a:lstStyle/>
          <a:p>
            <a:r>
              <a:rPr lang="en-GB" sz="3200">
                <a:solidFill>
                  <a:srgbClr val="002060"/>
                </a:solidFill>
              </a:rPr>
              <a:t>साधुसंतांना जनसामान्यांच्या उद्धाराची विलक्षण तळमळ होते</a:t>
            </a:r>
            <a:endParaRPr lang="en-IN" sz="3200">
              <a:solidFill>
                <a:srgbClr val="002060"/>
              </a:solidFill>
            </a:endParaRPr>
          </a:p>
          <a:p>
            <a:r>
              <a:rPr lang="en-GB" sz="3200">
                <a:solidFill>
                  <a:srgbClr val="002060"/>
                </a:solidFill>
              </a:rPr>
              <a:t> साधुसंतांच्या आदर्श जीवनाला लोक ईश्वरी अंश मानू लागले</a:t>
            </a:r>
            <a:endParaRPr lang="en-IN" sz="3200">
              <a:solidFill>
                <a:srgbClr val="002060"/>
              </a:solidFill>
            </a:endParaRPr>
          </a:p>
          <a:p>
            <a:r>
              <a:rPr lang="en-GB" sz="3200">
                <a:solidFill>
                  <a:srgbClr val="002060"/>
                </a:solidFill>
              </a:rPr>
              <a:t> या साधुसंतांचे अनुकरण सामान्य लोक करू लागले</a:t>
            </a:r>
            <a:endParaRPr lang="en-IN" sz="3200">
              <a:solidFill>
                <a:srgbClr val="002060"/>
              </a:solidFill>
            </a:endParaRPr>
          </a:p>
          <a:p>
            <a:r>
              <a:rPr lang="en-GB" sz="3200">
                <a:solidFill>
                  <a:srgbClr val="002060"/>
                </a:solidFill>
              </a:rPr>
              <a:t> साधु-संत व सामान्य पंढरपूरच्या विठ्ठलाची वारी करू लागले</a:t>
            </a:r>
            <a:endParaRPr lang="en-IN" sz="3200">
              <a:solidFill>
                <a:srgbClr val="002060"/>
              </a:solidFill>
            </a:endParaRPr>
          </a:p>
          <a:p>
            <a:r>
              <a:rPr lang="en-GB" sz="3200">
                <a:solidFill>
                  <a:srgbClr val="002060"/>
                </a:solidFill>
              </a:rPr>
              <a:t> यातूनच पुढे वारकर्‍याचा एक संप्रदाय बनला</a:t>
            </a:r>
            <a:endParaRPr lang="en-IN" sz="3200">
              <a:solidFill>
                <a:srgbClr val="002060"/>
              </a:solidFill>
            </a:endParaRPr>
          </a:p>
          <a:p>
            <a:r>
              <a:rPr lang="en-GB" sz="3200">
                <a:solidFill>
                  <a:srgbClr val="002060"/>
                </a:solidFill>
              </a:rPr>
              <a:t> पंढरपूर</a:t>
            </a:r>
            <a:r>
              <a:rPr lang="en-IN" sz="3200">
                <a:solidFill>
                  <a:srgbClr val="002060"/>
                </a:solidFill>
              </a:rPr>
              <a:t>,</a:t>
            </a:r>
            <a:r>
              <a:rPr lang="en-GB" sz="3200">
                <a:solidFill>
                  <a:srgbClr val="002060"/>
                </a:solidFill>
              </a:rPr>
              <a:t> देहू</a:t>
            </a:r>
            <a:r>
              <a:rPr lang="en-IN" sz="3200">
                <a:solidFill>
                  <a:srgbClr val="002060"/>
                </a:solidFill>
              </a:rPr>
              <a:t>,</a:t>
            </a:r>
            <a:r>
              <a:rPr lang="en-GB" sz="3200">
                <a:solidFill>
                  <a:srgbClr val="002060"/>
                </a:solidFill>
              </a:rPr>
              <a:t> आळंदी</a:t>
            </a:r>
            <a:r>
              <a:rPr lang="en-IN" sz="3200">
                <a:solidFill>
                  <a:srgbClr val="002060"/>
                </a:solidFill>
              </a:rPr>
              <a:t>,</a:t>
            </a:r>
            <a:r>
              <a:rPr lang="en-GB" sz="3200">
                <a:solidFill>
                  <a:srgbClr val="002060"/>
                </a:solidFill>
              </a:rPr>
              <a:t> पैठण</a:t>
            </a:r>
            <a:r>
              <a:rPr lang="en-IN" sz="3200">
                <a:solidFill>
                  <a:srgbClr val="002060"/>
                </a:solidFill>
              </a:rPr>
              <a:t>,</a:t>
            </a:r>
            <a:r>
              <a:rPr lang="en-GB" sz="3200">
                <a:solidFill>
                  <a:srgbClr val="002060"/>
                </a:solidFill>
              </a:rPr>
              <a:t> नाशिक</a:t>
            </a:r>
            <a:r>
              <a:rPr lang="en-IN" sz="3200">
                <a:solidFill>
                  <a:srgbClr val="002060"/>
                </a:solidFill>
              </a:rPr>
              <a:t>,</a:t>
            </a:r>
            <a:r>
              <a:rPr lang="en-GB" sz="3200">
                <a:solidFill>
                  <a:srgbClr val="002060"/>
                </a:solidFill>
              </a:rPr>
              <a:t> नेवासे या साधुसंतां</a:t>
            </a:r>
            <a:r>
              <a:rPr lang="en-IN" sz="3200">
                <a:solidFill>
                  <a:srgbClr val="002060"/>
                </a:solidFill>
              </a:rPr>
              <a:t>शी</a:t>
            </a:r>
            <a:r>
              <a:rPr lang="en-GB" sz="3200">
                <a:solidFill>
                  <a:srgbClr val="002060"/>
                </a:solidFill>
              </a:rPr>
              <a:t> निगडीत </a:t>
            </a:r>
            <a:r>
              <a:rPr lang="en-IN" sz="3200">
                <a:solidFill>
                  <a:srgbClr val="002060"/>
                </a:solidFill>
              </a:rPr>
              <a:t> तीर्थ</a:t>
            </a:r>
            <a:r>
              <a:rPr lang="en-GB" sz="3200">
                <a:solidFill>
                  <a:srgbClr val="002060"/>
                </a:solidFill>
              </a:rPr>
              <a:t>स्थळांना नियमितपणे यात्रा भरू लागली</a:t>
            </a:r>
            <a:endParaRPr lang="en-IN" sz="3200">
              <a:solidFill>
                <a:srgbClr val="002060"/>
              </a:solidFill>
            </a:endParaRPr>
          </a:p>
          <a:p>
            <a:r>
              <a:rPr lang="en-GB" sz="3200">
                <a:solidFill>
                  <a:srgbClr val="002060"/>
                </a:solidFill>
              </a:rPr>
              <a:t> यात्रेचा रूपाने महाराष्ट्रभर विखुरलेला समाज तीर्थक्षेत्राच्या ठिकाणी एकत्र आला</a:t>
            </a:r>
            <a:endParaRPr lang="en-IN" sz="320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52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4817E6-40DC-0B48-A136-38B66651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3" y="0"/>
            <a:ext cx="11318668" cy="1088571"/>
          </a:xfrm>
        </p:spPr>
        <p:txBody>
          <a:bodyPr>
            <a:noAutofit/>
          </a:bodyPr>
          <a:lstStyle/>
          <a:p>
            <a:r>
              <a:rPr lang="en-IN" sz="3600" b="1">
                <a:solidFill>
                  <a:srgbClr val="7030A0"/>
                </a:solidFill>
              </a:rPr>
              <a:t>6)</a:t>
            </a:r>
            <a:r>
              <a:rPr lang="en-GB" sz="3600" b="1">
                <a:solidFill>
                  <a:srgbClr val="7030A0"/>
                </a:solidFill>
              </a:rPr>
              <a:t> बहमनी राज्याचे विभाजन व पाच </a:t>
            </a:r>
            <a:r>
              <a:rPr lang="en-IN" sz="3600" b="1">
                <a:solidFill>
                  <a:srgbClr val="7030A0"/>
                </a:solidFill>
              </a:rPr>
              <a:t>शाह्यां</a:t>
            </a:r>
            <a:r>
              <a:rPr lang="en-GB" sz="3600" b="1">
                <a:solidFill>
                  <a:srgbClr val="7030A0"/>
                </a:solidFill>
              </a:rPr>
              <a:t>ची निर्मिती</a:t>
            </a:r>
            <a:endParaRPr lang="en-US" sz="3600" b="1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081A69-0817-7748-B122-03B4657B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2" y="1259645"/>
            <a:ext cx="11232077" cy="5128290"/>
          </a:xfrm>
        </p:spPr>
        <p:txBody>
          <a:bodyPr>
            <a:normAutofit fontScale="25000" lnSpcReduction="20000"/>
          </a:bodyPr>
          <a:lstStyle/>
          <a:p>
            <a:r>
              <a:rPr lang="en-IN" sz="14400">
                <a:solidFill>
                  <a:srgbClr val="FF0000"/>
                </a:solidFill>
              </a:rPr>
              <a:t>15 व्या</a:t>
            </a:r>
            <a:r>
              <a:rPr lang="en-GB" sz="14400">
                <a:solidFill>
                  <a:srgbClr val="FF0000"/>
                </a:solidFill>
              </a:rPr>
              <a:t> शतकाच्या उत्तरार्धात बहामनी राज्याचे</a:t>
            </a:r>
            <a:r>
              <a:rPr lang="en-IN" sz="14400">
                <a:solidFill>
                  <a:srgbClr val="FF0000"/>
                </a:solidFill>
              </a:rPr>
              <a:t> </a:t>
            </a:r>
            <a:r>
              <a:rPr lang="en-GB" sz="14400">
                <a:solidFill>
                  <a:srgbClr val="FF0000"/>
                </a:solidFill>
              </a:rPr>
              <a:t>विजापूरची</a:t>
            </a:r>
            <a:r>
              <a:rPr lang="en-IN" sz="14400">
                <a:solidFill>
                  <a:srgbClr val="FF0000"/>
                </a:solidFill>
              </a:rPr>
              <a:t>-</a:t>
            </a:r>
            <a:r>
              <a:rPr lang="en-GB" sz="14400">
                <a:solidFill>
                  <a:srgbClr val="FF0000"/>
                </a:solidFill>
              </a:rPr>
              <a:t> आदिलशाही</a:t>
            </a:r>
            <a:r>
              <a:rPr lang="en-IN" sz="14400">
                <a:solidFill>
                  <a:srgbClr val="FF0000"/>
                </a:solidFill>
              </a:rPr>
              <a:t>,</a:t>
            </a:r>
            <a:r>
              <a:rPr lang="en-GB" sz="14400">
                <a:solidFill>
                  <a:srgbClr val="FF0000"/>
                </a:solidFill>
              </a:rPr>
              <a:t> गोवळकोंड्याची</a:t>
            </a:r>
            <a:r>
              <a:rPr lang="en-IN" sz="14400">
                <a:solidFill>
                  <a:srgbClr val="FF0000"/>
                </a:solidFill>
              </a:rPr>
              <a:t>-</a:t>
            </a:r>
            <a:r>
              <a:rPr lang="en-GB" sz="14400">
                <a:solidFill>
                  <a:srgbClr val="FF0000"/>
                </a:solidFill>
              </a:rPr>
              <a:t> कुतुबशाही</a:t>
            </a:r>
            <a:r>
              <a:rPr lang="en-IN" sz="14400">
                <a:solidFill>
                  <a:srgbClr val="FF0000"/>
                </a:solidFill>
              </a:rPr>
              <a:t>,</a:t>
            </a:r>
            <a:r>
              <a:rPr lang="en-GB" sz="14400">
                <a:solidFill>
                  <a:srgbClr val="FF0000"/>
                </a:solidFill>
              </a:rPr>
              <a:t> अहमदनगरची</a:t>
            </a:r>
            <a:r>
              <a:rPr lang="en-IN" sz="14400">
                <a:solidFill>
                  <a:srgbClr val="FF0000"/>
                </a:solidFill>
              </a:rPr>
              <a:t>-</a:t>
            </a:r>
            <a:r>
              <a:rPr lang="en-GB" sz="14400">
                <a:solidFill>
                  <a:srgbClr val="FF0000"/>
                </a:solidFill>
              </a:rPr>
              <a:t> निजामशाही</a:t>
            </a:r>
            <a:r>
              <a:rPr lang="en-IN" sz="14400">
                <a:solidFill>
                  <a:srgbClr val="FF0000"/>
                </a:solidFill>
              </a:rPr>
              <a:t>,</a:t>
            </a:r>
            <a:r>
              <a:rPr lang="en-GB" sz="14400">
                <a:solidFill>
                  <a:srgbClr val="FF0000"/>
                </a:solidFill>
              </a:rPr>
              <a:t> वऱ्हाडची</a:t>
            </a:r>
            <a:r>
              <a:rPr lang="en-IN" sz="14400">
                <a:solidFill>
                  <a:srgbClr val="FF0000"/>
                </a:solidFill>
              </a:rPr>
              <a:t>-</a:t>
            </a:r>
            <a:r>
              <a:rPr lang="en-GB" sz="14400">
                <a:solidFill>
                  <a:srgbClr val="FF0000"/>
                </a:solidFill>
              </a:rPr>
              <a:t> इमादशाही आणि बिदरची बरीदशाही</a:t>
            </a:r>
            <a:r>
              <a:rPr lang="en-IN" sz="14400">
                <a:solidFill>
                  <a:srgbClr val="FF0000"/>
                </a:solidFill>
              </a:rPr>
              <a:t>. </a:t>
            </a:r>
            <a:r>
              <a:rPr lang="en-GB" sz="14400">
                <a:solidFill>
                  <a:srgbClr val="FF0000"/>
                </a:solidFill>
              </a:rPr>
              <a:t> असे पाच तुकडे झाले</a:t>
            </a:r>
            <a:endParaRPr lang="en-IN" sz="14400">
              <a:solidFill>
                <a:srgbClr val="FF0000"/>
              </a:solidFill>
            </a:endParaRPr>
          </a:p>
          <a:p>
            <a:r>
              <a:rPr lang="en-GB" sz="14400">
                <a:solidFill>
                  <a:srgbClr val="FF0000"/>
                </a:solidFill>
              </a:rPr>
              <a:t> बहामनी राज्यात मुस्लिमांचे दोन पक्ष होते</a:t>
            </a:r>
            <a:r>
              <a:rPr lang="en-IN" sz="14400">
                <a:solidFill>
                  <a:srgbClr val="FF0000"/>
                </a:solidFill>
              </a:rPr>
              <a:t> </a:t>
            </a:r>
            <a:r>
              <a:rPr lang="en-GB" sz="14400">
                <a:solidFill>
                  <a:srgbClr val="FF0000"/>
                </a:solidFill>
              </a:rPr>
              <a:t>त्यातील पहिला पक्ष स्थानिक मुस्लीम आणि आफ्रिका या भागातून आलेल्या कृष्णवर्णीय मुस्लिमांचा होता</a:t>
            </a:r>
            <a:r>
              <a:rPr lang="en-IN" sz="14400">
                <a:solidFill>
                  <a:srgbClr val="FF0000"/>
                </a:solidFill>
              </a:rPr>
              <a:t> </a:t>
            </a:r>
            <a:r>
              <a:rPr lang="en-GB" sz="14400">
                <a:solidFill>
                  <a:srgbClr val="FF0000"/>
                </a:solidFill>
              </a:rPr>
              <a:t> त्यांना स्थानिक म्हणत</a:t>
            </a:r>
            <a:endParaRPr lang="en-IN" sz="14400">
              <a:solidFill>
                <a:srgbClr val="FF0000"/>
              </a:solidFill>
            </a:endParaRPr>
          </a:p>
          <a:p>
            <a:r>
              <a:rPr lang="en-GB" sz="14400">
                <a:solidFill>
                  <a:srgbClr val="FF0000"/>
                </a:solidFill>
              </a:rPr>
              <a:t> दुसरा पक्ष हा मध्य आशिया</a:t>
            </a:r>
            <a:r>
              <a:rPr lang="en-IN" sz="14400">
                <a:solidFill>
                  <a:srgbClr val="FF0000"/>
                </a:solidFill>
              </a:rPr>
              <a:t>,</a:t>
            </a:r>
            <a:r>
              <a:rPr lang="en-GB" sz="14400">
                <a:solidFill>
                  <a:srgbClr val="FF0000"/>
                </a:solidFill>
              </a:rPr>
              <a:t> तुर्कस्थान</a:t>
            </a:r>
            <a:r>
              <a:rPr lang="en-IN" sz="14400">
                <a:solidFill>
                  <a:srgbClr val="FF0000"/>
                </a:solidFill>
              </a:rPr>
              <a:t>,</a:t>
            </a:r>
            <a:r>
              <a:rPr lang="en-GB" sz="14400">
                <a:solidFill>
                  <a:srgbClr val="FF0000"/>
                </a:solidFill>
              </a:rPr>
              <a:t> अफगाणिस्तान</a:t>
            </a:r>
            <a:r>
              <a:rPr lang="en-IN" sz="14400">
                <a:solidFill>
                  <a:srgbClr val="FF0000"/>
                </a:solidFill>
              </a:rPr>
              <a:t>,</a:t>
            </a:r>
            <a:r>
              <a:rPr lang="en-GB" sz="14400">
                <a:solidFill>
                  <a:srgbClr val="FF0000"/>
                </a:solidFill>
              </a:rPr>
              <a:t> इराण येथून आलेल्या गोऱ्या लोकांचा होता ते स्वतःला श्रेष्ठ</a:t>
            </a:r>
            <a:r>
              <a:rPr lang="en-IN" sz="14400">
                <a:solidFill>
                  <a:srgbClr val="FF0000"/>
                </a:solidFill>
              </a:rPr>
              <a:t> </a:t>
            </a:r>
            <a:r>
              <a:rPr lang="en-GB" sz="14400">
                <a:solidFill>
                  <a:srgbClr val="FF0000"/>
                </a:solidFill>
              </a:rPr>
              <a:t>समजत</a:t>
            </a:r>
            <a:endParaRPr lang="en-IN" sz="14400">
              <a:solidFill>
                <a:srgbClr val="FF0000"/>
              </a:solidFill>
            </a:endParaRPr>
          </a:p>
          <a:p>
            <a:r>
              <a:rPr lang="en-GB" sz="14400">
                <a:solidFill>
                  <a:srgbClr val="FF0000"/>
                </a:solidFill>
              </a:rPr>
              <a:t>या दोन्ही पक्षात एकमेकावर वर्चस्व सिद्ध करण्यासाठी स्पर्धा सुरू झाली</a:t>
            </a:r>
            <a:endParaRPr lang="en-IN" sz="14400">
              <a:solidFill>
                <a:srgbClr val="FF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366119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Custom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Parcel</vt:lpstr>
      <vt:lpstr> दयानंद कला महाविद्यालय, लातूर</vt:lpstr>
      <vt:lpstr>Slide 2</vt:lpstr>
      <vt:lpstr>मराठी सत्तेच्या उदयाची पार्श्वभूमी</vt:lpstr>
      <vt:lpstr>मराठी सत्तेच्या उदयाची कारणे</vt:lpstr>
      <vt:lpstr>2) महाराष्ट्राची निसर्ग रचना</vt:lpstr>
      <vt:lpstr>3) समान भाषा व समान साहित्य</vt:lpstr>
      <vt:lpstr>4) साधू संतांचे कार्य</vt:lpstr>
      <vt:lpstr> 5) मराठ्यांची तीर्थक्षेत्रे</vt:lpstr>
      <vt:lpstr>6) बहमनी राज्याचे विभाजन व पाच शाह्यांची निर्मिती</vt:lpstr>
      <vt:lpstr>7) विजयनगरचे वैभवशाली साम्राज्य</vt:lpstr>
      <vt:lpstr>8) मराठ्यांचा शाही राजकारणात प्रवेश</vt:lpstr>
      <vt:lpstr>9) गनिमी कावा युद्धपद्धती</vt:lpstr>
      <vt:lpstr>10) महाराष्ट्र धर्म संकल्पना</vt:lpstr>
      <vt:lpstr>11) स्वतंत्र ग्राम संस्थांचा अनुभव </vt:lpstr>
      <vt:lpstr>12) शहाजी राजांचे योगदान</vt:lpstr>
      <vt:lpstr>13) छ. शिवाजी राजांचा सिंहाचा वाटा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जयक्रांती कला आणि वाणिज्य वरिष्ठ महाविद्यालय, लातूर</dc:title>
  <dc:creator>Unknown User</dc:creator>
  <cp:lastModifiedBy>Mahesh</cp:lastModifiedBy>
  <cp:revision>6</cp:revision>
  <dcterms:created xsi:type="dcterms:W3CDTF">2020-07-26T09:54:27Z</dcterms:created>
  <dcterms:modified xsi:type="dcterms:W3CDTF">2022-02-15T13:19:48Z</dcterms:modified>
</cp:coreProperties>
</file>