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5" r:id="rId3"/>
    <p:sldId id="277" r:id="rId4"/>
    <p:sldId id="274" r:id="rId5"/>
    <p:sldId id="284" r:id="rId6"/>
    <p:sldId id="280" r:id="rId7"/>
    <p:sldId id="281" r:id="rId8"/>
    <p:sldId id="282" r:id="rId9"/>
    <p:sldId id="283" r:id="rId10"/>
    <p:sldId id="27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Welcome" id="{E75E278A-FF0E-49A4-B170-79828D63BBAD}">
          <p14:sldIdLst>
            <p14:sldId id="256"/>
            <p14:sldId id="285"/>
          </p14:sldIdLst>
        </p14:section>
        <p14:section name="Getting Started, Built for Touch, Highlight and Add Notes, Transitions, Morph" id="{B9B51309-D148-4332-87C2-07BE32FBCA3B}">
          <p14:sldIdLst>
            <p14:sldId id="277"/>
            <p14:sldId id="274"/>
            <p14:sldId id="284"/>
            <p14:sldId id="280"/>
            <p14:sldId id="281"/>
            <p14:sldId id="282"/>
            <p14:sldId id="283"/>
          </p14:sldIdLst>
        </p14:section>
        <p14:section name="Learn More" id="{2CC34DB2-6590-42C0-AD4B-A04C6060184E}">
          <p14:sldIdLst>
            <p14:sldId id="27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D462F"/>
    <a:srgbClr val="923922"/>
    <a:srgbClr val="B7472A"/>
    <a:srgbClr val="D24726"/>
    <a:srgbClr val="FF9B45"/>
    <a:srgbClr val="F8CFB6"/>
    <a:srgbClr val="F8CAB6"/>
    <a:srgbClr val="404040"/>
    <a:srgbClr val="F5F5F5"/>
    <a:srgbClr val="F2F2F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29" autoAdjust="0"/>
    <p:restoredTop sz="94214" autoAdjust="0"/>
  </p:normalViewPr>
  <p:slideViewPr>
    <p:cSldViewPr snapToGrid="0">
      <p:cViewPr varScale="1">
        <p:scale>
          <a:sx n="69" d="100"/>
          <a:sy n="69" d="100"/>
        </p:scale>
        <p:origin x="-57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Slide Show mode, select the arrows to visit links.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226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4950" y="262784"/>
            <a:ext cx="11682101" cy="6332433"/>
          </a:xfrm>
          <a:prstGeom prst="rec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=""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254950" y="262784"/>
            <a:ext cx="11682101" cy="2072643"/>
          </a:xfrm>
          <a:prstGeom prst="rec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263640" cy="64008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400" b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541611" y="2560639"/>
            <a:ext cx="9442648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133565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089" y="1618488"/>
            <a:ext cx="4301866" cy="4558475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buNone/>
              <a:defRPr sz="20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30000"/>
              </a:lnSpc>
              <a:spcBef>
                <a:spcPts val="500"/>
              </a:spcBef>
              <a:spcAft>
                <a:spcPts val="1000"/>
              </a:spcAft>
              <a:defRPr sz="18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4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4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1042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>
            <a:extLst>
              <a:ext uri="{FF2B5EF4-FFF2-40B4-BE49-F238E27FC236}">
                <a16:creationId xmlns="" xmlns:a16="http://schemas.microsoft.com/office/drawing/2014/main" id="{04884A6C-E68A-9743-A278-3ABC13D3F0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27" y="2117414"/>
            <a:ext cx="10860974" cy="315862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11CF71C7-C719-1246-A54D-9FED5F9829EB}"/>
              </a:ext>
            </a:extLst>
          </p:cNvPr>
          <p:cNvSpPr txBox="1">
            <a:spLocks/>
          </p:cNvSpPr>
          <p:nvPr/>
        </p:nvSpPr>
        <p:spPr>
          <a:xfrm rot="10800000" flipV="1">
            <a:off x="290945" y="637309"/>
            <a:ext cx="1124444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DVB-TTSurekhEN" pitchFamily="82" charset="0"/>
                <a:ea typeface="+mj-ea"/>
                <a:cs typeface="+mj-cs"/>
              </a:rPr>
              <a:t> </a:t>
            </a:r>
            <a:r>
              <a:rPr kumimoji="0" lang="hi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लातूर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8FB740C-FDC1-9943-A993-4A3F804F634B}"/>
              </a:ext>
            </a:extLst>
          </p:cNvPr>
          <p:cNvSpPr txBox="1"/>
          <p:nvPr/>
        </p:nvSpPr>
        <p:spPr>
          <a:xfrm>
            <a:off x="8118765" y="5811982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870" y="395844"/>
            <a:ext cx="11490188" cy="1186662"/>
          </a:xfrm>
        </p:spPr>
        <p:txBody>
          <a:bodyPr>
            <a:noAutofit/>
          </a:bodyPr>
          <a:lstStyle/>
          <a:p>
            <a:r>
              <a:rPr lang="en-IN" sz="4000" b="1">
                <a:solidFill>
                  <a:schemeClr val="accent6"/>
                </a:solidFill>
              </a:rPr>
              <a:t>2) </a:t>
            </a:r>
            <a:r>
              <a:rPr lang="en-GB" sz="4000" b="1">
                <a:solidFill>
                  <a:schemeClr val="accent6"/>
                </a:solidFill>
              </a:rPr>
              <a:t>चिटणीस बखर</a:t>
            </a:r>
            <a:endParaRPr lang="en-US" sz="4000" b="1" dirty="0">
              <a:solidFill>
                <a:schemeClr val="accent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80604" y="2046021"/>
            <a:ext cx="11694721" cy="454070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सातारचे छत्रपती शाहू महाराज दुसरे यांच्या दरबारातील मल्हार रामराव चिटणीस याने ही बखर लिहिली</a:t>
            </a:r>
            <a:endParaRPr lang="en-IN" sz="360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या बकरीचे लिखाण सातारच्या दप्तर खाण्यातील कागदपत्रे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ऐकीव</a:t>
            </a: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माहिती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अख्यायिका यांच्या आधारे करण्यात आले</a:t>
            </a:r>
            <a:endParaRPr lang="en-IN" sz="360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हा</a:t>
            </a: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ग्रंथ 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शिव</a:t>
            </a: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राज्याभिषेका</a:t>
            </a: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पर्यंतच्या का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ळा</a:t>
            </a:r>
            <a:r>
              <a:rPr lang="en-GB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वर प्रकाश </a:t>
            </a:r>
            <a:r>
              <a:rPr lang="en-IN" sz="3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टाकतो</a:t>
            </a:r>
            <a:endParaRPr lang="en-US" sz="36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406715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D1DCD8-34B1-E541-824C-F834FD0B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371104" y="-309253"/>
            <a:ext cx="10955592" cy="1991591"/>
          </a:xfrm>
        </p:spPr>
        <p:txBody>
          <a:bodyPr>
            <a:normAutofit/>
          </a:bodyPr>
          <a:lstStyle/>
          <a:p>
            <a:r>
              <a:rPr lang="en-IN" sz="4000" b="1">
                <a:solidFill>
                  <a:srgbClr val="92D050"/>
                </a:solidFill>
              </a:rPr>
              <a:t>3) </a:t>
            </a:r>
            <a:r>
              <a:rPr lang="en-GB" sz="4000" b="1">
                <a:solidFill>
                  <a:srgbClr val="92D050"/>
                </a:solidFill>
              </a:rPr>
              <a:t>संभाजी महाराजांची बखर</a:t>
            </a:r>
            <a:endParaRPr lang="en-US" sz="4000" b="1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26EB083-2027-F94C-9734-E5531B53F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535876"/>
            <a:ext cx="11556376" cy="5331526"/>
          </a:xfrm>
        </p:spPr>
        <p:txBody>
          <a:bodyPr>
            <a:normAutofit/>
          </a:bodyPr>
          <a:lstStyle/>
          <a:p>
            <a:r>
              <a:rPr lang="en-GB" sz="3600">
                <a:solidFill>
                  <a:srgbClr val="0070C0"/>
                </a:solidFill>
              </a:rPr>
              <a:t>मल्हार</a:t>
            </a:r>
            <a:r>
              <a:rPr lang="en-IN" sz="3600">
                <a:solidFill>
                  <a:srgbClr val="0070C0"/>
                </a:solidFill>
              </a:rPr>
              <a:t> </a:t>
            </a:r>
            <a:r>
              <a:rPr lang="en-GB" sz="3600">
                <a:solidFill>
                  <a:srgbClr val="0070C0"/>
                </a:solidFill>
              </a:rPr>
              <a:t>रामराव चिटणीस यांनी ही बखर लिहिली</a:t>
            </a:r>
            <a:endParaRPr lang="en-IN" sz="360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या ग्रंथामध्ये संभाजी महाराजांचे चरित्र सांगितले आहे</a:t>
            </a:r>
            <a:endParaRPr lang="en-IN" sz="360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या बखरीत अनेक सरदारांचे</a:t>
            </a:r>
            <a:r>
              <a:rPr lang="en-IN" sz="3600">
                <a:solidFill>
                  <a:srgbClr val="0070C0"/>
                </a:solidFill>
              </a:rPr>
              <a:t>,</a:t>
            </a:r>
            <a:r>
              <a:rPr lang="en-GB" sz="3600">
                <a:solidFill>
                  <a:srgbClr val="0070C0"/>
                </a:solidFill>
              </a:rPr>
              <a:t> व्यक्ती व घटनांचे उल्लेख आहेत</a:t>
            </a:r>
            <a:endParaRPr lang="en-IN" sz="360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संभाजी महाराज व त्यांचे स्वच्छंदी वागणे इत्यादीबाबत बखरीत</a:t>
            </a:r>
            <a:endParaRPr lang="en-IN" sz="360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N" sz="360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3600">
                <a:solidFill>
                  <a:srgbClr val="0070C0"/>
                </a:solidFill>
              </a:rPr>
              <a:t> विस्ताराने लिहिले आहे</a:t>
            </a:r>
            <a:endParaRPr lang="en-US" sz="36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7735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E9F951-CD4E-5F4D-8EE5-B21AF0FEC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611" y="-1138052"/>
            <a:ext cx="9708890" cy="268431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92D050"/>
                </a:solidFill>
              </a:rPr>
              <a:t> </a:t>
            </a:r>
            <a:r>
              <a:rPr lang="en-IN" b="1">
                <a:solidFill>
                  <a:srgbClr val="92D050"/>
                </a:solidFill>
              </a:rPr>
              <a:t>4)  </a:t>
            </a:r>
            <a:r>
              <a:rPr lang="en-GB" sz="4000" b="1">
                <a:solidFill>
                  <a:srgbClr val="92D050"/>
                </a:solidFill>
              </a:rPr>
              <a:t>श्री शिवछत्रपतींची 91 कलमी बखर</a:t>
            </a:r>
            <a:endParaRPr lang="en-US" sz="4000" b="1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CBE51D5-B513-B84A-AF31-74F969DA3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8030" y="2701595"/>
            <a:ext cx="11650389" cy="3978275"/>
          </a:xfrm>
        </p:spPr>
        <p:txBody>
          <a:bodyPr>
            <a:normAutofit/>
          </a:bodyPr>
          <a:lstStyle/>
          <a:p>
            <a:r>
              <a:rPr lang="en-GB" sz="3200">
                <a:solidFill>
                  <a:srgbClr val="002060"/>
                </a:solidFill>
              </a:rPr>
              <a:t>या बखरीत 91 कलमे आहेत म्हणूनया ब</a:t>
            </a:r>
            <a:r>
              <a:rPr lang="en-IN" sz="3200">
                <a:solidFill>
                  <a:srgbClr val="002060"/>
                </a:solidFill>
              </a:rPr>
              <a:t>ख</a:t>
            </a:r>
            <a:r>
              <a:rPr lang="en-GB" sz="3200">
                <a:solidFill>
                  <a:srgbClr val="002060"/>
                </a:solidFill>
              </a:rPr>
              <a:t>री</a:t>
            </a:r>
            <a:r>
              <a:rPr lang="en-IN" sz="3200">
                <a:solidFill>
                  <a:srgbClr val="002060"/>
                </a:solidFill>
              </a:rPr>
              <a:t>स 91</a:t>
            </a:r>
            <a:r>
              <a:rPr lang="en-GB" sz="3200">
                <a:solidFill>
                  <a:srgbClr val="002060"/>
                </a:solidFill>
              </a:rPr>
              <a:t> </a:t>
            </a:r>
            <a:r>
              <a:rPr lang="en-IN" sz="3200">
                <a:solidFill>
                  <a:srgbClr val="002060"/>
                </a:solidFill>
              </a:rPr>
              <a:t>क</a:t>
            </a:r>
            <a:r>
              <a:rPr lang="en-GB" sz="3200">
                <a:solidFill>
                  <a:srgbClr val="002060"/>
                </a:solidFill>
              </a:rPr>
              <a:t>लमी बखर असे </a:t>
            </a:r>
            <a:endParaRPr lang="en-IN" sz="320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IN" sz="3200">
                <a:solidFill>
                  <a:srgbClr val="002060"/>
                </a:solidFill>
              </a:rPr>
              <a:t>  </a:t>
            </a:r>
            <a:r>
              <a:rPr lang="en-GB" sz="3200">
                <a:solidFill>
                  <a:srgbClr val="002060"/>
                </a:solidFill>
              </a:rPr>
              <a:t>म्हटले जाते</a:t>
            </a:r>
            <a:endParaRPr lang="en-IN" sz="3200"/>
          </a:p>
          <a:p>
            <a:r>
              <a:rPr lang="en-GB" sz="3200"/>
              <a:t> </a:t>
            </a:r>
            <a:r>
              <a:rPr lang="en-GB" sz="3200">
                <a:solidFill>
                  <a:srgbClr val="002060"/>
                </a:solidFill>
              </a:rPr>
              <a:t>शिवाजीराजांच्या अष्टप्रधान मंडळातील मंत्री दत्ताजी वा</a:t>
            </a:r>
            <a:r>
              <a:rPr lang="en-IN" sz="3200">
                <a:solidFill>
                  <a:srgbClr val="002060"/>
                </a:solidFill>
              </a:rPr>
              <a:t>कनिस</a:t>
            </a:r>
            <a:r>
              <a:rPr lang="en-GB" sz="3200">
                <a:solidFill>
                  <a:srgbClr val="002060"/>
                </a:solidFill>
              </a:rPr>
              <a:t> यांनी ही </a:t>
            </a:r>
            <a:endParaRPr lang="en-IN" sz="320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IN" sz="3200">
                <a:solidFill>
                  <a:srgbClr val="002060"/>
                </a:solidFill>
              </a:rPr>
              <a:t>   </a:t>
            </a:r>
            <a:r>
              <a:rPr lang="en-GB" sz="3200">
                <a:solidFill>
                  <a:srgbClr val="002060"/>
                </a:solidFill>
              </a:rPr>
              <a:t>बखर</a:t>
            </a:r>
            <a:r>
              <a:rPr lang="en-IN" sz="3200">
                <a:solidFill>
                  <a:srgbClr val="002060"/>
                </a:solidFill>
              </a:rPr>
              <a:t> </a:t>
            </a:r>
            <a:r>
              <a:rPr lang="en-GB" sz="3200">
                <a:solidFill>
                  <a:srgbClr val="002060"/>
                </a:solidFill>
              </a:rPr>
              <a:t>लिहिली</a:t>
            </a:r>
            <a:endParaRPr lang="en-IN" sz="3200">
              <a:solidFill>
                <a:srgbClr val="002060"/>
              </a:solidFill>
            </a:endParaRPr>
          </a:p>
          <a:p>
            <a:r>
              <a:rPr lang="en-GB" sz="3200">
                <a:solidFill>
                  <a:srgbClr val="002060"/>
                </a:solidFill>
              </a:rPr>
              <a:t> बखरीत मालोजीराजे भोसले पासून ते शिवाजी महाराजांच्या मृत्यूपर्यंत </a:t>
            </a:r>
            <a:endParaRPr lang="en-IN" sz="320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IN" sz="3200">
                <a:solidFill>
                  <a:srgbClr val="002060"/>
                </a:solidFill>
              </a:rPr>
              <a:t>   </a:t>
            </a:r>
            <a:r>
              <a:rPr lang="en-GB" sz="3200">
                <a:solidFill>
                  <a:srgbClr val="002060"/>
                </a:solidFill>
              </a:rPr>
              <a:t>ची माहिती दिली आहे</a:t>
            </a:r>
            <a:endParaRPr lang="en-IN" sz="3200">
              <a:solidFill>
                <a:srgbClr val="002060"/>
              </a:solidFill>
            </a:endParaRPr>
          </a:p>
          <a:p>
            <a:r>
              <a:rPr lang="en-GB" sz="3200">
                <a:solidFill>
                  <a:srgbClr val="002060"/>
                </a:solidFill>
              </a:rPr>
              <a:t> ही बखर फारशी भाषेमध्ये तारीख</a:t>
            </a:r>
            <a:r>
              <a:rPr lang="en-IN" sz="3200">
                <a:solidFill>
                  <a:srgbClr val="002060"/>
                </a:solidFill>
              </a:rPr>
              <a:t>-ए-</a:t>
            </a:r>
            <a:r>
              <a:rPr lang="en-GB" sz="3200">
                <a:solidFill>
                  <a:srgbClr val="002060"/>
                </a:solidFill>
              </a:rPr>
              <a:t> शिवाजी या नावाने प्रसिद्ध आहे</a:t>
            </a:r>
            <a:endParaRPr lang="en-US" sz="32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2764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9FE779-1A11-E04C-8322-CC415A4F4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507175"/>
            <a:ext cx="10921162" cy="1237013"/>
          </a:xfrm>
        </p:spPr>
        <p:txBody>
          <a:bodyPr>
            <a:normAutofit/>
          </a:bodyPr>
          <a:lstStyle/>
          <a:p>
            <a:r>
              <a:rPr lang="en-IN" sz="4000" b="1">
                <a:solidFill>
                  <a:srgbClr val="92D050"/>
                </a:solidFill>
              </a:rPr>
              <a:t>5) </a:t>
            </a:r>
            <a:r>
              <a:rPr lang="en-GB" sz="4000" b="1">
                <a:solidFill>
                  <a:srgbClr val="92D050"/>
                </a:solidFill>
              </a:rPr>
              <a:t>आज्ञापत्र</a:t>
            </a:r>
            <a:endParaRPr lang="en-US" sz="4000" b="1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8C1127-17E6-4D48-AFAE-D4225FBFF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610" y="2560639"/>
            <a:ext cx="11506895" cy="3978275"/>
          </a:xfrm>
        </p:spPr>
        <p:txBody>
          <a:bodyPr>
            <a:normAutofit/>
          </a:bodyPr>
          <a:lstStyle/>
          <a:p>
            <a:r>
              <a:rPr lang="en-IN" sz="3600">
                <a:solidFill>
                  <a:srgbClr val="7030A0"/>
                </a:solidFill>
              </a:rPr>
              <a:t>स</a:t>
            </a:r>
            <a:r>
              <a:rPr lang="en-GB" sz="3600">
                <a:solidFill>
                  <a:srgbClr val="7030A0"/>
                </a:solidFill>
              </a:rPr>
              <a:t>न </a:t>
            </a:r>
            <a:r>
              <a:rPr lang="en-IN" sz="3600">
                <a:solidFill>
                  <a:srgbClr val="7030A0"/>
                </a:solidFill>
              </a:rPr>
              <a:t>1715 </a:t>
            </a:r>
            <a:r>
              <a:rPr lang="en-GB" sz="3600">
                <a:solidFill>
                  <a:srgbClr val="7030A0"/>
                </a:solidFill>
              </a:rPr>
              <a:t>मध्ये रामचंद्र पंत अमात्य यांनी हा ग्रंथ लिहिला</a:t>
            </a:r>
            <a:r>
              <a:rPr lang="en-IN" sz="3600">
                <a:solidFill>
                  <a:srgbClr val="7030A0"/>
                </a:solidFill>
              </a:rPr>
              <a:t> </a:t>
            </a:r>
          </a:p>
          <a:p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 या ग्रंथात एकूण नऊ प्रकरणे आहेत त्यामध्ये राजा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त्याचे </a:t>
            </a:r>
            <a:endParaRPr lang="en-IN" sz="36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IN" sz="3600">
                <a:solidFill>
                  <a:srgbClr val="7030A0"/>
                </a:solidFill>
              </a:rPr>
              <a:t>   </a:t>
            </a:r>
            <a:r>
              <a:rPr lang="en-GB" sz="3600">
                <a:solidFill>
                  <a:srgbClr val="7030A0"/>
                </a:solidFill>
              </a:rPr>
              <a:t>प्रधानमंडळ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व्यापार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सावकार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व</a:t>
            </a:r>
            <a:r>
              <a:rPr lang="en-IN" sz="3600">
                <a:solidFill>
                  <a:srgbClr val="7030A0"/>
                </a:solidFill>
              </a:rPr>
              <a:t>त</a:t>
            </a:r>
            <a:r>
              <a:rPr lang="en-GB" sz="3600">
                <a:solidFill>
                  <a:srgbClr val="7030A0"/>
                </a:solidFill>
              </a:rPr>
              <a:t>ने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वतनदार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किल्ले व </a:t>
            </a:r>
            <a:endParaRPr lang="en-IN" sz="36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IN" sz="3600">
                <a:solidFill>
                  <a:srgbClr val="7030A0"/>
                </a:solidFill>
              </a:rPr>
              <a:t>   </a:t>
            </a:r>
            <a:r>
              <a:rPr lang="en-GB" sz="3600">
                <a:solidFill>
                  <a:srgbClr val="7030A0"/>
                </a:solidFill>
              </a:rPr>
              <a:t>आरमार इत्यादी विषयासंबंधीचे विचार मांडले आहेत</a:t>
            </a:r>
            <a:endParaRPr lang="en-IN" sz="360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 रामचंद्रपंत अमात्य हे शिवकालीन असल्याने त्यांनी शिवाजी </a:t>
            </a:r>
            <a:endParaRPr lang="en-IN" sz="36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IN" sz="3600">
                <a:solidFill>
                  <a:srgbClr val="7030A0"/>
                </a:solidFill>
              </a:rPr>
              <a:t>   </a:t>
            </a:r>
            <a:r>
              <a:rPr lang="en-GB" sz="3600">
                <a:solidFill>
                  <a:srgbClr val="7030A0"/>
                </a:solidFill>
              </a:rPr>
              <a:t>राजां</a:t>
            </a:r>
            <a:r>
              <a:rPr lang="en-IN" sz="3600">
                <a:solidFill>
                  <a:srgbClr val="7030A0"/>
                </a:solidFill>
              </a:rPr>
              <a:t>ची</a:t>
            </a:r>
            <a:r>
              <a:rPr lang="en-GB" sz="3600">
                <a:solidFill>
                  <a:srgbClr val="7030A0"/>
                </a:solidFill>
              </a:rPr>
              <a:t> राजनीति</a:t>
            </a:r>
            <a:r>
              <a:rPr lang="en-IN" sz="3600">
                <a:solidFill>
                  <a:srgbClr val="7030A0"/>
                </a:solidFill>
              </a:rPr>
              <a:t> </a:t>
            </a:r>
            <a:r>
              <a:rPr lang="en-GB" sz="3600">
                <a:solidFill>
                  <a:srgbClr val="7030A0"/>
                </a:solidFill>
              </a:rPr>
              <a:t>यावरही प्रकाश टाकला आहे</a:t>
            </a:r>
            <a:endParaRPr lang="en-US" sz="36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7542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3792C5-B4F6-EF44-9D66-EC4F63DDD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74837" y="0"/>
            <a:ext cx="10129475" cy="1645227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92D050"/>
                </a:solidFill>
              </a:rPr>
              <a:t> </a:t>
            </a:r>
            <a:r>
              <a:rPr lang="en-IN" b="1">
                <a:solidFill>
                  <a:srgbClr val="92D050"/>
                </a:solidFill>
              </a:rPr>
              <a:t>6) </a:t>
            </a:r>
            <a:r>
              <a:rPr lang="en-GB" sz="4000" b="1">
                <a:solidFill>
                  <a:srgbClr val="92D050"/>
                </a:solidFill>
              </a:rPr>
              <a:t>पोवाडे व लावण्या</a:t>
            </a:r>
            <a:endParaRPr lang="en-US" sz="4000" b="1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265645-8E95-2348-B7B5-22324FC6E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-1" y="2644693"/>
            <a:ext cx="12431982" cy="3978275"/>
          </a:xfrm>
        </p:spPr>
        <p:txBody>
          <a:bodyPr>
            <a:normAutofit/>
          </a:bodyPr>
          <a:lstStyle/>
          <a:p>
            <a:r>
              <a:rPr lang="en-GB"/>
              <a:t> </a:t>
            </a:r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पोवाडे व लावण्या हे मराठ्यांच्या इतिहासाचे महत्त्वाचे साधन आहे</a:t>
            </a:r>
            <a:endParaRPr lang="en-IN" sz="3200">
              <a:solidFill>
                <a:schemeClr val="accent5">
                  <a:lumMod val="50000"/>
                </a:schemeClr>
              </a:solidFill>
            </a:endParaRPr>
          </a:p>
          <a:p>
            <a:endParaRPr lang="en-IN" sz="320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 अज्ञानदास याचा अफजलखान पोवाडा</a:t>
            </a:r>
            <a:r>
              <a:rPr lang="en-IN" sz="3200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 तुलसीदासचा सिंहगड व</a:t>
            </a:r>
            <a:r>
              <a:rPr lang="en-IN" sz="320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यमाजीचा </a:t>
            </a:r>
            <a:endParaRPr lang="en-IN" sz="320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N" sz="320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बाजी पासलकर हे प्रसिद्ध पोवाडे आहेत</a:t>
            </a:r>
            <a:endParaRPr lang="en-IN" sz="320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IN" sz="320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 तमाशा मधील लावण्या तून सामाजिक व राजकीय स्थितीवर व्यंग केल्याचे </a:t>
            </a:r>
            <a:endParaRPr lang="en-IN" sz="320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N" sz="320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लावण्यातुन</a:t>
            </a:r>
            <a:r>
              <a:rPr lang="en-IN" sz="320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3200">
                <a:solidFill>
                  <a:schemeClr val="accent5">
                    <a:lumMod val="50000"/>
                  </a:schemeClr>
                </a:solidFill>
              </a:rPr>
              <a:t>दिसून येते</a:t>
            </a:r>
            <a:endParaRPr lang="en-US" sz="320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4913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F3C7A7-2D9E-6C43-8358-976B38A33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 अफजलखानाचा पोवाडा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1C40AE-EC20-7C42-B8A7-A1B79312D4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2656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32DDD6-1C24-3A48-A6A5-294D4A3A6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47C872-F622-9748-8AB2-1C747AE6B5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8690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42FBCB-A9A5-9745-A6B2-D9062210B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D6956FA-CBE7-9043-91BE-4C3144F42B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2547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CD52BF-7A84-9F4B-9022-2E5C9F6A9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31C6BF-27A0-C946-8BDC-1026C221DE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535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C10A87-3421-3247-8596-1717A47F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4407" y="-1230393"/>
            <a:ext cx="11317006" cy="2015460"/>
          </a:xfrm>
        </p:spPr>
        <p:txBody>
          <a:bodyPr/>
          <a:lstStyle/>
          <a:p>
            <a:r>
              <a:rPr lang="en-GB"/>
              <a:t> </a:t>
            </a:r>
            <a:r>
              <a:rPr lang="en-GB" sz="4000" b="1">
                <a:solidFill>
                  <a:srgbClr val="FFFF00"/>
                </a:solidFill>
              </a:rPr>
              <a:t>छत्रपती शिवाजी महाराज </a:t>
            </a:r>
            <a:endParaRPr lang="en-US" sz="4000" b="1">
              <a:solidFill>
                <a:srgbClr val="FFFF00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AC8CC122-469D-DC44-8E8A-9607C3BA649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221" y="630441"/>
            <a:ext cx="6222174" cy="614096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="" xmlns:a16="http://schemas.microsoft.com/office/drawing/2014/main" id="{D00406BA-BC2C-C146-8979-633654D9C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05" y="226739"/>
            <a:ext cx="5608616" cy="65446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0199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4720" y="360756"/>
            <a:ext cx="10749367" cy="2259685"/>
          </a:xfrm>
        </p:spPr>
        <p:txBody>
          <a:bodyPr>
            <a:normAutofit/>
          </a:bodyPr>
          <a:lstStyle/>
          <a:p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मराठ्यांच्या इतिहासाची साध</a:t>
            </a:r>
            <a:r>
              <a:rPr lang="en-IN" sz="4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ने</a:t>
            </a:r>
            <a: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मराठ्यांचा इतिहास जाणून घेण्यासाठी उपलब्ध साधनांचे दोन प्रमुख भागात वर्गीकरण करता येते</a:t>
            </a:r>
            <a:r>
              <a:rPr lang="en-IN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17"/>
          <p:cNvSpPr>
            <a:spLocks noGrp="1"/>
          </p:cNvSpPr>
          <p:nvPr>
            <p:ph idx="1"/>
          </p:nvPr>
        </p:nvSpPr>
        <p:spPr>
          <a:xfrm>
            <a:off x="288421" y="2808019"/>
            <a:ext cx="11450831" cy="1843150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2000"/>
              </a:spcAft>
              <a:buNone/>
            </a:pPr>
            <a:r>
              <a:rPr lang="en-GB" sz="43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अ) </a:t>
            </a:r>
            <a:r>
              <a:rPr lang="en-GB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भारतीय भाषा</a:t>
            </a:r>
            <a:r>
              <a:rPr lang="en-IN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ं</a:t>
            </a:r>
            <a:r>
              <a:rPr lang="en-GB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तील साधने</a:t>
            </a:r>
            <a:endParaRPr lang="en-IN" sz="4300" b="1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2000"/>
              </a:spcAft>
              <a:buNone/>
            </a:pPr>
            <a:r>
              <a:rPr lang="en-GB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ब) </a:t>
            </a:r>
            <a:r>
              <a:rPr lang="en-GB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परकीय भाषा</a:t>
            </a:r>
            <a:r>
              <a:rPr lang="en-IN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ं</a:t>
            </a:r>
            <a:r>
              <a:rPr lang="en-GB" sz="43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तील साधने</a:t>
            </a:r>
            <a:endParaRPr lang="en-US" sz="43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17"/>
          <p:cNvSpPr txBox="1">
            <a:spLocks/>
          </p:cNvSpPr>
          <p:nvPr/>
        </p:nvSpPr>
        <p:spPr>
          <a:xfrm>
            <a:off x="452748" y="1676151"/>
            <a:ext cx="7805552" cy="1657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2000"/>
              </a:spcAft>
              <a:buNone/>
            </a:pP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0114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33553" y="3005"/>
            <a:ext cx="10638493" cy="199782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Built for touch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0" y="1334335"/>
            <a:ext cx="12276477" cy="5622471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AutoNum type="alphaUcParenR"/>
            </a:pPr>
            <a:r>
              <a:rPr lang="en-GB" sz="4000" b="1">
                <a:solidFill>
                  <a:schemeClr val="accent5">
                    <a:lumMod val="50000"/>
                  </a:schemeClr>
                </a:solidFill>
              </a:rPr>
              <a:t>संस्कृत </a:t>
            </a:r>
            <a:r>
              <a:rPr lang="en-IN" sz="4000" b="1">
                <a:solidFill>
                  <a:schemeClr val="accent5">
                    <a:lumMod val="50000"/>
                  </a:schemeClr>
                </a:solidFill>
              </a:rPr>
              <a:t>भाषां</a:t>
            </a:r>
            <a:r>
              <a:rPr lang="en-GB" sz="4000" b="1">
                <a:solidFill>
                  <a:schemeClr val="accent5">
                    <a:lumMod val="50000"/>
                  </a:schemeClr>
                </a:solidFill>
              </a:rPr>
              <a:t>तील साधने</a:t>
            </a:r>
            <a:endParaRPr lang="en-IN" sz="4000" b="1">
              <a:solidFill>
                <a:schemeClr val="accent5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>
                <a:solidFill>
                  <a:srgbClr val="0070C0"/>
                </a:solidFill>
              </a:rPr>
              <a:t>संस्कृत भाषेतील बहुतेक साधने हे पद्यात्मक स्वरूपात आहेत</a:t>
            </a:r>
            <a:endParaRPr lang="en-IN" sz="3600" b="1">
              <a:solidFill>
                <a:srgbClr val="0070C0"/>
              </a:solidFill>
            </a:endParaRPr>
          </a:p>
          <a:p>
            <a:pPr marL="742950" indent="-742950">
              <a:buAutoNum type="arabicParenR"/>
            </a:pPr>
            <a:r>
              <a:rPr lang="en-GB" sz="3600" b="1">
                <a:solidFill>
                  <a:schemeClr val="accent6"/>
                </a:solidFill>
              </a:rPr>
              <a:t>शिवभारत</a:t>
            </a:r>
            <a:r>
              <a:rPr lang="en-IN" sz="3600" b="1">
                <a:solidFill>
                  <a:schemeClr val="accent6"/>
                </a:solidFill>
              </a:rPr>
              <a:t>-  </a:t>
            </a:r>
            <a:r>
              <a:rPr lang="en-GB" sz="3600" b="1">
                <a:solidFill>
                  <a:srgbClr val="923922"/>
                </a:solidFill>
              </a:rPr>
              <a:t>कवी परमानंद लिखित या काव्यात 32 अध्याय आहेत</a:t>
            </a:r>
            <a:endParaRPr lang="en-IN" sz="3600" b="1">
              <a:solidFill>
                <a:srgbClr val="923922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>
                <a:solidFill>
                  <a:srgbClr val="923922"/>
                </a:solidFill>
              </a:rPr>
              <a:t>मालोजीराजे</a:t>
            </a:r>
            <a:r>
              <a:rPr lang="en-IN" sz="3600" b="1">
                <a:solidFill>
                  <a:srgbClr val="923922"/>
                </a:solidFill>
              </a:rPr>
              <a:t>,</a:t>
            </a:r>
            <a:r>
              <a:rPr lang="en-GB" sz="3600" b="1">
                <a:solidFill>
                  <a:srgbClr val="923922"/>
                </a:solidFill>
              </a:rPr>
              <a:t> शहाजीराजे व शिवाजी राजे यांचा इतिहास</a:t>
            </a:r>
            <a:endParaRPr lang="en-IN" sz="3600" b="1">
              <a:solidFill>
                <a:srgbClr val="923922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>
                <a:solidFill>
                  <a:srgbClr val="923922"/>
                </a:solidFill>
              </a:rPr>
              <a:t>शिवभारत हे स्तुतिपर काव्य</a:t>
            </a:r>
            <a:r>
              <a:rPr lang="en-IN" sz="3600" b="1">
                <a:solidFill>
                  <a:srgbClr val="923922"/>
                </a:solidFill>
              </a:rPr>
              <a:t>.</a:t>
            </a:r>
            <a:r>
              <a:rPr lang="en-GB" sz="3600" b="1">
                <a:solidFill>
                  <a:srgbClr val="923922"/>
                </a:solidFill>
              </a:rPr>
              <a:t> शिवाजी राजांना अवतारी पुरूष मानले</a:t>
            </a:r>
            <a:endParaRPr lang="en-IN" sz="3600" b="1">
              <a:solidFill>
                <a:srgbClr val="923922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>
                <a:solidFill>
                  <a:srgbClr val="923922"/>
                </a:solidFill>
              </a:rPr>
              <a:t>या ग्रंथात तत्कालीन दुष्काळ</a:t>
            </a:r>
            <a:r>
              <a:rPr lang="en-IN" sz="3600" b="1">
                <a:solidFill>
                  <a:srgbClr val="923922"/>
                </a:solidFill>
              </a:rPr>
              <a:t>,</a:t>
            </a:r>
            <a:r>
              <a:rPr lang="en-GB" sz="3600" b="1">
                <a:solidFill>
                  <a:srgbClr val="923922"/>
                </a:solidFill>
              </a:rPr>
              <a:t>शहरे</a:t>
            </a:r>
            <a:r>
              <a:rPr lang="en-IN" sz="3600" b="1">
                <a:solidFill>
                  <a:srgbClr val="923922"/>
                </a:solidFill>
              </a:rPr>
              <a:t>,</a:t>
            </a:r>
            <a:r>
              <a:rPr lang="en-GB" sz="3600" b="1">
                <a:solidFill>
                  <a:srgbClr val="923922"/>
                </a:solidFill>
              </a:rPr>
              <a:t> युद्धकला</a:t>
            </a:r>
            <a:r>
              <a:rPr lang="en-IN" sz="3600" b="1">
                <a:solidFill>
                  <a:srgbClr val="923922"/>
                </a:solidFill>
              </a:rPr>
              <a:t>,</a:t>
            </a:r>
            <a:r>
              <a:rPr lang="en-GB" sz="3600" b="1">
                <a:solidFill>
                  <a:srgbClr val="923922"/>
                </a:solidFill>
              </a:rPr>
              <a:t> धार्मिक रूढी</a:t>
            </a:r>
            <a:r>
              <a:rPr lang="en-IN" sz="3600" b="1">
                <a:solidFill>
                  <a:srgbClr val="923922"/>
                </a:solidFill>
              </a:rPr>
              <a:t>-</a:t>
            </a:r>
            <a:r>
              <a:rPr lang="en-GB" sz="3600" b="1">
                <a:solidFill>
                  <a:srgbClr val="923922"/>
                </a:solidFill>
              </a:rPr>
              <a:t>परंपरा</a:t>
            </a:r>
            <a:r>
              <a:rPr lang="en-IN" sz="3600" b="1">
                <a:solidFill>
                  <a:srgbClr val="923922"/>
                </a:solidFill>
              </a:rPr>
              <a:t>,</a:t>
            </a:r>
            <a:r>
              <a:rPr lang="en-GB" sz="3600" b="1">
                <a:solidFill>
                  <a:srgbClr val="923922"/>
                </a:solidFill>
              </a:rPr>
              <a:t> श्रद्धा उत्सव</a:t>
            </a:r>
            <a:r>
              <a:rPr lang="en-IN" sz="3600" b="1">
                <a:solidFill>
                  <a:srgbClr val="923922"/>
                </a:solidFill>
              </a:rPr>
              <a:t>,</a:t>
            </a:r>
            <a:r>
              <a:rPr lang="en-GB" sz="3600" b="1">
                <a:solidFill>
                  <a:srgbClr val="923922"/>
                </a:solidFill>
              </a:rPr>
              <a:t> समाजजीवन याचे वर्णन आले आहे</a:t>
            </a:r>
            <a:r>
              <a:rPr lang="en-IN" sz="3600" b="1">
                <a:solidFill>
                  <a:srgbClr val="923922"/>
                </a:solidFill>
              </a:rPr>
              <a:t>.</a:t>
            </a:r>
          </a:p>
          <a:p>
            <a:pPr marL="742950" indent="-742950">
              <a:buAutoNum type="arabicParenR"/>
            </a:pPr>
            <a:endParaRPr lang="en-IN" sz="3600" b="1">
              <a:solidFill>
                <a:srgbClr val="923922"/>
              </a:solidFill>
            </a:endParaRPr>
          </a:p>
          <a:p>
            <a:endParaRPr lang="en-US" sz="4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 descr="Square text box with text inside"/>
          <p:cNvSpPr/>
          <p:nvPr/>
        </p:nvSpPr>
        <p:spPr>
          <a:xfrm>
            <a:off x="301448" y="0"/>
            <a:ext cx="10002871" cy="1215096"/>
          </a:xfrm>
          <a:prstGeom prst="rec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300" b="1">
                <a:solidFill>
                  <a:srgbClr val="FFC000"/>
                </a:solidFill>
                <a:latin typeface="Cooper Black" panose="0208090404030B020404" pitchFamily="18" charset="0"/>
              </a:rPr>
              <a:t>अ</a:t>
            </a:r>
            <a:r>
              <a:rPr lang="en-IN" sz="3300">
                <a:solidFill>
                  <a:srgbClr val="FFC000"/>
                </a:solidFill>
                <a:latin typeface="Cooper Black" panose="0208090404030B020404" pitchFamily="18" charset="0"/>
              </a:rPr>
              <a:t>) </a:t>
            </a:r>
            <a:r>
              <a:rPr lang="en-GB" sz="3300">
                <a:solidFill>
                  <a:srgbClr val="FFC000"/>
                </a:solidFill>
                <a:latin typeface="Cooper Black" panose="0208090404030B020404" pitchFamily="18" charset="0"/>
              </a:rPr>
              <a:t>भारतीय भाषा</a:t>
            </a:r>
            <a:r>
              <a:rPr lang="en-IN" sz="3300">
                <a:solidFill>
                  <a:srgbClr val="FFC000"/>
                </a:solidFill>
                <a:latin typeface="Cooper Black" panose="0208090404030B020404" pitchFamily="18" charset="0"/>
              </a:rPr>
              <a:t>ं</a:t>
            </a:r>
            <a:r>
              <a:rPr lang="en-GB" sz="3300">
                <a:solidFill>
                  <a:srgbClr val="FFC000"/>
                </a:solidFill>
                <a:latin typeface="Cooper Black" panose="0208090404030B020404" pitchFamily="18" charset="0"/>
              </a:rPr>
              <a:t>तील साधने</a:t>
            </a:r>
            <a:endParaRPr lang="en-US" sz="3300" dirty="0">
              <a:solidFill>
                <a:srgbClr val="FFC000"/>
              </a:solidFill>
              <a:latin typeface="Cooper Black" panose="0208090404030B020404" pitchFamily="18" charset="0"/>
            </a:endParaRPr>
          </a:p>
        </p:txBody>
      </p:sp>
      <p:sp>
        <p:nvSpPr>
          <p:cNvPr id="17" name="Oval 16" descr="Circle with text inside"/>
          <p:cNvSpPr/>
          <p:nvPr/>
        </p:nvSpPr>
        <p:spPr>
          <a:xfrm>
            <a:off x="8716565" y="7944573"/>
            <a:ext cx="1998084" cy="1998084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="" xmlns:p14="http://schemas.microsoft.com/office/powerpoint/2010/main" val="28541130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92D050"/>
                </a:solidFill>
              </a:rPr>
              <a:t>2) </a:t>
            </a:r>
            <a:r>
              <a:rPr lang="en-GB" b="1">
                <a:solidFill>
                  <a:srgbClr val="92D050"/>
                </a:solidFill>
              </a:rPr>
              <a:t>अनुपुराण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3726" y="1311610"/>
            <a:ext cx="11690781" cy="519507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>
                <a:solidFill>
                  <a:srgbClr val="7030A0"/>
                </a:solidFill>
              </a:rPr>
              <a:t>अनुपुराण हा ग्रंथही परमानंद यांनी लिहिला असे मानले जाते</a:t>
            </a:r>
            <a:endParaRPr lang="en-IN" sz="400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>
                <a:solidFill>
                  <a:srgbClr val="7030A0"/>
                </a:solidFill>
              </a:rPr>
              <a:t>इतिहासकार टी</a:t>
            </a:r>
            <a:r>
              <a:rPr lang="en-IN" sz="4000">
                <a:solidFill>
                  <a:srgbClr val="7030A0"/>
                </a:solidFill>
              </a:rPr>
              <a:t>.</a:t>
            </a:r>
            <a:r>
              <a:rPr lang="en-GB" sz="4000">
                <a:solidFill>
                  <a:srgbClr val="7030A0"/>
                </a:solidFill>
              </a:rPr>
              <a:t> एस</a:t>
            </a:r>
            <a:r>
              <a:rPr lang="en-IN" sz="4000">
                <a:solidFill>
                  <a:srgbClr val="7030A0"/>
                </a:solidFill>
              </a:rPr>
              <a:t>.</a:t>
            </a:r>
            <a:r>
              <a:rPr lang="en-GB" sz="4000">
                <a:solidFill>
                  <a:srgbClr val="7030A0"/>
                </a:solidFill>
              </a:rPr>
              <a:t> शेजवलकर यांच्याम</a:t>
            </a:r>
            <a:r>
              <a:rPr lang="en-IN" sz="4000">
                <a:solidFill>
                  <a:srgbClr val="7030A0"/>
                </a:solidFill>
              </a:rPr>
              <a:t>ते</a:t>
            </a:r>
            <a:r>
              <a:rPr lang="en-GB" sz="4000">
                <a:solidFill>
                  <a:srgbClr val="7030A0"/>
                </a:solidFill>
              </a:rPr>
              <a:t> हे काव्य परमानंद </a:t>
            </a:r>
            <a:r>
              <a:rPr lang="en-IN" sz="4000">
                <a:solidFill>
                  <a:srgbClr val="7030A0"/>
                </a:solidFill>
              </a:rPr>
              <a:t>यां</a:t>
            </a:r>
            <a:r>
              <a:rPr lang="en-GB" sz="4000">
                <a:solidFill>
                  <a:srgbClr val="7030A0"/>
                </a:solidFill>
              </a:rPr>
              <a:t>चा पुत्र देवदत्त यांनी रचले</a:t>
            </a:r>
            <a:endParaRPr lang="en-IN" sz="4000">
              <a:solidFill>
                <a:srgbClr val="7030A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>
                <a:solidFill>
                  <a:srgbClr val="7030A0"/>
                </a:solidFill>
              </a:rPr>
              <a:t>या ग्रंथात भोसले कुळाचा शहाजी राजापासून संभाजी </a:t>
            </a:r>
            <a:r>
              <a:rPr lang="en-IN" sz="4000">
                <a:solidFill>
                  <a:srgbClr val="7030A0"/>
                </a:solidFill>
              </a:rPr>
              <a:t>महाराजा</a:t>
            </a:r>
            <a:r>
              <a:rPr lang="en-GB" sz="4000">
                <a:solidFill>
                  <a:srgbClr val="7030A0"/>
                </a:solidFill>
              </a:rPr>
              <a:t> पर्यंत काव्यमय इतिहास आहे</a:t>
            </a:r>
            <a:endParaRPr 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4416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GB" sz="40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राधामाधव विलासचंपू</a:t>
            </a:r>
            <a:endParaRPr lang="en-US" sz="40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 rot="10800000" flipV="1">
            <a:off x="0" y="1889224"/>
            <a:ext cx="11956968" cy="5607380"/>
          </a:xfrm>
        </p:spPr>
        <p:txBody>
          <a:bodyPr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जयराम शिंदे यांनी बंगळूर येथे शहाजीराजांच्या दरबारी मुक्कामास असताना हे गद्यकाव्य लिहिले</a:t>
            </a:r>
            <a:endParaRPr lang="en-IN" sz="36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या ग्रंथातून शहाजी पोर्तुगीज संबंध शहाजीच्या स्वाऱ्या इत्यादीची माहिती मिळते</a:t>
            </a:r>
            <a:endParaRPr lang="en-IN" sz="36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या ग्रंथातून तत्कालीन राजकीय स्थिती समजून घे</a:t>
            </a:r>
            <a:r>
              <a:rPr lang="en-IN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ता येते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FF0000"/>
                </a:solidFill>
              </a:rPr>
              <a:t>शहाजी राजांचे चरित्र व पराक्रम यावर प्रकाश टाकण्यात आला आहे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821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GB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प</a:t>
            </a:r>
            <a:r>
              <a:rPr lang="en-IN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र्णा</a:t>
            </a:r>
            <a:r>
              <a:rPr lang="en-GB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लपर्वत</a:t>
            </a:r>
            <a:r>
              <a:rPr lang="en-IN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ग्रहणा</a:t>
            </a:r>
            <a:r>
              <a:rPr lang="en-GB" b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ख्यान</a:t>
            </a:r>
            <a:endParaRPr lang="en-US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04088" y="1618488"/>
            <a:ext cx="11245455" cy="4558475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जयराम पिंडे यांनी हा ग्रंथ लिहिला </a:t>
            </a:r>
            <a:endParaRPr lang="en-IN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या ग्रंथात </a:t>
            </a:r>
            <a:r>
              <a:rPr lang="en-IN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पर्णाल</a:t>
            </a:r>
            <a:r>
              <a:rPr lang="en-GB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पर्वत म्हणजे पन्हाळ्याचे वर्णन आले आहे</a:t>
            </a:r>
            <a:endParaRPr lang="en-IN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छत्रपती शिवाजी महाराजांनी पन्हाळगड कसा काबीज केला याची हकीकत यामध्ये आहे</a:t>
            </a:r>
            <a:r>
              <a:rPr lang="en-IN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या काव्यात राज कुटुंबातील रूढी-परंपरा</a:t>
            </a:r>
            <a:r>
              <a:rPr lang="en-IN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3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चाली-रिती इत्यादीचे हे वर्णन आहे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 descr="Light grey line separating Morph text and images"/>
          <p:cNvCxnSpPr/>
          <p:nvPr/>
        </p:nvCxnSpPr>
        <p:spPr>
          <a:xfrm>
            <a:off x="6296866" y="1615044"/>
            <a:ext cx="0" cy="4892634"/>
          </a:xfrm>
          <a:prstGeom prst="line">
            <a:avLst/>
          </a:prstGeom>
          <a:ln w="9525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839580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en-GB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राज्यव्यवहार कोश</a:t>
            </a:r>
            <a:endParaRPr lang="en-US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BEEBC86-16A5-154B-B628-D7929EDBB7F8}"/>
              </a:ext>
            </a:extLst>
          </p:cNvPr>
          <p:cNvSpPr txBox="1"/>
          <p:nvPr/>
        </p:nvSpPr>
        <p:spPr>
          <a:xfrm>
            <a:off x="420584" y="1894493"/>
            <a:ext cx="1136814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शिवाजी महाराजांच्या आज्ञेनुसार या ग्रंथाची रचना रघुनाथ नारायण हनुमंते यांच्या देखरेखीखाली धुंडिराज लक्ष्मण व्यास यांनी केली</a:t>
            </a:r>
            <a:endParaRPr lang="en-IN" sz="3600">
              <a:solidFill>
                <a:schemeClr val="accent2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या ग्रंथात शिवकालीन राजकीय</a:t>
            </a:r>
            <a:r>
              <a:rPr lang="en-IN" sz="3600">
                <a:solidFill>
                  <a:schemeClr val="accent2">
                    <a:lumMod val="50000"/>
                  </a:schemeClr>
                </a:solidFill>
              </a:rPr>
              <a:t>,</a:t>
            </a:r>
            <a:r>
              <a:rPr lang="en-GB" sz="3600">
                <a:solidFill>
                  <a:schemeClr val="accent2">
                    <a:lumMod val="50000"/>
                  </a:schemeClr>
                </a:solidFill>
              </a:rPr>
              <a:t> आर्थिक व सामाजिक परिस्थितीची माहिती मिळते</a:t>
            </a:r>
            <a:endParaRPr lang="en-US" sz="360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564268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96219" y="-315438"/>
            <a:ext cx="11679106" cy="3225200"/>
          </a:xfrm>
        </p:spPr>
        <p:txBody>
          <a:bodyPr>
            <a:normAutofit/>
          </a:bodyPr>
          <a:lstStyle/>
          <a:p>
            <a: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आ) </a:t>
            </a: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मराठी भाषा</a:t>
            </a:r>
            <a: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ं</a:t>
            </a:r>
            <a:r>
              <a:rPr lang="en-GB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तील साधने</a:t>
            </a:r>
            <a:r>
              <a:rPr lang="en-IN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IN" b="1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IN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मराठी साधने विपुल प्रमाणात उपलब्ध आहेत त्यामध्ये आज्ञापत्रे वतन पत्रे इनाम पत्रे निवाडे गोत सभा पंचायत सभा ठाणेदार किल्लेदार सुभेदार यांनी लिहिलेले पत्रे यांचा समावेश होतो</a:t>
            </a:r>
            <a:endParaRPr lang="en-US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6219" y="3043051"/>
            <a:ext cx="11799562" cy="43430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sz="46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1)</a:t>
            </a:r>
            <a:r>
              <a:rPr lang="en-IN" sz="46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6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सभासद बखर</a:t>
            </a:r>
            <a:r>
              <a:rPr lang="en-GB" sz="4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हा ग्रंथ कृष्णाजी अनंत सभासद यांनी लिहिला</a:t>
            </a:r>
            <a:endParaRPr lang="en-IN" sz="360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स्वतः शिवाजी महाराजांच्या आज्ञेवरूनच त्याने हा ग्रंथ लिहिला</a:t>
            </a:r>
            <a:endParaRPr lang="en-IN" sz="360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शिवाजी राजांच्या प्रारंभापासून ते मृत्यूपर्यंत सर्व पराक्रमांचे वर्णन या ग्रंथात आलेले आहे </a:t>
            </a:r>
            <a:endParaRPr lang="en-IN" sz="360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राजकीय इतिहासाच्या दृष्टीने या बखरीत काही 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चुका</a:t>
            </a: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असल्या तरी प्रशासकीय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व</a:t>
            </a: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आर्थिक इतिहासाच्या दृष्टीने या बखरीतील माहिती विश्वसनीय आहे परंतु महत्त्वाच्या घटना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वार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तिथी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तारखा</a:t>
            </a:r>
            <a:r>
              <a:rPr lang="en-GB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विषयी या बखरीत काळजी घेतलेली दिसत नाही</a:t>
            </a:r>
            <a:r>
              <a:rPr lang="en-IN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0228093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9B45"/>
        </a:solidFill>
        <a:ln>
          <a:solidFill>
            <a:srgbClr val="FF9B4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Welcome to PowerPoint_Android_P.potx" id="{F0534D0F-B179-4FE4-89D1-F955B93D4C5D}" vid="{B78573B4-8577-444C-9255-ECB0D8F12C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629</Words>
  <Application>Microsoft Office PowerPoint</Application>
  <PresentationFormat>Custom</PresentationFormat>
  <Paragraphs>80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WelcomeDoc</vt:lpstr>
      <vt:lpstr>Slide 1</vt:lpstr>
      <vt:lpstr> छत्रपती शिवाजी महाराज </vt:lpstr>
      <vt:lpstr> मराठ्यांच्या इतिहासाची साधने   मराठ्यांचा इतिहास जाणून घेण्यासाठी उपलब्ध साधनांचे दोन प्रमुख भागात वर्गीकरण करता येते.</vt:lpstr>
      <vt:lpstr>Built for touch</vt:lpstr>
      <vt:lpstr>2) अनुपुराण</vt:lpstr>
      <vt:lpstr>3) राधामाधव विलासचंपू</vt:lpstr>
      <vt:lpstr>4) पर्णालपर्वतग्रहणाख्यान</vt:lpstr>
      <vt:lpstr>5) राज्यव्यवहार कोश</vt:lpstr>
      <vt:lpstr>आ) मराठी भाषांतील साधने      मराठी साधने विपुल प्रमाणात उपलब्ध आहेत त्यामध्ये आज्ञापत्रे वतन पत्रे इनाम पत्रे निवाडे गोत सभा पंचायत सभा ठाणेदार किल्लेदार सुभेदार यांनी लिहिलेले पत्रे यांचा समावेश होतो</vt:lpstr>
      <vt:lpstr>2) चिटणीस बखर</vt:lpstr>
      <vt:lpstr>3) संभाजी महाराजांची बखर</vt:lpstr>
      <vt:lpstr> 4)  श्री शिवछत्रपतींची 91 कलमी बखर</vt:lpstr>
      <vt:lpstr>5) आज्ञापत्र</vt:lpstr>
      <vt:lpstr> 6) पोवाडे व लावण्या</vt:lpstr>
      <vt:lpstr> अफजलखानाचा पोवाडा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जयक्रांती कला आणि वाणिज्य वरिष्ठ महाविद्यालय, लातूर Class - B.A.S.Y.         Sub - History</dc:title>
  <dc:creator>Unknown User</dc:creator>
  <cp:keywords/>
  <cp:lastModifiedBy>Mahesh</cp:lastModifiedBy>
  <cp:revision>5</cp:revision>
  <dcterms:created xsi:type="dcterms:W3CDTF">2020-07-25T13:42:06Z</dcterms:created>
  <dcterms:modified xsi:type="dcterms:W3CDTF">2022-02-15T13:20:29Z</dcterms:modified>
  <cp:version/>
</cp:coreProperties>
</file>