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241E2D-6B5F-5541-9526-406E6BF83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709752-39DF-3B4B-BA56-2619CDB93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358248-4441-C642-BB22-0F1298183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946E4-A48D-9D48-BFB0-83515B839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3392CF-3058-DF4F-801A-4FB57A80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26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791DCE-E3DB-7545-A9D4-D5ECCD9CA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30998E-623F-4A4D-944C-922E4CCA8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8A1027-6109-D14B-BADA-1AE621E9C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F73359-33E7-164A-9AFC-5477BEF3A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E431EB6-FDDA-C142-BC72-6DB26B22D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174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C591728-00FC-B44E-8969-CF5A6CA00B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9DE475-9D44-6C48-9753-655FA5A11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529122-966D-7F4E-8174-13E6CBD94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220D4F-9EA9-074D-A0CC-79548802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00C6993-F850-1E4B-802F-E0E4C71C9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463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54590F-6D0B-E846-B38C-D9246B1E3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5430CF-EC5B-CE46-BA7D-85BAA6A2A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B94392-1EE5-2B47-8A9E-278A8850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588F7E-6055-864D-9DFF-BA311772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B304F9-45CB-D747-B0E3-77D952FD5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020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AFF8B8-10EB-7240-8A5A-9D38F924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0DEF1C-D3D3-CE45-ADCD-BB6627382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3801B9-4742-1C49-A681-F6EC2B1E2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2B165F-DCF2-5E40-8E32-810AC238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1166AA-6360-FE4C-B48A-626FA7DD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7391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26B86C-1ED5-034A-862C-0F0314CD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9F7170-F478-5648-AADE-7AD44DFEA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5306D4B-DE1A-4843-A499-D1BAC9F72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0608F82-3854-B846-A8D4-EB83112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7EAF022-9190-1645-8AD4-60D3AF18E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8002CC-EE75-F945-96A3-F3058EE21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1441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FAC055-2311-A74F-B4E2-6E678130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B58DBA8-A86F-1346-86FD-D7DADA51A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03F5FF-5128-3E4C-AC1B-41F601973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DB1054-9D78-1647-9884-EDA34A6F7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0559FB4-2451-8E41-ACB2-F97FE1349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9428F20-307D-834B-9BCA-A350170A5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72FF6E0-E333-D249-9B84-18E77B70D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78038B0-0872-F64A-9002-85FC50DC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423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4F298A-E9FD-3A49-8586-8EF8108C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5FCFB66-A166-C343-BE2F-80665756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8E7601E-F885-8342-9CE8-5F19F64E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AEF520-37B6-4B4F-9BD7-0EA31836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8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52284A5-54DD-C24C-BDDA-B627287CA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07AA640-2628-FA41-9FCE-AB6A21AD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5DE70F-D0DD-BF4B-9051-173A8E80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52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8CEABB-4922-1545-A387-71B71ECD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EBFFD3-7C3D-014C-9A13-80CD17068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91E6C8-A259-894C-93B7-063EA6AD1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EBD71DB-B66D-2643-8194-1EC664A4E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59392B-2FD4-3345-92E0-19B9FE6BA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5D7BF3A-282F-7043-9464-AE3AC87C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190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4FC1BF-48F9-764E-B23A-145491D2F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A08EA9A-8E03-AF43-AA93-392E29A3B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9AE240-DF7E-A042-B5B5-2ADAB2635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F3CB38-097B-3E4C-B72F-75D7787E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5C171D-56B9-C744-A4FA-D55ACD5E0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82E0E9-E318-1541-A90C-93B89C34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983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BF04234-5769-CD4B-82DC-7B89D30D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C96E92-9945-DB49-9C5A-A904EAE8F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4E0CAA-9AEE-C143-9A7F-E982EFBAB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AD4C-F808-9C49-8DA7-06B7D43ECE9E}" type="datetimeFigureOut">
              <a:rPr lang="en-US" smtClean="0"/>
              <a:pPr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1C3402-19A4-6944-BBD8-28ABE40F1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8A05D3-2415-E243-8A7C-7DA79CFC1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9D8E-6198-0049-B89C-1DDEF30BF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751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03F0F593-C09E-8149-87B8-F34F3C482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163" y="1607858"/>
            <a:ext cx="10939649" cy="404321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11CF71C7-C719-1246-A54D-9FED5F9829EB}"/>
              </a:ext>
            </a:extLst>
          </p:cNvPr>
          <p:cNvSpPr txBox="1">
            <a:spLocks/>
          </p:cNvSpPr>
          <p:nvPr/>
        </p:nvSpPr>
        <p:spPr>
          <a:xfrm rot="10800000" flipV="1">
            <a:off x="304800" y="152400"/>
            <a:ext cx="11244447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8FB740C-FDC1-9943-A993-4A3F804F634B}"/>
              </a:ext>
            </a:extLst>
          </p:cNvPr>
          <p:cNvSpPr txBox="1"/>
          <p:nvPr/>
        </p:nvSpPr>
        <p:spPr>
          <a:xfrm>
            <a:off x="8305800" y="59436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74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347B2E-1B15-4F4E-93E8-E4639EEE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9)</a:t>
            </a:r>
            <a:r>
              <a:rPr lang="en-GB" b="1">
                <a:solidFill>
                  <a:srgbClr val="C00000"/>
                </a:solidFill>
              </a:rPr>
              <a:t>ब्रिटिशांचे वंशवादी धोरण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779CEE-A9DA-AA4E-9998-7D043608C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000">
                <a:solidFill>
                  <a:srgbClr val="002060"/>
                </a:solidFill>
              </a:rPr>
              <a:t>इंग्रज स्वतःला श्रेष्ठ वंशाचे समजत 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भारतीयांना </a:t>
            </a:r>
            <a:r>
              <a:rPr lang="en-IN" sz="4000">
                <a:solidFill>
                  <a:srgbClr val="002060"/>
                </a:solidFill>
              </a:rPr>
              <a:t>अ</a:t>
            </a:r>
            <a:r>
              <a:rPr lang="en-GB" sz="4000">
                <a:solidFill>
                  <a:srgbClr val="002060"/>
                </a:solidFill>
              </a:rPr>
              <a:t>संस्कृत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रानटी समजले जाई 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ब्रिटिश अधिकारी भारतीयांशी असभ्यपणे वागत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न्यायालयीन क्षेत्रातही भारतीयांचा अपमान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युरोपीय लोकावर हिंदी न्यायाधीश खटला चाल</a:t>
            </a:r>
            <a:r>
              <a:rPr lang="en-IN" sz="4000">
                <a:solidFill>
                  <a:srgbClr val="002060"/>
                </a:solidFill>
              </a:rPr>
              <a:t>वू</a:t>
            </a:r>
            <a:r>
              <a:rPr lang="en-GB" sz="4000">
                <a:solidFill>
                  <a:srgbClr val="002060"/>
                </a:solidFill>
              </a:rPr>
              <a:t> शकत नस</a:t>
            </a:r>
            <a:r>
              <a:rPr lang="en-IN" sz="4000">
                <a:solidFill>
                  <a:srgbClr val="002060"/>
                </a:solidFill>
              </a:rPr>
              <a:t>त</a:t>
            </a:r>
          </a:p>
          <a:p>
            <a:r>
              <a:rPr lang="en-GB" sz="4000">
                <a:solidFill>
                  <a:srgbClr val="002060"/>
                </a:solidFill>
              </a:rPr>
              <a:t> वंशभेदी धोरणामुळे </a:t>
            </a:r>
            <a:r>
              <a:rPr lang="en-IN" sz="4000">
                <a:solidFill>
                  <a:srgbClr val="002060"/>
                </a:solidFill>
              </a:rPr>
              <a:t>भारतीया</a:t>
            </a:r>
            <a:r>
              <a:rPr lang="en-GB" sz="4000">
                <a:solidFill>
                  <a:srgbClr val="002060"/>
                </a:solidFill>
              </a:rPr>
              <a:t>त असंतोष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62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253493-EF18-F34F-BBAE-8F477B308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10) </a:t>
            </a:r>
            <a:r>
              <a:rPr lang="en-GB" b="1">
                <a:solidFill>
                  <a:srgbClr val="C00000"/>
                </a:solidFill>
              </a:rPr>
              <a:t>लॉर्ड लिटनची दडपशाही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4E70FC-ACAE-C843-B668-C4456331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213" y="1825625"/>
            <a:ext cx="12060877" cy="4351338"/>
          </a:xfrm>
        </p:spPr>
        <p:txBody>
          <a:bodyPr>
            <a:normAutofit fontScale="92500" lnSpcReduction="20000"/>
          </a:bodyPr>
          <a:lstStyle/>
          <a:p>
            <a:r>
              <a:rPr lang="en-GB" sz="4000">
                <a:solidFill>
                  <a:srgbClr val="002060"/>
                </a:solidFill>
              </a:rPr>
              <a:t>सन 1976 ला लॉर्ड लिटन भारतात चा व्हाईसराय झाला 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लॉर्ड लिटन कट्टर साम्राज्यवादी होता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</a:t>
            </a:r>
            <a:r>
              <a:rPr lang="en-IN" sz="4000">
                <a:solidFill>
                  <a:srgbClr val="002060"/>
                </a:solidFill>
              </a:rPr>
              <a:t>1</a:t>
            </a:r>
            <a:r>
              <a:rPr lang="en-GB" sz="4000">
                <a:solidFill>
                  <a:srgbClr val="002060"/>
                </a:solidFill>
              </a:rPr>
              <a:t>877 ला भारतात मोठा दुष्काळ पडला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हजारो लोक अण्</a:t>
            </a:r>
            <a:r>
              <a:rPr lang="en-IN" sz="4000">
                <a:solidFill>
                  <a:srgbClr val="002060"/>
                </a:solidFill>
              </a:rPr>
              <a:t>न्ना</a:t>
            </a:r>
            <a:r>
              <a:rPr lang="en-GB" sz="4000">
                <a:solidFill>
                  <a:srgbClr val="002060"/>
                </a:solidFill>
              </a:rPr>
              <a:t>अभावी मृत्यू पावले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अशा काळात लिट</a:t>
            </a:r>
            <a:r>
              <a:rPr lang="en-IN" sz="4000">
                <a:solidFill>
                  <a:srgbClr val="002060"/>
                </a:solidFill>
              </a:rPr>
              <a:t>न</a:t>
            </a:r>
            <a:r>
              <a:rPr lang="en-GB" sz="4000">
                <a:solidFill>
                  <a:srgbClr val="002060"/>
                </a:solidFill>
              </a:rPr>
              <a:t>ने दिल्ली दरबार भरून इंग्लंडची राणी हिंदुस्थानची सम्राज्ञी घोषित केले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या कार्यक्रमास लाखो रुपये खर्च केले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</a:t>
            </a:r>
            <a:r>
              <a:rPr lang="en-IN" sz="4000">
                <a:solidFill>
                  <a:srgbClr val="002060"/>
                </a:solidFill>
              </a:rPr>
              <a:t>व्ह</a:t>
            </a:r>
            <a:r>
              <a:rPr lang="en-GB" sz="4000">
                <a:solidFill>
                  <a:srgbClr val="002060"/>
                </a:solidFill>
              </a:rPr>
              <a:t>रनॅक्युलर प्रेस अॅक्ट पास केला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180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3245E6-EB98-6D4A-A196-90EA2872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11) </a:t>
            </a:r>
            <a:r>
              <a:rPr lang="en-GB" b="1">
                <a:solidFill>
                  <a:srgbClr val="C00000"/>
                </a:solidFill>
              </a:rPr>
              <a:t>भारताचा  एकसूत्री राज्यकारभार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BBF1EB-C053-DE49-901E-48D827C18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ब्रिटीशांची भारतात केंद्रीय सत्ता निर्माण झाली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त्यामुळे देशात एक सुत्री राज्यकारभार चालू लागला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परिणामी भारतात ऐक्याची भावना जोपासली गेली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यातूनच राष्ट्रवादाचा उदय होऊन भारतीयांना आपल्या गुलामीची जाणीव झाली 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राष्ट्रीय काँग्रेसची स्थापना झाली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869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AA00B2-A20E-CD48-B20F-B43F2DD34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658A713-C4C9-5D4D-B12A-E7B87D78B1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0485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6276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033FA9-AA0A-A94E-90AB-5C7E2B53F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rgbClr val="C00000"/>
                </a:solidFill>
              </a:rPr>
              <a:t>राष्ट्रीय काँग्रेसच्या स्थापनेची कारणे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02AB5F-FE4B-CA4D-8DDD-5AF67D772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5568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4000" b="1">
                <a:solidFill>
                  <a:srgbClr val="00B050"/>
                </a:solidFill>
              </a:rPr>
              <a:t>राष्ट्रवादाचा उदय</a:t>
            </a:r>
            <a:r>
              <a:rPr lang="en-IN" sz="4000" b="1">
                <a:solidFill>
                  <a:srgbClr val="00B050"/>
                </a:solidFill>
              </a:rPr>
              <a:t> :</a:t>
            </a:r>
          </a:p>
          <a:p>
            <a:r>
              <a:rPr lang="en-IN" b="1">
                <a:solidFill>
                  <a:srgbClr val="00B050"/>
                </a:solidFill>
              </a:rPr>
              <a:t> </a:t>
            </a:r>
            <a:r>
              <a:rPr lang="en-GB" sz="3600" b="1">
                <a:solidFill>
                  <a:schemeClr val="accent2">
                    <a:lumMod val="50000"/>
                  </a:schemeClr>
                </a:solidFill>
              </a:rPr>
              <a:t>ब्रिटिश काळात भारतामध्ये नवनवीन सुधारणा झाल्या</a:t>
            </a:r>
            <a:endParaRPr lang="en-IN" sz="3600" b="1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 b="1">
                <a:solidFill>
                  <a:schemeClr val="accent2">
                    <a:lumMod val="50000"/>
                  </a:schemeClr>
                </a:solidFill>
              </a:rPr>
              <a:t>भारतातील तरुण वर्ग पाश्चात्य विचारांचा अभ्यास करू लागला</a:t>
            </a:r>
            <a:endParaRPr lang="en-IN" sz="3600" b="1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 b="1">
                <a:solidFill>
                  <a:schemeClr val="accent2">
                    <a:lumMod val="50000"/>
                  </a:schemeClr>
                </a:solidFill>
              </a:rPr>
              <a:t>भारतात एक शिक्षित बुद्धिजीवी वर्ग उदयाला आला </a:t>
            </a:r>
            <a:endParaRPr lang="en-IN" sz="3600" b="1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600" b="1">
                <a:solidFill>
                  <a:schemeClr val="accent2">
                    <a:lumMod val="50000"/>
                  </a:schemeClr>
                </a:solidFill>
              </a:rPr>
              <a:t>यातूनच राष्ट्रवादी भावनेने प्रेरित नवा वर्ग उदयाला आला</a:t>
            </a:r>
            <a:endParaRPr lang="en-US" sz="3600" b="1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4495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F88012-C69E-0741-B1CC-6A6FCB53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2) </a:t>
            </a:r>
            <a:r>
              <a:rPr lang="en-GB" b="1">
                <a:solidFill>
                  <a:srgbClr val="C00000"/>
                </a:solidFill>
              </a:rPr>
              <a:t>सर ॲ</a:t>
            </a:r>
            <a:r>
              <a:rPr lang="en-IN" b="1">
                <a:solidFill>
                  <a:srgbClr val="C00000"/>
                </a:solidFill>
              </a:rPr>
              <a:t>लन ह्यूमचे</a:t>
            </a:r>
            <a:r>
              <a:rPr lang="en-GB" b="1">
                <a:solidFill>
                  <a:srgbClr val="C00000"/>
                </a:solidFill>
              </a:rPr>
              <a:t> प्रयत्न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F95B3E-02C8-784D-B9B5-5C4C2F6DA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>
                <a:solidFill>
                  <a:srgbClr val="002060"/>
                </a:solidFill>
              </a:rPr>
              <a:t>सर ॲ</a:t>
            </a:r>
            <a:r>
              <a:rPr lang="en-IN" sz="3600">
                <a:solidFill>
                  <a:srgbClr val="002060"/>
                </a:solidFill>
              </a:rPr>
              <a:t>लन ह्यूम</a:t>
            </a:r>
            <a:r>
              <a:rPr lang="en-GB" sz="3600">
                <a:solidFill>
                  <a:srgbClr val="002060"/>
                </a:solidFill>
              </a:rPr>
              <a:t> सेवानिवृत्त ब्रिटिश सनदी अधिकारी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भारतीय तरुणात राष्ट्रवादाचा प्रसार 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भारतीय तरुणात </a:t>
            </a:r>
            <a:r>
              <a:rPr lang="en-IN" sz="3600">
                <a:solidFill>
                  <a:srgbClr val="002060"/>
                </a:solidFill>
              </a:rPr>
              <a:t>ब्रिटिशा</a:t>
            </a:r>
            <a:r>
              <a:rPr lang="en-GB" sz="3600">
                <a:solidFill>
                  <a:srgbClr val="002060"/>
                </a:solidFill>
              </a:rPr>
              <a:t>बद्दल असंतोष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ब्रिटिशांना </a:t>
            </a:r>
            <a:r>
              <a:rPr lang="en-IN" sz="3600">
                <a:solidFill>
                  <a:srgbClr val="002060"/>
                </a:solidFill>
              </a:rPr>
              <a:t>1</a:t>
            </a:r>
            <a:r>
              <a:rPr lang="en-GB" sz="3600">
                <a:solidFill>
                  <a:srgbClr val="002060"/>
                </a:solidFill>
              </a:rPr>
              <a:t>857 सारख्या दुसऱ्या उठावाची भीती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यातूनच राष्ट्रीय संघटनेची  गरज भासू लागली</a:t>
            </a:r>
            <a:endParaRPr lang="en-US" sz="3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394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3052DC-2876-2E44-ADF7-EDC950F48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3) </a:t>
            </a:r>
            <a:r>
              <a:rPr lang="en-GB" b="1">
                <a:solidFill>
                  <a:srgbClr val="C00000"/>
                </a:solidFill>
              </a:rPr>
              <a:t>ब्रिटिश साम्राज्यवाद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EF1842-9616-964B-97D6-6019F0D5F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>
                <a:solidFill>
                  <a:srgbClr val="002060"/>
                </a:solidFill>
              </a:rPr>
              <a:t>ब्रिटिश साम्राज्यवादी धोरणाचे पुरस्कर्ते 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भारतातील आपले साम्राज्य टिकून राहावे यासाठी काँग्रेसची स्थापना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काँग्रेसच्या स्थापनेमुळे भारतीयांमधील असंतोष कमी करणे</a:t>
            </a:r>
            <a:endParaRPr lang="en-IN" sz="4000">
              <a:solidFill>
                <a:srgbClr val="00206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896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B7D79E-7547-7C4E-9694-CB4404205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4) </a:t>
            </a:r>
            <a:r>
              <a:rPr lang="en-GB" b="1">
                <a:solidFill>
                  <a:srgbClr val="C00000"/>
                </a:solidFill>
              </a:rPr>
              <a:t>पाश्चात्य शिक्षण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9B0BCD-CCCD-0742-B8C6-790110F55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भारतात पाश्चात्य शिक्षणाचा प्रसार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पाश्चात्त्य शिक्षणामुळे उदारमतवादी विचारांचा प्रसार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पाश्चात्त्य शिक्षणामुळे बुद्धीवादी वर्गाचा उदय</a:t>
            </a:r>
            <a:endParaRPr lang="en-IN" sz="4000">
              <a:solidFill>
                <a:srgbClr val="7030A0"/>
              </a:solidFill>
            </a:endParaRPr>
          </a:p>
          <a:p>
            <a:r>
              <a:rPr lang="en-GB" sz="4000">
                <a:solidFill>
                  <a:srgbClr val="7030A0"/>
                </a:solidFill>
              </a:rPr>
              <a:t>भारतीय तरुणावर रुसो</a:t>
            </a:r>
            <a:r>
              <a:rPr lang="en-IN" sz="4000">
                <a:solidFill>
                  <a:srgbClr val="7030A0"/>
                </a:solidFill>
              </a:rPr>
              <a:t>, व्हाल्टेअर,</a:t>
            </a:r>
            <a:r>
              <a:rPr lang="en-GB" sz="4000">
                <a:solidFill>
                  <a:srgbClr val="7030A0"/>
                </a:solidFill>
              </a:rPr>
              <a:t> </a:t>
            </a:r>
            <a:r>
              <a:rPr lang="en-IN" sz="4000">
                <a:solidFill>
                  <a:srgbClr val="7030A0"/>
                </a:solidFill>
              </a:rPr>
              <a:t>मील,</a:t>
            </a:r>
            <a:r>
              <a:rPr lang="en-GB" sz="4000">
                <a:solidFill>
                  <a:srgbClr val="7030A0"/>
                </a:solidFill>
              </a:rPr>
              <a:t> रस्किन इत्यादी विचारवंतांचा प्रभाव</a:t>
            </a:r>
            <a:endParaRPr lang="en-US" sz="40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1667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D4DEB7-9111-A446-8049-64BCFBA14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5) </a:t>
            </a:r>
            <a:r>
              <a:rPr lang="en-GB" b="1">
                <a:solidFill>
                  <a:srgbClr val="C00000"/>
                </a:solidFill>
              </a:rPr>
              <a:t>साहित्य आणि वृत्तपत्र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1829CE-E44F-2749-B32E-1F0729AE7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साहित्य आणि वृत्तपत्र समाजाचा आरसा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राष्ट्रीय काँग्रेसच्या स्थापनेत साहित्य आणि वृत्तपत्राची मोठी भूमिका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केसरी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मराठा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मद्रास कुरियर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हिंदू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उदंड मार्तंड या वृत्तपत्रांचे काँग्रेस च्या स्थापनेत योगदान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बंकिमचंद्र चटर्जी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स्वामी दयानंद सरस्वती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महात्मा फुले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दिन बंधू आ</a:t>
            </a:r>
            <a:r>
              <a:rPr lang="en-IN" sz="4000">
                <a:solidFill>
                  <a:srgbClr val="002060"/>
                </a:solidFill>
              </a:rPr>
              <a:t>दी</a:t>
            </a:r>
            <a:r>
              <a:rPr lang="en-GB" sz="4000">
                <a:solidFill>
                  <a:srgbClr val="002060"/>
                </a:solidFill>
              </a:rPr>
              <a:t> लेखकांचे योगदान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677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3648DD-80FA-2F46-8D1C-31BC49507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6) </a:t>
            </a:r>
            <a:r>
              <a:rPr lang="en-GB" b="1">
                <a:solidFill>
                  <a:srgbClr val="C00000"/>
                </a:solidFill>
              </a:rPr>
              <a:t>धार्मिक पुनर्जागरण चळवळ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8B6217-67E0-9F46-8ACF-BFC9BA669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97936" cy="4351338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एकोणिसाव्या शतकात धर्मसुधारणा चळवळीचा उदय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प्रार्थना समाज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ब्राह्मो समाज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आर्य समाज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आत्मीय सभा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सत्यशोधक समाज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मानवधर्म सभा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तत्वबोधिनी सभा यांचे योगदान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धर्मसुधारणा चळवळीने भारतीयांमध्ये स्वधर्माभिमान व स्वदेशाभिमान निर्माण झाला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891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9EB3AB-EE7B-094B-A777-2F907710A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616" y="-129680"/>
            <a:ext cx="10515600" cy="1325563"/>
          </a:xfrm>
        </p:spPr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7) </a:t>
            </a:r>
            <a:r>
              <a:rPr lang="en-GB" b="1">
                <a:solidFill>
                  <a:srgbClr val="C00000"/>
                </a:solidFill>
              </a:rPr>
              <a:t>समाज सुधारकांचे योगदान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D23DEA-5613-094D-AA87-60B5DB87E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2" y="1195883"/>
            <a:ext cx="11604171" cy="4351338"/>
          </a:xfrm>
        </p:spPr>
        <p:txBody>
          <a:bodyPr>
            <a:no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भारतीय समाजातील अंधश्रद्धा दूर करण्यासाठी अनेक समाजसुधारकांचे योगदान लाभले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महात्मा ज्योतिबा फुले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राजा राम मोहन राय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स्वामी दयानंद सरस्वती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देवेंद्रनाथ टागोर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न्यायमूर्ती रानडे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गोपाळ हरी देशमुख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भाऊ दाजी लाड</a:t>
            </a:r>
            <a:r>
              <a:rPr lang="en-IN" sz="4000">
                <a:solidFill>
                  <a:srgbClr val="002060"/>
                </a:solidFill>
              </a:rPr>
              <a:t>,</a:t>
            </a:r>
            <a:r>
              <a:rPr lang="en-GB" sz="4000">
                <a:solidFill>
                  <a:srgbClr val="002060"/>
                </a:solidFill>
              </a:rPr>
              <a:t> गोपाळ गणेश आगरकर या समाजसुधारकांनी योगदान दिले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समाज सुधारकांनी अनेक अनिष्ट प्रथावर हल्ले केले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समाज सुधारकांनी भारतीय समाजाला नवचेतना निर्माण करून दिली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1162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B58A93-D12F-2848-ADDB-7A00791F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8) </a:t>
            </a:r>
            <a:r>
              <a:rPr lang="en-GB"/>
              <a:t>आर्थिक शोषण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923A6D-A126-8443-B0F9-3E93FEF7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4000">
                <a:solidFill>
                  <a:srgbClr val="0070C0"/>
                </a:solidFill>
              </a:rPr>
              <a:t>ब्रिटिशांनी भारतीयांचे आर्थिक शोषण केले 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व्यापारावर आपली मक्तेदारी निर्माण केली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 एकेकाळी धनवान असलेला भारत ब्रिटिशांच्या धोरणामुळे कंगाल झाला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 भारतीयांचे आर्थिक शोषण थांबवण्यासाठी राष्ट्रीय काँग्रेसची स्थापना केली</a:t>
            </a:r>
            <a:endParaRPr lang="en-IN" sz="4000">
              <a:solidFill>
                <a:srgbClr val="0070C0"/>
              </a:solidFill>
            </a:endParaRPr>
          </a:p>
          <a:p>
            <a:r>
              <a:rPr lang="en-GB" sz="4000">
                <a:solidFill>
                  <a:srgbClr val="0070C0"/>
                </a:solidFill>
              </a:rPr>
              <a:t> दादाभाई नवरोजी यांनी आर्थिक शोषणाचा सिद्धांत मांडला</a:t>
            </a:r>
            <a:endParaRPr lang="en-US" sz="40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3324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Microsoft Office PowerPoint</Application>
  <PresentationFormat>Custom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राष्ट्रीय काँग्रेसच्या स्थापनेची कारणे</vt:lpstr>
      <vt:lpstr>2) सर ॲलन ह्यूमचे प्रयत्न</vt:lpstr>
      <vt:lpstr>3) ब्रिटिश साम्राज्यवाद</vt:lpstr>
      <vt:lpstr>4) पाश्चात्य शिक्षण</vt:lpstr>
      <vt:lpstr>5) साहित्य आणि वृत्तपत्र</vt:lpstr>
      <vt:lpstr>6) धार्मिक पुनर्जागरण चळवळ</vt:lpstr>
      <vt:lpstr>7) समाज सुधारकांचे योगदान</vt:lpstr>
      <vt:lpstr>8) आर्थिक शोषण</vt:lpstr>
      <vt:lpstr>9)ब्रिटिशांचे वंशवादी धोरण</vt:lpstr>
      <vt:lpstr>10) लॉर्ड लिटनची दडपशाही</vt:lpstr>
      <vt:lpstr>11) भारताचा  एकसूत्री राज्यकारभार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जयक्रांती कला आणि वाणिज्य वरिष्ठ महाविद्यालय, लातूर</dc:title>
  <dc:creator>chavanpramod75@gmail.com</dc:creator>
  <cp:lastModifiedBy>Mahesh</cp:lastModifiedBy>
  <cp:revision>6</cp:revision>
  <dcterms:created xsi:type="dcterms:W3CDTF">2020-08-09T08:35:38Z</dcterms:created>
  <dcterms:modified xsi:type="dcterms:W3CDTF">2022-02-16T05:31:01Z</dcterms:modified>
</cp:coreProperties>
</file>