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34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4E4C9E7-D78B-1743-A94F-D453C66FE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C3AAA2D-CE3C-1D46-BFB9-033862EE4E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5F93F64-3B1E-B748-A68B-C765CD829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3329-09AD-374B-8EF4-0487BAEDA9B2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BBE6BC7-4A8F-1D48-9DDC-0ADAC4A8E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CD788FF-3318-1A4E-9ADC-2EF20C679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CCCE-AC66-7045-B59A-3A8EB46673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05213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1EC2936-356F-F349-A9F9-3C33EF6C3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2206838-D595-E646-9B59-DD865518B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BB2D1F5-D70E-1744-9C51-0079381D1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3329-09AD-374B-8EF4-0487BAEDA9B2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23A11DD-FDE1-1246-B09A-DA9DA27AA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F7CA8CC-807F-7649-984A-7207C6525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CCCE-AC66-7045-B59A-3A8EB46673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62201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416E313-C5EA-8948-AD41-A050BF9C20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123C7A7-7F85-D346-9DAF-5BCF62048C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71688EB-9DC8-7A4C-AA60-099F680C0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3329-09AD-374B-8EF4-0487BAEDA9B2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7D89CC9-A949-1340-997D-F6A24278B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9D7A75F-AC76-F54D-AA2C-4F993439A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CCCE-AC66-7045-B59A-3A8EB46673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79372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ABB3D0E-98EB-4F4B-AB15-562C10605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F37C312-72A1-924F-8086-302B6950B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C170652-653E-7042-A363-B01E8DD30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3329-09AD-374B-8EF4-0487BAEDA9B2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DC1E3C0-CEC9-6941-B192-69A0AED8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89D51FF-6F44-A14A-8D77-E3A2CE0A9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CCCE-AC66-7045-B59A-3A8EB46673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57331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AE1024-1C1D-AD43-BA2A-740E82370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49378B2-9BB8-B74A-87FB-62F19989C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CE8EDC3-2A6C-9146-8125-16C721C40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3329-09AD-374B-8EF4-0487BAEDA9B2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BC1C4DF-AEED-294D-9DBB-4786C254E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51C10F2-CE03-964D-A71A-ABDA7D3C0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CCCE-AC66-7045-B59A-3A8EB46673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62818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71D5DB4-EF84-8541-98A3-DB67BC167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DDF15E9-CB19-FF47-99BD-14B3AF9CCF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33527B3-6F1C-294E-A260-412C7CE69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B43DE60-9A14-FD45-BBFF-AA95EBF3B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3329-09AD-374B-8EF4-0487BAEDA9B2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2EFF36A-1906-BE44-9C1B-B33689009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B34B31D-D315-EE47-944D-70A8908B8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CCCE-AC66-7045-B59A-3A8EB46673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80236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773320-1DE6-1B44-A4B2-B25E04A09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CF2FA81-2E07-4541-A626-25FA864BE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2632595-4E0F-4B4D-BC45-644C790D11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2FA8EB9B-8AA1-B846-8158-9058A5C1F8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90AFE820-7041-E34A-8B38-7C6E3655E2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5444D88D-584B-EE46-AE87-67AE3FF83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3329-09AD-374B-8EF4-0487BAEDA9B2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4AA429AA-BC65-9748-850E-C2B0474B9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A2D7695E-B61B-0C47-85D6-AB635188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CCCE-AC66-7045-B59A-3A8EB46673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57710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6F89237-5EA5-CB48-B347-950EE1DD1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9DD9837F-53E3-5048-AF9A-A15AD01BF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3329-09AD-374B-8EF4-0487BAEDA9B2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BD61BD34-0D97-D642-929C-DB1065FEC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1F3C7386-073B-2C4D-A371-41801983A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CCCE-AC66-7045-B59A-3A8EB46673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20000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FC209448-4E04-6F4B-8450-CE148CBB9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3329-09AD-374B-8EF4-0487BAEDA9B2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B735F9B9-0946-C142-A0E9-E325BCA4E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53FA110-D1CC-F645-A6B6-85A4690A7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CCCE-AC66-7045-B59A-3A8EB46673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0360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C2A8F1-AA4D-194B-924F-29064D357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1A32035-B652-E34D-BD81-472A92391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DFA214E-A283-E34F-9A0E-67F4F372C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6E97A3D-5746-F442-921E-2056CC423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3329-09AD-374B-8EF4-0487BAEDA9B2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83E1A77-1FCA-B44A-ABB5-0A1384F86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C3A4E36-E8E0-004B-9911-C8E886714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CCCE-AC66-7045-B59A-3A8EB46673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91876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11D0208-7028-5949-9842-D98BD00C1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9663947-A104-1842-B67E-3D84D79675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56A7E70-690D-BA4B-A697-858BB85D4B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E15DADE-16B9-AD42-B48C-EEB96DB13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3329-09AD-374B-8EF4-0487BAEDA9B2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0023DF5-2DBD-0545-99B5-C7415989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FCF9F27-9EB4-0D44-B180-AC9F9CD0D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CCCE-AC66-7045-B59A-3A8EB46673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08603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1C4A71B4-4B55-3F4F-9892-688CCF749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DBECE97-E80F-1642-8E6D-438EF50EA3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3576839-3CAA-ED40-911B-3D141C37F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E3329-09AD-374B-8EF4-0487BAEDA9B2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BF3D77C-C7E0-2742-9BD2-6AF754B9DF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9C8208C-EF45-AA4B-8AC5-FFDA5197EF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CCCCE-AC66-7045-B59A-3A8EB46673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26228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r.m.wikipedia.org/wiki/%E0%A4%A8%E0%A4%BF%E0%A4%AB%E0%A4%BE%E0%A4%A1" TargetMode="External"/><Relationship Id="rId2" Type="http://schemas.openxmlformats.org/officeDocument/2006/relationships/hyperlink" Target="https://mr.m.wikipedia.org/wiki/%E0%A4%A8%E0%A4%BE%E0%A4%B6%E0%A4%BF%E0%A4%9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r.m.wikipedia.org/wiki/%E0%A4%95%E0%A5%8B%E0%A4%B2%E0%A5%8D%E0%A4%B9%E0%A4%BE%E0%A4%AA%E0%A5%81%E0%A4%B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r.m.wikipedia.org/wiki/%E0%A4%AE%E0%A5%81%E0%A4%82%E0%A4%AC%E0%A4%88_%E0%A4%B5%E0%A4%BF%E0%A4%A6%E0%A5%8D%E0%A4%AF%E0%A4%BE%E0%A4%AA%E0%A5%80%E0%A4%A0" TargetMode="External"/><Relationship Id="rId2" Type="http://schemas.openxmlformats.org/officeDocument/2006/relationships/hyperlink" Target="https://mr.m.wikipedia.org/wiki/%E0%A4%87%E0%A4%A4%E0%A4%BF%E0%A4%B9%E0%A4%BE%E0%A4%B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BA021E4-B60D-DB40-A392-EF4F63BC5D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0999" y="2420689"/>
            <a:ext cx="8404267" cy="1313111"/>
          </a:xfrm>
        </p:spPr>
        <p:txBody>
          <a:bodyPr>
            <a:normAutofit/>
          </a:bodyPr>
          <a:lstStyle/>
          <a:p>
            <a:r>
              <a:rPr lang="en-IN" sz="8000" b="1" dirty="0" smtClean="0">
                <a:solidFill>
                  <a:srgbClr val="7030A0"/>
                </a:solidFill>
                <a:latin typeface="Eras Bold ITC" panose="020F0502020204030204" pitchFamily="34" charset="0"/>
              </a:rPr>
              <a:t>WEL-COME</a:t>
            </a:r>
            <a:r>
              <a:rPr lang="en-IN" sz="3200" b="1" dirty="0" smtClean="0">
                <a:solidFill>
                  <a:srgbClr val="7030A0"/>
                </a:solidFill>
                <a:latin typeface="Eras Bold ITC" panose="020F0502020204030204" pitchFamily="34" charset="0"/>
              </a:rPr>
              <a:t>                                             </a:t>
            </a:r>
            <a:r>
              <a:rPr lang="en-IN" sz="3200" b="1" dirty="0" smtClean="0">
                <a:solidFill>
                  <a:schemeClr val="accent2">
                    <a:lumMod val="50000"/>
                  </a:schemeClr>
                </a:solidFill>
                <a:latin typeface="Eras Bold ITC" panose="020F0502020204030204" pitchFamily="34" charset="0"/>
              </a:rPr>
              <a:t>      </a:t>
            </a:r>
            <a:endParaRPr lang="en-US" sz="3200" b="1" dirty="0">
              <a:solidFill>
                <a:schemeClr val="accent2">
                  <a:lumMod val="50000"/>
                </a:schemeClr>
              </a:solidFill>
              <a:latin typeface="Kruti Dev 010" pitchFamily="2" charset="0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A885A27E-A676-574A-824E-E5D4220B94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3352" y="917587"/>
            <a:ext cx="3196836" cy="541866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11CF71C7-C719-1246-A54D-9FED5F9829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0800000" flipV="1">
            <a:off x="152400" y="304800"/>
            <a:ext cx="11244447" cy="685800"/>
          </a:xfrm>
        </p:spPr>
        <p:txBody>
          <a:bodyPr>
            <a:noAutofit/>
          </a:bodyPr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DVB-TTSurekhEN" pitchFamily="82" charset="0"/>
              </a:rPr>
              <a:t> </a:t>
            </a:r>
            <a:r>
              <a:rPr lang="hi-IN" sz="40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दयानंद कला महाविद्यालय, </a:t>
            </a:r>
            <a:r>
              <a:rPr lang="hi-IN" sz="40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लातूर</a:t>
            </a:r>
            <a:endParaRPr lang="en-US" sz="3600" b="1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8FB740C-FDC1-9943-A993-4A3F804F634B}"/>
              </a:ext>
            </a:extLst>
          </p:cNvPr>
          <p:cNvSpPr txBox="1"/>
          <p:nvPr/>
        </p:nvSpPr>
        <p:spPr>
          <a:xfrm>
            <a:off x="5562600" y="5791200"/>
            <a:ext cx="33077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4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डॉ.आर.एस.पारवे</a:t>
            </a:r>
            <a:endParaRPr lang="en-US" sz="2800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6558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52E4526-F16B-AF4B-A321-4D5862AA4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002060"/>
                </a:solidFill>
              </a:rPr>
              <a:t>रानडे यांचे आर्थिक  विचार</a:t>
            </a:r>
            <a:endParaRPr lang="en-US" sz="400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91ACE41-BBEC-D846-AD4F-9D3F2A6F5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67" y="1690688"/>
            <a:ext cx="11061865" cy="4351338"/>
          </a:xfrm>
        </p:spPr>
        <p:txBody>
          <a:bodyPr>
            <a:normAutofit/>
          </a:bodyPr>
          <a:lstStyle/>
          <a:p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रानडे यांनी भारताच्या आर्थिक दुर्दशा चा सखोल अभ्यास केला</a:t>
            </a:r>
            <a:endParaRPr lang="en-IN" sz="360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स्वदेशीचा पुरस्कार करण्याचा आग्रह</a:t>
            </a:r>
            <a:endParaRPr lang="en-IN" sz="360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भारताच्या औद्योगिकीकरणाला चालना देण्यासाठी 890 झाली औद्योगिक परिषदेचे आयोजन</a:t>
            </a:r>
            <a:endParaRPr lang="en-IN" sz="360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ब्रिटिशांच्या आर्थिक शोषणाविरुद्ध लेखन केले</a:t>
            </a:r>
            <a:endParaRPr lang="en-IN" sz="360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भारतीय अर्थशास्त्राचा रानडे यांनी पाया घातला</a:t>
            </a:r>
            <a:endParaRPr lang="en-US" sz="360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890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EEE0C0F-79F1-2D46-BAED-E43728500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364" y="92982"/>
            <a:ext cx="10515600" cy="1325563"/>
          </a:xfrm>
        </p:spPr>
        <p:txBody>
          <a:bodyPr/>
          <a:lstStyle/>
          <a:p>
            <a:r>
              <a:rPr lang="en-GB">
                <a:solidFill>
                  <a:srgbClr val="002060"/>
                </a:solidFill>
              </a:rPr>
              <a:t>न्यायमूर्ती महादेव गोविंद रानडे</a:t>
            </a:r>
            <a:endParaRPr lang="en-US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5CAABE3-4DF7-FA4C-A612-3E80BBED6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364" y="1529874"/>
            <a:ext cx="11610604" cy="5773449"/>
          </a:xfrm>
        </p:spPr>
        <p:txBody>
          <a:bodyPr>
            <a:noAutofit/>
          </a:bodyPr>
          <a:lstStyle/>
          <a:p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Nirmala UI" panose="020B0502040204020203" pitchFamily="34" charset="0"/>
                <a:cs typeface="Nirmala UI" panose="020B0502040204020203" pitchFamily="34" charset="0"/>
              </a:rPr>
              <a:t>महादेव गोविंद रानडे यांचा जन्म </a:t>
            </a:r>
            <a:r>
              <a:rPr lang="hi-IN" sz="3600" b="0" i="0" u="none" strike="noStrike">
                <a:solidFill>
                  <a:schemeClr val="accent2">
                    <a:lumMod val="50000"/>
                  </a:schemeClr>
                </a:solidFill>
                <a:effectLst/>
                <a:latin typeface="Nirmala UI" panose="020B0502040204020203" pitchFamily="34" charset="0"/>
                <a:cs typeface="Nirmala UI" panose="020B0502040204020203" pitchFamily="34" charset="0"/>
                <a:hlinkClick r:id="rId2" tooltip="नाशिक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नाशिकमधील</a:t>
            </a:r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Nirmala UI" panose="020B0502040204020203" pitchFamily="34" charset="0"/>
                <a:cs typeface="Nirmala UI" panose="020B0502040204020203" pitchFamily="34" charset="0"/>
              </a:rPr>
              <a:t> </a:t>
            </a:r>
            <a:r>
              <a:rPr lang="hi-IN" sz="3600" b="0" i="0" u="none" strike="noStrike">
                <a:solidFill>
                  <a:schemeClr val="accent2">
                    <a:lumMod val="50000"/>
                  </a:schemeClr>
                </a:solidFill>
                <a:effectLst/>
                <a:latin typeface="Nirmala UI" panose="020B0502040204020203" pitchFamily="34" charset="0"/>
                <a:cs typeface="Nirmala UI" panose="020B0502040204020203" pitchFamily="34" charset="0"/>
                <a:hlinkClick r:id="rId3" tooltip="निफाड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निफाड</a:t>
            </a:r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Nirmala UI" panose="020B0502040204020203" pitchFamily="34" charset="0"/>
                <a:cs typeface="Nirmala UI" panose="020B0502040204020203" pitchFamily="34" charset="0"/>
              </a:rPr>
              <a:t> या गावी झाला.त्यांचे प्राथमिक शिक्षण </a:t>
            </a:r>
            <a:r>
              <a:rPr lang="hi-IN" sz="3600" b="0" i="0" u="none" strike="noStrike">
                <a:solidFill>
                  <a:schemeClr val="accent2">
                    <a:lumMod val="50000"/>
                  </a:schemeClr>
                </a:solidFill>
                <a:effectLst/>
                <a:latin typeface="Nirmala UI" panose="020B0502040204020203" pitchFamily="34" charset="0"/>
                <a:cs typeface="Nirmala UI" panose="020B0502040204020203" pitchFamily="34" charset="0"/>
                <a:hlinkClick r:id="rId4" tooltip="कोल्हापुर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कोल्हापुरात</a:t>
            </a:r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Nirmala UI" panose="020B0502040204020203" pitchFamily="34" charset="0"/>
                <a:cs typeface="Nirmala UI" panose="020B0502040204020203" pitchFamily="34" charset="0"/>
              </a:rPr>
              <a:t> झाले.</a:t>
            </a:r>
            <a:endParaRPr lang="en-IN" sz="3600" b="0" i="0">
              <a:solidFill>
                <a:schemeClr val="accent2">
                  <a:lumMod val="50000"/>
                </a:schemeClr>
              </a:solidFill>
              <a:effectLst/>
              <a:latin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Nirmala UI" panose="020B0502040204020203" pitchFamily="34" charset="0"/>
                <a:cs typeface="Nirmala UI" panose="020B0502040204020203" pitchFamily="34" charset="0"/>
              </a:rPr>
              <a:t>त्यांची तीव्र स्मरणशक्ती, सामाजिक भान इतरांच्या लक्षात आले होते. १८५६</a:t>
            </a:r>
            <a:r>
              <a:rPr lang="en-IN" sz="3600" b="0" i="0">
                <a:solidFill>
                  <a:schemeClr val="accent2">
                    <a:lumMod val="50000"/>
                  </a:schemeClr>
                </a:solidFill>
                <a:effectLst/>
                <a:latin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Nirmala UI" panose="020B0502040204020203" pitchFamily="34" charset="0"/>
                <a:cs typeface="Nirmala UI" panose="020B0502040204020203" pitchFamily="34" charset="0"/>
              </a:rPr>
              <a:t>नंतर एल्फिन्स्टन हायस्कूलमध्ये दाखल झाले. त्यांचे इंग्रजी-संस्कृत भाषांमधील वाचन वाढले. लॅटिनचाही त्यांनी अभ्यास केला. </a:t>
            </a:r>
            <a:endParaRPr lang="en-IN" sz="3600" b="0" i="0">
              <a:solidFill>
                <a:schemeClr val="accent2">
                  <a:lumMod val="50000"/>
                </a:schemeClr>
              </a:solidFill>
              <a:effectLst/>
              <a:latin typeface="Nirmala UI" panose="020B0502040204020203" pitchFamily="34" charset="0"/>
              <a:cs typeface="Nirmala UI" panose="020B0502040204020203" pitchFamily="34" charset="0"/>
            </a:endParaRPr>
          </a:p>
          <a:p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Nirmala UI" panose="020B0502040204020203" pitchFamily="34" charset="0"/>
                <a:cs typeface="Nirmala UI" panose="020B0502040204020203" pitchFamily="34" charset="0"/>
              </a:rPr>
              <a:t>त्यांनी 'मराठेशाहीचा उदय आणि उत्कर्ष' या विषयावर निबंध लिहिला. पुढच्या काळात त्यांनी त्याच नावाचे पुस्तक लिहिले. </a:t>
            </a:r>
            <a:endParaRPr lang="en-IN" sz="3600" b="0" i="0">
              <a:solidFill>
                <a:schemeClr val="accent2">
                  <a:lumMod val="50000"/>
                </a:schemeClr>
              </a:solidFill>
              <a:effectLst/>
              <a:latin typeface="Nirmala UI" panose="020B0502040204020203" pitchFamily="34" charset="0"/>
              <a:cs typeface="Nirmala UI" panose="020B0502040204020203" pitchFamily="34" charset="0"/>
            </a:endParaRPr>
          </a:p>
          <a:p>
            <a:pPr marL="0" indent="0">
              <a:buNone/>
            </a:pPr>
            <a:endParaRPr lang="en-US" sz="360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19107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17EBC27-9663-4B49-B9C5-9A2E6B379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364" y="333994"/>
            <a:ext cx="11467110" cy="6407727"/>
          </a:xfrm>
        </p:spPr>
        <p:txBody>
          <a:bodyPr>
            <a:normAutofit/>
          </a:bodyPr>
          <a:lstStyle/>
          <a:p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१८६४ साली</a:t>
            </a:r>
            <a:r>
              <a:rPr lang="en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 ते </a:t>
            </a:r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 एम. ए. झाले. त्या वेळी अलेक्झांडर ग्रॅन्ट यांचा सहवास आणि मार्गदर्शन त्यांना लाभले. </a:t>
            </a:r>
            <a:endParaRPr lang="en-IN" sz="3600" b="0" i="0">
              <a:solidFill>
                <a:schemeClr val="accent2">
                  <a:lumMod val="50000"/>
                </a:schemeClr>
              </a:solidFill>
              <a:effectLst/>
              <a:latin typeface="-apple-system"/>
            </a:endParaRPr>
          </a:p>
          <a:p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या काळात माधवरावांनी विविध विषयांवर निबंधलेखन केले. इतिहास आणि अर्थशास्त्र हे त्यांचे आवडीचे विषय राहिले आणि त्यात त्यांनी अधिकारही प्राप्त केला होता. </a:t>
            </a:r>
            <a:endParaRPr lang="en-IN" sz="3600" b="0" i="0">
              <a:solidFill>
                <a:schemeClr val="accent2">
                  <a:lumMod val="50000"/>
                </a:schemeClr>
              </a:solidFill>
              <a:effectLst/>
              <a:latin typeface="-apple-system"/>
            </a:endParaRPr>
          </a:p>
          <a:p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त्यांनी अध्यापन, परीक्षण, अनुवाद, न्यायदान अशा कामांमध्ये आपल्या बुद्धीची चमक दाखवली</a:t>
            </a:r>
            <a:endParaRPr lang="en-IN" sz="3600" b="0" i="0">
              <a:solidFill>
                <a:schemeClr val="accent2">
                  <a:lumMod val="50000"/>
                </a:schemeClr>
              </a:solidFill>
              <a:effectLst/>
              <a:latin typeface="-apple-system"/>
            </a:endParaRPr>
          </a:p>
          <a:p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 त्यांनी </a:t>
            </a:r>
            <a:r>
              <a:rPr lang="hi-IN" sz="3600" b="0" i="0" strike="noStrike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  <a:hlinkClick r:id="rId2" tooltip="इतिहास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इतिहास</a:t>
            </a:r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 हा विषय घेऊन एम. ए. केले. इ.स. १८६६ साली ते कायद्याची परीक्षा उत्तीर्ण झाले. </a:t>
            </a:r>
            <a:r>
              <a:rPr lang="hi-IN" sz="3600" b="0" i="0" strike="noStrike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  <a:hlinkClick r:id="rId3" tooltip="मुंबई विद्यापीठ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मुंबई विद्यापीठाचे</a:t>
            </a:r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 पहिले भारतीय फेलो म्हणून त्यांची निवड झाली.</a:t>
            </a:r>
            <a:endParaRPr lang="en-US" sz="360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854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0B9D4AA-1877-F84B-ACBC-E935388F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C00000"/>
                </a:solidFill>
              </a:rPr>
              <a:t>न्यायमूर्ती रानडे यांचे कार्य</a:t>
            </a:r>
            <a:endParaRPr lang="en-US" sz="400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64AD42C-1592-BE41-AC9F-375972DB6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032" y="1690688"/>
            <a:ext cx="11197936" cy="4351338"/>
          </a:xfrm>
        </p:spPr>
        <p:txBody>
          <a:bodyPr>
            <a:noAutofit/>
          </a:bodyPr>
          <a:lstStyle/>
          <a:p>
            <a:r>
              <a:rPr lang="en-GB" sz="3600">
                <a:solidFill>
                  <a:srgbClr val="002060"/>
                </a:solidFill>
              </a:rPr>
              <a:t>विधवा विवाहोत्तेजक मंडळ</a:t>
            </a:r>
            <a:endParaRPr lang="en-IN" sz="3600">
              <a:solidFill>
                <a:srgbClr val="002060"/>
              </a:solidFill>
            </a:endParaRPr>
          </a:p>
          <a:p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विधवा विवाहोत्तेजक मंडळाची स्थापना </a:t>
            </a:r>
            <a:r>
              <a:rPr lang="en-IN" sz="360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865 झाली केली</a:t>
            </a:r>
            <a:endParaRPr lang="en-IN" sz="360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त्यांनी</a:t>
            </a:r>
            <a:r>
              <a:rPr lang="en-IN" sz="3600">
                <a:solidFill>
                  <a:schemeClr val="accent2">
                    <a:lumMod val="50000"/>
                  </a:schemeClr>
                </a:solidFill>
              </a:rPr>
              <a:t> 18</a:t>
            </a:r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69 </a:t>
            </a:r>
            <a:r>
              <a:rPr lang="en-IN" sz="3600">
                <a:solidFill>
                  <a:schemeClr val="accent2">
                    <a:lumMod val="50000"/>
                  </a:schemeClr>
                </a:solidFill>
              </a:rPr>
              <a:t>सली</a:t>
            </a:r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 एक विधवा पुनर्विवाह घडवून आणला</a:t>
            </a:r>
            <a:endParaRPr lang="en-IN" sz="360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परिणामी सर्व महाराष्ट्रात मोठे वादळ निर्माण झाले</a:t>
            </a:r>
            <a:endParaRPr lang="en-IN" sz="360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पुणे येथे तर धर्म सभेचे आयोजन केले त्यामध्ये शंकराचार्यांनी वरील संस्थेच्या सर्व सभासदावर धार्मिक बहिष्कार टाकला</a:t>
            </a:r>
            <a:endParaRPr lang="en-IN" sz="360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या भविष का रास तोंड देत त्यांनी विधवा विवाहाचे समर्थन केले</a:t>
            </a:r>
            <a:endParaRPr lang="en-US" sz="360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7446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84A239-FE97-164C-BF7F-53452F824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002060"/>
                </a:solidFill>
              </a:rPr>
              <a:t>पुणे सार्वजनिक सभेचे सदस्य</a:t>
            </a:r>
            <a:endParaRPr lang="en-US" sz="400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B1920F0-56DE-6B43-9512-1963313B0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महादेव गोविंद रानडे न्यायाधीश म्हणून पुण्यास आले</a:t>
            </a:r>
            <a:endParaRPr lang="en-IN" sz="360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रानडे यांनी पुण्यातील सार्वजनिक सभेचे सदस्यत्व स्वीकारले</a:t>
            </a:r>
            <a:endParaRPr lang="en-IN" sz="360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सार्वजनिक सभेच्या व्यासपीठावरुन रानडे यांनी अनेक सामाजिक व राजकीय सुधारणा घडवून आणण्याचा प्रयत्न केला</a:t>
            </a:r>
            <a:endParaRPr lang="en-IN" sz="3600">
              <a:solidFill>
                <a:schemeClr val="accent2">
                  <a:lumMod val="50000"/>
                </a:schemeClr>
              </a:solidFill>
            </a:endParaRPr>
          </a:p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41470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876635D-F5C9-7548-9DFC-2BAF9BD87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002060"/>
                </a:solidFill>
              </a:rPr>
              <a:t>दुष्काळग्रस्त भागात</a:t>
            </a:r>
            <a:r>
              <a:rPr lang="en-IN" sz="4000">
                <a:solidFill>
                  <a:srgbClr val="002060"/>
                </a:solidFill>
              </a:rPr>
              <a:t>ती</a:t>
            </a:r>
            <a:r>
              <a:rPr lang="en-GB" sz="4000">
                <a:solidFill>
                  <a:srgbClr val="002060"/>
                </a:solidFill>
              </a:rPr>
              <a:t>ल कार्य</a:t>
            </a:r>
            <a:endParaRPr lang="en-US" sz="400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02B5439-5A76-3047-A131-64006625C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360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876 </a:t>
            </a:r>
            <a:r>
              <a:rPr lang="en-IN" sz="3600">
                <a:solidFill>
                  <a:schemeClr val="accent2">
                    <a:lumMod val="50000"/>
                  </a:schemeClr>
                </a:solidFill>
              </a:rPr>
              <a:t>साली</a:t>
            </a:r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 महाराष्ट्र दुष्काळ पडला होता</a:t>
            </a:r>
            <a:endParaRPr lang="en-IN" sz="360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याकाळात महाराष्ट्रामध्ये सर्वत्र दंगली घडून आल्या</a:t>
            </a:r>
            <a:endParaRPr lang="en-IN" sz="360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रानडे यांनी दुष्काळग्रस्त महाराष्ट्राचा दौरा केला</a:t>
            </a:r>
            <a:endParaRPr lang="en-IN" sz="360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शेतकऱ्यांच्या दुःखाला वाचा फोडली</a:t>
            </a:r>
            <a:endParaRPr lang="en-IN" sz="360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दुष्काळ व त्यामुळे झालेल्या दंगली चे मूळ सरकारी धोरणात आहे असे स्पष्ट प्रतिपादन केले</a:t>
            </a:r>
            <a:endParaRPr lang="en-IN" sz="3600">
              <a:solidFill>
                <a:schemeClr val="accent2">
                  <a:lumMod val="50000"/>
                </a:schemeClr>
              </a:solidFill>
            </a:endParaRPr>
          </a:p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58879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B57D72-9C69-4D4E-9386-E6F68109D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002060"/>
                </a:solidFill>
              </a:rPr>
              <a:t>प्रार्थना समाजाची स्थापना</a:t>
            </a:r>
            <a:r>
              <a:rPr lang="en-IN" sz="4000">
                <a:solidFill>
                  <a:srgbClr val="002060"/>
                </a:solidFill>
              </a:rPr>
              <a:t> 1867</a:t>
            </a:r>
            <a:endParaRPr lang="en-US" sz="400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539CD63-4A51-E044-92C4-DA0804554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835" y="1490806"/>
            <a:ext cx="11383489" cy="5151953"/>
          </a:xfrm>
        </p:spPr>
        <p:txBody>
          <a:bodyPr>
            <a:normAutofit fontScale="92500" lnSpcReduction="10000"/>
          </a:bodyPr>
          <a:lstStyle/>
          <a:p>
            <a:r>
              <a:rPr lang="hi-IN" sz="39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शिक्षण हा मानवाचा तिसरा डोळा आहे असे मत मांडणाऱ्या रानडे यांच्या विचारांचा प्रभाव प्रार्थना समाजाच्या कार्यकर्त्यांवर होता.</a:t>
            </a:r>
            <a:endParaRPr lang="en-IN" sz="3900" b="0" i="0">
              <a:solidFill>
                <a:schemeClr val="accent2">
                  <a:lumMod val="50000"/>
                </a:schemeClr>
              </a:solidFill>
              <a:effectLst/>
              <a:latin typeface="-apple-system"/>
            </a:endParaRPr>
          </a:p>
          <a:p>
            <a:r>
              <a:rPr lang="hi-IN" sz="39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 प्रार्थना समाजाचे कार्यकर्ते लक्ष्मण भिकोबा चव्हाण यांनी सन १८७६मध्ये मुंबईतील चाळवाडी येथे पहिली रात्रशाळा सुरू केली या शाळेत सर्व जाती जमातीच्या मुलांना प्रवेश देण्यात आला.</a:t>
            </a:r>
            <a:endParaRPr lang="en-IN" sz="3900" b="0" i="0">
              <a:solidFill>
                <a:schemeClr val="accent2">
                  <a:lumMod val="50000"/>
                </a:schemeClr>
              </a:solidFill>
              <a:effectLst/>
              <a:latin typeface="-apple-system"/>
            </a:endParaRPr>
          </a:p>
          <a:p>
            <a:r>
              <a:rPr lang="hi-IN" sz="39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 विद्यार्थी वर्गात पोस्टमन, मोटर ड्रायव्हर, गिरणी कामगार, कारखान्यात काम करणारे कामगार, हमाल अशा समाजातील सर्व स्तरातील लोकांना समावेश होता. </a:t>
            </a:r>
            <a:endParaRPr lang="en-IN" sz="3900" b="0" i="0">
              <a:solidFill>
                <a:schemeClr val="accent2">
                  <a:lumMod val="50000"/>
                </a:schemeClr>
              </a:solidFill>
              <a:effectLst/>
              <a:latin typeface="-apple-system"/>
            </a:endParaRPr>
          </a:p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0187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E1A7CBA-A9B0-F942-B5B7-FDCA8346A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92" y="655618"/>
            <a:ext cx="11603182" cy="7026234"/>
          </a:xfrm>
        </p:spPr>
        <p:txBody>
          <a:bodyPr>
            <a:normAutofit/>
          </a:bodyPr>
          <a:lstStyle/>
          <a:p>
            <a:r>
              <a:rPr lang="en-GB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प्रार्थना समाज म्हणजे हिंदू भागवत धर्माचा नवा अवतार असे रानडे समजत</a:t>
            </a:r>
            <a:endParaRPr lang="en-IN" sz="3600" b="0" i="0">
              <a:solidFill>
                <a:schemeClr val="accent2">
                  <a:lumMod val="50000"/>
                </a:schemeClr>
              </a:solidFill>
              <a:effectLst/>
              <a:latin typeface="-apple-system"/>
            </a:endParaRPr>
          </a:p>
          <a:p>
            <a:r>
              <a:rPr lang="en-GB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विद्यार्थी </a:t>
            </a:r>
            <a:r>
              <a:rPr lang="en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व</a:t>
            </a:r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र्गासाठी 'कमवा आणि शिका' ही योजना सुरू केली.</a:t>
            </a:r>
            <a:endParaRPr lang="en-IN" sz="3600" b="0" i="0">
              <a:solidFill>
                <a:schemeClr val="accent2">
                  <a:lumMod val="50000"/>
                </a:schemeClr>
              </a:solidFill>
              <a:effectLst/>
              <a:latin typeface="-apple-system"/>
            </a:endParaRPr>
          </a:p>
          <a:p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 प्रार्थना समाजाचे कार्यकर्ते उमाया लालशंकर यांनी अनाथ मुलांसाठी आधारगृह सुरू केले. </a:t>
            </a:r>
            <a:endParaRPr lang="en-IN" sz="3600" b="0" i="0">
              <a:solidFill>
                <a:schemeClr val="accent2">
                  <a:lumMod val="50000"/>
                </a:schemeClr>
              </a:solidFill>
              <a:effectLst/>
              <a:latin typeface="-apple-system"/>
            </a:endParaRPr>
          </a:p>
          <a:p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सन १८७८</a:t>
            </a:r>
            <a:r>
              <a:rPr lang="en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 </a:t>
            </a:r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मध्ये पंढरपूर येथे अनाथआश्रमाची स्थापना केली.</a:t>
            </a:r>
            <a:endParaRPr lang="en-IN" sz="3600" b="0" i="0">
              <a:solidFill>
                <a:schemeClr val="accent2">
                  <a:lumMod val="50000"/>
                </a:schemeClr>
              </a:solidFill>
              <a:effectLst/>
              <a:latin typeface="-apple-system"/>
            </a:endParaRPr>
          </a:p>
          <a:p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 १८७६ ते ७७ या काळात दुष्काळात सर्वसामान्यांना दिलासा मिळावा यासाठी विविध जनउपयोगी कामे प्रार्थना समाजाने हाती घेतली</a:t>
            </a:r>
            <a:r>
              <a:rPr lang="hi-IN" b="0" i="0">
                <a:solidFill>
                  <a:srgbClr val="202122"/>
                </a:solidFill>
                <a:effectLst/>
                <a:latin typeface="-apple-system"/>
              </a:rPr>
              <a:t>. </a:t>
            </a:r>
            <a:endParaRPr lang="en-IN" b="0" i="0">
              <a:solidFill>
                <a:srgbClr val="202122"/>
              </a:solidFill>
              <a:effectLst/>
              <a:latin typeface="-apple-system"/>
            </a:endParaRPr>
          </a:p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80129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66A7D0-B641-E645-AEA2-46A908924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002060"/>
                </a:solidFill>
              </a:rPr>
              <a:t>राष्ट्रीय सभेच्या स्थापनेत मोलाचा वाटा</a:t>
            </a:r>
            <a:endParaRPr lang="en-US" sz="400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78ABD89-E503-DF4A-ABC3-686BEBD06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मुंबई येथे 28 डिसेंबर 885 </a:t>
            </a:r>
            <a:r>
              <a:rPr lang="en-IN" sz="3600">
                <a:solidFill>
                  <a:schemeClr val="accent2">
                    <a:lumMod val="50000"/>
                  </a:schemeClr>
                </a:solidFill>
              </a:rPr>
              <a:t>साली</a:t>
            </a:r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 स्थापन झालेल्या राष्ट्रीय सभेच्या स्थापनेत न्यायमूर्ती महादेव गोविंद रानडे यांचे योगदान लाभले</a:t>
            </a:r>
            <a:endParaRPr lang="en-IN" sz="360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राष्ट्रीय सभेचे नेमस्त वादी नेते म्हणून ते प्रसिद्ध पावले</a:t>
            </a:r>
            <a:endParaRPr lang="en-US" sz="360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9709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417</Words>
  <Application>Microsoft Office PowerPoint</Application>
  <PresentationFormat>Custom</PresentationFormat>
  <Paragraphs>46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दयानंद कला महाविद्यालय, लातूर</vt:lpstr>
      <vt:lpstr>न्यायमूर्ती महादेव गोविंद रानडे</vt:lpstr>
      <vt:lpstr>Slide 3</vt:lpstr>
      <vt:lpstr>न्यायमूर्ती रानडे यांचे कार्य</vt:lpstr>
      <vt:lpstr>पुणे सार्वजनिक सभेचे सदस्य</vt:lpstr>
      <vt:lpstr>दुष्काळग्रस्त भागाततील कार्य</vt:lpstr>
      <vt:lpstr>प्रार्थना समाजाची स्थापना 1867</vt:lpstr>
      <vt:lpstr>Slide 8</vt:lpstr>
      <vt:lpstr>राष्ट्रीय सभेच्या स्थापनेत मोलाचा वाटा</vt:lpstr>
      <vt:lpstr>रानडे यांचे आर्थिक  विचार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जयक्रांती कला आणि वाणिज्य वरिष्ठ महाविद्यालय लातूर </dc:title>
  <dc:creator>Unknown User</dc:creator>
  <cp:lastModifiedBy>Mahesh</cp:lastModifiedBy>
  <cp:revision>5</cp:revision>
  <dcterms:created xsi:type="dcterms:W3CDTF">2020-09-08T01:04:06Z</dcterms:created>
  <dcterms:modified xsi:type="dcterms:W3CDTF">2022-02-15T13:19:04Z</dcterms:modified>
</cp:coreProperties>
</file>