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58DEADDB-BAA0-004C-8461-EE613990ED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5907" b="25129"/>
          <a:stretch/>
        </p:blipFill>
        <p:spPr>
          <a:xfrm>
            <a:off x="544018" y="2286000"/>
            <a:ext cx="11266982" cy="1580903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="" xmlns:a16="http://schemas.microsoft.com/office/drawing/2014/main" id="{CC3CF87B-ED26-D94E-AEEB-EAFDAB133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559877" y="-261010"/>
            <a:ext cx="3092534" cy="111454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 txBox="1">
            <a:spLocks/>
          </p:cNvSpPr>
          <p:nvPr/>
        </p:nvSpPr>
        <p:spPr bwMode="black">
          <a:xfrm rot="10800000" flipV="1">
            <a:off x="304800" y="609600"/>
            <a:ext cx="11244447" cy="68580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all" spc="20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all" spc="20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all" spc="20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8382001" y="60198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852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D49B78-92A4-E940-8AF0-8E5643E19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1323604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दादाभाई </a:t>
            </a:r>
            <a:r>
              <a:rPr lang="en-IN" sz="4000">
                <a:solidFill>
                  <a:srgbClr val="C00000"/>
                </a:solidFill>
              </a:rPr>
              <a:t>नौ</a:t>
            </a:r>
            <a:r>
              <a:rPr lang="en-GB" sz="4000">
                <a:solidFill>
                  <a:srgbClr val="C00000"/>
                </a:solidFill>
              </a:rPr>
              <a:t>रोजी</a:t>
            </a:r>
            <a:endParaRPr lang="en-US" sz="400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E858709-4853-1B41-BAE6-0FF5973AA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62" y="1314440"/>
            <a:ext cx="11788734" cy="4981956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0070C0"/>
                </a:solidFill>
              </a:rPr>
              <a:t>दादाभाई </a:t>
            </a:r>
            <a:r>
              <a:rPr lang="en-IN" sz="3600">
                <a:solidFill>
                  <a:srgbClr val="0070C0"/>
                </a:solidFill>
              </a:rPr>
              <a:t>नौ</a:t>
            </a:r>
            <a:r>
              <a:rPr lang="en-GB" sz="3600">
                <a:solidFill>
                  <a:srgbClr val="0070C0"/>
                </a:solidFill>
              </a:rPr>
              <a:t>रोजी यांचा जन्म </a:t>
            </a:r>
            <a:r>
              <a:rPr lang="en-IN" sz="3600">
                <a:solidFill>
                  <a:srgbClr val="0070C0"/>
                </a:solidFill>
              </a:rPr>
              <a:t>1</a:t>
            </a:r>
            <a:r>
              <a:rPr lang="en-GB" sz="3600">
                <a:solidFill>
                  <a:srgbClr val="0070C0"/>
                </a:solidFill>
              </a:rPr>
              <a:t>825 झाली मुंबईत एका पारशी कुटुंबात झाला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IN" sz="3600">
                <a:solidFill>
                  <a:srgbClr val="0070C0"/>
                </a:solidFill>
              </a:rPr>
              <a:t>18</a:t>
            </a:r>
            <a:r>
              <a:rPr lang="en-GB" sz="3600">
                <a:solidFill>
                  <a:srgbClr val="0070C0"/>
                </a:solidFill>
              </a:rPr>
              <a:t> 54 मध्ये ते मुंबईच्या एल्फिन्स्टन कॉलेजमध्ये प्राचार्य झाले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IN" sz="3600">
                <a:solidFill>
                  <a:srgbClr val="0070C0"/>
                </a:solidFill>
              </a:rPr>
              <a:t>18</a:t>
            </a:r>
            <a:r>
              <a:rPr lang="en-GB" sz="3600">
                <a:solidFill>
                  <a:srgbClr val="0070C0"/>
                </a:solidFill>
              </a:rPr>
              <a:t>55 ते 70 या काळात ते इंग्लंडमध्ये होते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ईस्ट इंडिया असोसिएशन नावाची संस्था मुंबई स्थापन केली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ते मुंबई महापालिकेचे सदस्य</a:t>
            </a:r>
            <a:r>
              <a:rPr lang="en-IN" sz="3600">
                <a:solidFill>
                  <a:srgbClr val="0070C0"/>
                </a:solidFill>
              </a:rPr>
              <a:t>,</a:t>
            </a:r>
            <a:r>
              <a:rPr lang="en-GB" sz="3600">
                <a:solidFill>
                  <a:srgbClr val="0070C0"/>
                </a:solidFill>
              </a:rPr>
              <a:t> मुंबई विधानपरिषदेचे सदस्य तसेच ब्रिटिश पार्लमेंट चे सदस्य म्हणूनही त्यांनी कार्य केले</a:t>
            </a:r>
            <a:endParaRPr lang="en-US" sz="3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816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BAE6C8-715F-0A4B-9177-E3D70C4F3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07174"/>
            <a:ext cx="11937175" cy="6172695"/>
          </a:xfrm>
        </p:spPr>
        <p:txBody>
          <a:bodyPr>
            <a:noAutofit/>
          </a:bodyPr>
          <a:lstStyle/>
          <a:p>
            <a:r>
              <a:rPr lang="en-GB" sz="3600" dirty="0" err="1">
                <a:solidFill>
                  <a:srgbClr val="0070C0"/>
                </a:solidFill>
              </a:rPr>
              <a:t>दादाभाई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IN" sz="3600" dirty="0" err="1">
                <a:solidFill>
                  <a:srgbClr val="0070C0"/>
                </a:solidFill>
              </a:rPr>
              <a:t>नौ</a:t>
            </a:r>
            <a:r>
              <a:rPr lang="en-GB" sz="3600" dirty="0" err="1">
                <a:solidFill>
                  <a:srgbClr val="0070C0"/>
                </a:solidFill>
              </a:rPr>
              <a:t>रोजी</a:t>
            </a:r>
            <a:r>
              <a:rPr lang="en-IN" sz="3600" dirty="0">
                <a:solidFill>
                  <a:srgbClr val="0070C0"/>
                </a:solidFill>
              </a:rPr>
              <a:t> 1886,1893 व 1906 </a:t>
            </a:r>
            <a:r>
              <a:rPr lang="en-IN" sz="3600" dirty="0" err="1">
                <a:solidFill>
                  <a:srgbClr val="0070C0"/>
                </a:solidFill>
              </a:rPr>
              <a:t>सली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राष्ट्रीय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काँग्रेसचे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अध्यक्ष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 smtClean="0">
                <a:solidFill>
                  <a:srgbClr val="0070C0"/>
                </a:solidFill>
              </a:rPr>
              <a:t>होते</a:t>
            </a:r>
            <a:r>
              <a:rPr lang="en-GB" sz="3600" dirty="0" smtClean="0">
                <a:solidFill>
                  <a:srgbClr val="0070C0"/>
                </a:solidFill>
              </a:rPr>
              <a:t> </a:t>
            </a:r>
            <a:endParaRPr lang="en-IN" sz="3600" dirty="0">
              <a:solidFill>
                <a:srgbClr val="0070C0"/>
              </a:solidFill>
            </a:endParaRPr>
          </a:p>
          <a:p>
            <a:r>
              <a:rPr lang="en-GB" sz="3600" dirty="0" err="1">
                <a:solidFill>
                  <a:srgbClr val="0070C0"/>
                </a:solidFill>
              </a:rPr>
              <a:t>उदारमतवाद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मानवतावाद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यावर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त्यांची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श्रद्धा</a:t>
            </a:r>
            <a:endParaRPr lang="en-IN" sz="3600" dirty="0">
              <a:solidFill>
                <a:srgbClr val="0070C0"/>
              </a:solidFill>
            </a:endParaRPr>
          </a:p>
          <a:p>
            <a:r>
              <a:rPr lang="en-GB" sz="3600" dirty="0" err="1">
                <a:solidFill>
                  <a:srgbClr val="0070C0"/>
                </a:solidFill>
              </a:rPr>
              <a:t>इंग्रजांशी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सहकार्य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करून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भारतीयांनी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आपला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फायदा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करून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घ्यावा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या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मताचे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पुरस्कर्ते</a:t>
            </a:r>
            <a:endParaRPr lang="en-IN" sz="3600" dirty="0">
              <a:solidFill>
                <a:srgbClr val="0070C0"/>
              </a:solidFill>
            </a:endParaRPr>
          </a:p>
          <a:p>
            <a:r>
              <a:rPr lang="en-GB" sz="3600" dirty="0" err="1">
                <a:solidFill>
                  <a:srgbClr val="0070C0"/>
                </a:solidFill>
              </a:rPr>
              <a:t>ब्रिटिश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लोक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भारताचे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आर्थिक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शोषण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करतात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यावर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प्रकाश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टाकला</a:t>
            </a:r>
            <a:endParaRPr lang="en-IN" sz="3600" dirty="0">
              <a:solidFill>
                <a:srgbClr val="0070C0"/>
              </a:solidFill>
            </a:endParaRPr>
          </a:p>
          <a:p>
            <a:r>
              <a:rPr lang="en-GB" sz="3600" dirty="0" err="1">
                <a:solidFill>
                  <a:srgbClr val="0070C0"/>
                </a:solidFill>
              </a:rPr>
              <a:t>भारतीयांचे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दरडोई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उत्पन्न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कमी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असल्याची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त्यांनी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कारणे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शोधून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काढली</a:t>
            </a:r>
            <a:endParaRPr lang="en-IN" sz="3600" dirty="0">
              <a:solidFill>
                <a:srgbClr val="0070C0"/>
              </a:solidFill>
            </a:endParaRPr>
          </a:p>
          <a:p>
            <a:r>
              <a:rPr lang="en-GB" sz="3600" dirty="0" err="1">
                <a:solidFill>
                  <a:srgbClr val="0070C0"/>
                </a:solidFill>
              </a:rPr>
              <a:t>यालाच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आर्थिक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शोषणाचा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सिद्धांत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असे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म्हटले</a:t>
            </a:r>
            <a:r>
              <a:rPr lang="en-GB" sz="3600" dirty="0">
                <a:solidFill>
                  <a:srgbClr val="0070C0"/>
                </a:solidFill>
              </a:rPr>
              <a:t> </a:t>
            </a:r>
            <a:r>
              <a:rPr lang="en-GB" sz="3600" dirty="0" err="1">
                <a:solidFill>
                  <a:srgbClr val="0070C0"/>
                </a:solidFill>
              </a:rPr>
              <a:t>आहे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57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2DA977-2A65-A84B-802D-478CEA4C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962" y="52538"/>
            <a:ext cx="7729728" cy="1065435"/>
          </a:xfrm>
        </p:spPr>
        <p:txBody>
          <a:bodyPr>
            <a:normAutofit/>
          </a:bodyPr>
          <a:lstStyle/>
          <a:p>
            <a:r>
              <a:rPr lang="en-GB" sz="3600" b="1">
                <a:solidFill>
                  <a:srgbClr val="002060"/>
                </a:solidFill>
              </a:rPr>
              <a:t>दादाभाई </a:t>
            </a:r>
            <a:r>
              <a:rPr lang="en-IN" sz="3600" b="1">
                <a:solidFill>
                  <a:srgbClr val="002060"/>
                </a:solidFill>
              </a:rPr>
              <a:t>नौ</a:t>
            </a:r>
            <a:r>
              <a:rPr lang="en-GB" sz="3600" b="1">
                <a:solidFill>
                  <a:srgbClr val="002060"/>
                </a:solidFill>
              </a:rPr>
              <a:t>रोजी यांचे आर्थिक विचार</a:t>
            </a:r>
            <a:endParaRPr lang="en-US" sz="3600" b="1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F45E5D-721C-4744-AB2C-E197F7135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033" y="1365663"/>
            <a:ext cx="11145487" cy="5888181"/>
          </a:xfrm>
        </p:spPr>
        <p:txBody>
          <a:bodyPr>
            <a:normAutofit fontScale="92500"/>
          </a:bodyPr>
          <a:lstStyle/>
          <a:p>
            <a:r>
              <a:rPr lang="en-GB" sz="3600">
                <a:solidFill>
                  <a:srgbClr val="7030A0"/>
                </a:solidFill>
              </a:rPr>
              <a:t>इंग्रज भारतातून कापूस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ताग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कातडी अत्यंत कमी दराने खरेदी करून त्यानंतर त्याचे पक्या मला तू रूपांतर करून तोमाल भारतातच जास्त दराने विकला जातो त्यामुळे भारतीयांचे दुहेरी शोषण होते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भारतातील इंग्रज अधिकाऱ्यांना फार मोठ्या पगारी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भत्ते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पेन्शन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सवलती दिल्या जातात तो पैसा ब्रिटन कडे जात असे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भारता बाहेरचा प्रदेश जिंकून घेण्यासाठी ब्रिटिश हिंदी सैनिकांचा वापर करतो परंतु त्याचे वेतन मात्र भारताच्या तिजोरीतून देतो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लष्करातील भारतीय सैनिकांना कमी वेतन</a:t>
            </a:r>
            <a:endParaRPr lang="en-US" sz="36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4707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94DD19-F8D8-DA46-92FD-F5424A989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16" y="556656"/>
            <a:ext cx="11956968" cy="6593279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7030A0"/>
                </a:solidFill>
              </a:rPr>
              <a:t>ब्रिटिश कंपन्यांनी भारतात भांडवल गुंतवून त्यावर नफा व भरमसाठ व्याज मिळवले जात असे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या कंपन्यातील अधिकाऱ्यांचे वेतन बोनस ही सर्व रक्कम ब्रिटन कडे रवाना होईल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ब्रिटिश ईस्ट इंडिया कंपनीच्या भागधारकांना दरवर्षी सहा लाख तीस हजार पौंड लाभांश मिळत असे तो सर्व पैसा ब्रिटनमध्ये जातो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भारतीय प्रशासनावरील खर्च हा भारतीय लोकांवर अधिकचे कर लादून वसूल केला जात असेशिवाय कर्ज काढून प्रत्येक भारतीयाला कर्जबाजारी केले</a:t>
            </a:r>
            <a:endParaRPr lang="en-IN" sz="3600">
              <a:solidFill>
                <a:srgbClr val="7030A0"/>
              </a:solidFill>
            </a:endParaRPr>
          </a:p>
          <a:p>
            <a:endParaRPr lang="en-US" sz="36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342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838D2F-0B44-DE48-A42C-248B76A59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260" y="321622"/>
            <a:ext cx="11479480" cy="6333507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7030A0"/>
                </a:solidFill>
              </a:rPr>
              <a:t>ब्रिटीश व्यक्ती सेवा निवृत्ती नंतर ब्रिटनला जात त्यांच्यासोबत अनुभव</a:t>
            </a:r>
            <a:r>
              <a:rPr lang="en-IN" sz="3600">
                <a:solidFill>
                  <a:srgbClr val="7030A0"/>
                </a:solidFill>
              </a:rPr>
              <a:t>,</a:t>
            </a:r>
            <a:r>
              <a:rPr lang="en-GB" sz="3600">
                <a:solidFill>
                  <a:srgbClr val="7030A0"/>
                </a:solidFill>
              </a:rPr>
              <a:t> प्रशासकीय</a:t>
            </a:r>
            <a:r>
              <a:rPr lang="en-IN" sz="3600">
                <a:solidFill>
                  <a:srgbClr val="7030A0"/>
                </a:solidFill>
              </a:rPr>
              <a:t> </a:t>
            </a:r>
            <a:r>
              <a:rPr lang="en-GB" sz="3600">
                <a:solidFill>
                  <a:srgbClr val="7030A0"/>
                </a:solidFill>
              </a:rPr>
              <a:t>कौशल्य</a:t>
            </a:r>
            <a:r>
              <a:rPr lang="en-IN" sz="3600">
                <a:solidFill>
                  <a:srgbClr val="7030A0"/>
                </a:solidFill>
              </a:rPr>
              <a:t>, </a:t>
            </a:r>
            <a:r>
              <a:rPr lang="en-GB" sz="3600">
                <a:solidFill>
                  <a:srgbClr val="7030A0"/>
                </a:solidFill>
              </a:rPr>
              <a:t>कायद्याचे ज्ञान हे पण इंग्लंडला जात असे त्यामुळे भारतीयांचे नैतिक शोषण होई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भारतात अमाप धन आहे हा ब्रिटिशांचा भ्रम असून त्यामुळे भारताचे अधिकाधिक शोषण केले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भारतातील भुगर्भा मधील खनिजांचे म्हणजेच संपत्तीची ही लूट केली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शासनाचा इंग्लंडमधील खर्चही भारतीय तिजोरीतून केला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IN" sz="3600">
                <a:solidFill>
                  <a:srgbClr val="7030A0"/>
                </a:solidFill>
              </a:rPr>
              <a:t>19 </a:t>
            </a:r>
            <a:r>
              <a:rPr lang="en-GB" sz="3600">
                <a:solidFill>
                  <a:srgbClr val="7030A0"/>
                </a:solidFill>
              </a:rPr>
              <a:t>व्या शतकाच्या शेवटी 3000000 पौंड एवढे शोषण भारताचे केले जात होते</a:t>
            </a:r>
            <a:endParaRPr lang="en-IN" sz="3600">
              <a:solidFill>
                <a:srgbClr val="7030A0"/>
              </a:solidFill>
            </a:endParaRPr>
          </a:p>
          <a:p>
            <a:endParaRPr lang="en-US" sz="3600"/>
          </a:p>
        </p:txBody>
      </p:sp>
    </p:spTree>
    <p:extLst>
      <p:ext uri="{BB962C8B-B14F-4D97-AF65-F5344CB8AC3E}">
        <p14:creationId xmlns="" xmlns:p14="http://schemas.microsoft.com/office/powerpoint/2010/main" val="302502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45718EA-0490-0E4E-A3EC-F07DB942C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844" y="0"/>
            <a:ext cx="7729728" cy="1019012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आर्थिक </a:t>
            </a:r>
            <a:r>
              <a:rPr lang="en-IN" sz="4000">
                <a:solidFill>
                  <a:srgbClr val="C00000"/>
                </a:solidFill>
              </a:rPr>
              <a:t>शोषणावरील</a:t>
            </a:r>
            <a:r>
              <a:rPr lang="en-GB" sz="4000">
                <a:solidFill>
                  <a:srgbClr val="C00000"/>
                </a:solidFill>
              </a:rPr>
              <a:t> उपाय</a:t>
            </a:r>
            <a:endParaRPr lang="en-US" sz="400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3486ED-53E5-5441-961F-DAFE65EC4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785" y="1286494"/>
            <a:ext cx="11838215" cy="5460174"/>
          </a:xfrm>
        </p:spPr>
        <p:txBody>
          <a:bodyPr>
            <a:noAutofit/>
          </a:bodyPr>
          <a:lstStyle/>
          <a:p>
            <a:r>
              <a:rPr lang="en-GB" sz="3600">
                <a:solidFill>
                  <a:srgbClr val="002060"/>
                </a:solidFill>
              </a:rPr>
              <a:t>भारतीय लोकांवरील जाचक कर कमी करावेत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इंग्रज सरकारनेभारतीय लोकांना प्रशासनात नोकरी द्यावी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लष्करा वरील खर्च हा लोकांच्या महसुलातून होत असून तो कमीत कमी करावा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भारतात भांडवल कसे निर्माण होईल व ते कसे वाढेल याच्यासाठी उपाय योजना केली जावी</a:t>
            </a:r>
            <a:endParaRPr lang="en-IN" sz="3600">
              <a:solidFill>
                <a:srgbClr val="002060"/>
              </a:solidFill>
            </a:endParaRPr>
          </a:p>
          <a:p>
            <a:r>
              <a:rPr lang="en-GB" sz="3600">
                <a:solidFill>
                  <a:srgbClr val="002060"/>
                </a:solidFill>
              </a:rPr>
              <a:t>इंग्लंड व भारत या देशातील सध्याचे संबंध हानिकारक आहेत ते दोघांनाही उपकारक ठरतील असे करावेत</a:t>
            </a:r>
            <a:endParaRPr lang="en-IN" sz="360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36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3540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F06F9C-A1F1-6E4F-AF5D-65AA90A7F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0292"/>
            <a:ext cx="7729728" cy="1014351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ब्रिटीशांना इशारा</a:t>
            </a:r>
            <a:endParaRPr lang="en-US" sz="400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54A74D-F76F-244A-A273-52E24487F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104" y="1365663"/>
            <a:ext cx="10675422" cy="5492337"/>
          </a:xfrm>
        </p:spPr>
        <p:txBody>
          <a:bodyPr>
            <a:normAutofit fontScale="92500"/>
          </a:bodyPr>
          <a:lstStyle/>
          <a:p>
            <a:r>
              <a:rPr lang="en-GB" sz="3600">
                <a:solidFill>
                  <a:srgbClr val="C00000"/>
                </a:solidFill>
              </a:rPr>
              <a:t>भारताचे आर्थिक व नैतिक शोषण चालूच राहिले तर  भारतात क्रांती होईल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दादाभाई नवरोजी ब्रिटिश शासनाचे पुरस्कर्ते असले तरी त्यांनी भारतीय जनतेच्या शोषणाचा मुद्दा ब्रिटिश पार्लमेंट मध्ये मांडला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त्यांच्यावरील विचारांना आर्थिक शोषणाचा सिद्धांत असे म्हटले 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त्यांच्या या कार्याबद्दल त्यांना भारताच्या आर्थिक राष्ट्रवादाचे जनक असे म्हटले आहे</a:t>
            </a:r>
            <a:endParaRPr lang="en-IN" sz="3600">
              <a:solidFill>
                <a:srgbClr val="C00000"/>
              </a:solidFill>
            </a:endParaRPr>
          </a:p>
          <a:p>
            <a:r>
              <a:rPr lang="en-GB" sz="3600">
                <a:solidFill>
                  <a:srgbClr val="C00000"/>
                </a:solidFill>
              </a:rPr>
              <a:t>दादाभाई नवरोजीना भारताचे पितामह म्हणून ओळखले जाते</a:t>
            </a:r>
            <a:endParaRPr lang="en-IN" sz="3600">
              <a:solidFill>
                <a:srgbClr val="C0000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809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C782D5D3-A238-FF42-8099-CDCEF5B96D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51" y="333992"/>
            <a:ext cx="11739254" cy="60984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0748312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435</Words>
  <Application>Microsoft Office PowerPoint</Application>
  <PresentationFormat>Custom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Parcel</vt:lpstr>
      <vt:lpstr>Slide 1</vt:lpstr>
      <vt:lpstr>दादाभाई नौरोजी</vt:lpstr>
      <vt:lpstr>Slide 3</vt:lpstr>
      <vt:lpstr>दादाभाई नौरोजी यांचे आर्थिक विचार</vt:lpstr>
      <vt:lpstr>Slide 5</vt:lpstr>
      <vt:lpstr>Slide 6</vt:lpstr>
      <vt:lpstr>आर्थिक शोषणावरील उपाय</vt:lpstr>
      <vt:lpstr>ब्रिटीशांना इशारा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कुमार स्वामी महाविद्यालय, औसा</dc:title>
  <dc:creator>Unknown User</dc:creator>
  <cp:lastModifiedBy>Mahesh</cp:lastModifiedBy>
  <cp:revision>8</cp:revision>
  <dcterms:created xsi:type="dcterms:W3CDTF">2020-09-05T00:59:26Z</dcterms:created>
  <dcterms:modified xsi:type="dcterms:W3CDTF">2022-02-15T13:17:57Z</dcterms:modified>
</cp:coreProperties>
</file>