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7102475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D1EF0-5D2E-4B4A-816A-F5324828CCA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C409C5-A54E-412B-AD82-73AF66881A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EDE38B8-34EF-9D41-90D9-DF35734BD1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22830DF4-B263-D644-B60E-D7EFCD7E0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328" y="1430381"/>
            <a:ext cx="10873343" cy="479179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="" xmlns:a16="http://schemas.microsoft.com/office/drawing/2014/main" id="{11CF71C7-C719-1246-A54D-9FED5F9829EB}"/>
              </a:ext>
            </a:extLst>
          </p:cNvPr>
          <p:cNvSpPr txBox="1">
            <a:spLocks/>
          </p:cNvSpPr>
          <p:nvPr/>
        </p:nvSpPr>
        <p:spPr bwMode="gray">
          <a:xfrm rot="10800000" flipV="1">
            <a:off x="381000" y="609600"/>
            <a:ext cx="11244447" cy="685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DVB-TTSurekhEN" pitchFamily="82" charset="0"/>
                <a:ea typeface="+mj-ea"/>
                <a:cs typeface="+mj-cs"/>
              </a:rPr>
              <a:t> </a:t>
            </a:r>
            <a:r>
              <a:rPr kumimoji="0" lang="hi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दयानंद कला महाविद्यालय, लातूर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28FB740C-FDC1-9943-A993-4A3F804F634B}"/>
              </a:ext>
            </a:extLst>
          </p:cNvPr>
          <p:cNvSpPr txBox="1"/>
          <p:nvPr/>
        </p:nvSpPr>
        <p:spPr>
          <a:xfrm>
            <a:off x="8305800" y="5638800"/>
            <a:ext cx="3307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डॉ.आर.एस.पारवे</a:t>
            </a:r>
            <a:endParaRPr lang="en-US" sz="2800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545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3652F7-DB4C-1749-9CF7-63BD5E78A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Thanku</a:t>
            </a:r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6DAB3B90-36DB-4843-8EBB-271D95397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16" y="2446018"/>
            <a:ext cx="11046525" cy="3745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3272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C5E001-0E13-5545-B2AA-D396FEFD8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793" y="602564"/>
            <a:ext cx="8761413" cy="706964"/>
          </a:xfrm>
        </p:spPr>
        <p:txBody>
          <a:bodyPr/>
          <a:lstStyle/>
          <a:p>
            <a:r>
              <a:rPr lang="en-GB"/>
              <a:t>गोपाळ कृष्ण गोखले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19D811-C2A0-2C40-8C67-5D25EDD14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39" y="2313214"/>
            <a:ext cx="11976761" cy="4210793"/>
          </a:xfrm>
        </p:spPr>
        <p:txBody>
          <a:bodyPr>
            <a:normAutofit fontScale="47500" lnSpcReduction="20000"/>
          </a:bodyPr>
          <a:lstStyle/>
          <a:p>
            <a:r>
              <a:rPr lang="en-GB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जन्म रत्नागिरी जिल्ह्यात कातुलक या गावी झाला</a:t>
            </a:r>
            <a:r>
              <a:rPr lang="en-IN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 (</a:t>
            </a:r>
            <a:r>
              <a:rPr lang="hi-IN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९ मे १८६६</a:t>
            </a:r>
            <a:r>
              <a:rPr lang="en-IN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)</a:t>
            </a:r>
          </a:p>
          <a:p>
            <a:r>
              <a:rPr lang="en-GB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ते एक नेमस्त नेते होते </a:t>
            </a:r>
            <a:endParaRPr lang="en-IN" sz="6000" b="0" i="0">
              <a:solidFill>
                <a:srgbClr val="C00000"/>
              </a:solidFill>
              <a:effectLst/>
              <a:latin typeface="mangal" panose="02040503050203030202" pitchFamily="18" charset="0"/>
            </a:endParaRPr>
          </a:p>
          <a:p>
            <a:r>
              <a:rPr lang="hi-IN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अत्यंत गरिबीत गोखले यांचे पहिले दिवस गेले.</a:t>
            </a:r>
            <a:endParaRPr lang="en-IN" sz="6000" b="0" i="0">
              <a:solidFill>
                <a:srgbClr val="C00000"/>
              </a:solidFill>
              <a:effectLst/>
              <a:latin typeface="mangal" panose="02040503050203030202" pitchFamily="18" charset="0"/>
            </a:endParaRPr>
          </a:p>
          <a:p>
            <a:r>
              <a:rPr lang="hi-IN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 अठराव्या वर्षी पदवी परीक्षा उत्तीर्ण झाल्यानंतर त्यांनी सरकारी नोकरीचा मार्ग </a:t>
            </a:r>
            <a:r>
              <a:rPr lang="en-IN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न </a:t>
            </a:r>
            <a:r>
              <a:rPr lang="hi-IN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स्वीकारता देशसेवा करण्याचे व्रत घेतले.</a:t>
            </a:r>
            <a:endParaRPr lang="en-IN" sz="6000" b="0" i="0">
              <a:solidFill>
                <a:srgbClr val="C00000"/>
              </a:solidFill>
              <a:effectLst/>
              <a:latin typeface="mangal" panose="02040503050203030202" pitchFamily="18" charset="0"/>
            </a:endParaRPr>
          </a:p>
          <a:p>
            <a:r>
              <a:rPr lang="hi-IN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 विसाव्या वर्षी ते फर्ग्युसन महाविद्यालयात प्राध्यापक झाले आणि त्यांनी सुधारक पत्राचे सहकारी संपादक म्हणून काम सुरू केले.</a:t>
            </a:r>
            <a:endParaRPr lang="en-IN" sz="6000" b="0" i="0">
              <a:solidFill>
                <a:srgbClr val="C00000"/>
              </a:solidFill>
              <a:effectLst/>
              <a:latin typeface="mangal" panose="02040503050203030202" pitchFamily="18" charset="0"/>
            </a:endParaRPr>
          </a:p>
          <a:p>
            <a:r>
              <a:rPr lang="hi-IN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 ते सार्वजनिक सभेचे चिटणीस (१८८७) व त्रैमासिकाचे संपादक झाले आणि पुढे १८९१ मध्ये ते परिषदेचे चिटणीस </a:t>
            </a:r>
            <a:r>
              <a:rPr lang="en-GB" sz="6000" b="0" i="0">
                <a:solidFill>
                  <a:srgbClr val="C00000"/>
                </a:solidFill>
                <a:effectLst/>
                <a:latin typeface="mangal" panose="02040503050203030202" pitchFamily="18" charset="0"/>
              </a:rPr>
              <a:t>झाले</a:t>
            </a:r>
            <a:endParaRPr lang="mr-IN" sz="5800" b="0" i="0">
              <a:solidFill>
                <a:srgbClr val="C00000"/>
              </a:solidFill>
              <a:effectLst/>
              <a:cs typeface="Roboto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797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CCFB94-54F2-D248-8890-F8D030458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गोपाळ कृष्ण गोखले यांचे कार्य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4691D2-DF55-134E-84B8-71F02BA2E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58174"/>
            <a:ext cx="11194968" cy="4489533"/>
          </a:xfrm>
        </p:spPr>
        <p:txBody>
          <a:bodyPr>
            <a:normAutofit fontScale="92500" lnSpcReduction="10000"/>
          </a:bodyPr>
          <a:lstStyle/>
          <a:p>
            <a:r>
              <a:rPr lang="en-GB" sz="3600">
                <a:solidFill>
                  <a:srgbClr val="002060"/>
                </a:solidFill>
              </a:rPr>
              <a:t>वे</a:t>
            </a:r>
            <a:r>
              <a:rPr lang="en-IN" sz="3600">
                <a:solidFill>
                  <a:srgbClr val="002060"/>
                </a:solidFill>
              </a:rPr>
              <a:t>ल्बी</a:t>
            </a:r>
            <a:r>
              <a:rPr lang="en-GB" sz="3600">
                <a:solidFill>
                  <a:srgbClr val="002060"/>
                </a:solidFill>
              </a:rPr>
              <a:t> कमिशन पुढील साक्ष</a:t>
            </a:r>
            <a:endParaRPr lang="en-IN" sz="3600">
              <a:solidFill>
                <a:srgbClr val="00206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भारताच्या जमाखर्चाची तपासणी करण्यासाठी वेलबी कमिशन नियुक्त केले होते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या </a:t>
            </a:r>
            <a:r>
              <a:rPr lang="en-IN" sz="3600">
                <a:solidFill>
                  <a:srgbClr val="C00000"/>
                </a:solidFill>
              </a:rPr>
              <a:t>कमिशनने </a:t>
            </a:r>
            <a:r>
              <a:rPr lang="en-GB" sz="3600">
                <a:solidFill>
                  <a:srgbClr val="C00000"/>
                </a:solidFill>
              </a:rPr>
              <a:t>सुरेंद्रनाथ बॅनर्जी</a:t>
            </a:r>
            <a:r>
              <a:rPr lang="en-IN" sz="3600">
                <a:solidFill>
                  <a:srgbClr val="C00000"/>
                </a:solidFill>
              </a:rPr>
              <a:t>,</a:t>
            </a:r>
            <a:r>
              <a:rPr lang="en-GB" sz="3600">
                <a:solidFill>
                  <a:srgbClr val="C00000"/>
                </a:solidFill>
              </a:rPr>
              <a:t> दिनशा वाच्छा</a:t>
            </a:r>
            <a:r>
              <a:rPr lang="en-IN" sz="3600">
                <a:solidFill>
                  <a:srgbClr val="C00000"/>
                </a:solidFill>
              </a:rPr>
              <a:t>,</a:t>
            </a:r>
            <a:r>
              <a:rPr lang="en-GB" sz="3600">
                <a:solidFill>
                  <a:srgbClr val="C00000"/>
                </a:solidFill>
              </a:rPr>
              <a:t> सी सुब्रमण्यम अय्यर तसेच गोपाळ कृष्ण गोखले यांच्या साक्ष घेतल्या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ब्रिटिश सरकार भारताच्या प्रशासनावरील खर्च अधिक करत असून त्यामुळे जनतेवर कर्जाचा बोजा वाढतो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भारतात प्रातिनिधिक कारभाराची मागणी केली</a:t>
            </a:r>
            <a:endParaRPr lang="en-IN" sz="360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36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800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478060-66BB-0D41-9B76-A8D74CE9D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/>
              <a:t>2)</a:t>
            </a:r>
            <a:r>
              <a:rPr lang="en-GB"/>
              <a:t> वरिष्ठ कायदे मंडळाचे सदस्य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E634DD3-AB8D-174F-90A7-E69618321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3" y="2343727"/>
            <a:ext cx="11763993" cy="4254500"/>
          </a:xfrm>
        </p:spPr>
        <p:txBody>
          <a:bodyPr>
            <a:noAutofit/>
          </a:bodyPr>
          <a:lstStyle/>
          <a:p>
            <a:r>
              <a:rPr lang="en-GB" sz="3600">
                <a:solidFill>
                  <a:srgbClr val="FF0000"/>
                </a:solidFill>
              </a:rPr>
              <a:t>1902 मध्ये गोपाळकृष्ण गोखले वरिष्ठ कायदे मंडळाचे सदस्य म्हणून निवडून आले</a:t>
            </a:r>
            <a:endParaRPr lang="en-IN" sz="3600">
              <a:solidFill>
                <a:srgbClr val="FF0000"/>
              </a:solidFill>
            </a:endParaRPr>
          </a:p>
          <a:p>
            <a:r>
              <a:rPr lang="en-GB" sz="3600">
                <a:solidFill>
                  <a:srgbClr val="FF0000"/>
                </a:solidFill>
              </a:rPr>
              <a:t>लॉर्ड कर्</a:t>
            </a:r>
            <a:r>
              <a:rPr lang="en-IN" sz="3600">
                <a:solidFill>
                  <a:srgbClr val="FF0000"/>
                </a:solidFill>
              </a:rPr>
              <a:t>झ्र</a:t>
            </a:r>
            <a:r>
              <a:rPr lang="en-GB" sz="3600">
                <a:solidFill>
                  <a:srgbClr val="FF0000"/>
                </a:solidFill>
              </a:rPr>
              <a:t>नच्या दडपशाहीला गोखल्यांनी कायदेमंडळात विरोध</a:t>
            </a:r>
            <a:endParaRPr lang="en-IN" sz="3600">
              <a:solidFill>
                <a:srgbClr val="FF0000"/>
              </a:solidFill>
            </a:endParaRPr>
          </a:p>
          <a:p>
            <a:r>
              <a:rPr lang="en-GB" sz="3600">
                <a:solidFill>
                  <a:srgbClr val="FF0000"/>
                </a:solidFill>
              </a:rPr>
              <a:t>भारतीय प्रशासनावरील वाढता खर्च व जनतेवरील वाढता कराचा बोजा यावर त्यांनी टीका केली</a:t>
            </a:r>
            <a:endParaRPr lang="en-IN" sz="3600">
              <a:solidFill>
                <a:srgbClr val="FF0000"/>
              </a:solidFill>
            </a:endParaRPr>
          </a:p>
          <a:p>
            <a:r>
              <a:rPr lang="en-GB" sz="3600">
                <a:solidFill>
                  <a:srgbClr val="FF0000"/>
                </a:solidFill>
              </a:rPr>
              <a:t>मिठावरील कर कापडावरील </a:t>
            </a:r>
            <a:r>
              <a:rPr lang="en-IN" sz="3600">
                <a:solidFill>
                  <a:srgbClr val="FF0000"/>
                </a:solidFill>
              </a:rPr>
              <a:t>ज</a:t>
            </a:r>
            <a:r>
              <a:rPr lang="en-GB" sz="3600">
                <a:solidFill>
                  <a:srgbClr val="FF0000"/>
                </a:solidFill>
              </a:rPr>
              <a:t>कात हिंदी विद्यापीठ कायदा रेल्वे अंदाजपत्रक यावरील त्यांची भाषणे खूप गाजली</a:t>
            </a:r>
            <a:endParaRPr lang="en-IN" sz="3600">
              <a:solidFill>
                <a:srgbClr val="FF0000"/>
              </a:solidFill>
            </a:endParaRPr>
          </a:p>
          <a:p>
            <a:endParaRPr lang="en-US" sz="36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3082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78AB71-FE91-5C4C-9FAF-B1C5B4379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097" y="2380838"/>
            <a:ext cx="11331039" cy="3416300"/>
          </a:xfrm>
        </p:spPr>
        <p:txBody>
          <a:bodyPr>
            <a:normAutofit fontScale="92500" lnSpcReduction="10000"/>
          </a:bodyPr>
          <a:lstStyle/>
          <a:p>
            <a:r>
              <a:rPr lang="en-GB" sz="3600">
                <a:solidFill>
                  <a:srgbClr val="FF0000"/>
                </a:solidFill>
              </a:rPr>
              <a:t>प्राथमिक शिक्षण मोफत व सक्तीचे असावे अशी मागणी</a:t>
            </a:r>
            <a:endParaRPr lang="en-IN" sz="3600">
              <a:solidFill>
                <a:srgbClr val="FF0000"/>
              </a:solidFill>
            </a:endParaRPr>
          </a:p>
          <a:p>
            <a:r>
              <a:rPr lang="en-GB" sz="3600">
                <a:solidFill>
                  <a:srgbClr val="FF0000"/>
                </a:solidFill>
              </a:rPr>
              <a:t>भारताचा सर्वोत्कृष्ट संसदपटू म्हणून कीर्ती पसरली</a:t>
            </a:r>
            <a:endParaRPr lang="en-IN" sz="3600">
              <a:solidFill>
                <a:srgbClr val="FF0000"/>
              </a:solidFill>
            </a:endParaRPr>
          </a:p>
          <a:p>
            <a:r>
              <a:rPr lang="en-GB" sz="3600">
                <a:solidFill>
                  <a:srgbClr val="FF0000"/>
                </a:solidFill>
              </a:rPr>
              <a:t>लॉर्ड मिंटो यांनी गोखल्यांच्या अर्थसंकल्पावरील भाषणाचे खूप कौतुक केले</a:t>
            </a:r>
            <a:endParaRPr lang="en-IN" sz="3600">
              <a:solidFill>
                <a:srgbClr val="FF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गोखले यांच्या तोडीचा लोकसभा गाजवणारा वक्ता माझ्या माहितीत नाही</a:t>
            </a:r>
            <a:r>
              <a:rPr lang="en-IN" sz="3600">
                <a:solidFill>
                  <a:srgbClr val="C00000"/>
                </a:solidFill>
              </a:rPr>
              <a:t>-</a:t>
            </a:r>
            <a:r>
              <a:rPr lang="en-GB" sz="3600">
                <a:solidFill>
                  <a:srgbClr val="002060"/>
                </a:solidFill>
              </a:rPr>
              <a:t>लोर्ड </a:t>
            </a:r>
            <a:r>
              <a:rPr lang="en-IN" sz="3600">
                <a:solidFill>
                  <a:srgbClr val="002060"/>
                </a:solidFill>
              </a:rPr>
              <a:t>कर्झ</a:t>
            </a:r>
            <a:r>
              <a:rPr lang="en-GB" sz="3600">
                <a:solidFill>
                  <a:srgbClr val="002060"/>
                </a:solidFill>
              </a:rPr>
              <a:t>न</a:t>
            </a:r>
            <a:endParaRPr lang="en-US" sz="36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9750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596420-6ED6-7B49-893B-286FC34D1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भारत सेवक समाज ची स्थापना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BD39013-778D-4241-B715-CC4A5B038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435" y="2318986"/>
            <a:ext cx="11479481" cy="4539013"/>
          </a:xfrm>
        </p:spPr>
        <p:txBody>
          <a:bodyPr>
            <a:noAutofit/>
          </a:bodyPr>
          <a:lstStyle/>
          <a:p>
            <a:r>
              <a:rPr lang="en-GB" sz="3600">
                <a:solidFill>
                  <a:srgbClr val="C00000"/>
                </a:solidFill>
              </a:rPr>
              <a:t>12 जून 1905 रोजी भारत सेवक समाज संस्थेची स्थापना केली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साम्राज्यांतर्गत स्वराज्य व देशबांधवांची उन्नती हे या या संस्थेचे उद्दिष्ट होते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मुंबई</a:t>
            </a:r>
            <a:r>
              <a:rPr lang="en-IN" sz="3600">
                <a:solidFill>
                  <a:srgbClr val="C00000"/>
                </a:solidFill>
              </a:rPr>
              <a:t>,</a:t>
            </a:r>
            <a:r>
              <a:rPr lang="en-GB" sz="3600">
                <a:solidFill>
                  <a:srgbClr val="C00000"/>
                </a:solidFill>
              </a:rPr>
              <a:t> नागपुर</a:t>
            </a:r>
            <a:r>
              <a:rPr lang="en-IN" sz="3600">
                <a:solidFill>
                  <a:srgbClr val="C00000"/>
                </a:solidFill>
              </a:rPr>
              <a:t>,</a:t>
            </a:r>
            <a:r>
              <a:rPr lang="en-GB" sz="3600">
                <a:solidFill>
                  <a:srgbClr val="C00000"/>
                </a:solidFill>
              </a:rPr>
              <a:t> मद्रास</a:t>
            </a:r>
            <a:r>
              <a:rPr lang="en-IN" sz="3600">
                <a:solidFill>
                  <a:srgbClr val="C00000"/>
                </a:solidFill>
              </a:rPr>
              <a:t>,</a:t>
            </a:r>
            <a:r>
              <a:rPr lang="en-GB" sz="3600">
                <a:solidFill>
                  <a:srgbClr val="C00000"/>
                </a:solidFill>
              </a:rPr>
              <a:t> अहमदाबाद</a:t>
            </a:r>
            <a:r>
              <a:rPr lang="en-IN" sz="3600">
                <a:solidFill>
                  <a:srgbClr val="C00000"/>
                </a:solidFill>
              </a:rPr>
              <a:t>,</a:t>
            </a:r>
            <a:r>
              <a:rPr lang="en-GB" sz="3600">
                <a:solidFill>
                  <a:srgbClr val="C00000"/>
                </a:solidFill>
              </a:rPr>
              <a:t> कटक येथे या संस्थेच्या शाखा होत्या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आपल्या उद्दिष्टांची पूर्ती करण्यासाठी सनदशीर मार्गाचा अवलंब केला</a:t>
            </a:r>
            <a:endParaRPr lang="en-US" sz="36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8238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89BD9E-07A8-F842-988F-C7A53DBA8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भारत सेवक समाजाच्या कार्याचे स्वरूप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75953FB-E297-5944-B963-F5D56005C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>
                <a:solidFill>
                  <a:srgbClr val="C00000"/>
                </a:solidFill>
              </a:rPr>
              <a:t>दुःख निवारण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 समाजसेवा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 सहकारी</a:t>
            </a:r>
            <a:r>
              <a:rPr lang="en-IN" sz="3600">
                <a:solidFill>
                  <a:srgbClr val="C00000"/>
                </a:solidFill>
              </a:rPr>
              <a:t>त्वाचा </a:t>
            </a:r>
            <a:r>
              <a:rPr lang="en-GB" sz="3600">
                <a:solidFill>
                  <a:srgbClr val="C00000"/>
                </a:solidFill>
              </a:rPr>
              <a:t>प्रसार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 समाजशिक्षण 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राजकीय जागृती</a:t>
            </a:r>
            <a:endParaRPr lang="en-US" sz="36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9875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942309-79FD-7045-A4CD-DEC339D4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/>
              <a:t>मोर्ले</a:t>
            </a:r>
            <a:r>
              <a:rPr lang="en-GB"/>
              <a:t> </a:t>
            </a:r>
            <a:r>
              <a:rPr lang="en-IN"/>
              <a:t>मिंटो</a:t>
            </a:r>
            <a:r>
              <a:rPr lang="en-GB"/>
              <a:t> सुधारणा कायद्याचे समर्थन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B06933-4D01-2542-86A5-79522D57F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039" y="2145806"/>
            <a:ext cx="11835921" cy="6575136"/>
          </a:xfrm>
        </p:spPr>
        <p:txBody>
          <a:bodyPr>
            <a:noAutofit/>
          </a:bodyPr>
          <a:lstStyle/>
          <a:p>
            <a:r>
              <a:rPr lang="en-GB" sz="3600">
                <a:solidFill>
                  <a:srgbClr val="C00000"/>
                </a:solidFill>
              </a:rPr>
              <a:t>हा कायदा पास हवा म्हणून ते इंग्लंडला गेले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इंग्लंडच्या पार्लमेंटमधील लोकांच्या भेटी 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भारतमंत्री मोर्ले यांची भेट घेऊन मागण्यांचे निवेदन दिले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परिणाम 1909 ला </a:t>
            </a:r>
            <a:r>
              <a:rPr lang="en-IN" sz="3600">
                <a:solidFill>
                  <a:srgbClr val="C00000"/>
                </a:solidFill>
              </a:rPr>
              <a:t>मोर्ले</a:t>
            </a:r>
            <a:r>
              <a:rPr lang="en-GB" sz="3600">
                <a:solidFill>
                  <a:srgbClr val="C00000"/>
                </a:solidFill>
              </a:rPr>
              <a:t> </a:t>
            </a:r>
            <a:r>
              <a:rPr lang="en-IN" sz="3600">
                <a:solidFill>
                  <a:srgbClr val="C00000"/>
                </a:solidFill>
              </a:rPr>
              <a:t>मिंटो</a:t>
            </a:r>
            <a:r>
              <a:rPr lang="en-GB" sz="3600">
                <a:solidFill>
                  <a:srgbClr val="C00000"/>
                </a:solidFill>
              </a:rPr>
              <a:t>  सुधारणा कायदा पास झाला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परंतु या कायद्यातील तृ</a:t>
            </a:r>
            <a:r>
              <a:rPr lang="en-IN" sz="3600">
                <a:solidFill>
                  <a:srgbClr val="C00000"/>
                </a:solidFill>
              </a:rPr>
              <a:t>टिची</a:t>
            </a:r>
            <a:r>
              <a:rPr lang="en-GB" sz="3600">
                <a:solidFill>
                  <a:srgbClr val="C00000"/>
                </a:solidFill>
              </a:rPr>
              <a:t> त्यांना खंत राहिली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गोखले व गांधीजींचा दक्षिण आफ्रिकेत निकटचा संबंध आला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त्यानंतर गांधीजींनी गोखले यांना आपले राजकीय गुरु मानले</a:t>
            </a:r>
            <a:endParaRPr lang="en-US" sz="36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2704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17D49F-877A-E84E-9DE1-C147B4402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गोखले यांच्या विषयीचे मते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DAE535-3925-2B4F-8D36-58BC72D78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596669" cy="3416300"/>
          </a:xfrm>
        </p:spPr>
        <p:txBody>
          <a:bodyPr>
            <a:noAutofit/>
          </a:bodyPr>
          <a:lstStyle/>
          <a:p>
            <a:r>
              <a:rPr lang="en-GB" sz="3600">
                <a:solidFill>
                  <a:srgbClr val="C00000"/>
                </a:solidFill>
              </a:rPr>
              <a:t>गोखले बोलू लागले म्हणजे आपल्या समोर गुलाब पुष्पांचा सडाच पडतो असे वाटते</a:t>
            </a:r>
            <a:r>
              <a:rPr lang="en-IN" sz="3600">
                <a:solidFill>
                  <a:srgbClr val="C00000"/>
                </a:solidFill>
              </a:rPr>
              <a:t> –</a:t>
            </a:r>
            <a:r>
              <a:rPr lang="en-GB" sz="3600">
                <a:solidFill>
                  <a:srgbClr val="C00000"/>
                </a:solidFill>
              </a:rPr>
              <a:t> </a:t>
            </a:r>
            <a:r>
              <a:rPr lang="en-IN" sz="3600">
                <a:solidFill>
                  <a:srgbClr val="C00000"/>
                </a:solidFill>
              </a:rPr>
              <a:t>सि.</a:t>
            </a:r>
            <a:r>
              <a:rPr lang="en-GB" sz="3600">
                <a:solidFill>
                  <a:srgbClr val="C00000"/>
                </a:solidFill>
              </a:rPr>
              <a:t>वाय</a:t>
            </a:r>
            <a:r>
              <a:rPr lang="en-IN" sz="3600">
                <a:solidFill>
                  <a:srgbClr val="C00000"/>
                </a:solidFill>
              </a:rPr>
              <a:t>.</a:t>
            </a:r>
            <a:r>
              <a:rPr lang="en-GB" sz="3600">
                <a:solidFill>
                  <a:srgbClr val="C00000"/>
                </a:solidFill>
              </a:rPr>
              <a:t> चिंतामणी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व्यवहारवादी परिश्रमी कार्यकर्ता कल्पनेत रमणारा असे दुर्मिळ मिश्रण असणारा नेता </a:t>
            </a:r>
            <a:r>
              <a:rPr lang="en-IN" sz="3600">
                <a:solidFill>
                  <a:srgbClr val="C00000"/>
                </a:solidFill>
              </a:rPr>
              <a:t>- </a:t>
            </a:r>
            <a:r>
              <a:rPr lang="en-GB" sz="3600">
                <a:solidFill>
                  <a:srgbClr val="C00000"/>
                </a:solidFill>
              </a:rPr>
              <a:t>सरोजनी नायडू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श्री हायलँड यांनी गोखले यांची तुलना काउंट काहूर यांच्याशी केलीी</a:t>
            </a:r>
            <a:endParaRPr lang="en-US" sz="36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55087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10001029" id="{ED3996BA-162B-43C7-B0E2-A5CA4E649741}" vid="{187088E4-27D7-4455-856F-4A44258D82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</Words>
  <Application>Microsoft Office PowerPoint</Application>
  <PresentationFormat>Custom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Ion Boardroom</vt:lpstr>
      <vt:lpstr>Slide 1</vt:lpstr>
      <vt:lpstr>गोपाळ कृष्ण गोखले</vt:lpstr>
      <vt:lpstr>गोपाळ कृष्ण गोखले यांचे कार्य</vt:lpstr>
      <vt:lpstr>2) वरिष्ठ कायदे मंडळाचे सदस्य</vt:lpstr>
      <vt:lpstr>Slide 5</vt:lpstr>
      <vt:lpstr>भारत सेवक समाज ची स्थापना</vt:lpstr>
      <vt:lpstr>भारत सेवक समाजाच्या कार्याचे स्वरूप</vt:lpstr>
      <vt:lpstr>मोर्ले मिंटो सुधारणा कायद्याचे समर्थन</vt:lpstr>
      <vt:lpstr>गोखले यांच्या विषयीचे मते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जयक्रांती कला आणि वाणिज्य वरिष्ठ महाविद्यालय, लातूर</dc:title>
  <dc:creator>Unknown User</dc:creator>
  <cp:lastModifiedBy>Mahesh</cp:lastModifiedBy>
  <cp:revision>5</cp:revision>
  <dcterms:created xsi:type="dcterms:W3CDTF">2020-09-05T11:46:29Z</dcterms:created>
  <dcterms:modified xsi:type="dcterms:W3CDTF">2022-02-16T05:42:34Z</dcterms:modified>
</cp:coreProperties>
</file>