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6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34" y="-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44B83-B8DF-4281-BF29-BAA7CADF1045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D8474-CF77-4ADC-B732-72131292FA3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46738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00604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760891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78468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3161164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3480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906275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83100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69813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59472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06757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91475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47862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23425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57211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3111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0060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1CF71C7-C719-1246-A54D-9FED5F9829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0800000" flipV="1">
            <a:off x="304800" y="152400"/>
            <a:ext cx="11244447" cy="685800"/>
          </a:xfrm>
        </p:spPr>
        <p:txBody>
          <a:bodyPr>
            <a:noAutofit/>
          </a:bodyPr>
          <a:lstStyle/>
          <a:p>
            <a:pPr algn="ctr"/>
            <a:r>
              <a:rPr lang="en-GB" sz="3600" b="1" dirty="0" smtClean="0">
                <a:solidFill>
                  <a:schemeClr val="accent6">
                    <a:lumMod val="75000"/>
                  </a:schemeClr>
                </a:solidFill>
                <a:latin typeface="DVB-TTSurekhEN" pitchFamily="82" charset="0"/>
              </a:rPr>
              <a:t> </a:t>
            </a:r>
            <a:r>
              <a:rPr lang="hi-IN" sz="4000" b="1" dirty="0" smtClean="0">
                <a:solidFill>
                  <a:schemeClr val="accent6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दयानंद कला महाविद्यालय, लातूर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="" xmlns:a16="http://schemas.microsoft.com/office/drawing/2014/main" id="{DD05F3F6-E668-C94D-9455-3607E2841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9448" y="856569"/>
            <a:ext cx="9277598" cy="42770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8FB740C-FDC1-9943-A993-4A3F804F634B}"/>
              </a:ext>
            </a:extLst>
          </p:cNvPr>
          <p:cNvSpPr txBox="1"/>
          <p:nvPr/>
        </p:nvSpPr>
        <p:spPr>
          <a:xfrm>
            <a:off x="8382001" y="6019800"/>
            <a:ext cx="33077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sz="24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डॉ.आर.एस.पारवे</a:t>
            </a:r>
            <a:endParaRPr lang="en-US" sz="2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57978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739A007-3148-2C4B-8351-D6DA294BC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="" xmlns:a16="http://schemas.microsoft.com/office/drawing/2014/main" id="{0B9F016D-7E79-DD42-9D68-93C3955186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773" y="92527"/>
            <a:ext cx="11661568" cy="676547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9594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50DE222-3004-F744-A30B-40B9EE9F1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5522" y="178785"/>
            <a:ext cx="8911687" cy="1280890"/>
          </a:xfrm>
        </p:spPr>
        <p:txBody>
          <a:bodyPr>
            <a:normAutofit/>
          </a:bodyPr>
          <a:lstStyle/>
          <a:p>
            <a:r>
              <a:rPr lang="en-IN" sz="4000" b="1">
                <a:solidFill>
                  <a:srgbClr val="0070C0"/>
                </a:solidFill>
              </a:rPr>
              <a:t>1857 </a:t>
            </a:r>
            <a:r>
              <a:rPr lang="en-GB" sz="4000" b="1">
                <a:solidFill>
                  <a:srgbClr val="0070C0"/>
                </a:solidFill>
              </a:rPr>
              <a:t>च्या</a:t>
            </a:r>
            <a:r>
              <a:rPr lang="en-IN" sz="4000" b="1">
                <a:solidFill>
                  <a:srgbClr val="0070C0"/>
                </a:solidFill>
              </a:rPr>
              <a:t> </a:t>
            </a:r>
            <a:r>
              <a:rPr lang="en-GB" sz="4000" b="1">
                <a:solidFill>
                  <a:srgbClr val="0070C0"/>
                </a:solidFill>
              </a:rPr>
              <a:t>उठावाचे  परिणाम</a:t>
            </a:r>
            <a:endParaRPr lang="en-US" sz="400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6D748A8-B085-704D-AA33-88C25FDB8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682" y="1130631"/>
            <a:ext cx="11875324" cy="5727369"/>
          </a:xfrm>
        </p:spPr>
        <p:txBody>
          <a:bodyPr>
            <a:normAutofit fontScale="40000" lnSpcReduction="20000"/>
          </a:bodyPr>
          <a:lstStyle/>
          <a:p>
            <a:pPr marL="342900" indent="-342900">
              <a:buAutoNum type="arabicParenR"/>
            </a:pPr>
            <a:r>
              <a:rPr lang="en-GB" sz="9600" b="1" dirty="0" err="1">
                <a:solidFill>
                  <a:schemeClr val="accent1"/>
                </a:solidFill>
              </a:rPr>
              <a:t>ब्रिटिश</a:t>
            </a:r>
            <a:r>
              <a:rPr lang="en-GB" sz="9600" b="1" dirty="0">
                <a:solidFill>
                  <a:schemeClr val="accent1"/>
                </a:solidFill>
              </a:rPr>
              <a:t> </a:t>
            </a:r>
            <a:r>
              <a:rPr lang="en-GB" sz="9600" b="1" dirty="0" err="1">
                <a:solidFill>
                  <a:schemeClr val="accent1"/>
                </a:solidFill>
              </a:rPr>
              <a:t>ईस्ट</a:t>
            </a:r>
            <a:r>
              <a:rPr lang="en-GB" sz="9600" b="1" dirty="0">
                <a:solidFill>
                  <a:schemeClr val="accent1"/>
                </a:solidFill>
              </a:rPr>
              <a:t> </a:t>
            </a:r>
            <a:r>
              <a:rPr lang="en-GB" sz="9600" b="1" dirty="0" err="1">
                <a:solidFill>
                  <a:schemeClr val="accent1"/>
                </a:solidFill>
              </a:rPr>
              <a:t>इंडिया</a:t>
            </a:r>
            <a:r>
              <a:rPr lang="en-GB" sz="9600" b="1" dirty="0">
                <a:solidFill>
                  <a:schemeClr val="accent1"/>
                </a:solidFill>
              </a:rPr>
              <a:t> </a:t>
            </a:r>
            <a:r>
              <a:rPr lang="en-GB" sz="9600" b="1" dirty="0" err="1">
                <a:solidFill>
                  <a:schemeClr val="accent1"/>
                </a:solidFill>
              </a:rPr>
              <a:t>कंपनीची</a:t>
            </a:r>
            <a:r>
              <a:rPr lang="en-GB" sz="9600" b="1" dirty="0">
                <a:solidFill>
                  <a:schemeClr val="accent1"/>
                </a:solidFill>
              </a:rPr>
              <a:t> </a:t>
            </a:r>
            <a:r>
              <a:rPr lang="en-GB" sz="9600" b="1" dirty="0" err="1">
                <a:solidFill>
                  <a:schemeClr val="accent1"/>
                </a:solidFill>
              </a:rPr>
              <a:t>सत्ता</a:t>
            </a:r>
            <a:r>
              <a:rPr lang="en-GB" sz="9600" b="1" dirty="0">
                <a:solidFill>
                  <a:schemeClr val="accent1"/>
                </a:solidFill>
              </a:rPr>
              <a:t> </a:t>
            </a:r>
            <a:r>
              <a:rPr lang="en-GB" sz="9600" b="1" dirty="0" err="1">
                <a:solidFill>
                  <a:schemeClr val="accent1"/>
                </a:solidFill>
              </a:rPr>
              <a:t>संपुष्टात</a:t>
            </a:r>
            <a:r>
              <a:rPr lang="en-GB" sz="9600" b="1" dirty="0">
                <a:solidFill>
                  <a:schemeClr val="accent1"/>
                </a:solidFill>
              </a:rPr>
              <a:t> </a:t>
            </a:r>
            <a:r>
              <a:rPr lang="en-GB" sz="9600" b="1" dirty="0" err="1">
                <a:solidFill>
                  <a:schemeClr val="accent1"/>
                </a:solidFill>
              </a:rPr>
              <a:t>आली</a:t>
            </a:r>
            <a:endParaRPr lang="en-IN" sz="9600" b="1" dirty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कंपनीच्या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धोरणामुळेच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9600" dirty="0" err="1">
                <a:solidFill>
                  <a:schemeClr val="accent6">
                    <a:lumMod val="50000"/>
                  </a:schemeClr>
                </a:solidFill>
              </a:rPr>
              <a:t>हा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उठाव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घडून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आला</a:t>
            </a:r>
            <a:endParaRPr lang="en-IN" sz="9600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2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ऑगस्ट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96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858 </a:t>
            </a:r>
            <a:r>
              <a:rPr lang="en-IN" sz="9600" dirty="0" err="1">
                <a:solidFill>
                  <a:schemeClr val="accent6">
                    <a:lumMod val="50000"/>
                  </a:schemeClr>
                </a:solidFill>
              </a:rPr>
              <a:t>च्या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कायद्यान्वये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कंपनीची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भारतावरील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सत्ता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संपुष्टात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आली</a:t>
            </a:r>
            <a:endParaRPr lang="en-IN" sz="9600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या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कायद्यानुसार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भारताचे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शासन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ब्रिटिश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पार्लमेंट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कडे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सोपवण्यात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आले</a:t>
            </a:r>
            <a:endParaRPr lang="en-IN" sz="9600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भारतीय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प्रशासनावर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नियंत्रण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ठेवण्यासाठी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भारत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मंत्री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नेमण्यात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आला</a:t>
            </a:r>
            <a:endParaRPr lang="en-IN" sz="9600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भारत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मंत्र्याच्या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मदतीला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इंडिया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कौन्सिलची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स्थापना</a:t>
            </a:r>
            <a:endParaRPr lang="en-IN" sz="9600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या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कायद्यानुसार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गव्हर्नर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जनरल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ला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9600" dirty="0" err="1">
                <a:solidFill>
                  <a:schemeClr val="accent6">
                    <a:lumMod val="50000"/>
                  </a:schemeClr>
                </a:solidFill>
              </a:rPr>
              <a:t>व्हाईसराय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9600" dirty="0" err="1">
                <a:solidFill>
                  <a:schemeClr val="accent6">
                    <a:lumMod val="50000"/>
                  </a:schemeClr>
                </a:solidFill>
              </a:rPr>
              <a:t>झाला</a:t>
            </a:r>
            <a:r>
              <a:rPr lang="en-GB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IN" sz="96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82678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346A965-321D-5B4F-8A86-3085779B3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9224" y="0"/>
            <a:ext cx="8911687" cy="1280890"/>
          </a:xfrm>
        </p:spPr>
        <p:txBody>
          <a:bodyPr/>
          <a:lstStyle/>
          <a:p>
            <a:r>
              <a:rPr lang="en-IN" b="1">
                <a:solidFill>
                  <a:srgbClr val="002060"/>
                </a:solidFill>
              </a:rPr>
              <a:t>2) </a:t>
            </a:r>
            <a:r>
              <a:rPr lang="en-GB" b="1">
                <a:solidFill>
                  <a:srgbClr val="002060"/>
                </a:solidFill>
              </a:rPr>
              <a:t>विक्टोरिया राणीचा जाहीरनामा</a:t>
            </a:r>
            <a:endParaRPr lang="en-US" b="1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11E36E0-6087-B24E-BBB9-E743FF68B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15" y="552945"/>
            <a:ext cx="11974285" cy="5286994"/>
          </a:xfrm>
        </p:spPr>
        <p:txBody>
          <a:bodyPr>
            <a:noAutofit/>
          </a:bodyPr>
          <a:lstStyle/>
          <a:p>
            <a:r>
              <a:rPr lang="en-GB" sz="3600">
                <a:solidFill>
                  <a:schemeClr val="accent1">
                    <a:lumMod val="50000"/>
                  </a:schemeClr>
                </a:solidFill>
              </a:rPr>
              <a:t>भारतीयांचा विश्वास संपादन करण्यासाठी </a:t>
            </a:r>
            <a:r>
              <a:rPr lang="en-IN" sz="3600">
                <a:solidFill>
                  <a:schemeClr val="accent1">
                    <a:lumMod val="50000"/>
                  </a:schemeClr>
                </a:solidFill>
              </a:rPr>
              <a:t>1</a:t>
            </a:r>
            <a:r>
              <a:rPr lang="en-GB" sz="3600">
                <a:solidFill>
                  <a:schemeClr val="accent1">
                    <a:lumMod val="50000"/>
                  </a:schemeClr>
                </a:solidFill>
              </a:rPr>
              <a:t> नोव्हेंबर </a:t>
            </a:r>
            <a:r>
              <a:rPr lang="en-IN" sz="3600">
                <a:solidFill>
                  <a:schemeClr val="accent1">
                    <a:lumMod val="50000"/>
                  </a:schemeClr>
                </a:solidFill>
              </a:rPr>
              <a:t>185</a:t>
            </a:r>
            <a:r>
              <a:rPr lang="en-GB" sz="3600">
                <a:solidFill>
                  <a:schemeClr val="accent1">
                    <a:lumMod val="50000"/>
                  </a:schemeClr>
                </a:solidFill>
              </a:rPr>
              <a:t>8 रोजी राणी व्हिक्टोरिया चा जाहीरनामा घोषित केला</a:t>
            </a:r>
            <a:endParaRPr lang="en-IN" sz="360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3600">
                <a:solidFill>
                  <a:schemeClr val="accent1">
                    <a:lumMod val="50000"/>
                  </a:schemeClr>
                </a:solidFill>
              </a:rPr>
              <a:t>या नुसार ब्रिटिश सरकार साम्राज्य विस्तार करणार नाहीत</a:t>
            </a:r>
            <a:endParaRPr lang="en-IN" sz="360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3600">
                <a:solidFill>
                  <a:schemeClr val="accent1">
                    <a:lumMod val="50000"/>
                  </a:schemeClr>
                </a:solidFill>
              </a:rPr>
              <a:t> भारतीय राजे </a:t>
            </a:r>
            <a:r>
              <a:rPr lang="en-IN" sz="3600">
                <a:solidFill>
                  <a:schemeClr val="accent1">
                    <a:lumMod val="50000"/>
                  </a:schemeClr>
                </a:solidFill>
              </a:rPr>
              <a:t>व</a:t>
            </a:r>
            <a:r>
              <a:rPr lang="en-GB" sz="3600">
                <a:solidFill>
                  <a:schemeClr val="accent1">
                    <a:lumMod val="50000"/>
                  </a:schemeClr>
                </a:solidFill>
              </a:rPr>
              <a:t> संस्थानिक </a:t>
            </a:r>
            <a:r>
              <a:rPr lang="en-IN" sz="3600">
                <a:solidFill>
                  <a:schemeClr val="accent1">
                    <a:lumMod val="50000"/>
                  </a:schemeClr>
                </a:solidFill>
              </a:rPr>
              <a:t>यांच्यासोबतच्या </a:t>
            </a:r>
            <a:r>
              <a:rPr lang="en-GB" sz="3600">
                <a:solidFill>
                  <a:schemeClr val="accent1">
                    <a:lumMod val="50000"/>
                  </a:schemeClr>
                </a:solidFill>
              </a:rPr>
              <a:t>करारांचे पालन </a:t>
            </a:r>
            <a:r>
              <a:rPr lang="en-IN" sz="3600">
                <a:solidFill>
                  <a:schemeClr val="accent1">
                    <a:lumMod val="50000"/>
                  </a:schemeClr>
                </a:solidFill>
              </a:rPr>
              <a:t>करु</a:t>
            </a:r>
          </a:p>
          <a:p>
            <a:r>
              <a:rPr lang="en-GB" sz="3600">
                <a:solidFill>
                  <a:schemeClr val="accent1">
                    <a:lumMod val="50000"/>
                  </a:schemeClr>
                </a:solidFill>
              </a:rPr>
              <a:t>धार्मिक </a:t>
            </a:r>
            <a:r>
              <a:rPr lang="en-IN" sz="3600">
                <a:solidFill>
                  <a:schemeClr val="accent1">
                    <a:lumMod val="50000"/>
                  </a:schemeClr>
                </a:solidFill>
              </a:rPr>
              <a:t>सहिष्णुतेच्या </a:t>
            </a:r>
            <a:r>
              <a:rPr lang="en-GB" sz="3600">
                <a:solidFill>
                  <a:schemeClr val="accent1">
                    <a:lumMod val="50000"/>
                  </a:schemeClr>
                </a:solidFill>
              </a:rPr>
              <a:t>नितीचे पालन केले जाईल</a:t>
            </a:r>
            <a:endParaRPr lang="en-IN" sz="360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3600">
                <a:solidFill>
                  <a:schemeClr val="accent1">
                    <a:lumMod val="50000"/>
                  </a:schemeClr>
                </a:solidFill>
              </a:rPr>
              <a:t> भारतीयांना समानतेची वागणूक दिली जाईल  </a:t>
            </a:r>
            <a:endParaRPr lang="en-IN" sz="360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3600">
                <a:solidFill>
                  <a:schemeClr val="accent1">
                    <a:lumMod val="50000"/>
                  </a:schemeClr>
                </a:solidFill>
              </a:rPr>
              <a:t>कायद्याद्वारे सर्वांना समान मानले जाईल</a:t>
            </a:r>
            <a:endParaRPr lang="en-IN" sz="360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3600">
                <a:solidFill>
                  <a:schemeClr val="accent1">
                    <a:lumMod val="50000"/>
                  </a:schemeClr>
                </a:solidFill>
              </a:rPr>
              <a:t>पक्षपात न करता शिक्षण आणि नोकरीत भारतीयांना समान संधी</a:t>
            </a:r>
            <a:endParaRPr lang="en-IN" sz="360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3600">
                <a:solidFill>
                  <a:schemeClr val="accent1">
                    <a:lumMod val="50000"/>
                  </a:schemeClr>
                </a:solidFill>
              </a:rPr>
              <a:t>ब्रिटिश अधिकाऱ्यांची हत्या न केलेल्या सर्व क्रांतिकारकांना</a:t>
            </a:r>
            <a:r>
              <a:rPr lang="en-IN" sz="3600">
                <a:solidFill>
                  <a:schemeClr val="accent1">
                    <a:lumMod val="50000"/>
                  </a:schemeClr>
                </a:solidFill>
              </a:rPr>
              <a:t>  माफी</a:t>
            </a:r>
            <a:endParaRPr lang="en-US" sz="360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83654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7AF143F-AC44-8346-8186-B842537DF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7016" y="154045"/>
            <a:ext cx="8911687" cy="1280890"/>
          </a:xfrm>
        </p:spPr>
        <p:txBody>
          <a:bodyPr/>
          <a:lstStyle/>
          <a:p>
            <a:r>
              <a:rPr lang="en-IN" b="1">
                <a:solidFill>
                  <a:srgbClr val="002060"/>
                </a:solidFill>
              </a:rPr>
              <a:t>3) </a:t>
            </a:r>
            <a:r>
              <a:rPr lang="en-GB" b="1">
                <a:solidFill>
                  <a:srgbClr val="002060"/>
                </a:solidFill>
              </a:rPr>
              <a:t>सैन्याची पुनर्रचना</a:t>
            </a:r>
            <a:endParaRPr lang="en-US" b="1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963AB11-B9E6-5B4B-A36A-114CD4DF4A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9" y="1143989"/>
            <a:ext cx="12357760" cy="5807368"/>
          </a:xfrm>
        </p:spPr>
        <p:txBody>
          <a:bodyPr>
            <a:noAutofit/>
          </a:bodyPr>
          <a:lstStyle/>
          <a:p>
            <a:r>
              <a:rPr lang="en-IN" sz="4000">
                <a:solidFill>
                  <a:schemeClr val="accent1">
                    <a:lumMod val="50000"/>
                  </a:schemeClr>
                </a:solidFill>
              </a:rPr>
              <a:t>1</a:t>
            </a:r>
            <a:r>
              <a:rPr lang="en-GB" sz="4000">
                <a:solidFill>
                  <a:schemeClr val="accent1">
                    <a:lumMod val="50000"/>
                  </a:schemeClr>
                </a:solidFill>
              </a:rPr>
              <a:t>857 च्या उठावाची सुरुवात सैनिकांनी केली</a:t>
            </a:r>
            <a:endParaRPr lang="en-IN" sz="400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4000">
                <a:solidFill>
                  <a:schemeClr val="accent1">
                    <a:lumMod val="50000"/>
                  </a:schemeClr>
                </a:solidFill>
              </a:rPr>
              <a:t>भारतीय सैन्याची संख्या कमी करून ब्रिटिश सैनिकांची संख्या वाढविली</a:t>
            </a:r>
            <a:endParaRPr lang="en-IN" sz="400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4000">
                <a:solidFill>
                  <a:schemeClr val="accent1">
                    <a:lumMod val="50000"/>
                  </a:schemeClr>
                </a:solidFill>
              </a:rPr>
              <a:t>भारतीय सैनिकांना कमी महत्त्वाच्या जागेवर नियुक्त केले</a:t>
            </a:r>
            <a:endParaRPr lang="en-IN" sz="400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IN" sz="4000">
                <a:solidFill>
                  <a:schemeClr val="accent1">
                    <a:lumMod val="50000"/>
                  </a:schemeClr>
                </a:solidFill>
              </a:rPr>
              <a:t>तोफखाना</a:t>
            </a:r>
            <a:r>
              <a:rPr lang="en-GB" sz="4000">
                <a:solidFill>
                  <a:schemeClr val="accent1">
                    <a:lumMod val="50000"/>
                  </a:schemeClr>
                </a:solidFill>
              </a:rPr>
              <a:t> ब्रिटिश सैनिकांच्या ताब्यात</a:t>
            </a:r>
            <a:endParaRPr lang="en-IN" sz="400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4000">
                <a:solidFill>
                  <a:schemeClr val="accent1">
                    <a:lumMod val="50000"/>
                  </a:schemeClr>
                </a:solidFill>
              </a:rPr>
              <a:t>भा</a:t>
            </a:r>
            <a:r>
              <a:rPr lang="en-IN" sz="400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en-GB" sz="4000">
                <a:solidFill>
                  <a:schemeClr val="accent1">
                    <a:lumMod val="50000"/>
                  </a:schemeClr>
                </a:solidFill>
              </a:rPr>
              <a:t> सैनिकांची जात</a:t>
            </a:r>
            <a:r>
              <a:rPr lang="en-IN" sz="4000">
                <a:solidFill>
                  <a:schemeClr val="accent1">
                    <a:lumMod val="50000"/>
                  </a:schemeClr>
                </a:solidFill>
              </a:rPr>
              <a:t>,</a:t>
            </a:r>
            <a:r>
              <a:rPr lang="en-GB" sz="4000">
                <a:solidFill>
                  <a:schemeClr val="accent1">
                    <a:lumMod val="50000"/>
                  </a:schemeClr>
                </a:solidFill>
              </a:rPr>
              <a:t> धर्म</a:t>
            </a:r>
            <a:r>
              <a:rPr lang="en-IN" sz="4000">
                <a:solidFill>
                  <a:schemeClr val="accent1">
                    <a:lumMod val="50000"/>
                  </a:schemeClr>
                </a:solidFill>
              </a:rPr>
              <a:t>,</a:t>
            </a:r>
            <a:r>
              <a:rPr lang="en-GB" sz="4000">
                <a:solidFill>
                  <a:schemeClr val="accent1">
                    <a:lumMod val="50000"/>
                  </a:schemeClr>
                </a:solidFill>
              </a:rPr>
              <a:t> वंश आणि प्रांत यानुसार विभागणी</a:t>
            </a:r>
            <a:endParaRPr lang="en-IN" sz="400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4000">
                <a:solidFill>
                  <a:schemeClr val="accent1">
                    <a:lumMod val="50000"/>
                  </a:schemeClr>
                </a:solidFill>
              </a:rPr>
              <a:t> फोडा आणि राज्य करा या नीतीचा अवलंब </a:t>
            </a:r>
            <a:endParaRPr lang="en-US" sz="400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95367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A955D3-7566-5D47-82B6-A8FD19F5B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6853" y="92195"/>
            <a:ext cx="8911687" cy="1280890"/>
          </a:xfrm>
        </p:spPr>
        <p:txBody>
          <a:bodyPr>
            <a:normAutofit/>
          </a:bodyPr>
          <a:lstStyle/>
          <a:p>
            <a:r>
              <a:rPr lang="en-IN" sz="4000" b="1">
                <a:solidFill>
                  <a:srgbClr val="002060"/>
                </a:solidFill>
              </a:rPr>
              <a:t>4)</a:t>
            </a:r>
            <a:r>
              <a:rPr lang="en-GB" sz="4000" b="1">
                <a:solidFill>
                  <a:srgbClr val="002060"/>
                </a:solidFill>
              </a:rPr>
              <a:t>ब्रिटिशांच्या धोरणांमध्ये बदल</a:t>
            </a:r>
            <a:endParaRPr lang="en-US" sz="4000" b="1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0B7BEB4-334B-7C43-A230-1A87D6241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6721" y="964869"/>
            <a:ext cx="11165279" cy="5999513"/>
          </a:xfrm>
        </p:spPr>
        <p:txBody>
          <a:bodyPr>
            <a:normAutofit/>
          </a:bodyPr>
          <a:lstStyle/>
          <a:p>
            <a:r>
              <a:rPr lang="en-GB" sz="4000">
                <a:solidFill>
                  <a:schemeClr val="accent1"/>
                </a:solidFill>
              </a:rPr>
              <a:t>ब्रिटिशांनी उठावानंतर देशी राज्याबद्दल नरमाईचे धोरण स्वीकारले</a:t>
            </a:r>
            <a:endParaRPr lang="en-IN" sz="4000">
              <a:solidFill>
                <a:schemeClr val="accent1"/>
              </a:solidFill>
            </a:endParaRPr>
          </a:p>
          <a:p>
            <a:r>
              <a:rPr lang="en-GB" sz="4000">
                <a:solidFill>
                  <a:schemeClr val="accent1"/>
                </a:solidFill>
              </a:rPr>
              <a:t>देशी संस्थानिकांच्या हक्कांचे आणि अधिकारांचे संरक्षण करण्याची हमी</a:t>
            </a:r>
            <a:endParaRPr lang="en-IN" sz="4000">
              <a:solidFill>
                <a:schemeClr val="accent1"/>
              </a:solidFill>
            </a:endParaRPr>
          </a:p>
          <a:p>
            <a:r>
              <a:rPr lang="en-GB" sz="4000">
                <a:solidFill>
                  <a:schemeClr val="accent1"/>
                </a:solidFill>
              </a:rPr>
              <a:t>भारतीय जागीरदार यांना पुन्हा जहागिरी बहाल केली</a:t>
            </a:r>
            <a:endParaRPr lang="en-IN" sz="4000">
              <a:solidFill>
                <a:schemeClr val="accent1"/>
              </a:solidFill>
            </a:endParaRPr>
          </a:p>
          <a:p>
            <a:r>
              <a:rPr lang="en-GB" sz="4000">
                <a:solidFill>
                  <a:schemeClr val="accent1"/>
                </a:solidFill>
              </a:rPr>
              <a:t>राजा निपुत्रिक असेल तर दत्तक घेण्यास परवानगी</a:t>
            </a:r>
            <a:endParaRPr lang="en-IN" sz="4000">
              <a:solidFill>
                <a:schemeClr val="accent1"/>
              </a:solidFill>
            </a:endParaRPr>
          </a:p>
          <a:p>
            <a:r>
              <a:rPr lang="en-GB" sz="4000">
                <a:solidFill>
                  <a:schemeClr val="accent1"/>
                </a:solidFill>
              </a:rPr>
              <a:t>राज्यकारभारात भारतीयांकडून सहकार्याची अपेक्षा</a:t>
            </a:r>
            <a:endParaRPr lang="en-US" sz="40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30243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7C71E9B-EB94-084B-ADFB-1ACAA11F4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4191" y="0"/>
            <a:ext cx="8911687" cy="1280890"/>
          </a:xfrm>
        </p:spPr>
        <p:txBody>
          <a:bodyPr/>
          <a:lstStyle/>
          <a:p>
            <a:r>
              <a:rPr lang="en-IN" b="1">
                <a:solidFill>
                  <a:srgbClr val="002060"/>
                </a:solidFill>
              </a:rPr>
              <a:t>5) </a:t>
            </a:r>
            <a:r>
              <a:rPr lang="en-GB" b="1">
                <a:solidFill>
                  <a:srgbClr val="002060"/>
                </a:solidFill>
              </a:rPr>
              <a:t>जातीय कटुता वाढली</a:t>
            </a:r>
            <a:endParaRPr lang="en-US" b="1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6BA7C87-C9FE-EA4B-8D45-08955915D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0283" y="933696"/>
            <a:ext cx="10906600" cy="5924303"/>
          </a:xfrm>
        </p:spPr>
        <p:txBody>
          <a:bodyPr>
            <a:normAutofit lnSpcReduction="10000"/>
          </a:bodyPr>
          <a:lstStyle/>
          <a:p>
            <a:r>
              <a:rPr lang="en-GB" sz="4000">
                <a:solidFill>
                  <a:srgbClr val="0070C0"/>
                </a:solidFill>
              </a:rPr>
              <a:t>उठावा पूर्वी इंग्रज भारतीयांना आपले मित्र समजत</a:t>
            </a:r>
            <a:endParaRPr lang="en-IN" sz="4000">
              <a:solidFill>
                <a:srgbClr val="0070C0"/>
              </a:solidFill>
            </a:endParaRPr>
          </a:p>
          <a:p>
            <a:r>
              <a:rPr lang="en-GB" sz="4000">
                <a:solidFill>
                  <a:srgbClr val="0070C0"/>
                </a:solidFill>
              </a:rPr>
              <a:t>भारतीयांच्या सण उत्सवात इंग्रज सहभागी होत असत</a:t>
            </a:r>
            <a:endParaRPr lang="en-IN" sz="4000">
              <a:solidFill>
                <a:srgbClr val="0070C0"/>
              </a:solidFill>
            </a:endParaRPr>
          </a:p>
          <a:p>
            <a:r>
              <a:rPr lang="en-GB" sz="4000">
                <a:solidFill>
                  <a:srgbClr val="0070C0"/>
                </a:solidFill>
              </a:rPr>
              <a:t>क्रांती काळात हे चित्र पालटले</a:t>
            </a:r>
            <a:endParaRPr lang="en-IN" sz="4000">
              <a:solidFill>
                <a:srgbClr val="0070C0"/>
              </a:solidFill>
            </a:endParaRPr>
          </a:p>
          <a:p>
            <a:r>
              <a:rPr lang="en-GB" sz="4000">
                <a:solidFill>
                  <a:srgbClr val="0070C0"/>
                </a:solidFill>
              </a:rPr>
              <a:t>भारतीय व इंग्रज यांच्यातील कटुता वाढली</a:t>
            </a:r>
            <a:endParaRPr lang="en-IN" sz="4000">
              <a:solidFill>
                <a:srgbClr val="0070C0"/>
              </a:solidFill>
            </a:endParaRPr>
          </a:p>
          <a:p>
            <a:r>
              <a:rPr lang="en-GB" sz="4000">
                <a:solidFill>
                  <a:srgbClr val="0070C0"/>
                </a:solidFill>
              </a:rPr>
              <a:t>क्रांतीनंतर ब्रिटीश </a:t>
            </a:r>
            <a:r>
              <a:rPr lang="en-IN" sz="4000">
                <a:solidFill>
                  <a:srgbClr val="0070C0"/>
                </a:solidFill>
              </a:rPr>
              <a:t>भारतीया</a:t>
            </a:r>
            <a:r>
              <a:rPr lang="en-GB" sz="4000">
                <a:solidFill>
                  <a:srgbClr val="0070C0"/>
                </a:solidFill>
              </a:rPr>
              <a:t>कडे संशयाच्या नजरेने पाहू लागले</a:t>
            </a:r>
            <a:endParaRPr lang="en-IN" sz="4000">
              <a:solidFill>
                <a:srgbClr val="0070C0"/>
              </a:solidFill>
            </a:endParaRPr>
          </a:p>
          <a:p>
            <a:r>
              <a:rPr lang="en-GB" sz="4000">
                <a:solidFill>
                  <a:srgbClr val="0070C0"/>
                </a:solidFill>
              </a:rPr>
              <a:t>भारतीयांना </a:t>
            </a:r>
            <a:r>
              <a:rPr lang="en-IN" sz="4000">
                <a:solidFill>
                  <a:srgbClr val="0070C0"/>
                </a:solidFill>
              </a:rPr>
              <a:t>‘</a:t>
            </a:r>
            <a:r>
              <a:rPr lang="en-GB" sz="4000">
                <a:solidFill>
                  <a:srgbClr val="0070C0"/>
                </a:solidFill>
              </a:rPr>
              <a:t>ब्लॅक इंडियन</a:t>
            </a:r>
            <a:r>
              <a:rPr lang="en-IN" sz="4000">
                <a:solidFill>
                  <a:srgbClr val="0070C0"/>
                </a:solidFill>
              </a:rPr>
              <a:t>’</a:t>
            </a:r>
            <a:r>
              <a:rPr lang="en-GB" sz="4000">
                <a:solidFill>
                  <a:srgbClr val="0070C0"/>
                </a:solidFill>
              </a:rPr>
              <a:t> संबोधून अवमान करू लागले</a:t>
            </a:r>
            <a:endParaRPr lang="en-US" sz="40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91590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A2BE2A1-B7DA-FD43-A7C9-450E6CD0E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677" y="679528"/>
            <a:ext cx="8911687" cy="1280890"/>
          </a:xfrm>
        </p:spPr>
        <p:txBody>
          <a:bodyPr/>
          <a:lstStyle/>
          <a:p>
            <a:r>
              <a:rPr lang="en-IN" b="1">
                <a:solidFill>
                  <a:srgbClr val="002060"/>
                </a:solidFill>
              </a:rPr>
              <a:t>6)</a:t>
            </a:r>
            <a:r>
              <a:rPr lang="en-GB" b="1">
                <a:solidFill>
                  <a:srgbClr val="002060"/>
                </a:solidFill>
              </a:rPr>
              <a:t>आर्थिक शोषण वाढले</a:t>
            </a:r>
            <a:endParaRPr lang="en-US" b="1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F04ACBA-200F-F240-9E7A-30503D277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485" y="1960418"/>
            <a:ext cx="11290073" cy="5647212"/>
          </a:xfrm>
        </p:spPr>
        <p:txBody>
          <a:bodyPr>
            <a:normAutofit/>
          </a:bodyPr>
          <a:lstStyle/>
          <a:p>
            <a:r>
              <a:rPr lang="en-GB" sz="4000">
                <a:solidFill>
                  <a:srgbClr val="7030A0"/>
                </a:solidFill>
              </a:rPr>
              <a:t>उठावानंतर भारतातील तंबाखू चहा-कॉफी कापड इत्यादी उद्योग इंग्रजांच्या ताब्यात गेले</a:t>
            </a:r>
            <a:endParaRPr lang="en-IN" sz="4000">
              <a:solidFill>
                <a:srgbClr val="7030A0"/>
              </a:solidFill>
            </a:endParaRPr>
          </a:p>
          <a:p>
            <a:r>
              <a:rPr lang="en-GB" sz="4000">
                <a:solidFill>
                  <a:srgbClr val="7030A0"/>
                </a:solidFill>
              </a:rPr>
              <a:t>भारतीय बाजारपेठेत इंग्रजांची मक्तेदारी</a:t>
            </a:r>
            <a:endParaRPr lang="en-IN" sz="4000">
              <a:solidFill>
                <a:srgbClr val="7030A0"/>
              </a:solidFill>
            </a:endParaRPr>
          </a:p>
          <a:p>
            <a:r>
              <a:rPr lang="en-GB" sz="4000">
                <a:solidFill>
                  <a:srgbClr val="7030A0"/>
                </a:solidFill>
              </a:rPr>
              <a:t>भारतातील लघु व हस्त उद्योगाचा </a:t>
            </a:r>
            <a:r>
              <a:rPr lang="en-IN" sz="4000">
                <a:solidFill>
                  <a:srgbClr val="7030A0"/>
                </a:solidFill>
              </a:rPr>
              <a:t>-</a:t>
            </a:r>
            <a:r>
              <a:rPr lang="en-GB" sz="4000">
                <a:solidFill>
                  <a:srgbClr val="7030A0"/>
                </a:solidFill>
              </a:rPr>
              <a:t>हास झाला</a:t>
            </a:r>
            <a:endParaRPr lang="en-IN" sz="4000">
              <a:solidFill>
                <a:srgbClr val="7030A0"/>
              </a:solidFill>
            </a:endParaRPr>
          </a:p>
          <a:p>
            <a:r>
              <a:rPr lang="en-GB" sz="4000">
                <a:solidFill>
                  <a:srgbClr val="7030A0"/>
                </a:solidFill>
              </a:rPr>
              <a:t>भारताच्या आर्थिक दारिद्र्यात वाढ</a:t>
            </a:r>
            <a:endParaRPr lang="en-IN" sz="400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96126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50A737F-4D1D-FD41-B203-23136D75C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>
                <a:solidFill>
                  <a:schemeClr val="accent1">
                    <a:lumMod val="60000"/>
                    <a:lumOff val="40000"/>
                  </a:schemeClr>
                </a:solidFill>
              </a:rPr>
              <a:t>7) </a:t>
            </a:r>
            <a:r>
              <a:rPr lang="en-GB" b="1">
                <a:solidFill>
                  <a:schemeClr val="accent1">
                    <a:lumMod val="60000"/>
                    <a:lumOff val="40000"/>
                  </a:schemeClr>
                </a:solidFill>
              </a:rPr>
              <a:t>सामाजिक सुधारणा कडे ब्रिटीशांचे दुर्लक्ष</a:t>
            </a:r>
            <a:endParaRPr lang="en-US" b="1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0036F11-32E5-DA40-B0CD-052C43EA1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532" y="1472045"/>
            <a:ext cx="10317080" cy="4439177"/>
          </a:xfrm>
        </p:spPr>
        <p:txBody>
          <a:bodyPr>
            <a:normAutofit/>
          </a:bodyPr>
          <a:lstStyle/>
          <a:p>
            <a:r>
              <a:rPr lang="en-GB" sz="4000">
                <a:solidFill>
                  <a:schemeClr val="accent6">
                    <a:lumMod val="50000"/>
                  </a:schemeClr>
                </a:solidFill>
              </a:rPr>
              <a:t>ब्रिटिशांनी भारतात केलेल्या सामाजिक सुधारणा</a:t>
            </a:r>
            <a:r>
              <a:rPr lang="en-IN" sz="4000">
                <a:solidFill>
                  <a:schemeClr val="accent6">
                    <a:lumMod val="50000"/>
                  </a:schemeClr>
                </a:solidFill>
              </a:rPr>
              <a:t>स</a:t>
            </a:r>
            <a:r>
              <a:rPr lang="en-GB" sz="4000">
                <a:solidFill>
                  <a:schemeClr val="accent6">
                    <a:lumMod val="50000"/>
                  </a:schemeClr>
                </a:solidFill>
              </a:rPr>
              <a:t> उठावास जबाबदार धरले</a:t>
            </a:r>
            <a:endParaRPr lang="en-IN" sz="400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GB" sz="4000">
                <a:solidFill>
                  <a:schemeClr val="accent6">
                    <a:lumMod val="50000"/>
                  </a:schemeClr>
                </a:solidFill>
              </a:rPr>
              <a:t>भारतीय समाजातील अनिष्ठ प्रथा बद्दल कायदे करण्याच्या धोरणाचा त्याग</a:t>
            </a:r>
            <a:endParaRPr lang="en-IN" sz="400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GB" sz="4000">
                <a:solidFill>
                  <a:schemeClr val="accent6">
                    <a:lumMod val="50000"/>
                  </a:schemeClr>
                </a:solidFill>
              </a:rPr>
              <a:t>परंपराप्रिय भारतीयांच्या सामाजिक सुधारणेकडे दुर्लक्ष</a:t>
            </a:r>
            <a:endParaRPr lang="en-US" sz="400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37472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E43C29D-3C35-C946-880B-732549955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>
                <a:solidFill>
                  <a:srgbClr val="0070C0"/>
                </a:solidFill>
              </a:rPr>
              <a:t>8) </a:t>
            </a:r>
            <a:r>
              <a:rPr lang="en-GB" sz="4000" b="1">
                <a:solidFill>
                  <a:srgbClr val="0070C0"/>
                </a:solidFill>
              </a:rPr>
              <a:t>भारतीयांना प्रशासनात संधी</a:t>
            </a:r>
            <a:endParaRPr lang="en-US" sz="4000" b="1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CF35DE8-ACBE-6343-B25A-52ECF47C5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610" y="1713844"/>
            <a:ext cx="10515002" cy="5144155"/>
          </a:xfrm>
        </p:spPr>
        <p:txBody>
          <a:bodyPr/>
          <a:lstStyle/>
          <a:p>
            <a:r>
              <a:rPr lang="en-GB" sz="4000">
                <a:solidFill>
                  <a:srgbClr val="C00000"/>
                </a:solidFill>
              </a:rPr>
              <a:t>क्रांती पूर्वकाळात भारतीयांना प्रशासनात संधी कमी</a:t>
            </a:r>
            <a:endParaRPr lang="en-IN" sz="4000">
              <a:solidFill>
                <a:srgbClr val="C00000"/>
              </a:solidFill>
            </a:endParaRPr>
          </a:p>
          <a:p>
            <a:r>
              <a:rPr lang="en-GB" sz="4000">
                <a:solidFill>
                  <a:srgbClr val="C00000"/>
                </a:solidFill>
              </a:rPr>
              <a:t>भारतीयांना प्रशासनात सामावून घेण्याचे धोरण</a:t>
            </a:r>
            <a:endParaRPr lang="en-IN" sz="4000">
              <a:solidFill>
                <a:srgbClr val="C00000"/>
              </a:solidFill>
            </a:endParaRPr>
          </a:p>
          <a:p>
            <a:r>
              <a:rPr lang="en-GB" sz="4000">
                <a:solidFill>
                  <a:srgbClr val="C00000"/>
                </a:solidFill>
              </a:rPr>
              <a:t>भारतीयांमध्ये राष्ट्रीय एकात्मतेचे वाढ</a:t>
            </a:r>
            <a:endParaRPr lang="en-IN" sz="4000">
              <a:solidFill>
                <a:srgbClr val="C00000"/>
              </a:solidFill>
            </a:endParaRPr>
          </a:p>
          <a:p>
            <a:endParaRPr lang="en-IN" sz="4000">
              <a:solidFill>
                <a:srgbClr val="C00000"/>
              </a:solidFill>
            </a:endParaRPr>
          </a:p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4330470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353</Words>
  <Application>Microsoft Office PowerPoint</Application>
  <PresentationFormat>Custom</PresentationFormat>
  <Paragraphs>52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Wisp</vt:lpstr>
      <vt:lpstr> दयानंद कला महाविद्यालय, लातूर</vt:lpstr>
      <vt:lpstr>1857 च्या उठावाचे  परिणाम</vt:lpstr>
      <vt:lpstr>2) विक्टोरिया राणीचा जाहीरनामा</vt:lpstr>
      <vt:lpstr>3) सैन्याची पुनर्रचना</vt:lpstr>
      <vt:lpstr>4)ब्रिटिशांच्या धोरणांमध्ये बदल</vt:lpstr>
      <vt:lpstr>5) जातीय कटुता वाढली</vt:lpstr>
      <vt:lpstr>6)आर्थिक शोषण वाढले</vt:lpstr>
      <vt:lpstr>7) सामाजिक सुधारणा कडे ब्रिटीशांचे दुर्लक्ष</vt:lpstr>
      <vt:lpstr>8) भारतीयांना प्रशासनात संधी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जयक्रांती कला आणि वाणिज्य वरिष्ठ महाविद्यालय, लातूर</dc:title>
  <dc:creator>chavanpramod75@gmail.com</dc:creator>
  <cp:lastModifiedBy>Mahesh</cp:lastModifiedBy>
  <cp:revision>7</cp:revision>
  <dcterms:created xsi:type="dcterms:W3CDTF">2020-08-06T16:53:57Z</dcterms:created>
  <dcterms:modified xsi:type="dcterms:W3CDTF">2022-02-16T05:20:29Z</dcterms:modified>
</cp:coreProperties>
</file>