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74" r:id="rId3"/>
    <p:sldId id="257" r:id="rId4"/>
    <p:sldId id="275" r:id="rId5"/>
    <p:sldId id="265" r:id="rId6"/>
    <p:sldId id="258" r:id="rId7"/>
    <p:sldId id="260" r:id="rId8"/>
    <p:sldId id="261" r:id="rId9"/>
    <p:sldId id="276" r:id="rId10"/>
    <p:sldId id="262" r:id="rId11"/>
    <p:sldId id="263" r:id="rId12"/>
    <p:sldId id="259" r:id="rId13"/>
    <p:sldId id="267" r:id="rId14"/>
    <p:sldId id="268" r:id="rId15"/>
    <p:sldId id="269" r:id="rId16"/>
    <p:sldId id="270" r:id="rId17"/>
    <p:sldId id="272" r:id="rId18"/>
    <p:sldId id="27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vanpramod75@gmail.com" initials="c" lastIdx="1" clrIdx="0">
    <p:extLst>
      <p:ext uri="{19B8F6BF-5375-455C-9EA6-DF929625EA0E}">
        <p15:presenceInfo xmlns="" xmlns:p15="http://schemas.microsoft.com/office/powerpoint/2012/main" userId="5505ee48ab20903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2/15/2022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C2C68212-ED62-3645-B87D-FB842165DA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182" y="1945195"/>
            <a:ext cx="12018818" cy="395535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 txBox="1">
            <a:spLocks/>
          </p:cNvSpPr>
          <p:nvPr/>
        </p:nvSpPr>
        <p:spPr>
          <a:xfrm rot="10800000" flipV="1">
            <a:off x="304800" y="609600"/>
            <a:ext cx="11244447" cy="68580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8382001" y="60198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FFFF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solidFill>
                <a:srgbClr val="FFFF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6440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8A91D2-59B7-904F-9E6F-4ADE58D48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bg1"/>
                </a:solidFill>
              </a:rPr>
              <a:t>आ) </a:t>
            </a:r>
            <a:r>
              <a:rPr lang="en-GB">
                <a:solidFill>
                  <a:schemeClr val="bg1"/>
                </a:solidFill>
              </a:rPr>
              <a:t>सामाजिक आणि धार्मिक कारणे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4DADEA-C1A5-9548-8F77-CFBB764A3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130" y="1417638"/>
            <a:ext cx="4376743" cy="1904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200">
                <a:solidFill>
                  <a:schemeClr val="accent5">
                    <a:lumMod val="75000"/>
                  </a:schemeClr>
                </a:solidFill>
              </a:rPr>
              <a:t>1) </a:t>
            </a:r>
            <a:r>
              <a:rPr lang="en-GB" sz="3600" b="1">
                <a:solidFill>
                  <a:schemeClr val="accent5">
                    <a:lumMod val="75000"/>
                  </a:schemeClr>
                </a:solidFill>
              </a:rPr>
              <a:t>वर्णभेद</a:t>
            </a:r>
            <a:endParaRPr lang="en-US" sz="3600" b="1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379E388-B4C8-FA40-B9B7-B713AE5B07C5}"/>
              </a:ext>
            </a:extLst>
          </p:cNvPr>
          <p:cNvSpPr txBox="1"/>
          <p:nvPr/>
        </p:nvSpPr>
        <p:spPr>
          <a:xfrm>
            <a:off x="123130" y="2887682"/>
            <a:ext cx="1194573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hi-IN" sz="3600" b="0" i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open sans"/>
              </a:rPr>
              <a:t>काळया लोकांपेक्षा गौरवणीर्य लोक जन्मत श्रेष्ठ आहेत. अशी भावना 19 व्या शतकात युरोपभर पसरली होती.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4">
                    <a:lumMod val="60000"/>
                    <a:lumOff val="40000"/>
                  </a:schemeClr>
                </a:solidFill>
              </a:rPr>
              <a:t>भारतीय लोक रानटी व असंस्कृत आहेत अशी ब्रिटिशांची धारणा</a:t>
            </a:r>
            <a:r>
              <a:rPr lang="en-IN" sz="360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3"/>
                </a:solidFill>
              </a:rPr>
              <a:t>भारतीयांना रेल्वेच्या फर्स्ट क्लास मधून </a:t>
            </a:r>
            <a:r>
              <a:rPr lang="en-IN" sz="3600">
                <a:solidFill>
                  <a:schemeClr val="accent3"/>
                </a:solidFill>
              </a:rPr>
              <a:t>प्रवासास</a:t>
            </a:r>
            <a:r>
              <a:rPr lang="en-GB" sz="3600">
                <a:solidFill>
                  <a:schemeClr val="accent3"/>
                </a:solidFill>
              </a:rPr>
              <a:t> प्रतिबंध</a:t>
            </a:r>
            <a:r>
              <a:rPr lang="en-IN" sz="3600">
                <a:solidFill>
                  <a:schemeClr val="accent3"/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3"/>
                </a:solidFill>
              </a:rPr>
              <a:t>युरोपियन हॉटेल अथवा क्लबमध्ये भारतीयांना प्रवेश नव्हता</a:t>
            </a:r>
            <a:r>
              <a:rPr lang="en-IN" sz="3600">
                <a:solidFill>
                  <a:schemeClr val="accent3"/>
                </a:solidFill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>
                <a:solidFill>
                  <a:schemeClr val="accent3"/>
                </a:solidFill>
              </a:rPr>
              <a:t>सामान्य ब्रिटिश व्यक्ती घोडागाडीतून रस्त्याने जात असेल तर भारतीय व्यक्तीने त्यास सलाम करणे बंधनकारक</a:t>
            </a:r>
            <a:r>
              <a:rPr lang="en-IN" sz="3600">
                <a:solidFill>
                  <a:schemeClr val="accent3"/>
                </a:solidFill>
              </a:rPr>
              <a:t>.</a:t>
            </a:r>
            <a:endParaRPr lang="en-US" sz="360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69939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8861CC-5507-C84D-966C-397B97C0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2)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धर्मांतरास उत्तेजन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D63BC7-F493-3341-ADC8-C7874CF61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29513"/>
            <a:ext cx="12407240" cy="4635713"/>
          </a:xfrm>
        </p:spPr>
        <p:txBody>
          <a:bodyPr>
            <a:normAutofit fontScale="25000" lnSpcReduction="20000"/>
          </a:bodyPr>
          <a:lstStyle/>
          <a:p>
            <a:r>
              <a:rPr lang="en-GB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धर्म परिवर्तन करणाऱ्या व्यक्तीस पैतृक</a:t>
            </a:r>
            <a:r>
              <a:rPr lang="en-IN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संपत्तीचा</a:t>
            </a:r>
            <a:r>
              <a:rPr lang="en-IN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 हक्क.</a:t>
            </a:r>
          </a:p>
          <a:p>
            <a:r>
              <a:rPr lang="en-GB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ख्रिश्चन मिशनर्‍यांना धर्म प्रसा</a:t>
            </a:r>
            <a:r>
              <a:rPr lang="en-IN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रा</a:t>
            </a:r>
            <a:r>
              <a:rPr lang="en-GB" sz="12800">
                <a:solidFill>
                  <a:schemeClr val="accent3">
                    <a:lumMod val="60000"/>
                    <a:lumOff val="40000"/>
                  </a:schemeClr>
                </a:solidFill>
              </a:rPr>
              <a:t>स अनुमती</a:t>
            </a:r>
            <a:endParaRPr lang="hi-IN" sz="12800" b="0" i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open sans"/>
            </a:endParaRPr>
          </a:p>
          <a:p>
            <a:r>
              <a:rPr lang="hi-IN" sz="12800" b="0" i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open sans"/>
              </a:rPr>
              <a:t>अनाथ बालकांना सेवा सुविधा देऊन ख्रिश्चन धर्माची दीक्षा दिली जाई.</a:t>
            </a:r>
          </a:p>
          <a:p>
            <a:r>
              <a:rPr lang="hi-IN" sz="12800" b="0" i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open sans"/>
              </a:rPr>
              <a:t>ख्रिश्चन धर्म स्वीकाराणार्‍यांना नोकरीत सामावून घेतले जाई व जे नोकरीत असतील त्यांना बढती दिली जाई.</a:t>
            </a:r>
          </a:p>
          <a:p>
            <a:r>
              <a:rPr lang="hi-IN" sz="12800" b="0" i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open sans"/>
              </a:rPr>
              <a:t>ख्रिश्चन मिशनर्‍यांच्या शाळांतून ख्रिश्चन धर्माची शिकवण दिले जाई.</a:t>
            </a:r>
          </a:p>
          <a:p>
            <a:r>
              <a:rPr lang="hi-IN" sz="12800" b="0" i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open sans"/>
              </a:rPr>
              <a:t>तुरुंगवास भोगणार्‍या भारतीयाने ख्रिश्चन धर्म स्वीकारलयास मुक्त</a:t>
            </a:r>
            <a:r>
              <a:rPr lang="en-IN" sz="9800" b="0" i="0">
                <a:solidFill>
                  <a:schemeClr val="accent2">
                    <a:lumMod val="20000"/>
                    <a:lumOff val="80000"/>
                  </a:schemeClr>
                </a:solidFill>
                <a:effectLst/>
                <a:latin typeface="open sans"/>
              </a:rPr>
              <a:t> करत.</a:t>
            </a:r>
            <a:endParaRPr lang="hi-IN" sz="9800" b="0" i="0">
              <a:solidFill>
                <a:schemeClr val="accent2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94324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01B86A-91C9-374D-906F-C171D2D2A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3)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सुधारणा कायदे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9D9006-2F53-AE40-98D2-3220B862E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576" y="2086216"/>
            <a:ext cx="10554574" cy="3636511"/>
          </a:xfrm>
        </p:spPr>
        <p:txBody>
          <a:bodyPr>
            <a:normAutofit/>
          </a:bodyPr>
          <a:lstStyle/>
          <a:p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सती प्रतिबंधक कायदा</a:t>
            </a:r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(1829)</a:t>
            </a:r>
          </a:p>
          <a:p>
            <a:r>
              <a:rPr lang="en-GB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जातिभेद रद्द करणारा कायदा</a:t>
            </a:r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(1850)</a:t>
            </a:r>
          </a:p>
          <a:p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विधवा पुनर्विवाह कायदा</a:t>
            </a:r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 (1856)</a:t>
            </a:r>
          </a:p>
          <a:p>
            <a:r>
              <a:rPr lang="en-GB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ब्रिटिशांनी वरील सर्व कायदे आपला धर्म बुडविण्यासाठीच् केले आहेत असा रुढीप्रिय भारतीयांचा समज झाला</a:t>
            </a:r>
            <a:r>
              <a:rPr lang="en-IN" sz="3600">
                <a:solidFill>
                  <a:schemeClr val="accent3">
                    <a:lumMod val="60000"/>
                    <a:lumOff val="40000"/>
                  </a:schemeClr>
                </a:solidFill>
              </a:rPr>
              <a:t>.</a:t>
            </a:r>
            <a:endParaRPr lang="en-US" sz="360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86027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8B0F608-BEA6-D444-8774-B880C16D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bg1"/>
                </a:solidFill>
              </a:rPr>
              <a:t>इ) </a:t>
            </a:r>
            <a:r>
              <a:rPr lang="en-GB">
                <a:solidFill>
                  <a:schemeClr val="bg1"/>
                </a:solidFill>
              </a:rPr>
              <a:t>आर्थिक कारणे</a:t>
            </a:r>
            <a:r>
              <a:rPr lang="hi-IN" sz="4000" b="0" i="0">
                <a:solidFill>
                  <a:schemeClr val="accent5">
                    <a:lumMod val="75000"/>
                  </a:schemeClr>
                </a:solidFill>
                <a:effectLst/>
                <a:latin typeface="open sans"/>
              </a:rPr>
              <a:t> </a:t>
            </a:r>
            <a:r>
              <a:rPr lang="en-IN" sz="4000" b="0" i="0">
                <a:solidFill>
                  <a:schemeClr val="accent5">
                    <a:lumMod val="75000"/>
                  </a:schemeClr>
                </a:solidFill>
                <a:effectLst/>
                <a:latin typeface="open sans"/>
              </a:rPr>
              <a:t>   1) भारतीयांची</a:t>
            </a:r>
            <a:r>
              <a:rPr lang="en-GB" sz="4000" b="0" i="0">
                <a:solidFill>
                  <a:schemeClr val="accent5">
                    <a:lumMod val="75000"/>
                  </a:schemeClr>
                </a:solidFill>
                <a:effectLst/>
                <a:latin typeface="open sans"/>
              </a:rPr>
              <a:t> आर्थिक पिळवणूक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3778D2-2C66-3A4E-B6FC-58A07D351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55519"/>
            <a:ext cx="11862955" cy="45552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IN" sz="3200" b="0" i="0">
              <a:solidFill>
                <a:schemeClr val="accent5">
                  <a:lumMod val="75000"/>
                </a:schemeClr>
              </a:solidFill>
              <a:effectLst/>
              <a:latin typeface="open sans"/>
            </a:endParaRPr>
          </a:p>
          <a:p>
            <a:r>
              <a:rPr lang="hi-IN" sz="3200" b="0" i="0">
                <a:solidFill>
                  <a:schemeClr val="accent3"/>
                </a:solidFill>
                <a:effectLst/>
                <a:latin typeface="open sans"/>
              </a:rPr>
              <a:t>भारतात अत्यंत कमी किमतीत कच्चा माल खरेदी करणे व तयार झालेला पक्का माल हुकमी बाजारपेठ म्हणून भारतात विकणे</a:t>
            </a:r>
            <a:r>
              <a:rPr lang="en-IN" sz="3200" b="0" i="0">
                <a:solidFill>
                  <a:schemeClr val="accent3"/>
                </a:solidFill>
                <a:effectLst/>
                <a:latin typeface="open sans"/>
              </a:rPr>
              <a:t>.</a:t>
            </a:r>
            <a:endParaRPr lang="hi-IN" sz="3200" b="0" i="0">
              <a:solidFill>
                <a:schemeClr val="accent3"/>
              </a:solidFill>
              <a:effectLst/>
              <a:latin typeface="open sans"/>
            </a:endParaRPr>
          </a:p>
          <a:p>
            <a:r>
              <a:rPr lang="hi-IN" sz="3200" b="0" i="0">
                <a:solidFill>
                  <a:schemeClr val="accent3"/>
                </a:solidFill>
                <a:effectLst/>
                <a:latin typeface="open sans"/>
              </a:rPr>
              <a:t>भारतातील चहा, कॉफी, मसल्याचे, पदार्थ, खनिजे, लाकूड, इत्यादी माध्यमातून ब्रिटीशांनी आपले</a:t>
            </a:r>
            <a:r>
              <a:rPr lang="en-GB" sz="3200" b="0" i="0">
                <a:solidFill>
                  <a:schemeClr val="accent3"/>
                </a:solidFill>
                <a:effectLst/>
                <a:latin typeface="open sans"/>
              </a:rPr>
              <a:t> व्यापारावर वर्चस्व</a:t>
            </a:r>
            <a:r>
              <a:rPr lang="hi-IN" sz="3200" b="0" i="0">
                <a:solidFill>
                  <a:schemeClr val="accent3"/>
                </a:solidFill>
                <a:effectLst/>
                <a:latin typeface="open sans"/>
              </a:rPr>
              <a:t> निर्माण केले.</a:t>
            </a:r>
            <a:endParaRPr lang="en-IN" sz="3200" b="0" i="0">
              <a:solidFill>
                <a:schemeClr val="accent3"/>
              </a:solidFill>
              <a:effectLst/>
              <a:latin typeface="open sans"/>
            </a:endParaRPr>
          </a:p>
          <a:p>
            <a:r>
              <a:rPr lang="hi-IN" sz="3200" b="0" i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open sans"/>
              </a:rPr>
              <a:t>यामुळे ब्रिटनची भरभराट झाली. तर भारत दारिद्रयाकडे वाटचाल करु लागला याबाबत डॉ ईश्र्वरीप्रसाद म्हणतात, भारतमातेच्या दुधावर इंग्रज लठ्ठ झाले. परंतु भारतीयांवर यात उपासमारीची वेळ आली.</a:t>
            </a:r>
          </a:p>
          <a:p>
            <a:endParaRPr lang="hi-IN" sz="3200" b="0" i="0">
              <a:solidFill>
                <a:schemeClr val="accent3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68417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B7CAE21-B226-2A42-9964-94D3788D7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2)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देशी उद्योगधंद्यांचा </a:t>
            </a:r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-हा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स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43C3192-A50B-974B-95CA-38C0FCF8D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93" y="1804802"/>
            <a:ext cx="12192000" cy="5053198"/>
          </a:xfrm>
        </p:spPr>
        <p:txBody>
          <a:bodyPr>
            <a:normAutofit fontScale="25000" lnSpcReduction="20000"/>
          </a:bodyPr>
          <a:lstStyle/>
          <a:p>
            <a:r>
              <a:rPr lang="hi-IN" sz="12800" b="1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18</a:t>
            </a:r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 व्या शतकात </a:t>
            </a:r>
            <a:r>
              <a:rPr lang="en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इंग्लंडमध्ये</a:t>
            </a:r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औद्योगिक क्रांती घडून आली.</a:t>
            </a:r>
            <a:endParaRPr lang="en-IN" sz="128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ब्रिटिशांनी आर्थिक साम्राज्यावादावर भर दिला होता.</a:t>
            </a:r>
          </a:p>
          <a:p>
            <a:r>
              <a:rPr lang="hi-IN" sz="12800" b="0" i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open sans"/>
              </a:rPr>
              <a:t>येथील कारखान्यांना लागणारा कच्चा माल </a:t>
            </a:r>
            <a:r>
              <a:rPr lang="en-GB" sz="12800">
                <a:solidFill>
                  <a:schemeClr val="accent6">
                    <a:lumMod val="20000"/>
                    <a:lumOff val="80000"/>
                  </a:schemeClr>
                </a:solidFill>
                <a:latin typeface="open sans"/>
              </a:rPr>
              <a:t>भारतातून</a:t>
            </a:r>
            <a:r>
              <a:rPr lang="hi-IN" sz="12800" b="0" i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open sans"/>
              </a:rPr>
              <a:t> नेण्यात येऊ लागला व तयार झालेला पक्का माल भारतीय बाजारपेठेत आणून विकला जाऊ लागला</a:t>
            </a:r>
            <a:r>
              <a:rPr lang="en-IN" sz="12800" b="0" i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r>
              <a:rPr lang="hi-IN" sz="12800" b="0" i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</a:p>
          <a:p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परिणामत भारतीय लघुद्योगातून </a:t>
            </a:r>
            <a:r>
              <a:rPr lang="en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त</a:t>
            </a:r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यार </a:t>
            </a:r>
            <a:r>
              <a:rPr lang="en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झालेल्या</a:t>
            </a:r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मालास उठाव राहिला नाही.</a:t>
            </a:r>
            <a:r>
              <a:rPr lang="en-GB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त्यामुळे देशी उद्योगधंद्याचा र्‍हास घडून आला</a:t>
            </a:r>
            <a:r>
              <a:rPr lang="en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r>
              <a:rPr lang="hi-IN" sz="1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292130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8B8C44-3418-B64E-B983-8C4C95FB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3)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कारागिरांची बेकारी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604EF68-C68D-694D-908D-FB3D1A615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48441" y="2758538"/>
            <a:ext cx="12469090" cy="5294415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chemeClr val="accent3">
                    <a:lumMod val="20000"/>
                    <a:lumOff val="80000"/>
                  </a:schemeClr>
                </a:solidFill>
                <a:latin typeface="open sans"/>
              </a:rPr>
              <a:t>इंग्लंडमध्ये औद्योगिक क्रांती झाल्यामुळे त्यांना कच्च्या मालाची गरज भासू लागली</a:t>
            </a:r>
            <a:r>
              <a:rPr lang="en-IN" sz="4000">
                <a:solidFill>
                  <a:schemeClr val="accent3">
                    <a:lumMod val="20000"/>
                    <a:lumOff val="80000"/>
                  </a:schemeClr>
                </a:solidFill>
                <a:latin typeface="open sans"/>
              </a:rPr>
              <a:t>. ती</a:t>
            </a:r>
            <a:r>
              <a:rPr lang="en-GB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गरज पूर्ण करण्यासाठी त्यांनी वासात वादाचा आश्रय घेतला</a:t>
            </a:r>
            <a:r>
              <a:rPr lang="hi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ां</a:t>
            </a:r>
            <a:r>
              <a:rPr lang="en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. </a:t>
            </a:r>
            <a:r>
              <a:rPr lang="en-GB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वसाहतवादी धोरणामुळे व्यापारात मक्तेदारी निर्माण केली </a:t>
            </a:r>
            <a:endParaRPr lang="en-IN" sz="40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en-GB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ब्रिटिशांच्या</a:t>
            </a:r>
            <a:r>
              <a:rPr lang="hi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व्यापारी धोरणामुळे येथील उद्योगधंदे</a:t>
            </a:r>
            <a:r>
              <a:rPr lang="en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hi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बुडाले</a:t>
            </a:r>
            <a:r>
              <a:rPr lang="en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endParaRPr lang="en-IN" sz="4000">
              <a:solidFill>
                <a:schemeClr val="accent3">
                  <a:lumMod val="20000"/>
                  <a:lumOff val="80000"/>
                </a:schemeClr>
              </a:solidFill>
              <a:latin typeface="open sans"/>
            </a:endParaRPr>
          </a:p>
          <a:p>
            <a:r>
              <a:rPr lang="en-GB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परिणामी</a:t>
            </a:r>
            <a:r>
              <a:rPr lang="en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hi-IN" sz="40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लक्षावधी कारागीरांवर बेकारीची वेळ आली.</a:t>
            </a:r>
            <a:endParaRPr lang="en-IN" sz="40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endParaRPr lang="en-IN" sz="4000">
              <a:solidFill>
                <a:schemeClr val="accent3">
                  <a:lumMod val="20000"/>
                  <a:lumOff val="80000"/>
                </a:schemeClr>
              </a:solidFill>
              <a:latin typeface="open sans"/>
            </a:endParaRPr>
          </a:p>
          <a:p>
            <a:endParaRPr lang="hi-IN" sz="40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0836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3B48A8-0905-5945-846E-0F4170CFA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4)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नवीन महसूल व्यवस्था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5832EA7-097F-F242-BEB0-104C2833D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12768" y="1281566"/>
            <a:ext cx="12617533" cy="6296703"/>
          </a:xfrm>
        </p:spPr>
        <p:txBody>
          <a:bodyPr>
            <a:noAutofit/>
          </a:bodyPr>
          <a:lstStyle/>
          <a:p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शेती हा भारतीयांचा प्रमुख व्यवसाय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, 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त्यावरच लोकांची उपजीविका अवलंबून होती.</a:t>
            </a:r>
            <a:endParaRPr lang="en-IN" sz="2800" b="0" i="0"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शेतर्‍यांना उत्पन्नाच्या </a:t>
            </a:r>
            <a:r>
              <a:rPr lang="hi-IN" sz="2800" b="1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2/3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 हिस्सा कर म्हणून ब्रिटिश सरकारला द्यावा 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लागे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</a:p>
          <a:p>
            <a:r>
              <a:rPr lang="en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दुष्काळी</a:t>
            </a:r>
            <a:r>
              <a:rPr lang="hi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परिस्थितीतही शेतसार्‍</a:t>
            </a:r>
            <a:r>
              <a:rPr lang="en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यामध्ये</a:t>
            </a:r>
            <a:r>
              <a:rPr lang="hi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सूट </a:t>
            </a:r>
            <a:r>
              <a:rPr lang="en-GB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न देता</a:t>
            </a:r>
            <a:r>
              <a:rPr lang="hi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उलट जो शेतकरी वेळेवर कर भरत </a:t>
            </a:r>
            <a:r>
              <a:rPr lang="en-GB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नाही</a:t>
            </a:r>
            <a:r>
              <a:rPr lang="hi-IN" sz="28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त्यांच्या जमिनींचे जाहीर लिलाव केले जात. </a:t>
            </a:r>
          </a:p>
          <a:p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ब्रिटिशांनी सर्व देशभर एकच शेतसार्‍याची पध्दत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न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ठेवता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en-GB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वेगवेगळी ठेवली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endParaRPr lang="hi-IN" sz="2800" b="0" i="0"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hi-IN" sz="2800" b="0" i="0">
                <a:solidFill>
                  <a:schemeClr val="accent3"/>
                </a:solidFill>
                <a:effectLst/>
                <a:latin typeface="open sans"/>
              </a:rPr>
              <a:t>र्लॉड कॉर्नवालिसने </a:t>
            </a:r>
            <a:r>
              <a:rPr lang="en-IN" sz="2800" b="0" i="0">
                <a:solidFill>
                  <a:schemeClr val="accent3"/>
                </a:solidFill>
                <a:effectLst/>
                <a:latin typeface="open sans"/>
              </a:rPr>
              <a:t>बंगाल,</a:t>
            </a:r>
            <a:r>
              <a:rPr lang="hi-IN" sz="2800" b="0" i="0">
                <a:solidFill>
                  <a:schemeClr val="accent3"/>
                </a:solidFill>
                <a:effectLst/>
                <a:latin typeface="open sans"/>
              </a:rPr>
              <a:t> </a:t>
            </a:r>
            <a:r>
              <a:rPr lang="en-GB" sz="2800" b="0" i="0">
                <a:solidFill>
                  <a:schemeClr val="accent3"/>
                </a:solidFill>
                <a:effectLst/>
                <a:latin typeface="open sans"/>
              </a:rPr>
              <a:t>बिहार</a:t>
            </a:r>
            <a:r>
              <a:rPr lang="en-IN" sz="2800" b="0" i="0">
                <a:solidFill>
                  <a:schemeClr val="accent3"/>
                </a:solidFill>
                <a:effectLst/>
                <a:latin typeface="open sans"/>
              </a:rPr>
              <a:t> </a:t>
            </a:r>
            <a:r>
              <a:rPr lang="hi-IN" sz="2800" b="0" i="0">
                <a:solidFill>
                  <a:schemeClr val="accent3"/>
                </a:solidFill>
                <a:effectLst/>
                <a:latin typeface="open sans"/>
              </a:rPr>
              <a:t>प्रांतात कायमधारा</a:t>
            </a:r>
            <a:r>
              <a:rPr lang="en-IN" sz="2800" b="0" i="0">
                <a:solidFill>
                  <a:schemeClr val="accent3"/>
                </a:solidFill>
                <a:effectLst/>
                <a:latin typeface="open sans"/>
              </a:rPr>
              <a:t>,</a:t>
            </a:r>
            <a:r>
              <a:rPr lang="en-IN" sz="2800">
                <a:solidFill>
                  <a:schemeClr val="accent3"/>
                </a:solidFill>
                <a:latin typeface="open sans"/>
              </a:rPr>
              <a:t> </a:t>
            </a:r>
            <a:r>
              <a:rPr lang="hi-IN" sz="2800" b="0" i="0">
                <a:solidFill>
                  <a:schemeClr val="accent3"/>
                </a:solidFill>
                <a:effectLst/>
                <a:latin typeface="open sans"/>
              </a:rPr>
              <a:t>पंजाब व आग्रा प्रांतात </a:t>
            </a:r>
            <a:r>
              <a:rPr lang="en-GB" sz="2800">
                <a:solidFill>
                  <a:schemeClr val="accent3"/>
                </a:solidFill>
                <a:latin typeface="open sans"/>
              </a:rPr>
              <a:t>महालवारी  तर </a:t>
            </a:r>
            <a:r>
              <a:rPr lang="en-IN" sz="2800">
                <a:solidFill>
                  <a:schemeClr val="accent3"/>
                </a:solidFill>
                <a:latin typeface="open sans"/>
              </a:rPr>
              <a:t> </a:t>
            </a:r>
            <a:r>
              <a:rPr lang="en-GB" sz="2800">
                <a:solidFill>
                  <a:schemeClr val="accent3"/>
                </a:solidFill>
                <a:latin typeface="open sans"/>
              </a:rPr>
              <a:t>मद्रास प्रांतात </a:t>
            </a:r>
            <a:r>
              <a:rPr lang="hi-IN" sz="2800" b="0" i="0">
                <a:solidFill>
                  <a:schemeClr val="accent3"/>
                </a:solidFill>
                <a:effectLst/>
                <a:latin typeface="open sans"/>
              </a:rPr>
              <a:t>रयतवारी पध्दती सुरु केंली.</a:t>
            </a:r>
          </a:p>
          <a:p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ब्रिटिशांनी शेती सुधारण्यापेक्षा कर वसुलीकडे अधिक लक्ष दिले.</a:t>
            </a:r>
            <a:r>
              <a:rPr lang="en-GB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त्यामुळे</a:t>
            </a:r>
            <a:r>
              <a:rPr lang="hi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कराच्या ओझ्याखाली शेतकरी दबला गेला</a:t>
            </a:r>
            <a:r>
              <a:rPr lang="en-IN" sz="28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endParaRPr lang="en-US" sz="2800"/>
          </a:p>
        </p:txBody>
      </p:sp>
    </p:spTree>
    <p:extLst>
      <p:ext uri="{BB962C8B-B14F-4D97-AF65-F5344CB8AC3E}">
        <p14:creationId xmlns="" xmlns:p14="http://schemas.microsoft.com/office/powerpoint/2010/main" val="25026378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872FB5-15D4-204F-9677-BA8F442C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ई)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तत्कालीन कारण</a:t>
            </a:r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IN">
                <a:solidFill>
                  <a:schemeClr val="accent4">
                    <a:lumMod val="50000"/>
                  </a:schemeClr>
                </a:solidFill>
              </a:rPr>
              <a:t> (</a:t>
            </a:r>
            <a:r>
              <a:rPr lang="en-IN" sz="4000">
                <a:solidFill>
                  <a:schemeClr val="accent4">
                    <a:lumMod val="50000"/>
                  </a:schemeClr>
                </a:solidFill>
              </a:rPr>
              <a:t>काडतु</a:t>
            </a:r>
            <a:r>
              <a:rPr lang="en-GB" sz="4000">
                <a:solidFill>
                  <a:schemeClr val="accent4">
                    <a:lumMod val="50000"/>
                  </a:schemeClr>
                </a:solidFill>
              </a:rPr>
              <a:t>स प्रकरण</a:t>
            </a:r>
            <a:r>
              <a:rPr lang="en-IN" sz="4000">
                <a:solidFill>
                  <a:schemeClr val="accent4">
                    <a:lumMod val="50000"/>
                  </a:schemeClr>
                </a:solidFill>
              </a:rPr>
              <a:t>)</a:t>
            </a:r>
            <a:endParaRPr lang="en-US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DF0F6E-EE6E-424E-97BB-A7C67B48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405" y="1966852"/>
            <a:ext cx="11638008" cy="5381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>
                <a:solidFill>
                  <a:schemeClr val="accent4">
                    <a:lumMod val="20000"/>
                    <a:lumOff val="80000"/>
                  </a:schemeClr>
                </a:solidFill>
              </a:rPr>
              <a:t>एनफिल्ड</a:t>
            </a:r>
            <a:r>
              <a:rPr lang="en-IN" sz="360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en-GB" sz="3600">
                <a:solidFill>
                  <a:schemeClr val="accent4">
                    <a:lumMod val="20000"/>
                    <a:lumOff val="80000"/>
                  </a:schemeClr>
                </a:solidFill>
              </a:rPr>
              <a:t>नावाच्या बंदुका मध्ये गाय व डुकराची चरबी  असलेले आवरण दाताने तोडावे लागत असे</a:t>
            </a:r>
            <a:endParaRPr lang="en-IN" sz="3600">
              <a:solidFill>
                <a:schemeClr val="accent4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GB" sz="3600">
                <a:solidFill>
                  <a:schemeClr val="accent3">
                    <a:lumMod val="20000"/>
                    <a:lumOff val="80000"/>
                  </a:schemeClr>
                </a:solidFill>
              </a:rPr>
              <a:t>गाय हा प्राणी हिंदूंना पवित्र तर डुक्कर हा प्राणी मुस्लिमांना अपवित्र मानला जात असे</a:t>
            </a:r>
            <a:endParaRPr lang="en-IN" sz="360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GB" sz="3600">
                <a:solidFill>
                  <a:schemeClr val="accent1">
                    <a:lumMod val="20000"/>
                    <a:lumOff val="80000"/>
                  </a:schemeClr>
                </a:solidFill>
              </a:rPr>
              <a:t>भारतीय सैनिकांनी चरबीयुक्त</a:t>
            </a:r>
            <a:r>
              <a:rPr lang="en-IN" sz="3600">
                <a:solidFill>
                  <a:schemeClr val="accent1">
                    <a:lumMod val="20000"/>
                    <a:lumOff val="80000"/>
                  </a:schemeClr>
                </a:solidFill>
              </a:rPr>
              <a:t> काडतु</a:t>
            </a:r>
            <a:r>
              <a:rPr lang="en-GB" sz="3600">
                <a:solidFill>
                  <a:schemeClr val="accent1">
                    <a:lumMod val="20000"/>
                    <a:lumOff val="80000"/>
                  </a:schemeClr>
                </a:solidFill>
              </a:rPr>
              <a:t>स वापरण्यास नकार</a:t>
            </a:r>
            <a:endParaRPr lang="en-IN" sz="360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GB" sz="3600">
                <a:solidFill>
                  <a:schemeClr val="accent1">
                    <a:lumMod val="20000"/>
                    <a:lumOff val="80000"/>
                  </a:schemeClr>
                </a:solidFill>
              </a:rPr>
              <a:t> नकार दिलेल्या शिपायांना दहा वर्ष कारावासाची शिक्षा ठोठावली</a:t>
            </a:r>
            <a:endParaRPr lang="en-IN" sz="360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GB" sz="3600">
                <a:solidFill>
                  <a:schemeClr val="accent6">
                    <a:lumMod val="40000"/>
                    <a:lumOff val="60000"/>
                  </a:schemeClr>
                </a:solidFill>
              </a:rPr>
              <a:t>मंगल</a:t>
            </a:r>
            <a:r>
              <a:rPr lang="en-IN" sz="3600">
                <a:solidFill>
                  <a:schemeClr val="accent6">
                    <a:lumMod val="40000"/>
                    <a:lumOff val="60000"/>
                  </a:schemeClr>
                </a:solidFill>
              </a:rPr>
              <a:t> पांडे </a:t>
            </a:r>
            <a:r>
              <a:rPr lang="en-GB" sz="3600">
                <a:solidFill>
                  <a:schemeClr val="accent6">
                    <a:lumMod val="40000"/>
                    <a:lumOff val="60000"/>
                  </a:schemeClr>
                </a:solidFill>
              </a:rPr>
              <a:t>या शिपायाने ब्रिटिश अधिकार्‍यास ठार मारले</a:t>
            </a:r>
            <a:endParaRPr lang="en-IN" sz="360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US" sz="360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39219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91646A-6244-2044-8062-C077A4FF9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E6095AB0-8A1B-6645-ACE1-007680C9EA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35857"/>
            <a:ext cx="12295908" cy="636887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984198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86F9B3-F52A-264E-A499-0C29F0375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6739" y="1979861"/>
            <a:ext cx="10572000" cy="2490738"/>
          </a:xfrm>
        </p:spPr>
        <p:txBody>
          <a:bodyPr/>
          <a:lstStyle/>
          <a:p>
            <a:r>
              <a:rPr lang="en-IN" sz="3200">
                <a:solidFill>
                  <a:srgbClr val="FFFF00"/>
                </a:solidFill>
              </a:rPr>
              <a:t>1857</a:t>
            </a:r>
            <a:r>
              <a:rPr lang="en-GB" sz="3200">
                <a:solidFill>
                  <a:srgbClr val="FFFF00"/>
                </a:solidFill>
              </a:rPr>
              <a:t>  उठावाच्या अभ्यासाचे उद्दिष्ट</a:t>
            </a:r>
            <a:r>
              <a:rPr lang="en-IN" sz="3200">
                <a:solidFill>
                  <a:srgbClr val="FFFF00"/>
                </a:solidFill>
              </a:rPr>
              <a:t/>
            </a:r>
            <a:br>
              <a:rPr lang="en-IN" sz="3200">
                <a:solidFill>
                  <a:srgbClr val="FFFF00"/>
                </a:solidFill>
              </a:rPr>
            </a:br>
            <a:r>
              <a:rPr lang="en-IN" sz="3200">
                <a:solidFill>
                  <a:srgbClr val="FFFF00"/>
                </a:solidFill>
              </a:rPr>
              <a:t/>
            </a:r>
            <a:br>
              <a:rPr lang="en-IN" sz="3200">
                <a:solidFill>
                  <a:srgbClr val="FFFF00"/>
                </a:solidFill>
              </a:rPr>
            </a:br>
            <a:r>
              <a:rPr lang="en-IN" sz="3200">
                <a:solidFill>
                  <a:srgbClr val="7030A0"/>
                </a:solidFill>
              </a:rPr>
              <a:t>1857 </a:t>
            </a:r>
            <a:r>
              <a:rPr lang="en-GB" sz="3200">
                <a:solidFill>
                  <a:srgbClr val="7030A0"/>
                </a:solidFill>
              </a:rPr>
              <a:t>च्या </a:t>
            </a:r>
            <a:r>
              <a:rPr lang="en-IN" sz="3200">
                <a:solidFill>
                  <a:srgbClr val="7030A0"/>
                </a:solidFill>
              </a:rPr>
              <a:t>उठावाची</a:t>
            </a:r>
            <a:r>
              <a:rPr lang="en-GB" sz="3200">
                <a:solidFill>
                  <a:srgbClr val="7030A0"/>
                </a:solidFill>
              </a:rPr>
              <a:t> कारणमीमांसा करणे</a:t>
            </a:r>
            <a:r>
              <a:rPr lang="en-IN" sz="3200">
                <a:solidFill>
                  <a:srgbClr val="7030A0"/>
                </a:solidFill>
              </a:rPr>
              <a:t/>
            </a:r>
            <a:br>
              <a:rPr lang="en-IN" sz="3200">
                <a:solidFill>
                  <a:srgbClr val="7030A0"/>
                </a:solidFill>
              </a:rPr>
            </a:br>
            <a:r>
              <a:rPr lang="en-IN" sz="3200">
                <a:solidFill>
                  <a:srgbClr val="7030A0"/>
                </a:solidFill>
              </a:rPr>
              <a:t>1857 </a:t>
            </a:r>
            <a:r>
              <a:rPr lang="en-GB" sz="3200">
                <a:solidFill>
                  <a:srgbClr val="7030A0"/>
                </a:solidFill>
              </a:rPr>
              <a:t>च्या उठावाची वाटचाल अभ्यासणे</a:t>
            </a:r>
            <a:r>
              <a:rPr lang="en-IN" sz="3200">
                <a:solidFill>
                  <a:srgbClr val="7030A0"/>
                </a:solidFill>
              </a:rPr>
              <a:t/>
            </a:r>
            <a:br>
              <a:rPr lang="en-IN" sz="3200">
                <a:solidFill>
                  <a:srgbClr val="7030A0"/>
                </a:solidFill>
              </a:rPr>
            </a:br>
            <a:r>
              <a:rPr lang="en-GB" sz="3200">
                <a:solidFill>
                  <a:srgbClr val="7030A0"/>
                </a:solidFill>
              </a:rPr>
              <a:t>अठराशे सत्तावन च्या उठावाचे परिणाम अभ्यासणे</a:t>
            </a:r>
            <a:r>
              <a:rPr lang="en-IN" sz="3200">
                <a:solidFill>
                  <a:srgbClr val="7030A0"/>
                </a:solidFill>
              </a:rPr>
              <a:t/>
            </a:r>
            <a:br>
              <a:rPr lang="en-IN" sz="3200">
                <a:solidFill>
                  <a:srgbClr val="7030A0"/>
                </a:solidFill>
              </a:rPr>
            </a:br>
            <a:r>
              <a:rPr lang="en-GB" sz="3200">
                <a:solidFill>
                  <a:srgbClr val="7030A0"/>
                </a:solidFill>
              </a:rPr>
              <a:t>उठावा बाबतच्या विविध मतांचा अभ्यास करणे</a:t>
            </a:r>
            <a:r>
              <a:rPr lang="en-IN" sz="3200">
                <a:solidFill>
                  <a:srgbClr val="7030A0"/>
                </a:solidFill>
              </a:rPr>
              <a:t/>
            </a:r>
            <a:br>
              <a:rPr lang="en-IN" sz="3200">
                <a:solidFill>
                  <a:srgbClr val="7030A0"/>
                </a:solidFill>
              </a:rPr>
            </a:br>
            <a:endParaRPr lang="en-US" sz="320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D51FFC4-0D4D-B844-AAFA-8AADC8DC3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4906481" y="-86592"/>
            <a:ext cx="4906481" cy="1654831"/>
          </a:xfrm>
        </p:spPr>
        <p:txBody>
          <a:bodyPr/>
          <a:lstStyle/>
          <a:p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A616DBB-DE70-BD40-BD10-D892B06410CF}"/>
              </a:ext>
            </a:extLst>
          </p:cNvPr>
          <p:cNvSpPr txBox="1"/>
          <p:nvPr/>
        </p:nvSpPr>
        <p:spPr>
          <a:xfrm>
            <a:off x="1063830" y="464825"/>
            <a:ext cx="92033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600" b="1">
                <a:solidFill>
                  <a:srgbClr val="FF0000"/>
                </a:solidFill>
              </a:rPr>
              <a:t>1857 </a:t>
            </a:r>
            <a:r>
              <a:rPr lang="en-GB" sz="3600" b="1">
                <a:solidFill>
                  <a:srgbClr val="FF0000"/>
                </a:solidFill>
              </a:rPr>
              <a:t>चा उठाव</a:t>
            </a:r>
            <a:endParaRPr lang="en-US" sz="36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66905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698FD11-4944-EF48-BD52-379EB84B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rgbClr val="C00000"/>
                </a:solidFill>
              </a:rPr>
              <a:t>1857</a:t>
            </a:r>
            <a:r>
              <a:rPr lang="en-GB">
                <a:solidFill>
                  <a:srgbClr val="C00000"/>
                </a:solidFill>
              </a:rPr>
              <a:t> च्या उठावाची कारणे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44DB43-82EF-3F42-A73C-C6658BC5B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/>
              <a:t>राजकीय कारणे</a:t>
            </a:r>
            <a:endParaRPr lang="en-IN" sz="3200"/>
          </a:p>
          <a:p>
            <a:r>
              <a:rPr lang="en-GB" sz="3200"/>
              <a:t> सामाजिक आणि धार्मिक कारणे </a:t>
            </a:r>
            <a:endParaRPr lang="en-IN" sz="3200"/>
          </a:p>
          <a:p>
            <a:r>
              <a:rPr lang="en-GB" sz="3200"/>
              <a:t>आर्थिक कारणे </a:t>
            </a:r>
            <a:endParaRPr lang="en-IN" sz="3200"/>
          </a:p>
          <a:p>
            <a:r>
              <a:rPr lang="en-GB" sz="3200"/>
              <a:t> तात्कालिक कारणे</a:t>
            </a:r>
            <a:endParaRPr lang="en-US" sz="3200"/>
          </a:p>
        </p:txBody>
      </p:sp>
    </p:spTree>
    <p:extLst>
      <p:ext uri="{BB962C8B-B14F-4D97-AF65-F5344CB8AC3E}">
        <p14:creationId xmlns="" xmlns:p14="http://schemas.microsoft.com/office/powerpoint/2010/main" val="30405877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8220D7-EE7E-204E-851C-9E61AD657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73" y="-439137"/>
            <a:ext cx="11547517" cy="1886444"/>
          </a:xfrm>
        </p:spPr>
        <p:txBody>
          <a:bodyPr/>
          <a:lstStyle/>
          <a:p>
            <a:r>
              <a:rPr lang="en-IN">
                <a:solidFill>
                  <a:schemeClr val="bg1"/>
                </a:solidFill>
              </a:rPr>
              <a:t>अ) </a:t>
            </a:r>
            <a:r>
              <a:rPr lang="en-GB">
                <a:solidFill>
                  <a:schemeClr val="bg1"/>
                </a:solidFill>
              </a:rPr>
              <a:t>राजकीय कारणे</a:t>
            </a:r>
            <a:r>
              <a:rPr lang="en-IN">
                <a:solidFill>
                  <a:schemeClr val="bg1"/>
                </a:solidFill>
              </a:rPr>
              <a:t/>
            </a:r>
            <a:br>
              <a:rPr lang="en-IN">
                <a:solidFill>
                  <a:schemeClr val="bg1"/>
                </a:solidFill>
              </a:rPr>
            </a:br>
            <a:r>
              <a:rPr lang="en-IN">
                <a:solidFill>
                  <a:srgbClr val="002060"/>
                </a:solidFill>
              </a:rPr>
              <a:t>1)</a:t>
            </a:r>
            <a:r>
              <a:rPr lang="en-GB">
                <a:solidFill>
                  <a:srgbClr val="002060"/>
                </a:solidFill>
              </a:rPr>
              <a:t> </a:t>
            </a:r>
            <a:r>
              <a:rPr lang="en-GB" sz="3600">
                <a:solidFill>
                  <a:schemeClr val="accent4"/>
                </a:solidFill>
              </a:rPr>
              <a:t>लॉर्ड डलहौसी चे संस्थानांचे विलीनीकरण व खालसा धोरण</a:t>
            </a:r>
            <a:endParaRPr lang="en-US" sz="3600">
              <a:solidFill>
                <a:schemeClr val="accent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BEED15-55DB-F844-BB00-176E5C2F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178" y="2148069"/>
            <a:ext cx="11757809" cy="482868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i-IN" sz="3200" b="1" i="0">
                <a:solidFill>
                  <a:schemeClr val="accent5">
                    <a:lumMod val="75000"/>
                  </a:schemeClr>
                </a:solidFill>
                <a:effectLst/>
                <a:latin typeface="open sans"/>
              </a:rPr>
              <a:t> </a:t>
            </a:r>
            <a:r>
              <a:rPr lang="hi-IN" sz="3600" b="1" i="0">
                <a:solidFill>
                  <a:srgbClr val="00B0F0"/>
                </a:solidFill>
                <a:effectLst/>
                <a:latin typeface="open sans"/>
              </a:rPr>
              <a:t>1848</a:t>
            </a:r>
            <a:r>
              <a:rPr lang="hi-IN" sz="3600" b="0" i="0">
                <a:solidFill>
                  <a:srgbClr val="00B0F0"/>
                </a:solidFill>
                <a:effectLst/>
                <a:latin typeface="open sans"/>
              </a:rPr>
              <a:t> मध्ये र्लॉड डलहौसी गव्हर्नर जनरल म्हणून भारता</a:t>
            </a:r>
            <a:r>
              <a:rPr lang="en-IN" sz="3600" b="0" i="0">
                <a:solidFill>
                  <a:srgbClr val="00B0F0"/>
                </a:solidFill>
                <a:effectLst/>
                <a:latin typeface="open sans"/>
              </a:rPr>
              <a:t>त  </a:t>
            </a:r>
            <a:r>
              <a:rPr lang="en-GB" sz="3600" b="0" i="0">
                <a:solidFill>
                  <a:srgbClr val="00B0F0"/>
                </a:solidFill>
                <a:effectLst/>
                <a:latin typeface="open sans"/>
              </a:rPr>
              <a:t>आला</a:t>
            </a:r>
            <a:r>
              <a:rPr lang="en-IN" sz="3600" b="0" i="0">
                <a:solidFill>
                  <a:srgbClr val="00B0F0"/>
                </a:solidFill>
                <a:effectLst/>
                <a:latin typeface="open sans"/>
              </a:rPr>
              <a:t>. </a:t>
            </a:r>
            <a:r>
              <a:rPr lang="hi-IN" sz="3600" b="0" i="0">
                <a:solidFill>
                  <a:srgbClr val="00B0F0"/>
                </a:solidFill>
                <a:effectLst/>
                <a:latin typeface="open sans"/>
              </a:rPr>
              <a:t>डलहौसी</a:t>
            </a:r>
            <a:r>
              <a:rPr lang="en-IN" sz="3600" b="0" i="0">
                <a:solidFill>
                  <a:srgbClr val="00B0F0"/>
                </a:solidFill>
                <a:effectLst/>
                <a:latin typeface="open sans"/>
              </a:rPr>
              <a:t>ने</a:t>
            </a:r>
            <a:r>
              <a:rPr lang="hi-IN" sz="3600" b="0" i="0">
                <a:solidFill>
                  <a:srgbClr val="00B0F0"/>
                </a:solidFill>
                <a:effectLst/>
                <a:latin typeface="open sans"/>
              </a:rPr>
              <a:t> देशी राज्यांना ब्रिटिश साम्राज्यात विलीन करण्यासाछी, खालसा पध्दतीचा अवलंब केला. याबाबत त्याचे दोन मार्ग होते</a:t>
            </a:r>
            <a:endParaRPr lang="en-IN" sz="3600" b="0" i="0">
              <a:solidFill>
                <a:srgbClr val="00B0F0"/>
              </a:solidFill>
              <a:effectLst/>
              <a:latin typeface="open sans"/>
            </a:endParaRPr>
          </a:p>
          <a:p>
            <a:r>
              <a:rPr lang="hi-IN" sz="3600" b="0" i="0">
                <a:solidFill>
                  <a:schemeClr val="accent2"/>
                </a:solidFill>
                <a:effectLst/>
                <a:latin typeface="open sans"/>
              </a:rPr>
              <a:t>दत्ताक वारस नामंजूर </a:t>
            </a:r>
            <a:r>
              <a:rPr lang="hi-IN" sz="3600" b="0" i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open sans"/>
              </a:rPr>
              <a:t>या धोरणानुसार सातारा, झाशी, संबळपूर, जेतपूर, उदयपूर, नागपूर, इ. संस्थाने खालसा करुन कंपनीच्या राज्यात सामाविष्ट केली.</a:t>
            </a:r>
          </a:p>
          <a:p>
            <a:r>
              <a:rPr lang="hi-IN" sz="3600" b="0" i="0">
                <a:solidFill>
                  <a:schemeClr val="accent2"/>
                </a:solidFill>
                <a:effectLst/>
                <a:latin typeface="open sans"/>
              </a:rPr>
              <a:t>गैरकारभार व अव्यवस्था </a:t>
            </a:r>
            <a:r>
              <a:rPr lang="hi-IN" sz="3600" b="0" i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open sans"/>
              </a:rPr>
              <a:t>या </a:t>
            </a:r>
            <a:r>
              <a:rPr lang="en-IN" sz="3600" b="0" i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open sans"/>
              </a:rPr>
              <a:t>त</a:t>
            </a:r>
            <a:r>
              <a:rPr lang="hi-IN" sz="3600" b="0" i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open sans"/>
              </a:rPr>
              <a:t>त्वाखाली अयोध्येचे संस्थान खालसा केले.</a:t>
            </a:r>
            <a:r>
              <a:rPr lang="en-GB" sz="3600" b="0" i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open sans"/>
              </a:rPr>
              <a:t> निजामाचा वऱ्हाड प्रांत</a:t>
            </a:r>
            <a:r>
              <a:rPr lang="en-IN" sz="3600" b="0" i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open sans"/>
              </a:rPr>
              <a:t>.</a:t>
            </a:r>
            <a:endParaRPr lang="hi-IN" sz="3600" b="0" i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open sans"/>
            </a:endParaRPr>
          </a:p>
          <a:p>
            <a:pPr marL="0" indent="0">
              <a:buNone/>
            </a:pPr>
            <a:endParaRPr lang="en-US" sz="320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03647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C5796FA-36B9-8049-8F94-1F431E5D4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>
                <a:solidFill>
                  <a:srgbClr val="C00000"/>
                </a:solidFill>
              </a:rPr>
              <a:t>2) </a:t>
            </a:r>
            <a:r>
              <a:rPr lang="hi-IN" b="0" i="0">
                <a:solidFill>
                  <a:srgbClr val="C00000"/>
                </a:solidFill>
                <a:effectLst/>
                <a:latin typeface="open sans"/>
              </a:rPr>
              <a:t>कंपनीचे साम्राज्यवादी धोरण :-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8742BC-4E60-CB47-B027-DDEB1826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8530" y="1724396"/>
            <a:ext cx="12194665" cy="5133604"/>
          </a:xfrm>
        </p:spPr>
        <p:txBody>
          <a:bodyPr>
            <a:normAutofit fontScale="85000" lnSpcReduction="10000"/>
          </a:bodyPr>
          <a:lstStyle/>
          <a:p>
            <a:endParaRPr lang="hi-IN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hi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सन </a:t>
            </a:r>
            <a:r>
              <a:rPr lang="hi-IN" sz="4600" b="1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1600</a:t>
            </a:r>
            <a:r>
              <a:rPr lang="hi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 मध्ये</a:t>
            </a:r>
            <a:r>
              <a:rPr lang="en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en-GB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व्यापार करण्यासाठी</a:t>
            </a:r>
            <a:r>
              <a:rPr lang="hi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 ब्रिटिश ईस्ट इंडिया कंपनीची स्थापना झाली. </a:t>
            </a:r>
            <a:endParaRPr lang="en-IN" sz="46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r>
              <a:rPr lang="en-GB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भारतातील राजकीय अस्थिरतेचा फायदा घेत लॉर्ड वेलस्ली</a:t>
            </a:r>
            <a:r>
              <a:rPr lang="en-IN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,</a:t>
            </a:r>
            <a:r>
              <a:rPr lang="en-GB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 लॉर्ड </a:t>
            </a:r>
            <a:r>
              <a:rPr lang="en-IN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हेस्टींग्ज</a:t>
            </a:r>
            <a:r>
              <a:rPr lang="en-GB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 व लॉर्ड डलहौसीने प्रचंड साम्राज्य विस्तार केला</a:t>
            </a:r>
            <a:r>
              <a:rPr lang="en-IN" sz="4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.</a:t>
            </a:r>
            <a:endParaRPr lang="hi-IN" sz="4600" b="0" i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open sans"/>
            </a:endParaRPr>
          </a:p>
          <a:p>
            <a:r>
              <a:rPr lang="hi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कंपनीच्या राजकीय हस्तक्षेपामुळे ज्या संस्थानिकांच्या सत्ता नामशेष झाल्या ज्यांचे व्यापार, उद्योग बुडाले ते लोक असंतुष्ट झाले</a:t>
            </a:r>
            <a:r>
              <a:rPr lang="en-IN" sz="4600" b="0" i="0"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  <a:endParaRPr lang="hi-IN" sz="4600" b="0" i="0">
              <a:solidFill>
                <a:schemeClr val="accent3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37069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34270DC-06CA-6A40-B5EB-FA755D386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3671" y="2531540"/>
            <a:ext cx="5640160" cy="3636511"/>
          </a:xfrm>
        </p:spPr>
        <p:txBody>
          <a:bodyPr/>
          <a:lstStyle/>
          <a:p>
            <a:endParaRPr lang="en-IN" sz="3200">
              <a:solidFill>
                <a:schemeClr val="accent3"/>
              </a:solidFill>
            </a:endParaRPr>
          </a:p>
          <a:p>
            <a:endParaRPr lang="en-IN" sz="3200">
              <a:solidFill>
                <a:schemeClr val="accent3"/>
              </a:solidFill>
            </a:endParaRPr>
          </a:p>
          <a:p>
            <a:endParaRPr lang="en-IN" sz="3200">
              <a:solidFill>
                <a:schemeClr val="accent3"/>
              </a:solidFill>
            </a:endParaRPr>
          </a:p>
          <a:p>
            <a:endParaRPr lang="en-IN" sz="3200">
              <a:solidFill>
                <a:schemeClr val="accent3"/>
              </a:solidFill>
            </a:endParaRPr>
          </a:p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E95C15C9-0B75-2145-B0B7-68A7A0460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>
                <a:solidFill>
                  <a:schemeClr val="accent5">
                    <a:lumMod val="75000"/>
                  </a:schemeClr>
                </a:solidFill>
              </a:rPr>
              <a:t>3) नानासाहेब</a:t>
            </a:r>
            <a:r>
              <a:rPr lang="en-GB" sz="4000">
                <a:solidFill>
                  <a:schemeClr val="accent5">
                    <a:lumMod val="75000"/>
                  </a:schemeClr>
                </a:solidFill>
              </a:rPr>
              <a:t> पेशव्यांची पेन्शन रद्</a:t>
            </a:r>
            <a:r>
              <a:rPr lang="en-GB" sz="4000">
                <a:solidFill>
                  <a:schemeClr val="accent3"/>
                </a:solidFill>
              </a:rPr>
              <a:t>द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F4C842E-35B8-DC4A-A13C-0FE29E6B8280}"/>
              </a:ext>
            </a:extLst>
          </p:cNvPr>
          <p:cNvSpPr txBox="1"/>
          <p:nvPr/>
        </p:nvSpPr>
        <p:spPr>
          <a:xfrm>
            <a:off x="150607" y="2484534"/>
            <a:ext cx="1142628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hi-IN" sz="36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पेशवा दुसरा बाजीराव याचा दत्ताक पुत्र नानासाहेब मिळणारी पेन्शन डलहौसीने बंद केली</a:t>
            </a:r>
            <a:endParaRPr lang="en-IN" sz="3600" b="0" i="0"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open sans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 </a:t>
            </a:r>
            <a:r>
              <a:rPr lang="en-GB" sz="3600" b="0" i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open sans"/>
              </a:rPr>
              <a:t>नानासाहेब पेशवे नाराज झाले</a:t>
            </a:r>
            <a:endParaRPr lang="en-IN" sz="3600" b="0" i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open sans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3600" b="0" i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open sans"/>
              </a:rPr>
              <a:t>नानासाहेब पेशव्यांनी अजीमुल्लाखान यांच्यामार्फत ब्रिटिश पार्लमेंट कडे न्याय मागितला पण यश आले नाही</a:t>
            </a:r>
            <a:endParaRPr lang="hi-IN" sz="3600" b="0" i="0"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78600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9BD274-C1C4-B848-BEE2-45516E660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4000">
                <a:solidFill>
                  <a:schemeClr val="accent5">
                    <a:lumMod val="75000"/>
                  </a:schemeClr>
                </a:solidFill>
              </a:rPr>
              <a:t>4) </a:t>
            </a:r>
            <a:r>
              <a:rPr lang="en-GB" sz="4000">
                <a:solidFill>
                  <a:schemeClr val="accent5">
                    <a:lumMod val="75000"/>
                  </a:schemeClr>
                </a:solidFill>
              </a:rPr>
              <a:t>बहादुरशहा </a:t>
            </a:r>
            <a:r>
              <a:rPr lang="en-IN" sz="4000">
                <a:solidFill>
                  <a:schemeClr val="accent5">
                    <a:lumMod val="75000"/>
                  </a:schemeClr>
                </a:solidFill>
              </a:rPr>
              <a:t>जफरची</a:t>
            </a:r>
            <a:r>
              <a:rPr lang="en-GB" sz="4000">
                <a:solidFill>
                  <a:schemeClr val="accent5">
                    <a:lumMod val="75000"/>
                  </a:schemeClr>
                </a:solidFill>
              </a:rPr>
              <a:t> बादशहा ही पदवी रद्द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EBA3BC0-2BD4-7347-8C55-291AF2E30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99" y="2630501"/>
            <a:ext cx="11724600" cy="3636511"/>
          </a:xfrm>
        </p:spPr>
        <p:txBody>
          <a:bodyPr/>
          <a:lstStyle/>
          <a:p>
            <a:r>
              <a:rPr lang="en-GB" sz="3600" b="0" i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open sans"/>
              </a:rPr>
              <a:t>बहादुर शहा जफर अठराशे 37 सली बादशहा पदी विराजमान झाले</a:t>
            </a:r>
            <a:r>
              <a:rPr lang="en-IN" sz="3600" b="0" i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open sans"/>
              </a:rPr>
              <a:t>.</a:t>
            </a:r>
          </a:p>
          <a:p>
            <a:r>
              <a:rPr lang="en-GB" sz="3600">
                <a:solidFill>
                  <a:schemeClr val="accent1">
                    <a:lumMod val="40000"/>
                    <a:lumOff val="60000"/>
                  </a:schemeClr>
                </a:solidFill>
                <a:latin typeface="open sans"/>
              </a:rPr>
              <a:t>मोगल बादशहा बहादूरशहा च्या प्रती लोकांमध्ये आदर होता</a:t>
            </a:r>
            <a:r>
              <a:rPr lang="en-IN" sz="3600">
                <a:solidFill>
                  <a:schemeClr val="accent1">
                    <a:lumMod val="40000"/>
                    <a:lumOff val="60000"/>
                  </a:schemeClr>
                </a:solidFill>
                <a:latin typeface="open sans"/>
              </a:rPr>
              <a:t>.</a:t>
            </a:r>
            <a:endParaRPr lang="en-IN" sz="3600" b="0" i="0">
              <a:solidFill>
                <a:schemeClr val="accent1">
                  <a:lumMod val="40000"/>
                  <a:lumOff val="60000"/>
                </a:schemeClr>
              </a:solidFill>
              <a:effectLst/>
              <a:latin typeface="open sans"/>
            </a:endParaRPr>
          </a:p>
          <a:p>
            <a:r>
              <a:rPr lang="hi-IN" sz="3600" b="0" i="0">
                <a:solidFill>
                  <a:schemeClr val="accent4">
                    <a:lumMod val="20000"/>
                    <a:lumOff val="80000"/>
                  </a:schemeClr>
                </a:solidFill>
                <a:effectLst/>
                <a:latin typeface="open sans"/>
              </a:rPr>
              <a:t>मोगल सम्राट बहादूरशहाचा बादशहा हा किताब व त्यास मिळणारी पेन्शन रद्द करण्याचा प्रयत्न केला.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73817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324154-AA0C-5547-B024-6AD4DAC06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78" y="224525"/>
            <a:ext cx="10571998" cy="970450"/>
          </a:xfrm>
        </p:spPr>
        <p:txBody>
          <a:bodyPr/>
          <a:lstStyle/>
          <a:p>
            <a:r>
              <a:rPr lang="en-IN" sz="4000">
                <a:solidFill>
                  <a:schemeClr val="accent3"/>
                </a:solidFill>
              </a:rPr>
              <a:t/>
            </a:r>
            <a:br>
              <a:rPr lang="en-IN" sz="4000">
                <a:solidFill>
                  <a:schemeClr val="accent3"/>
                </a:solidFill>
              </a:rPr>
            </a:br>
            <a:r>
              <a:rPr lang="en-IN" sz="4000">
                <a:solidFill>
                  <a:schemeClr val="accent5">
                    <a:lumMod val="75000"/>
                  </a:schemeClr>
                </a:solidFill>
              </a:rPr>
              <a:t>5) </a:t>
            </a:r>
            <a:r>
              <a:rPr lang="en-GB" sz="4000">
                <a:solidFill>
                  <a:schemeClr val="accent5">
                    <a:lumMod val="75000"/>
                  </a:schemeClr>
                </a:solidFill>
              </a:rPr>
              <a:t>जमीनदारांमध्ये असंतोष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44A56CD-B3A4-7B4A-96CD-759996E3A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78" y="2407839"/>
            <a:ext cx="11949788" cy="4225636"/>
          </a:xfrm>
        </p:spPr>
        <p:txBody>
          <a:bodyPr>
            <a:normAutofit fontScale="70000" lnSpcReduction="20000"/>
          </a:bodyPr>
          <a:lstStyle/>
          <a:p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ब्रिटिशांनी बंगाल</a:t>
            </a:r>
            <a:r>
              <a:rPr lang="en-IN" sz="4600">
                <a:solidFill>
                  <a:schemeClr val="accent3">
                    <a:lumMod val="75000"/>
                  </a:schemeClr>
                </a:solidFill>
              </a:rPr>
              <a:t>,</a:t>
            </a:r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 बिहार व ओरिसा प्रांतात जमिनदारी महसूल व्यवस्था सुरू केली</a:t>
            </a:r>
            <a:endParaRPr lang="en-IN" sz="460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त्यामुळे ब्रिटिशांचा अनुनय करणारा जमीनदार वर्ग भारतात निर्माण झाला</a:t>
            </a:r>
            <a:r>
              <a:rPr lang="en-IN" sz="460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en-IN" sz="460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GB" sz="4600">
                <a:solidFill>
                  <a:schemeClr val="accent6"/>
                </a:solidFill>
              </a:rPr>
              <a:t>जमीनदाराने निश्‍चित केलेला सारा भरला नाही तर त्याच्या जमिनदारीचा जाहीर</a:t>
            </a:r>
            <a:r>
              <a:rPr lang="en-IN" sz="4600">
                <a:solidFill>
                  <a:schemeClr val="accent6"/>
                </a:solidFill>
              </a:rPr>
              <a:t> </a:t>
            </a:r>
            <a:r>
              <a:rPr lang="en-GB" sz="4600">
                <a:solidFill>
                  <a:schemeClr val="accent6"/>
                </a:solidFill>
              </a:rPr>
              <a:t>लिलाव करण्यात येत असे</a:t>
            </a:r>
            <a:r>
              <a:rPr lang="en-IN" sz="4600">
                <a:solidFill>
                  <a:schemeClr val="accent6"/>
                </a:solidFill>
              </a:rPr>
              <a:t>.</a:t>
            </a:r>
          </a:p>
          <a:p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प्रसंगी जमीनदाराची जमीनदारी जप्त करण्यात येई</a:t>
            </a:r>
            <a:r>
              <a:rPr lang="en-IN" sz="460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r>
              <a:rPr lang="en-GB" sz="4600">
                <a:solidFill>
                  <a:schemeClr val="accent3">
                    <a:lumMod val="75000"/>
                  </a:schemeClr>
                </a:solidFill>
              </a:rPr>
              <a:t>त्यामुळे जमीनदार वर्गातही ही ब्रिटिश याविषयी असंतोष निर्माण झाला</a:t>
            </a:r>
            <a:r>
              <a:rPr lang="en-IN" sz="460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96269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9B9778-4017-C240-A30E-C35B8BD7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>
                <a:solidFill>
                  <a:schemeClr val="accent5">
                    <a:lumMod val="75000"/>
                  </a:schemeClr>
                </a:solidFill>
              </a:rPr>
              <a:t>6) </a:t>
            </a:r>
            <a:r>
              <a:rPr lang="en-GB">
                <a:solidFill>
                  <a:schemeClr val="accent5">
                    <a:lumMod val="75000"/>
                  </a:schemeClr>
                </a:solidFill>
              </a:rPr>
              <a:t>हिंदी शिपायावर निबंध</a:t>
            </a:r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819DF8-34FC-6B43-9133-B624684DD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33618"/>
            <a:ext cx="12192000" cy="3636511"/>
          </a:xfrm>
        </p:spPr>
        <p:txBody>
          <a:bodyPr>
            <a:noAutofit/>
          </a:bodyPr>
          <a:lstStyle/>
          <a:p>
            <a:r>
              <a:rPr lang="en-GB" sz="3600"/>
              <a:t>हिंदी शिपायांना गंध लावणे व दाढी राखण्यास प्रतिबंध</a:t>
            </a:r>
            <a:r>
              <a:rPr lang="en-IN" sz="3600"/>
              <a:t>.</a:t>
            </a:r>
            <a:r>
              <a:rPr lang="en-GB" sz="3600"/>
              <a:t> </a:t>
            </a:r>
            <a:r>
              <a:rPr lang="en-IN" sz="3600"/>
              <a:t>(1806)</a:t>
            </a:r>
          </a:p>
          <a:p>
            <a:r>
              <a:rPr lang="en-GB" sz="3600"/>
              <a:t>लष्करातील उच्च अधिकार पदे भारतीय शिपायांना मिळत नव्हती</a:t>
            </a:r>
            <a:r>
              <a:rPr lang="en-IN" sz="3600"/>
              <a:t>.</a:t>
            </a:r>
          </a:p>
          <a:p>
            <a:r>
              <a:rPr lang="en-GB" sz="3600">
                <a:solidFill>
                  <a:schemeClr val="accent3"/>
                </a:solidFill>
              </a:rPr>
              <a:t>लष्करात एकाच पदावर काम करणाऱ्या भारतीय व ब्रिटिश शिपायांच्या वेतनामध्ये प्रचंड तफावत</a:t>
            </a:r>
            <a:r>
              <a:rPr lang="en-IN" sz="3600">
                <a:solidFill>
                  <a:schemeClr val="accent3"/>
                </a:solidFill>
              </a:rPr>
              <a:t>.</a:t>
            </a:r>
          </a:p>
          <a:p>
            <a:r>
              <a:rPr lang="en-GB" sz="3600"/>
              <a:t>लष्करी मोहिमा वर भारतीय शिपायांना सर्वात पुढे </a:t>
            </a:r>
            <a:r>
              <a:rPr lang="en-IN" sz="3600"/>
              <a:t>पाठवणे.</a:t>
            </a:r>
          </a:p>
          <a:p>
            <a:r>
              <a:rPr lang="en-GB" sz="3600"/>
              <a:t> भारतीय शिपायांना वेळोवेळी अपमानास्पद वागणूक मिळे</a:t>
            </a:r>
            <a:r>
              <a:rPr lang="en-IN" sz="3600"/>
              <a:t>.</a:t>
            </a:r>
            <a:endParaRPr lang="en-US" sz="3600"/>
          </a:p>
        </p:txBody>
      </p:sp>
    </p:spTree>
    <p:extLst>
      <p:ext uri="{BB962C8B-B14F-4D97-AF65-F5344CB8AC3E}">
        <p14:creationId xmlns="" xmlns:p14="http://schemas.microsoft.com/office/powerpoint/2010/main" val="21341315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569</Words>
  <Application>Microsoft Office PowerPoint</Application>
  <PresentationFormat>Custom</PresentationFormat>
  <Paragraphs>88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Quotable</vt:lpstr>
      <vt:lpstr>Slide 1</vt:lpstr>
      <vt:lpstr>1857  उठावाच्या अभ्यासाचे उद्दिष्ट  1857 च्या उठावाची कारणमीमांसा करणे 1857 च्या उठावाची वाटचाल अभ्यासणे अठराशे सत्तावन च्या उठावाचे परिणाम अभ्यासणे उठावा बाबतच्या विविध मतांचा अभ्यास करणे </vt:lpstr>
      <vt:lpstr>1857 च्या उठावाची कारणे</vt:lpstr>
      <vt:lpstr>अ) राजकीय कारणे 1) लॉर्ड डलहौसी चे संस्थानांचे विलीनीकरण व खालसा धोरण</vt:lpstr>
      <vt:lpstr>2) कंपनीचे साम्राज्यवादी धोरण :-</vt:lpstr>
      <vt:lpstr>3) नानासाहेब पेशव्यांची पेन्शन रद्द</vt:lpstr>
      <vt:lpstr>4) बहादुरशहा जफरची बादशहा ही पदवी रद्द</vt:lpstr>
      <vt:lpstr> 5) जमीनदारांमध्ये असंतोष</vt:lpstr>
      <vt:lpstr>6) हिंदी शिपायावर निबंध</vt:lpstr>
      <vt:lpstr>आ) सामाजिक आणि धार्मिक कारणे</vt:lpstr>
      <vt:lpstr>2) धर्मांतरास उत्तेजन</vt:lpstr>
      <vt:lpstr>3) सुधारणा कायदे</vt:lpstr>
      <vt:lpstr>इ) आर्थिक कारणे    1) भारतीयांची आर्थिक पिळवणूक</vt:lpstr>
      <vt:lpstr>2) देशी उद्योगधंद्यांचा -हास</vt:lpstr>
      <vt:lpstr>3) कारागिरांची बेकारी</vt:lpstr>
      <vt:lpstr>4) नवीन महसूल व्यवस्था</vt:lpstr>
      <vt:lpstr>ई) तत्कालीन कारण  (काडतुस प्रकरण)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कुमारस्वामी महाविद्यालय, औसा जि. लातूर</dc:title>
  <dc:creator>Unknown User</dc:creator>
  <cp:lastModifiedBy>Mahesh</cp:lastModifiedBy>
  <cp:revision>16</cp:revision>
  <dcterms:created xsi:type="dcterms:W3CDTF">2020-07-24T03:02:23Z</dcterms:created>
  <dcterms:modified xsi:type="dcterms:W3CDTF">2022-02-15T13:26:59Z</dcterms:modified>
</cp:coreProperties>
</file>