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09800"/>
            <a:ext cx="7851648" cy="1828800"/>
          </a:xfrm>
          <a:solidFill>
            <a:schemeClr val="tx2">
              <a:lumMod val="1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Symbolic Logic </a:t>
            </a:r>
            <a:r>
              <a:rPr lang="en-US" sz="48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–I</a:t>
            </a:r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en-US" sz="48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Kruti Dev 010" pitchFamily="2" charset="0"/>
              </a:rPr>
              <a:t>lkadsfrd</a:t>
            </a:r>
            <a:r>
              <a:rPr lang="en-US" sz="48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Kruti Dev 010" pitchFamily="2" charset="0"/>
              </a:rPr>
              <a:t> </a:t>
            </a:r>
            <a:r>
              <a:rPr lang="en-US" sz="48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Kruti Dev 010" pitchFamily="2" charset="0"/>
              </a:rPr>
              <a:t>rdZ”kkL</a:t>
            </a:r>
            <a:r>
              <a:rPr lang="en-US" sz="48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Kruti Dev 010" pitchFamily="2" charset="0"/>
              </a:rPr>
              <a:t>=</a:t>
            </a:r>
            <a:endParaRPr lang="en-US" sz="4800" dirty="0">
              <a:solidFill>
                <a:schemeClr val="accent4">
                  <a:lumMod val="60000"/>
                  <a:lumOff val="40000"/>
                </a:schemeClr>
              </a:solidFill>
              <a:latin typeface="Kruti Dev 01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038600"/>
            <a:ext cx="7854696" cy="942536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 </a:t>
            </a:r>
            <a:r>
              <a:rPr lang="en-US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ewy</a:t>
            </a:r>
            <a:r>
              <a:rPr lang="en-US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Hkwr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rkfdZd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la;kstds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dirty="0" smtClean="0">
                <a:solidFill>
                  <a:srgbClr val="FF0000"/>
                </a:solidFill>
              </a:rPr>
              <a:t>Basic </a:t>
            </a:r>
            <a:r>
              <a:rPr lang="en-US" sz="2800" b="1" dirty="0" smtClean="0">
                <a:solidFill>
                  <a:srgbClr val="FF0000"/>
                </a:solidFill>
              </a:rPr>
              <a:t>Logical Connectives 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1. And </a:t>
            </a:r>
            <a:r>
              <a:rPr lang="en-US" dirty="0" smtClean="0"/>
              <a:t>-  		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dirty="0" smtClean="0">
                <a:solidFill>
                  <a:srgbClr val="FF0000"/>
                </a:solidFill>
              </a:rPr>
              <a:t> 	</a:t>
            </a:r>
            <a:r>
              <a:rPr lang="en-US" sz="3000" b="1" dirty="0" err="1" smtClean="0">
                <a:latin typeface="Kruti Dev 010" pitchFamily="2" charset="0"/>
              </a:rPr>
              <a:t>vkf.k</a:t>
            </a:r>
            <a:r>
              <a:rPr lang="en-US" sz="3000" b="1" dirty="0" smtClean="0">
                <a:latin typeface="Kruti Dev 010" pitchFamily="2" charset="0"/>
              </a:rPr>
              <a:t>] o] </a:t>
            </a:r>
            <a:r>
              <a:rPr lang="en-US" sz="3000" b="1" dirty="0" err="1" smtClean="0">
                <a:latin typeface="Kruti Dev 010" pitchFamily="2" charset="0"/>
              </a:rPr>
              <a:t>i.k</a:t>
            </a:r>
            <a:r>
              <a:rPr lang="en-US" sz="3000" b="1" dirty="0" smtClean="0">
                <a:latin typeface="Kruti Dev 010" pitchFamily="2" charset="0"/>
              </a:rPr>
              <a:t>] </a:t>
            </a:r>
            <a:r>
              <a:rPr lang="en-US" sz="3000" b="1" dirty="0" err="1" smtClean="0">
                <a:latin typeface="Kruti Dev 010" pitchFamily="2" charset="0"/>
              </a:rPr>
              <a:t>ijarq</a:t>
            </a:r>
            <a:endParaRPr lang="en-US" sz="3000" b="1" dirty="0" smtClean="0">
              <a:latin typeface="Kruti Dev 010" pitchFamily="2" charset="0"/>
            </a:endParaRPr>
          </a:p>
          <a:p>
            <a:pPr>
              <a:lnSpc>
                <a:spcPct val="150000"/>
              </a:lnSpc>
            </a:pPr>
            <a:r>
              <a:rPr lang="en-US" dirty="0" smtClean="0"/>
              <a:t>2. Or </a:t>
            </a:r>
            <a:r>
              <a:rPr lang="en-US" dirty="0" smtClean="0"/>
              <a:t>-    		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∨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sz="3000" b="1" dirty="0" err="1" smtClean="0">
                <a:latin typeface="Kruti Dev 010" pitchFamily="2" charset="0"/>
              </a:rPr>
              <a:t>vFkok</a:t>
            </a:r>
            <a:r>
              <a:rPr lang="en-US" sz="3000" b="1" dirty="0" smtClean="0">
                <a:latin typeface="Kruti Dev 010" pitchFamily="2" charset="0"/>
              </a:rPr>
              <a:t>] </a:t>
            </a:r>
            <a:r>
              <a:rPr lang="en-US" sz="3000" b="1" dirty="0" err="1" smtClean="0">
                <a:latin typeface="Kruti Dev 010" pitchFamily="2" charset="0"/>
              </a:rPr>
              <a:t>fdaok</a:t>
            </a:r>
            <a:endParaRPr lang="en-US" sz="30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dirty="0" smtClean="0"/>
              <a:t>3. Not </a:t>
            </a:r>
            <a:r>
              <a:rPr lang="en-US" dirty="0" smtClean="0"/>
              <a:t>- 		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˜</a:t>
            </a:r>
            <a:r>
              <a:rPr lang="en-US" dirty="0" smtClean="0">
                <a:solidFill>
                  <a:srgbClr val="FF0000"/>
                </a:solidFill>
              </a:rPr>
              <a:t>        	</a:t>
            </a:r>
            <a:r>
              <a:rPr lang="en-US" sz="3000" b="1" dirty="0" err="1" smtClean="0">
                <a:latin typeface="Kruti Dev 010" pitchFamily="2" charset="0"/>
              </a:rPr>
              <a:t>ukgh</a:t>
            </a:r>
            <a:r>
              <a:rPr lang="en-US" sz="3000" b="1" dirty="0" smtClean="0">
                <a:latin typeface="Kruti Dev 010" pitchFamily="2" charset="0"/>
              </a:rPr>
              <a:t>] </a:t>
            </a:r>
            <a:r>
              <a:rPr lang="en-US" sz="3000" b="1" dirty="0" err="1" smtClean="0">
                <a:latin typeface="Kruti Dev 010" pitchFamily="2" charset="0"/>
              </a:rPr>
              <a:t>vls</a:t>
            </a:r>
            <a:r>
              <a:rPr lang="en-US" sz="3000" b="1" dirty="0" smtClean="0">
                <a:latin typeface="Kruti Dev 010" pitchFamily="2" charset="0"/>
              </a:rPr>
              <a:t> </a:t>
            </a:r>
            <a:r>
              <a:rPr lang="en-US" sz="3000" b="1" dirty="0" err="1" smtClean="0">
                <a:latin typeface="Kruti Dev 010" pitchFamily="2" charset="0"/>
              </a:rPr>
              <a:t>ukgh</a:t>
            </a:r>
            <a:r>
              <a:rPr lang="en-US" sz="3000" b="1" dirty="0" smtClean="0">
                <a:latin typeface="Kruti Dev 010" pitchFamily="2" charset="0"/>
              </a:rPr>
              <a:t> dh</a:t>
            </a:r>
            <a:endParaRPr lang="en-US" sz="30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dirty="0" smtClean="0"/>
              <a:t>4. </a:t>
            </a:r>
            <a:r>
              <a:rPr lang="en-US" dirty="0" smtClean="0"/>
              <a:t>Implies</a:t>
            </a:r>
            <a:r>
              <a:rPr lang="en-US" dirty="0" smtClean="0"/>
              <a:t> </a:t>
            </a:r>
            <a:r>
              <a:rPr lang="en-US" dirty="0" smtClean="0"/>
              <a:t> - 	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⊃</a:t>
            </a:r>
            <a:r>
              <a:rPr lang="en-US" dirty="0" smtClean="0">
                <a:solidFill>
                  <a:srgbClr val="FF0000"/>
                </a:solidFill>
              </a:rPr>
              <a:t> 	</a:t>
            </a:r>
            <a:r>
              <a:rPr lang="en-US" sz="3000" b="1" dirty="0" err="1" smtClean="0">
                <a:latin typeface="Kruti Dev 010" pitchFamily="2" charset="0"/>
              </a:rPr>
              <a:t>tj</a:t>
            </a:r>
            <a:r>
              <a:rPr lang="en-US" sz="3000" b="1" dirty="0" smtClean="0">
                <a:latin typeface="Kruti Dev 010" pitchFamily="2" charset="0"/>
              </a:rPr>
              <a:t> </a:t>
            </a:r>
            <a:r>
              <a:rPr lang="en-US" sz="3000" b="1" dirty="0" err="1" smtClean="0">
                <a:latin typeface="Kruti Dev 010" pitchFamily="2" charset="0"/>
              </a:rPr>
              <a:t>rj</a:t>
            </a:r>
            <a:r>
              <a:rPr lang="en-US" sz="3000" b="1" dirty="0" smtClean="0">
                <a:latin typeface="Kruti Dev 010" pitchFamily="2" charset="0"/>
              </a:rPr>
              <a:t>]</a:t>
            </a:r>
            <a:endParaRPr lang="en-US" sz="30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dirty="0" smtClean="0"/>
              <a:t>5. Equivalence - 	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≡</a:t>
            </a:r>
            <a:r>
              <a:rPr lang="en-US" dirty="0" smtClean="0"/>
              <a:t>	</a:t>
            </a:r>
            <a:r>
              <a:rPr lang="en-US" sz="3000" b="1" dirty="0" err="1" smtClean="0">
                <a:latin typeface="Kruti Dev 010" pitchFamily="2" charset="0"/>
              </a:rPr>
              <a:t>tj</a:t>
            </a:r>
            <a:r>
              <a:rPr lang="en-US" sz="3000" b="1" dirty="0" smtClean="0">
                <a:latin typeface="Kruti Dev 010" pitchFamily="2" charset="0"/>
              </a:rPr>
              <a:t> </a:t>
            </a:r>
            <a:r>
              <a:rPr lang="en-US" sz="3000" b="1" dirty="0" err="1" smtClean="0">
                <a:latin typeface="Kruti Dev 010" pitchFamily="2" charset="0"/>
              </a:rPr>
              <a:t>vkf.k</a:t>
            </a:r>
            <a:r>
              <a:rPr lang="en-US" sz="3000" b="1" dirty="0" smtClean="0">
                <a:latin typeface="Kruti Dev 010" pitchFamily="2" charset="0"/>
              </a:rPr>
              <a:t> </a:t>
            </a:r>
            <a:r>
              <a:rPr lang="en-US" sz="3000" b="1" dirty="0" err="1" smtClean="0">
                <a:latin typeface="Kruti Dev 010" pitchFamily="2" charset="0"/>
              </a:rPr>
              <a:t>tjp</a:t>
            </a:r>
            <a:r>
              <a:rPr lang="en-US" sz="3000" b="1" dirty="0" smtClean="0">
                <a:latin typeface="Kruti Dev 010" pitchFamily="2" charset="0"/>
              </a:rPr>
              <a:t>] </a:t>
            </a:r>
            <a:r>
              <a:rPr lang="en-US" sz="3000" b="1" dirty="0" err="1" smtClean="0">
                <a:latin typeface="Kruti Dev 010" pitchFamily="2" charset="0"/>
              </a:rPr>
              <a:t>rj</a:t>
            </a:r>
            <a:r>
              <a:rPr lang="en-US" sz="3000" b="1" dirty="0" smtClean="0">
                <a:latin typeface="Kruti Dev 010" pitchFamily="2" charset="0"/>
              </a:rPr>
              <a:t> </a:t>
            </a:r>
            <a:r>
              <a:rPr lang="en-US" sz="3000" b="1" dirty="0" err="1" smtClean="0">
                <a:latin typeface="Kruti Dev 010" pitchFamily="2" charset="0"/>
              </a:rPr>
              <a:t>vkf.k</a:t>
            </a:r>
            <a:r>
              <a:rPr lang="en-US" sz="3000" b="1" dirty="0" smtClean="0">
                <a:latin typeface="Kruti Dev 010" pitchFamily="2" charset="0"/>
              </a:rPr>
              <a:t> </a:t>
            </a:r>
            <a:r>
              <a:rPr lang="en-US" sz="3000" b="1" dirty="0" err="1" smtClean="0">
                <a:latin typeface="Kruti Dev 010" pitchFamily="2" charset="0"/>
              </a:rPr>
              <a:t>rjp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 </a:t>
            </a:r>
            <a:r>
              <a:rPr lang="en-US" sz="4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fo</a:t>
            </a: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/</a:t>
            </a:r>
            <a:r>
              <a:rPr lang="en-US" sz="4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kkukaps</a:t>
            </a: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lkadsfrdj.k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/>
            </a:r>
            <a:b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</a:b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( Symbolization of Propositions)</a:t>
            </a:r>
            <a:endParaRPr lang="en-US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,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drj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Hkkjr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ftadsy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fdaok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ikfdLrku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ftadsy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-  </a:t>
            </a:r>
            <a:r>
              <a:rPr lang="en-US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(I, P)</a:t>
            </a:r>
          </a:p>
          <a:p>
            <a:pPr>
              <a:buNone/>
            </a:pPr>
            <a:r>
              <a:rPr lang="en-US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I </a:t>
            </a:r>
            <a:r>
              <a:rPr lang="en-US" sz="2400" b="1" dirty="0" smtClean="0">
                <a:solidFill>
                  <a:srgbClr val="FF0000"/>
                </a:solidFill>
              </a:rPr>
              <a:t>∨</a:t>
            </a:r>
            <a:r>
              <a:rPr lang="en-US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</a:t>
            </a:r>
            <a:endParaRPr lang="en-US" sz="2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ruti Dev 010" pitchFamily="2" charset="0"/>
            </a:endParaRPr>
          </a:p>
          <a:p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Hkkjr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o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ikfdLrku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v”kh;k;h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ns”k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vkgsr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- </a:t>
            </a:r>
            <a:r>
              <a:rPr lang="en-US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(I, P</a:t>
            </a:r>
            <a:r>
              <a:rPr lang="en-US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>
              <a:buNone/>
            </a:pPr>
            <a:r>
              <a:rPr lang="en-US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I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endParaRPr lang="en-US" sz="2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ruti Dev 010" pitchFamily="2" charset="0"/>
            </a:endParaRPr>
          </a:p>
          <a:p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tj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rw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vH;kl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dj”khy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rj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rw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mRrh.kZ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gks”khy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- </a:t>
            </a:r>
            <a:r>
              <a:rPr lang="en-US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(S, </a:t>
            </a:r>
            <a:r>
              <a:rPr lang="en-US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>
              <a:buNone/>
            </a:pPr>
            <a:r>
              <a:rPr lang="en-US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S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⊃</a:t>
            </a:r>
            <a:r>
              <a:rPr lang="en-US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endParaRPr lang="en-US" sz="2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ruti Dev 010" pitchFamily="2" charset="0"/>
            </a:endParaRPr>
          </a:p>
          <a:p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tj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vkf.k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rj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rw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vH;kl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dj”khy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rjp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rw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mRrh.kZ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gks”khy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- </a:t>
            </a:r>
            <a:r>
              <a:rPr lang="en-US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(S, P</a:t>
            </a:r>
            <a:r>
              <a:rPr lang="en-US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>
              <a:buNone/>
            </a:pPr>
            <a:r>
              <a:rPr lang="en-US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en-US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≡</a:t>
            </a:r>
            <a:r>
              <a:rPr lang="en-US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endParaRPr lang="en-US" sz="2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ruti Dev 010" pitchFamily="2" charset="0"/>
            </a:endParaRPr>
          </a:p>
          <a:p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vls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ukgh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dh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rsaMqydj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xk;d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vkgs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- </a:t>
            </a:r>
            <a:r>
              <a:rPr lang="en-US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(T)</a:t>
            </a:r>
            <a:endParaRPr lang="en-US" sz="2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ruti Dev 010" pitchFamily="2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˜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endParaRPr lang="en-US" sz="2200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ewyHkwr</a:t>
            </a: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lR;rk</a:t>
            </a: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dks’Vds</a:t>
            </a: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/>
            </a:r>
            <a:b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</a:br>
            <a:r>
              <a:rPr 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( Basic Truth Tables)</a:t>
            </a:r>
            <a:endParaRPr lang="en-US" sz="3600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133600"/>
          <a:ext cx="24384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</a:tblGrid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˜</a:t>
                      </a:r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200400" y="2133600"/>
          <a:ext cx="25146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838200"/>
                <a:gridCol w="838200"/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     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q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 </a:t>
                      </a:r>
                      <a:r>
                        <a:rPr lang="en-US" sz="1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⊃</a:t>
                      </a:r>
                      <a:r>
                        <a:rPr lang="en-US" sz="1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q</a:t>
                      </a:r>
                      <a:endParaRPr lang="en-US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943600" y="2108200"/>
          <a:ext cx="2667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9000"/>
                <a:gridCol w="889000"/>
                <a:gridCol w="889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 . q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447800" y="4572000"/>
          <a:ext cx="26670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9000"/>
                <a:gridCol w="889000"/>
                <a:gridCol w="889000"/>
              </a:tblGrid>
              <a:tr h="335280">
                <a:tc>
                  <a:txBody>
                    <a:bodyPr/>
                    <a:lstStyle/>
                    <a:p>
                      <a:r>
                        <a:rPr lang="en-US" dirty="0" smtClean="0"/>
                        <a:t>     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</a:t>
                      </a:r>
                      <a:r>
                        <a:rPr lang="en-US" dirty="0" smtClean="0"/>
                        <a:t> q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 v q</a:t>
                      </a:r>
                      <a:endParaRPr lang="en-US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800600" y="4572000"/>
          <a:ext cx="26670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9000"/>
                <a:gridCol w="889000"/>
                <a:gridCol w="889000"/>
              </a:tblGrid>
              <a:tr h="350520">
                <a:tc>
                  <a:txBody>
                    <a:bodyPr/>
                    <a:lstStyle/>
                    <a:p>
                      <a:r>
                        <a:rPr lang="en-US" dirty="0" smtClean="0"/>
                        <a:t>     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q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 </a:t>
                      </a:r>
                      <a:r>
                        <a:rPr lang="en-US" sz="1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≡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smtClean="0"/>
                        <a:t>q</a:t>
                      </a:r>
                      <a:endParaRPr lang="en-US" dirty="0"/>
                    </a:p>
                  </a:txBody>
                  <a:tcPr/>
                </a:tc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vuqekukps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fu;e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/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</a:br>
            <a:r>
              <a:rPr lang="en-US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Rules of Inference)</a:t>
            </a:r>
            <a:endParaRPr lang="en-US" sz="31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1"/>
          <a:ext cx="8229600" cy="46559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41763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/>
                        <a:t>1. M.P   - </a:t>
                      </a:r>
                      <a:r>
                        <a:rPr lang="en-US" sz="2400" baseline="0" dirty="0" smtClean="0"/>
                        <a:t>   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p </a:t>
                      </a:r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⊃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 q		</a:t>
                      </a: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                    p/ ∴   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800" dirty="0" smtClean="0"/>
                        <a:t> </a:t>
                      </a:r>
                      <a:r>
                        <a:rPr lang="en-US" sz="2400" dirty="0" smtClean="0"/>
                        <a:t>2.M.T   -  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p </a:t>
                      </a:r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⊃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 q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                 ˜q       / ∴ </a:t>
                      </a:r>
                      <a:r>
                        <a:rPr lang="en-US" sz="24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˜ 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p 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23454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b="1" dirty="0" smtClean="0"/>
                        <a:t>3. H.S    -</a:t>
                      </a:r>
                      <a:r>
                        <a:rPr lang="en-US" sz="2400" b="1" baseline="0" dirty="0" smtClean="0"/>
                        <a:t>  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p ⊃ q		</a:t>
                      </a: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</a:rPr>
                        <a:t>                  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q ⊃ r   /∴ P ⊃ q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b="1" dirty="0" smtClean="0"/>
                        <a:t>4. D.S  -    p  v  q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b="1" dirty="0" smtClean="0"/>
                        <a:t>                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˜ p       /  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∴  q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23454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b="1" dirty="0" smtClean="0"/>
                        <a:t>5. C.D   -</a:t>
                      </a:r>
                      <a:r>
                        <a:rPr lang="en-US" sz="2400" b="1" baseline="0" dirty="0" smtClean="0"/>
                        <a:t>   (</a:t>
                      </a: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⊃ q ). </a:t>
                      </a:r>
                      <a:r>
                        <a:rPr lang="en-US" sz="2400" b="1" baseline="0" dirty="0" smtClean="0"/>
                        <a:t>(</a:t>
                      </a: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</a:rPr>
                        <a:t>r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⊃ s 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                 (</a:t>
                      </a:r>
                      <a:r>
                        <a:rPr lang="en-US" sz="2400" b="1" dirty="0" smtClean="0"/>
                        <a:t>p  v  r)  /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∴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sz="2400" b="1" dirty="0" smtClean="0"/>
                        <a:t>q  v  s) </a:t>
                      </a:r>
                      <a:endParaRPr lang="en-US" sz="2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                   </a:t>
                      </a:r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b="1" dirty="0" smtClean="0"/>
                        <a:t>6. D.D -</a:t>
                      </a:r>
                      <a:r>
                        <a:rPr lang="en-US" sz="2400" b="1" baseline="0" dirty="0" smtClean="0"/>
                        <a:t> (</a:t>
                      </a: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⊃ q ). </a:t>
                      </a:r>
                      <a:r>
                        <a:rPr lang="en-US" sz="2400" b="1" baseline="0" dirty="0" smtClean="0"/>
                        <a:t>(</a:t>
                      </a: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</a:rPr>
                        <a:t>r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⊃ s 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           (˜</a:t>
                      </a:r>
                      <a:r>
                        <a:rPr lang="en-US" sz="2400" b="1" dirty="0" smtClean="0"/>
                        <a:t>p  v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˜</a:t>
                      </a:r>
                      <a:r>
                        <a:rPr lang="en-US" sz="2400" b="1" dirty="0" smtClean="0"/>
                        <a:t> r)  /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∴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(˜</a:t>
                      </a:r>
                      <a:r>
                        <a:rPr lang="en-US" sz="2400" b="1" dirty="0" smtClean="0"/>
                        <a:t>q v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˜</a:t>
                      </a:r>
                      <a:r>
                        <a:rPr lang="en-US" sz="2400" b="1" dirty="0" smtClean="0"/>
                        <a:t> s) </a:t>
                      </a:r>
                      <a:endParaRPr lang="en-US" sz="2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vuqekukps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fu;e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  <a:t> 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uti Dev 010" pitchFamily="2" charset="0"/>
              </a:rPr>
            </a:b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(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Rules of Inference)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936478"/>
          <a:ext cx="8229600" cy="2832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635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7. Simplification  -  </a:t>
                      </a:r>
                      <a:endParaRPr lang="en-US" sz="24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                              p </a:t>
                      </a:r>
                      <a:r>
                        <a:rPr lang="en-US" sz="2400" dirty="0" smtClean="0"/>
                        <a:t>. q</a:t>
                      </a:r>
                      <a:r>
                        <a:rPr lang="en-US" sz="2400" baseline="0" dirty="0" smtClean="0"/>
                        <a:t>     / 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∴ p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/>
                        <a:t>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8.Addition   -</a:t>
                      </a:r>
                      <a:r>
                        <a:rPr lang="en-US" sz="2400" baseline="0" dirty="0" smtClean="0"/>
                        <a:t> 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/>
                        <a:t>                     p    / 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∴ p  v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400" baseline="0" dirty="0" smtClean="0"/>
                        <a:t>q</a:t>
                      </a:r>
                      <a:endParaRPr lang="en-US" sz="2400" dirty="0" smtClean="0"/>
                    </a:p>
                  </a:txBody>
                  <a:tcPr/>
                </a:tc>
              </a:tr>
              <a:tr h="11514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9.Conjunction -</a:t>
                      </a:r>
                      <a:r>
                        <a:rPr lang="en-US" sz="2400" b="1" baseline="0" dirty="0" smtClean="0"/>
                        <a:t>  p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baseline="0" dirty="0" smtClean="0"/>
                        <a:t>                             </a:t>
                      </a:r>
                      <a:r>
                        <a:rPr lang="en-US" sz="2400" b="1" baseline="0" dirty="0" smtClean="0"/>
                        <a:t>   q      /  </a:t>
                      </a:r>
                      <a:r>
                        <a:rPr lang="en-US" sz="2400" b="1" baseline="0" dirty="0" smtClean="0"/>
                        <a:t>p . q</a:t>
                      </a:r>
                      <a:endParaRPr lang="en-US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10. </a:t>
                      </a:r>
                      <a:r>
                        <a:rPr lang="en-US" sz="2400" dirty="0" err="1" smtClean="0"/>
                        <a:t>Absorbtion</a:t>
                      </a:r>
                      <a:r>
                        <a:rPr lang="en-US" sz="2400" dirty="0" smtClean="0"/>
                        <a:t> -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/>
                        <a:t> </a:t>
                      </a:r>
                      <a:r>
                        <a:rPr lang="en-US" sz="2400" dirty="0" smtClean="0"/>
                        <a:t> 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p ⊃ q   / 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∴ 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p ⊃ ( p . q )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132</TotalTime>
  <Words>330</Words>
  <Application>Microsoft Office PowerPoint</Application>
  <PresentationFormat>On-screen Show (4:3)</PresentationFormat>
  <Paragraphs>111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Symbolic Logic –I lkadsfrd rdZ”kkL=</vt:lpstr>
      <vt:lpstr> ewyHkwr rkfdZd la;kstds   Basic Logical Connectives  </vt:lpstr>
      <vt:lpstr> fo/kkukaps lkadsfrdj.k  ( Symbolization of Propositions)</vt:lpstr>
      <vt:lpstr>ewyHkwr lR;rk dks’Vds ( Basic Truth Tables)</vt:lpstr>
      <vt:lpstr>vuqekukps fu;e  (Rules of Inference)</vt:lpstr>
      <vt:lpstr> vuqekukps fu;e  (Rules of Inference)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Symbolic Logic -I</dc:title>
  <dc:creator>sunil</dc:creator>
  <cp:lastModifiedBy>sunil</cp:lastModifiedBy>
  <cp:revision>22</cp:revision>
  <dcterms:created xsi:type="dcterms:W3CDTF">2006-08-16T00:00:00Z</dcterms:created>
  <dcterms:modified xsi:type="dcterms:W3CDTF">2020-05-06T13:29:38Z</dcterms:modified>
</cp:coreProperties>
</file>