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481352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4151820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4284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49864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548296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415145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26704688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987246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663132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0D9ACD-746E-46E4-B760-859D08B2F46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637784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0D9ACD-746E-46E4-B760-859D08B2F466}"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28977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0D9ACD-746E-46E4-B760-859D08B2F466}" type="datetimeFigureOut">
              <a:rPr lang="en-US" smtClean="0"/>
              <a:t>8/16/2023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160306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70D9ACD-746E-46E4-B760-859D08B2F466}" type="datetimeFigureOut">
              <a:rPr lang="en-US" smtClean="0"/>
              <a:t>8/16/2023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1717887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0D9ACD-746E-46E4-B760-859D08B2F466}" type="datetimeFigureOut">
              <a:rPr lang="en-US" smtClean="0"/>
              <a:t>8/16/2023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3735926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0D9ACD-746E-46E4-B760-859D08B2F466}"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9C35B8-7836-42F5-A12C-E06C688C0DA3}" type="slidenum">
              <a:rPr lang="en-US" smtClean="0"/>
              <a:t>‹#›</a:t>
            </a:fld>
            <a:endParaRPr lang="en-US"/>
          </a:p>
        </p:txBody>
      </p:sp>
    </p:spTree>
    <p:extLst>
      <p:ext uri="{BB962C8B-B14F-4D97-AF65-F5344CB8AC3E}">
        <p14:creationId xmlns:p14="http://schemas.microsoft.com/office/powerpoint/2010/main" val="3177601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9C35B8-7836-42F5-A12C-E06C688C0DA3}" type="slidenum">
              <a:rPr lang="en-US" smtClean="0"/>
              <a:t>‹#›</a:t>
            </a:fld>
            <a:endParaRPr lang="en-US"/>
          </a:p>
        </p:txBody>
      </p:sp>
      <p:sp>
        <p:nvSpPr>
          <p:cNvPr id="5" name="Date Placeholder 4"/>
          <p:cNvSpPr>
            <a:spLocks noGrp="1"/>
          </p:cNvSpPr>
          <p:nvPr>
            <p:ph type="dt" sz="half" idx="10"/>
          </p:nvPr>
        </p:nvSpPr>
        <p:spPr/>
        <p:txBody>
          <a:bodyPr/>
          <a:lstStyle/>
          <a:p>
            <a:fld id="{570D9ACD-746E-46E4-B760-859D08B2F466}" type="datetimeFigureOut">
              <a:rPr lang="en-US" smtClean="0"/>
              <a:t>8/16/2023</a:t>
            </a:fld>
            <a:endParaRPr lang="en-US"/>
          </a:p>
        </p:txBody>
      </p:sp>
    </p:spTree>
    <p:extLst>
      <p:ext uri="{BB962C8B-B14F-4D97-AF65-F5344CB8AC3E}">
        <p14:creationId xmlns:p14="http://schemas.microsoft.com/office/powerpoint/2010/main" val="4185810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70D9ACD-746E-46E4-B760-859D08B2F466}" type="datetimeFigureOut">
              <a:rPr lang="en-US" smtClean="0"/>
              <a:t>8/16/2023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99C35B8-7836-42F5-A12C-E06C688C0DA3}" type="slidenum">
              <a:rPr lang="en-US" smtClean="0"/>
              <a:t>‹#›</a:t>
            </a:fld>
            <a:endParaRPr lang="en-US"/>
          </a:p>
        </p:txBody>
      </p:sp>
    </p:spTree>
    <p:extLst>
      <p:ext uri="{BB962C8B-B14F-4D97-AF65-F5344CB8AC3E}">
        <p14:creationId xmlns:p14="http://schemas.microsoft.com/office/powerpoint/2010/main" val="22461655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3D8076-92E0-46A3-BFFC-8C417B719001}"/>
              </a:ext>
            </a:extLst>
          </p:cNvPr>
          <p:cNvSpPr>
            <a:spLocks noGrp="1"/>
          </p:cNvSpPr>
          <p:nvPr>
            <p:ph type="ctrTitle"/>
          </p:nvPr>
        </p:nvSpPr>
        <p:spPr>
          <a:xfrm>
            <a:off x="1349023" y="869245"/>
            <a:ext cx="7766936" cy="1646302"/>
          </a:xfrm>
        </p:spPr>
        <p:txBody>
          <a:bodyPr>
            <a:normAutofit/>
          </a:bodyPr>
          <a:lstStyle/>
          <a:p>
            <a:pPr algn="ctr"/>
            <a:r>
              <a:rPr lang="en-US" sz="4000" dirty="0" err="1" smtClean="0">
                <a:solidFill>
                  <a:srgbClr val="0070C0"/>
                </a:solidFill>
              </a:rPr>
              <a:t>Dayanand</a:t>
            </a:r>
            <a:r>
              <a:rPr lang="en-US" sz="4000" dirty="0" smtClean="0">
                <a:solidFill>
                  <a:srgbClr val="0070C0"/>
                </a:solidFill>
              </a:rPr>
              <a:t> College of Arts, </a:t>
            </a:r>
            <a:r>
              <a:rPr lang="en-US" sz="4000" dirty="0" err="1" smtClean="0">
                <a:solidFill>
                  <a:srgbClr val="0070C0"/>
                </a:solidFill>
              </a:rPr>
              <a:t>Latur</a:t>
            </a:r>
            <a:r>
              <a:rPr lang="en-US" sz="4000" dirty="0" smtClean="0">
                <a:solidFill>
                  <a:srgbClr val="0070C0"/>
                </a:solidFill>
              </a:rPr>
              <a:t/>
            </a:r>
            <a:br>
              <a:rPr lang="en-US" sz="4000" dirty="0" smtClean="0">
                <a:solidFill>
                  <a:srgbClr val="0070C0"/>
                </a:solidFill>
              </a:rPr>
            </a:br>
            <a:r>
              <a:rPr lang="en-US" sz="4000" dirty="0" smtClean="0">
                <a:solidFill>
                  <a:srgbClr val="0070C0"/>
                </a:solidFill>
              </a:rPr>
              <a:t>Department of Political science</a:t>
            </a:r>
            <a:endParaRPr lang="en-US" sz="4000" dirty="0">
              <a:solidFill>
                <a:srgbClr val="0070C0"/>
              </a:solidFill>
            </a:endParaRPr>
          </a:p>
        </p:txBody>
      </p:sp>
      <p:sp>
        <p:nvSpPr>
          <p:cNvPr id="3" name="Subtitle 2">
            <a:extLst>
              <a:ext uri="{FF2B5EF4-FFF2-40B4-BE49-F238E27FC236}">
                <a16:creationId xmlns:a16="http://schemas.microsoft.com/office/drawing/2014/main" xmlns="" id="{3C72A8AB-6E4E-42BA-97BB-2EE11C52FD07}"/>
              </a:ext>
            </a:extLst>
          </p:cNvPr>
          <p:cNvSpPr>
            <a:spLocks noGrp="1"/>
          </p:cNvSpPr>
          <p:nvPr>
            <p:ph type="subTitle" idx="1"/>
          </p:nvPr>
        </p:nvSpPr>
        <p:spPr/>
        <p:txBody>
          <a:bodyPr>
            <a:normAutofit fontScale="92500" lnSpcReduction="20000"/>
          </a:bodyPr>
          <a:lstStyle/>
          <a:p>
            <a:pPr algn="ctr"/>
            <a:r>
              <a:rPr lang="mr-IN" sz="4400" dirty="0" smtClean="0">
                <a:solidFill>
                  <a:srgbClr val="0070C0"/>
                </a:solidFill>
              </a:rPr>
              <a:t>अॅरिस्टॉटल</a:t>
            </a:r>
            <a:r>
              <a:rPr lang="mr-IN" sz="4400" dirty="0">
                <a:solidFill>
                  <a:srgbClr val="0070C0"/>
                </a:solidFill>
              </a:rPr>
              <a:t/>
            </a:r>
            <a:br>
              <a:rPr lang="mr-IN" sz="4400" dirty="0">
                <a:solidFill>
                  <a:srgbClr val="0070C0"/>
                </a:solidFill>
              </a:rPr>
            </a:br>
            <a:r>
              <a:rPr lang="mr-IN" sz="4400" dirty="0">
                <a:solidFill>
                  <a:srgbClr val="0070C0"/>
                </a:solidFill>
              </a:rPr>
              <a:t>(Aristotle)</a:t>
            </a:r>
            <a:endParaRPr lang="en-US" sz="4400" dirty="0">
              <a:solidFill>
                <a:srgbClr val="0070C0"/>
              </a:solidFill>
            </a:endParaRPr>
          </a:p>
        </p:txBody>
      </p:sp>
    </p:spTree>
    <p:extLst>
      <p:ext uri="{BB962C8B-B14F-4D97-AF65-F5344CB8AC3E}">
        <p14:creationId xmlns:p14="http://schemas.microsoft.com/office/powerpoint/2010/main" val="701985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8B093C-65A2-4453-8CE0-DB3DEAB0C0EA}"/>
              </a:ext>
            </a:extLst>
          </p:cNvPr>
          <p:cNvSpPr>
            <a:spLocks noGrp="1"/>
          </p:cNvSpPr>
          <p:nvPr>
            <p:ph type="title"/>
          </p:nvPr>
        </p:nvSpPr>
        <p:spPr/>
        <p:txBody>
          <a:bodyPr/>
          <a:lstStyle/>
          <a:p>
            <a:pPr algn="ctr"/>
            <a:r>
              <a:rPr lang="mr-IN" dirty="0"/>
              <a:t>अॅरिस्टॉटलने केलेले संविधानाचे वर्गीकरण</a:t>
            </a:r>
            <a:endParaRPr lang="en-US" dirty="0"/>
          </a:p>
        </p:txBody>
      </p:sp>
      <p:sp>
        <p:nvSpPr>
          <p:cNvPr id="3" name="Content Placeholder 2">
            <a:extLst>
              <a:ext uri="{FF2B5EF4-FFF2-40B4-BE49-F238E27FC236}">
                <a16:creationId xmlns:a16="http://schemas.microsoft.com/office/drawing/2014/main" xmlns="" id="{88653EB1-78A3-409B-94E4-3CBD6F7C1926}"/>
              </a:ext>
            </a:extLst>
          </p:cNvPr>
          <p:cNvSpPr>
            <a:spLocks noGrp="1"/>
          </p:cNvSpPr>
          <p:nvPr>
            <p:ph idx="1"/>
          </p:nvPr>
        </p:nvSpPr>
        <p:spPr/>
        <p:txBody>
          <a:bodyPr/>
          <a:lstStyle/>
          <a:p>
            <a:r>
              <a:rPr lang="mr-IN" dirty="0"/>
              <a:t>अॅरिस्टॉटलने केलेले संविधानाचे वर्गीकरण पुढील तकत्यावरून अधिक स्पष्ट होईल :</a:t>
            </a:r>
            <a:endParaRPr lang="en-US" dirty="0"/>
          </a:p>
        </p:txBody>
      </p:sp>
      <p:graphicFrame>
        <p:nvGraphicFramePr>
          <p:cNvPr id="7" name="Table 6">
            <a:extLst>
              <a:ext uri="{FF2B5EF4-FFF2-40B4-BE49-F238E27FC236}">
                <a16:creationId xmlns:a16="http://schemas.microsoft.com/office/drawing/2014/main" xmlns="" id="{2E2A7D1C-B986-4A14-9575-C20CF7D00E31}"/>
              </a:ext>
            </a:extLst>
          </p:cNvPr>
          <p:cNvGraphicFramePr>
            <a:graphicFrameLocks noGrp="1"/>
          </p:cNvGraphicFramePr>
          <p:nvPr>
            <p:extLst>
              <p:ext uri="{D42A27DB-BD31-4B8C-83A1-F6EECF244321}">
                <p14:modId xmlns:p14="http://schemas.microsoft.com/office/powerpoint/2010/main" val="3665989587"/>
              </p:ext>
            </p:extLst>
          </p:nvPr>
        </p:nvGraphicFramePr>
        <p:xfrm>
          <a:off x="1404730" y="2915478"/>
          <a:ext cx="8755269" cy="3008248"/>
        </p:xfrm>
        <a:graphic>
          <a:graphicData uri="http://schemas.openxmlformats.org/drawingml/2006/table">
            <a:tbl>
              <a:tblPr firstRow="1" bandRow="1">
                <a:tableStyleId>{5C22544A-7EE6-4342-B048-85BDC9FD1C3A}</a:tableStyleId>
              </a:tblPr>
              <a:tblGrid>
                <a:gridCol w="2918423">
                  <a:extLst>
                    <a:ext uri="{9D8B030D-6E8A-4147-A177-3AD203B41FA5}">
                      <a16:colId xmlns:a16="http://schemas.microsoft.com/office/drawing/2014/main" xmlns="" val="2168479704"/>
                    </a:ext>
                  </a:extLst>
                </a:gridCol>
                <a:gridCol w="2918423">
                  <a:extLst>
                    <a:ext uri="{9D8B030D-6E8A-4147-A177-3AD203B41FA5}">
                      <a16:colId xmlns:a16="http://schemas.microsoft.com/office/drawing/2014/main" xmlns="" val="4037694954"/>
                    </a:ext>
                  </a:extLst>
                </a:gridCol>
                <a:gridCol w="2918423">
                  <a:extLst>
                    <a:ext uri="{9D8B030D-6E8A-4147-A177-3AD203B41FA5}">
                      <a16:colId xmlns:a16="http://schemas.microsoft.com/office/drawing/2014/main" xmlns="" val="4014090507"/>
                    </a:ext>
                  </a:extLst>
                </a:gridCol>
              </a:tblGrid>
              <a:tr h="752062">
                <a:tc>
                  <a:txBody>
                    <a:bodyPr/>
                    <a:lstStyle/>
                    <a:p>
                      <a:pPr algn="ctr"/>
                      <a:r>
                        <a:rPr lang="mr-IN" dirty="0"/>
                        <a:t>सार्वभौम सत्ता किती लोकांच्या हाती आहे </a:t>
                      </a:r>
                      <a:endParaRPr lang="en-US" dirty="0"/>
                    </a:p>
                  </a:txBody>
                  <a:tcPr/>
                </a:tc>
                <a:tc>
                  <a:txBody>
                    <a:bodyPr/>
                    <a:lstStyle/>
                    <a:p>
                      <a:pPr algn="ctr"/>
                      <a:r>
                        <a:rPr lang="mr-IN" dirty="0"/>
                        <a:t>राज्याचा उद्देश –जनहित </a:t>
                      </a:r>
                    </a:p>
                    <a:p>
                      <a:pPr algn="ctr"/>
                      <a:r>
                        <a:rPr lang="mr-IN" dirty="0"/>
                        <a:t>शुद्ध प्रकार </a:t>
                      </a:r>
                      <a:endParaRPr lang="en-US" dirty="0"/>
                    </a:p>
                  </a:txBody>
                  <a:tcPr/>
                </a:tc>
                <a:tc>
                  <a:txBody>
                    <a:bodyPr/>
                    <a:lstStyle/>
                    <a:p>
                      <a:pPr algn="ctr"/>
                      <a:r>
                        <a:rPr lang="mr-IN" dirty="0"/>
                        <a:t>स्वार्थ </a:t>
                      </a:r>
                    </a:p>
                    <a:p>
                      <a:pPr algn="ctr"/>
                      <a:r>
                        <a:rPr lang="mr-IN" dirty="0"/>
                        <a:t>भ्रष्ट रूप </a:t>
                      </a:r>
                      <a:endParaRPr lang="en-US" dirty="0"/>
                    </a:p>
                  </a:txBody>
                  <a:tcPr/>
                </a:tc>
                <a:extLst>
                  <a:ext uri="{0D108BD9-81ED-4DB2-BD59-A6C34878D82A}">
                    <a16:rowId xmlns:a16="http://schemas.microsoft.com/office/drawing/2014/main" xmlns="" val="1157704338"/>
                  </a:ext>
                </a:extLst>
              </a:tr>
              <a:tr h="752062">
                <a:tc>
                  <a:txBody>
                    <a:bodyPr/>
                    <a:lstStyle/>
                    <a:p>
                      <a:pPr algn="ctr"/>
                      <a:r>
                        <a:rPr lang="mr-IN" dirty="0"/>
                        <a:t>एक व्यक्ति </a:t>
                      </a:r>
                      <a:endParaRPr lang="en-US" dirty="0"/>
                    </a:p>
                  </a:txBody>
                  <a:tcPr/>
                </a:tc>
                <a:tc>
                  <a:txBody>
                    <a:bodyPr/>
                    <a:lstStyle/>
                    <a:p>
                      <a:pPr algn="ctr"/>
                      <a:r>
                        <a:rPr lang="mr-IN" dirty="0"/>
                        <a:t>राजतंत्र (Monarchy)</a:t>
                      </a:r>
                      <a:endParaRPr lang="en-US" dirty="0"/>
                    </a:p>
                  </a:txBody>
                  <a:tcPr/>
                </a:tc>
                <a:tc>
                  <a:txBody>
                    <a:bodyPr/>
                    <a:lstStyle/>
                    <a:p>
                      <a:r>
                        <a:rPr lang="mr-IN" dirty="0"/>
                        <a:t>निरकुंश तंत्र (Tyranmy )</a:t>
                      </a:r>
                      <a:endParaRPr lang="en-US" dirty="0"/>
                    </a:p>
                  </a:txBody>
                  <a:tcPr/>
                </a:tc>
                <a:extLst>
                  <a:ext uri="{0D108BD9-81ED-4DB2-BD59-A6C34878D82A}">
                    <a16:rowId xmlns:a16="http://schemas.microsoft.com/office/drawing/2014/main" xmlns="" val="271985574"/>
                  </a:ext>
                </a:extLst>
              </a:tr>
              <a:tr h="752062">
                <a:tc>
                  <a:txBody>
                    <a:bodyPr/>
                    <a:lstStyle/>
                    <a:p>
                      <a:pPr algn="ctr"/>
                      <a:r>
                        <a:rPr lang="mr-IN" dirty="0"/>
                        <a:t>काही व्यक्ती</a:t>
                      </a:r>
                      <a:endParaRPr lang="en-US" dirty="0"/>
                    </a:p>
                  </a:txBody>
                  <a:tcPr/>
                </a:tc>
                <a:tc>
                  <a:txBody>
                    <a:bodyPr/>
                    <a:lstStyle/>
                    <a:p>
                      <a:pPr algn="ctr"/>
                      <a:r>
                        <a:rPr lang="mr-IN" dirty="0"/>
                        <a:t>कुलीन तंत्र (Aristocracy)</a:t>
                      </a:r>
                      <a:endParaRPr lang="en-US" dirty="0"/>
                    </a:p>
                  </a:txBody>
                  <a:tcPr/>
                </a:tc>
                <a:tc>
                  <a:txBody>
                    <a:bodyPr/>
                    <a:lstStyle/>
                    <a:p>
                      <a:r>
                        <a:rPr lang="mr-IN" dirty="0"/>
                        <a:t>धनिक तंत्र ( Oligarchy)</a:t>
                      </a:r>
                      <a:endParaRPr lang="en-US" dirty="0"/>
                    </a:p>
                  </a:txBody>
                  <a:tcPr/>
                </a:tc>
                <a:extLst>
                  <a:ext uri="{0D108BD9-81ED-4DB2-BD59-A6C34878D82A}">
                    <a16:rowId xmlns:a16="http://schemas.microsoft.com/office/drawing/2014/main" xmlns="" val="441480838"/>
                  </a:ext>
                </a:extLst>
              </a:tr>
              <a:tr h="752062">
                <a:tc>
                  <a:txBody>
                    <a:bodyPr/>
                    <a:lstStyle/>
                    <a:p>
                      <a:pPr algn="ctr"/>
                      <a:r>
                        <a:rPr lang="mr-IN" dirty="0"/>
                        <a:t>सर्व लोक </a:t>
                      </a:r>
                      <a:endParaRPr lang="en-US" dirty="0"/>
                    </a:p>
                  </a:txBody>
                  <a:tcPr/>
                </a:tc>
                <a:tc>
                  <a:txBody>
                    <a:bodyPr/>
                    <a:lstStyle/>
                    <a:p>
                      <a:pPr algn="ctr"/>
                      <a:r>
                        <a:rPr lang="mr-IN" dirty="0"/>
                        <a:t>जन तंत्र (Polity )</a:t>
                      </a:r>
                      <a:endParaRPr lang="en-US" dirty="0"/>
                    </a:p>
                  </a:txBody>
                  <a:tcPr/>
                </a:tc>
                <a:tc>
                  <a:txBody>
                    <a:bodyPr/>
                    <a:lstStyle/>
                    <a:p>
                      <a:r>
                        <a:rPr lang="mr-IN" dirty="0"/>
                        <a:t>समूह तंत्र ( Democracy)</a:t>
                      </a:r>
                      <a:endParaRPr lang="en-US" dirty="0"/>
                    </a:p>
                  </a:txBody>
                  <a:tcPr/>
                </a:tc>
                <a:extLst>
                  <a:ext uri="{0D108BD9-81ED-4DB2-BD59-A6C34878D82A}">
                    <a16:rowId xmlns:a16="http://schemas.microsoft.com/office/drawing/2014/main" xmlns="" val="1074931647"/>
                  </a:ext>
                </a:extLst>
              </a:tr>
            </a:tbl>
          </a:graphicData>
        </a:graphic>
      </p:graphicFrame>
    </p:spTree>
    <p:extLst>
      <p:ext uri="{BB962C8B-B14F-4D97-AF65-F5344CB8AC3E}">
        <p14:creationId xmlns:p14="http://schemas.microsoft.com/office/powerpoint/2010/main" val="199542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7F7AA4-001C-464C-8ADB-A87C0C1E335F}"/>
              </a:ext>
            </a:extLst>
          </p:cNvPr>
          <p:cNvSpPr>
            <a:spLocks noGrp="1"/>
          </p:cNvSpPr>
          <p:nvPr>
            <p:ph type="title"/>
          </p:nvPr>
        </p:nvSpPr>
        <p:spPr/>
        <p:txBody>
          <a:bodyPr/>
          <a:lstStyle/>
          <a:p>
            <a:pPr algn="ctr"/>
            <a:r>
              <a:rPr lang="mr-IN" dirty="0"/>
              <a:t>अॅरिस्टॉटलने केलेले संविधानाचे वर्गीकरण</a:t>
            </a:r>
            <a:endParaRPr lang="en-US" dirty="0"/>
          </a:p>
        </p:txBody>
      </p:sp>
      <p:sp>
        <p:nvSpPr>
          <p:cNvPr id="3" name="Content Placeholder 2">
            <a:extLst>
              <a:ext uri="{FF2B5EF4-FFF2-40B4-BE49-F238E27FC236}">
                <a16:creationId xmlns:a16="http://schemas.microsoft.com/office/drawing/2014/main" xmlns="" id="{FAD7459E-4E07-42E3-9DCD-6549C8548541}"/>
              </a:ext>
            </a:extLst>
          </p:cNvPr>
          <p:cNvSpPr>
            <a:spLocks noGrp="1"/>
          </p:cNvSpPr>
          <p:nvPr>
            <p:ph idx="1"/>
          </p:nvPr>
        </p:nvSpPr>
        <p:spPr/>
        <p:txBody>
          <a:bodyPr>
            <a:normAutofit fontScale="85000" lnSpcReduction="20000"/>
          </a:bodyPr>
          <a:lstStyle/>
          <a:p>
            <a:r>
              <a:rPr lang="mr-IN" sz="2400" dirty="0"/>
              <a:t>१) राजतंत्र (Monarchy):- राज्याच्या ह्या प्रकारात सार्वभौम सत्ता एका व्यक्तीच्या हाती असते. राजा विवेकानुसार वागत असल्याने राज्याचा उद्देश जनतेचे कल्याण हा असतो. राजतंत्र ही श्रेष्ठ शासनप्रणाली आहे  असे तो मानतो. राजा जनतेच्या सुखी जीवनासाठी कायदे बनवितो. पण आदर्श शासक भूतलावर मिळणे कठीण आहे म्हणून राजतंत्राचा पुरस्कार केला नाही</a:t>
            </a:r>
            <a:r>
              <a:rPr lang="en-US" sz="2400" dirty="0"/>
              <a:t>.</a:t>
            </a:r>
            <a:endParaRPr lang="mr-IN" sz="2400" dirty="0"/>
          </a:p>
          <a:p>
            <a:r>
              <a:rPr lang="mr-IN" sz="2400" dirty="0"/>
              <a:t>2) निरकुंश तंत्र (Tyranmy ):- राजतंत्र शासनप्रणाली  योग्य असली तरी ती सदैव कायम राहू शकत नाही. आदर्शाची जागा स्वार्थाने घेतली म्हणजे राजतंत्राची जागा स्वार्थाने घेतली म्हणजे राजतंत्राचे रूपांतर निरंकुश तंत्रात होते. ह्यामध्ये सत्तेचा वापर स्वार्थासाठी केला जातो. जनकल्याण हा उद्देश राहत नाही. स्वार्थ, धोकेबाजी ह्यांचे साम्राज्य सुरू होते.</a:t>
            </a:r>
          </a:p>
          <a:p>
            <a:r>
              <a:rPr lang="mr-IN" sz="2400" dirty="0"/>
              <a:t>३) कुलीन तंत्र (Aristocracy):- ज्यावेळी राज्यामधील सत्ता काही लोकांच्या हाती असतो व त्याचा उद्देश हा जनहित असतो त्यावेळी त्याला कुलीन तंत्र म्हणतात. </a:t>
            </a:r>
            <a:endParaRPr lang="en-US" sz="2400" dirty="0"/>
          </a:p>
          <a:p>
            <a:endParaRPr lang="en-US" sz="2400" dirty="0"/>
          </a:p>
          <a:p>
            <a:endParaRPr lang="en-US" sz="2400" dirty="0"/>
          </a:p>
          <a:p>
            <a:endParaRPr lang="en-US" dirty="0"/>
          </a:p>
        </p:txBody>
      </p:sp>
    </p:spTree>
    <p:extLst>
      <p:ext uri="{BB962C8B-B14F-4D97-AF65-F5344CB8AC3E}">
        <p14:creationId xmlns:p14="http://schemas.microsoft.com/office/powerpoint/2010/main" val="515603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AE47ED-5613-4037-8E8F-64D00BE2FA7A}"/>
              </a:ext>
            </a:extLst>
          </p:cNvPr>
          <p:cNvSpPr>
            <a:spLocks noGrp="1"/>
          </p:cNvSpPr>
          <p:nvPr>
            <p:ph type="title"/>
          </p:nvPr>
        </p:nvSpPr>
        <p:spPr/>
        <p:txBody>
          <a:bodyPr/>
          <a:lstStyle/>
          <a:p>
            <a:pPr algn="ctr"/>
            <a:r>
              <a:rPr lang="mr-IN" dirty="0"/>
              <a:t>अॅरिस्टॉटलने केलेले संविधानाचे वर्गीकरण</a:t>
            </a:r>
            <a:endParaRPr lang="en-US" dirty="0"/>
          </a:p>
        </p:txBody>
      </p:sp>
      <p:sp>
        <p:nvSpPr>
          <p:cNvPr id="3" name="Content Placeholder 2">
            <a:extLst>
              <a:ext uri="{FF2B5EF4-FFF2-40B4-BE49-F238E27FC236}">
                <a16:creationId xmlns:a16="http://schemas.microsoft.com/office/drawing/2014/main" xmlns="" id="{CECFD658-F041-497F-A0AF-6210DB8976C1}"/>
              </a:ext>
            </a:extLst>
          </p:cNvPr>
          <p:cNvSpPr>
            <a:spLocks noGrp="1"/>
          </p:cNvSpPr>
          <p:nvPr>
            <p:ph idx="1"/>
          </p:nvPr>
        </p:nvSpPr>
        <p:spPr/>
        <p:txBody>
          <a:bodyPr/>
          <a:lstStyle/>
          <a:p>
            <a:r>
              <a:rPr lang="mr-IN" dirty="0"/>
              <a:t>४) धनिक तंत्र :- कुलीन तंत्र भ्रष्ट झाल्यास त्याला धनिक तंत्र म्हणतात. </a:t>
            </a:r>
          </a:p>
          <a:p>
            <a:r>
              <a:rPr lang="mr-IN" dirty="0"/>
              <a:t>५) जन तंत्र (Polity ):- पूर्ण सत्ता जनतेच्या हाती असते. जनता सुखी ,कल्याण करणे हा त्याचा उद्देश असतो. </a:t>
            </a:r>
            <a:r>
              <a:rPr lang="mr-IN" dirty="0">
                <a:solidFill>
                  <a:srgbClr val="FF0000"/>
                </a:solidFill>
              </a:rPr>
              <a:t>अज्ञानी लोकांची </a:t>
            </a:r>
            <a:r>
              <a:rPr lang="mr-IN" dirty="0"/>
              <a:t>संख्या जास्त असल्याने ह्या पद्धतीत दोष निर्माण होतात.</a:t>
            </a:r>
          </a:p>
          <a:p>
            <a:r>
              <a:rPr lang="mr-IN" dirty="0"/>
              <a:t>६) समूहतंत्र :- जन तंत्र भ्रष्ट होते तेव्हा त्याला समूहतंत्र म्हणतात. ह्यामध्ये निर्धन लोक आपल्या स्वार्थासाठी जनहितकडे दुर्लक्ष करतात. निर्धन संखेने अधिक असल्याने ते सत्तेचा उपयोग स्वार्थासाठी करतात. कायद्याला काहीच स्थान राहत नाही. </a:t>
            </a:r>
            <a:endParaRPr lang="en-US" dirty="0"/>
          </a:p>
          <a:p>
            <a:endParaRPr lang="en-US" dirty="0"/>
          </a:p>
        </p:txBody>
      </p:sp>
    </p:spTree>
    <p:extLst>
      <p:ext uri="{BB962C8B-B14F-4D97-AF65-F5344CB8AC3E}">
        <p14:creationId xmlns:p14="http://schemas.microsoft.com/office/powerpoint/2010/main" val="715743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14342C-5896-4559-8BED-5BE31C74197B}"/>
              </a:ext>
            </a:extLst>
          </p:cNvPr>
          <p:cNvSpPr>
            <a:spLocks noGrp="1"/>
          </p:cNvSpPr>
          <p:nvPr>
            <p:ph type="title"/>
          </p:nvPr>
        </p:nvSpPr>
        <p:spPr/>
        <p:txBody>
          <a:bodyPr/>
          <a:lstStyle/>
          <a:p>
            <a:pPr algn="ctr"/>
            <a:r>
              <a:rPr lang="mr-IN" dirty="0"/>
              <a:t>राज्याचे परिवर्तन चक्र </a:t>
            </a:r>
            <a:endParaRPr lang="en-US" dirty="0"/>
          </a:p>
        </p:txBody>
      </p:sp>
      <p:sp>
        <p:nvSpPr>
          <p:cNvPr id="3" name="Content Placeholder 2">
            <a:extLst>
              <a:ext uri="{FF2B5EF4-FFF2-40B4-BE49-F238E27FC236}">
                <a16:creationId xmlns:a16="http://schemas.microsoft.com/office/drawing/2014/main" xmlns="" id="{244E7C80-5A77-47C7-81A7-276094BF7A2A}"/>
              </a:ext>
            </a:extLst>
          </p:cNvPr>
          <p:cNvSpPr>
            <a:spLocks noGrp="1"/>
          </p:cNvSpPr>
          <p:nvPr>
            <p:ph idx="1"/>
          </p:nvPr>
        </p:nvSpPr>
        <p:spPr/>
        <p:txBody>
          <a:bodyPr/>
          <a:lstStyle/>
          <a:p>
            <a:r>
              <a:rPr lang="mr-IN" dirty="0"/>
              <a:t>आक्षेप :- </a:t>
            </a:r>
          </a:p>
          <a:p>
            <a:r>
              <a:rPr lang="mr-IN" dirty="0"/>
              <a:t>१) अॅरिस्टॉटलने केलेले राज्याचे वर्गीकरण वास्तविक शासनाचे आहे</a:t>
            </a:r>
          </a:p>
          <a:p>
            <a:r>
              <a:rPr lang="mr-IN" dirty="0"/>
              <a:t>२) आधुनिक दृष्टीने विचार केल्यास अॅरिस्टॉटलचे वर्गीकरण उपयूक्त नाही</a:t>
            </a:r>
          </a:p>
          <a:p>
            <a:r>
              <a:rPr lang="mr-IN" dirty="0"/>
              <a:t>३) अॅरिस्टॉटलने संख्यातत्वावर भर दिला आहे. </a:t>
            </a:r>
            <a:r>
              <a:rPr lang="mr-IN"/>
              <a:t>गुणकडे दुर्लक्ष केले आहे. </a:t>
            </a:r>
            <a:endParaRPr lang="en-US" dirty="0"/>
          </a:p>
        </p:txBody>
      </p:sp>
    </p:spTree>
    <p:extLst>
      <p:ext uri="{BB962C8B-B14F-4D97-AF65-F5344CB8AC3E}">
        <p14:creationId xmlns:p14="http://schemas.microsoft.com/office/powerpoint/2010/main" val="259047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ABBCA1-9870-4BDB-A427-D537978BE070}"/>
              </a:ext>
            </a:extLst>
          </p:cNvPr>
          <p:cNvSpPr>
            <a:spLocks noGrp="1"/>
          </p:cNvSpPr>
          <p:nvPr>
            <p:ph type="title"/>
          </p:nvPr>
        </p:nvSpPr>
        <p:spPr/>
        <p:txBody>
          <a:bodyPr/>
          <a:lstStyle/>
          <a:p>
            <a:pPr algn="ctr"/>
            <a:r>
              <a:rPr lang="mr-IN" dirty="0"/>
              <a:t>अॅरिस्टॉटलचे आदर्श राज्य </a:t>
            </a:r>
            <a:endParaRPr lang="en-US" dirty="0"/>
          </a:p>
        </p:txBody>
      </p:sp>
      <p:sp>
        <p:nvSpPr>
          <p:cNvPr id="3" name="Content Placeholder 2">
            <a:extLst>
              <a:ext uri="{FF2B5EF4-FFF2-40B4-BE49-F238E27FC236}">
                <a16:creationId xmlns:a16="http://schemas.microsoft.com/office/drawing/2014/main" xmlns="" id="{CACD4DB1-0B48-4112-8277-53634CC6B2E1}"/>
              </a:ext>
            </a:extLst>
          </p:cNvPr>
          <p:cNvSpPr>
            <a:spLocks noGrp="1"/>
          </p:cNvSpPr>
          <p:nvPr>
            <p:ph idx="1"/>
          </p:nvPr>
        </p:nvSpPr>
        <p:spPr/>
        <p:txBody>
          <a:bodyPr>
            <a:normAutofit fontScale="85000" lnSpcReduction="20000"/>
          </a:bodyPr>
          <a:lstStyle/>
          <a:p>
            <a:r>
              <a:rPr lang="mr-IN" sz="2400" dirty="0"/>
              <a:t>अॅरिस्टॉटलनेही प्लेटोप्रमाणे आदर्श राज्याची कल्पना केली आहे. प्लेटोचे आदर्श राज्य भूतलावर निर्माण करणे कठीण होते. परंतु अॅरिस्टॉटलचे आदर्श राज्य पृथ्वीवर निर्माण करता येणे शक्य आहे. अॅरिस्टॉटलची आदर्श राज्याची कल्पना व्यवहारीकतेला धरून आहे. मनुष्याच्या विकाससाठी आणि सुखासाठी राज्य आवश्यक आहे. सुखी जीवन आदर्श राज्याची स्थापना करून प्राप्त करता येते.</a:t>
            </a:r>
          </a:p>
          <a:p>
            <a:r>
              <a:rPr lang="mr-IN" sz="2400" dirty="0"/>
              <a:t>१) लोकसंख्या:- अॅरिस्टॉटलच्या मते राज्यातील लोकसंख्या फार जास्तही नसावी आणि फार कमीही नसावी. लोकसंख्या  जास्त असल्यास लोकांना कामधंदा मिळणार नाही आणि कमी असल्यास राज्याचे अस्तित्व धोक्यात येईल. प्लेटो प्रमाणे अॅरिस्टॉटल राज्याची निशीचीत लोकसंख्या सांगत नाही. राज्याची लोकसंख्या इतकी असावी की राज्य स्वावलंबी बनावे.</a:t>
            </a:r>
          </a:p>
          <a:p>
            <a:r>
              <a:rPr lang="mr-IN" sz="2400" dirty="0"/>
              <a:t>२) भूप्रदेश:- राज्याचा भूप्रदेश इतका असावा की त्यावर राहणार्‍या जनतेला सुखी जीयन जगण्यासाठी सर्व सामुग्री उपलब्ध व्हावी, राज्याचा भूप्रदेश सुरूक्षित असावा.   </a:t>
            </a:r>
            <a:endParaRPr lang="en-US" sz="2400" dirty="0"/>
          </a:p>
        </p:txBody>
      </p:sp>
    </p:spTree>
    <p:extLst>
      <p:ext uri="{BB962C8B-B14F-4D97-AF65-F5344CB8AC3E}">
        <p14:creationId xmlns:p14="http://schemas.microsoft.com/office/powerpoint/2010/main" val="4217304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7A6449-05AD-4C6D-A7FE-D85D1693B882}"/>
              </a:ext>
            </a:extLst>
          </p:cNvPr>
          <p:cNvSpPr>
            <a:spLocks noGrp="1"/>
          </p:cNvSpPr>
          <p:nvPr>
            <p:ph type="title"/>
          </p:nvPr>
        </p:nvSpPr>
        <p:spPr/>
        <p:txBody>
          <a:bodyPr/>
          <a:lstStyle/>
          <a:p>
            <a:pPr algn="ctr"/>
            <a:r>
              <a:rPr lang="mr-IN" dirty="0"/>
              <a:t>अॅरिस्टॉटलचे आदर्श राज्य </a:t>
            </a:r>
            <a:endParaRPr lang="en-US" dirty="0"/>
          </a:p>
        </p:txBody>
      </p:sp>
      <p:sp>
        <p:nvSpPr>
          <p:cNvPr id="3" name="Content Placeholder 2">
            <a:extLst>
              <a:ext uri="{FF2B5EF4-FFF2-40B4-BE49-F238E27FC236}">
                <a16:creationId xmlns:a16="http://schemas.microsoft.com/office/drawing/2014/main" xmlns="" id="{CFAFE83B-06B1-4B6A-A027-4BB6822393AB}"/>
              </a:ext>
            </a:extLst>
          </p:cNvPr>
          <p:cNvSpPr>
            <a:spLocks noGrp="1"/>
          </p:cNvSpPr>
          <p:nvPr>
            <p:ph idx="1"/>
          </p:nvPr>
        </p:nvSpPr>
        <p:spPr/>
        <p:txBody>
          <a:bodyPr>
            <a:normAutofit fontScale="85000" lnSpcReduction="20000"/>
          </a:bodyPr>
          <a:lstStyle/>
          <a:p>
            <a:r>
              <a:rPr lang="mr-IN" sz="2400" dirty="0"/>
              <a:t>बाह्य आक्रमणाचा धोका राहणार नाही अशा सीमा असाव्यात. आर्थिक दृष्टीने प्रदेश संपन्न असावा. राज्याची भूमी स्मुद्र्किनार्‍याजवळ असल्यास आवश्यक सामुग्री आयात करावयास सोयीचे जाते. अॅरिस्टॉटलच्या  मते राज्याच्या सूरीक्षतेसाठी शक्तीशाली जलसेना व राज्याच्या चारही बाजूंना भक्कम परकोट असावा. भूप्रदेशातील हवामान अधिक उष्णही नको आणि अधिक थंडही नको.</a:t>
            </a:r>
          </a:p>
          <a:p>
            <a:r>
              <a:rPr lang="mr-IN" sz="2400" dirty="0"/>
              <a:t>३) जनतेचे चारित्र्य:- राज्याचे चारित्र्य नागरीकांच्या चारित्र्या वर अवलंबून असते. नागरीकांचे चारित्र्य उत्तम पाहिजे. त्यात यरोपियन जातीतील उत्साह आणि आशियन जातीतील विवेक ह्यांचे मिश्रण असावे.</a:t>
            </a:r>
          </a:p>
          <a:p>
            <a:r>
              <a:rPr lang="mr-IN" sz="2400" dirty="0"/>
              <a:t>४) राज्यातील आवश्यक वर्ग:- अॅरिस्टॉटलच्या मते आदर्श राज्यात प्रामुख्याने सहा आवश्यकता असतात. अन्न, कलाकौशल्य, शास्त्रस्त्र, धार्मिक कार्य, संपत्ति, सार्वजनिक हित.या सहा आवश्यकतांच्या पूर्तीसाठी तो समाजाचे वर्गीकरण करतो. शेतकरी, शिल्पशास्त्र, सैनिक, पूरोहित, व्यापारी, आणि प्रशासक.</a:t>
            </a:r>
          </a:p>
          <a:p>
            <a:r>
              <a:rPr lang="mr-IN" sz="2400" dirty="0"/>
              <a:t>      </a:t>
            </a:r>
            <a:endParaRPr lang="en-US" sz="2400" dirty="0"/>
          </a:p>
        </p:txBody>
      </p:sp>
    </p:spTree>
    <p:extLst>
      <p:ext uri="{BB962C8B-B14F-4D97-AF65-F5344CB8AC3E}">
        <p14:creationId xmlns:p14="http://schemas.microsoft.com/office/powerpoint/2010/main" val="2142165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5D7C70-5BEF-44F6-94E9-4EA80A187FA8}"/>
              </a:ext>
            </a:extLst>
          </p:cNvPr>
          <p:cNvSpPr>
            <a:spLocks noGrp="1"/>
          </p:cNvSpPr>
          <p:nvPr>
            <p:ph type="title"/>
          </p:nvPr>
        </p:nvSpPr>
        <p:spPr/>
        <p:txBody>
          <a:bodyPr/>
          <a:lstStyle/>
          <a:p>
            <a:pPr algn="ctr"/>
            <a:r>
              <a:rPr lang="mr-IN" dirty="0"/>
              <a:t>अॅरिस्टॉटलचे आदर्श राज्य</a:t>
            </a:r>
            <a:endParaRPr lang="en-US" dirty="0"/>
          </a:p>
        </p:txBody>
      </p:sp>
      <p:sp>
        <p:nvSpPr>
          <p:cNvPr id="3" name="Content Placeholder 2">
            <a:extLst>
              <a:ext uri="{FF2B5EF4-FFF2-40B4-BE49-F238E27FC236}">
                <a16:creationId xmlns:a16="http://schemas.microsoft.com/office/drawing/2014/main" xmlns="" id="{E3821B55-FE0C-4790-AC5B-ECE88992F4B8}"/>
              </a:ext>
            </a:extLst>
          </p:cNvPr>
          <p:cNvSpPr>
            <a:spLocks noGrp="1"/>
          </p:cNvSpPr>
          <p:nvPr>
            <p:ph idx="1"/>
          </p:nvPr>
        </p:nvSpPr>
        <p:spPr/>
        <p:txBody>
          <a:bodyPr>
            <a:normAutofit fontScale="77500" lnSpcReduction="20000"/>
          </a:bodyPr>
          <a:lstStyle/>
          <a:p>
            <a:r>
              <a:rPr lang="mr-IN" sz="2400" dirty="0"/>
              <a:t>५) शिक्षण:-प्लेटोसारखेच अॅरिस्टॉटल शिक्षणालाही महत्व देतो.आदर्श राज्याचा उद्देश मनुष्याला सुखी जीवन प्राप्त करून देणे आहे. मनुष्याचा सर्वांगीण विकास शिक्षणानेच होतो, प्लेटोप्रमाणेच शिक्षणाचे कार्य राज्याकडे देतो. सैनिकी शिक्षण त्याने प्रत्येकासाठी आवश्यक ठेवले आहे. शिक्षणाची सुरुवात लहानपणापासूनच व्हायला पाहिजे. वयाच्या ७ ते १४ व्या वर्षापर्यंत शारीरिक आणि नैतिक शिक्षण देण्यात यावे. वयाच्या १४ ते २१ वर्षापर्यंत बौद्धिक  आणि वाणिज्य शिक्षण द्यावे. गणित आणि संगीतला अॅरिस्टॉटलने महत्वाचे स्थान दिले आहे. </a:t>
            </a:r>
          </a:p>
          <a:p>
            <a:r>
              <a:rPr lang="mr-IN" sz="2400" dirty="0"/>
              <a:t>६) संपत्ती :- अॅरिस्टॉटल व्यक्तीगत संपत्ती असावी या मताचा आहे. संपत्तीमुळेच व्यक्तीच्या आवश्यक गरजा पूर्ण होतात. संपत्तीशिवाय मनुष्याला आपले जीवन सुखाने घालविता येत नाही. संपत्तीच्या अत्यधिक संचायला त्यांचा विरोध आहे. संपत्तीच्या न्यायोचित वितरणावर त्याचा भर आहे. </a:t>
            </a:r>
          </a:p>
          <a:p>
            <a:r>
              <a:rPr lang="mr-IN" sz="2400" dirty="0"/>
              <a:t>७) सार्वभौम सत्ता:- आज जी सार्वभौमत्वाची जी कल्पना आहे तशी ती नाही आजची कल्पना आधुनिक आहे. सार्वभौमत्वाची कल्पना नसतानाही त्याने अप्रत्यक्षपने सार्वभौम      </a:t>
            </a:r>
            <a:endParaRPr lang="en-US" sz="2400" dirty="0"/>
          </a:p>
        </p:txBody>
      </p:sp>
    </p:spTree>
    <p:extLst>
      <p:ext uri="{BB962C8B-B14F-4D97-AF65-F5344CB8AC3E}">
        <p14:creationId xmlns:p14="http://schemas.microsoft.com/office/powerpoint/2010/main" val="3194166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7EBCFB-5305-4293-9ACB-151C3F26B753}"/>
              </a:ext>
            </a:extLst>
          </p:cNvPr>
          <p:cNvSpPr>
            <a:spLocks noGrp="1"/>
          </p:cNvSpPr>
          <p:nvPr>
            <p:ph type="title"/>
          </p:nvPr>
        </p:nvSpPr>
        <p:spPr/>
        <p:txBody>
          <a:bodyPr/>
          <a:lstStyle/>
          <a:p>
            <a:pPr algn="ctr"/>
            <a:r>
              <a:rPr lang="mr-IN" dirty="0"/>
              <a:t>अॅरिस्टॉटलचे आदर्श राज्य</a:t>
            </a:r>
            <a:endParaRPr lang="en-US" dirty="0"/>
          </a:p>
        </p:txBody>
      </p:sp>
      <p:sp>
        <p:nvSpPr>
          <p:cNvPr id="3" name="Content Placeholder 2">
            <a:extLst>
              <a:ext uri="{FF2B5EF4-FFF2-40B4-BE49-F238E27FC236}">
                <a16:creationId xmlns:a16="http://schemas.microsoft.com/office/drawing/2014/main" xmlns="" id="{50A4061B-67AF-4B42-B46E-C02211787086}"/>
              </a:ext>
            </a:extLst>
          </p:cNvPr>
          <p:cNvSpPr>
            <a:spLocks noGrp="1"/>
          </p:cNvSpPr>
          <p:nvPr>
            <p:ph idx="1"/>
          </p:nvPr>
        </p:nvSpPr>
        <p:spPr/>
        <p:txBody>
          <a:bodyPr>
            <a:normAutofit fontScale="85000" lnSpcReduction="10000"/>
          </a:bodyPr>
          <a:lstStyle/>
          <a:p>
            <a:r>
              <a:rPr lang="mr-IN" sz="2400" dirty="0"/>
              <a:t>सत्तेचे विचार प्रदर्शित केले आहे. सर्वोच्च सत्ता मध्यमवर्गांच्या हाती असावी असे अॅरिस्टॉटलचे मत आहे. मध्यमवर्गांच्या हाती सत्ता असल्यास क्रांतीही टाळता येते.</a:t>
            </a:r>
          </a:p>
          <a:p>
            <a:r>
              <a:rPr lang="mr-IN" sz="2400" dirty="0"/>
              <a:t>८) विधी:-कायद्याच्या मर्यादेत राहूनच शासकने कार्य करावे. शासकानी कायद्याचे संरक्षक म्हणून कार्य करावे. अॅरिस्टॉटल निरपेक्ष विधीचे श्रेष्ठत्व मान्य करतो. मनुष्य कितीही बुद्धीमान असला तरी त्याला कायद्यापेक्षा श्रेष्ठ मानू नये.</a:t>
            </a:r>
          </a:p>
          <a:p>
            <a:r>
              <a:rPr lang="mr-IN" sz="2400" dirty="0"/>
              <a:t>९) इतर वैशिष्ट्ये:-बाह्य आक्रमनापासून संरक्षणाची व्यवस्था असवी, राज्यमध्ये पाणी,रस्ते, किल्ले ह्यांची व्यवस्था उत्तम पाहिजे. आदर्श राज्यातील शासनातील तीन संस्थाचे तो वर्णन करतो. लोकप्रिय सत्ता असावयाला पाहिजे. त्या सभेसमोर शासनाचे अंतिम निर्णय ठेवावयास पाहिजेत. </a:t>
            </a:r>
          </a:p>
          <a:p>
            <a:r>
              <a:rPr lang="mr-IN" sz="2400" dirty="0"/>
              <a:t>    </a:t>
            </a:r>
            <a:endParaRPr lang="en-US" sz="2400" dirty="0"/>
          </a:p>
        </p:txBody>
      </p:sp>
    </p:spTree>
    <p:extLst>
      <p:ext uri="{BB962C8B-B14F-4D97-AF65-F5344CB8AC3E}">
        <p14:creationId xmlns:p14="http://schemas.microsoft.com/office/powerpoint/2010/main" val="3326063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AFFCE4-E6B6-49E3-B7EA-14588CFA97AD}"/>
              </a:ext>
            </a:extLst>
          </p:cNvPr>
          <p:cNvSpPr>
            <a:spLocks noGrp="1"/>
          </p:cNvSpPr>
          <p:nvPr>
            <p:ph type="title"/>
          </p:nvPr>
        </p:nvSpPr>
        <p:spPr/>
        <p:txBody>
          <a:bodyPr/>
          <a:lstStyle/>
          <a:p>
            <a:pPr algn="ctr"/>
            <a:r>
              <a:rPr lang="mr-IN" dirty="0"/>
              <a:t>अॅरिस्टॉटलच्या आदर्श राज्याचे मूल्यांकन</a:t>
            </a:r>
            <a:endParaRPr lang="en-US" dirty="0"/>
          </a:p>
        </p:txBody>
      </p:sp>
      <p:sp>
        <p:nvSpPr>
          <p:cNvPr id="3" name="Content Placeholder 2">
            <a:extLst>
              <a:ext uri="{FF2B5EF4-FFF2-40B4-BE49-F238E27FC236}">
                <a16:creationId xmlns:a16="http://schemas.microsoft.com/office/drawing/2014/main" xmlns="" id="{028D0A3A-AF9B-43F5-A46A-1B2EE6FBA527}"/>
              </a:ext>
            </a:extLst>
          </p:cNvPr>
          <p:cNvSpPr>
            <a:spLocks noGrp="1"/>
          </p:cNvSpPr>
          <p:nvPr>
            <p:ph idx="1"/>
          </p:nvPr>
        </p:nvSpPr>
        <p:spPr/>
        <p:txBody>
          <a:bodyPr/>
          <a:lstStyle/>
          <a:p>
            <a:r>
              <a:rPr lang="mr-IN" dirty="0"/>
              <a:t>१) अॅरिस्टॉटलने वास्तववादी दृष्टीकोन स्विकारल्यामुळे आदर्श राज्याला व्यवहारिकता आहे. </a:t>
            </a:r>
          </a:p>
          <a:p>
            <a:r>
              <a:rPr lang="mr-IN" dirty="0"/>
              <a:t>२) यात कल्पनेची भरारी नाही </a:t>
            </a:r>
          </a:p>
          <a:p>
            <a:r>
              <a:rPr lang="mr-IN" dirty="0"/>
              <a:t>३) अॅरिस्टॉटलला आदर्श राज्यात रुची नव्हती </a:t>
            </a:r>
          </a:p>
          <a:p>
            <a:r>
              <a:rPr lang="mr-IN" dirty="0"/>
              <a:t>४) अॅरिस्टॉटलने गुलामगिरीचे समर्थन करताना शेतकरी व शिल्पकार ह्यांना नागरिकत्व न देताना किंवा </a:t>
            </a:r>
            <a:endParaRPr lang="en-US" dirty="0"/>
          </a:p>
        </p:txBody>
      </p:sp>
    </p:spTree>
    <p:extLst>
      <p:ext uri="{BB962C8B-B14F-4D97-AF65-F5344CB8AC3E}">
        <p14:creationId xmlns:p14="http://schemas.microsoft.com/office/powerpoint/2010/main" val="1266029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14BFCD-76A6-47EF-8909-6832D392651F}"/>
              </a:ext>
            </a:extLst>
          </p:cNvPr>
          <p:cNvSpPr>
            <a:spLocks noGrp="1"/>
          </p:cNvSpPr>
          <p:nvPr>
            <p:ph type="title"/>
          </p:nvPr>
        </p:nvSpPr>
        <p:spPr/>
        <p:txBody>
          <a:bodyPr/>
          <a:lstStyle/>
          <a:p>
            <a:pPr algn="ctr"/>
            <a:r>
              <a:rPr lang="mr-IN" dirty="0"/>
              <a:t>क्रांतिसंबंधीचे विचार </a:t>
            </a:r>
            <a:endParaRPr lang="en-US" dirty="0"/>
          </a:p>
        </p:txBody>
      </p:sp>
      <p:sp>
        <p:nvSpPr>
          <p:cNvPr id="3" name="Content Placeholder 2">
            <a:extLst>
              <a:ext uri="{FF2B5EF4-FFF2-40B4-BE49-F238E27FC236}">
                <a16:creationId xmlns:a16="http://schemas.microsoft.com/office/drawing/2014/main" xmlns="" id="{BF9B0699-5A27-4A03-A8F1-AC02721AFAA0}"/>
              </a:ext>
            </a:extLst>
          </p:cNvPr>
          <p:cNvSpPr>
            <a:spLocks noGrp="1"/>
          </p:cNvSpPr>
          <p:nvPr>
            <p:ph idx="1"/>
          </p:nvPr>
        </p:nvSpPr>
        <p:spPr/>
        <p:txBody>
          <a:bodyPr>
            <a:normAutofit fontScale="70000" lnSpcReduction="20000"/>
          </a:bodyPr>
          <a:lstStyle/>
          <a:p>
            <a:r>
              <a:rPr lang="mr-IN" sz="2400" dirty="0"/>
              <a:t>अॅरिस्टॉटलने क्रांतिचे स्पष्ट केलेले प्रकार </a:t>
            </a:r>
          </a:p>
          <a:p>
            <a:r>
              <a:rPr lang="mr-IN" sz="2400" dirty="0"/>
              <a:t>१) पूर्ण क्रांति</a:t>
            </a:r>
          </a:p>
          <a:p>
            <a:r>
              <a:rPr lang="mr-IN" sz="2400" dirty="0"/>
              <a:t>२) आंशिक क्रांति </a:t>
            </a:r>
          </a:p>
          <a:p>
            <a:r>
              <a:rPr lang="mr-IN" sz="2400" dirty="0"/>
              <a:t>३) व्यक्तीगत क्रांति</a:t>
            </a:r>
          </a:p>
          <a:p>
            <a:r>
              <a:rPr lang="mr-IN" sz="2400" dirty="0"/>
              <a:t>अॅरिस्टॉटलने क्रांतिचे स्पष्ट केलेली कारणे:- </a:t>
            </a:r>
          </a:p>
          <a:p>
            <a:r>
              <a:rPr lang="mr-IN" sz="2400" dirty="0"/>
              <a:t>१) सामान्य कारणे :- </a:t>
            </a:r>
            <a:r>
              <a:rPr lang="en-US" sz="2400" dirty="0"/>
              <a:t>2) </a:t>
            </a:r>
            <a:r>
              <a:rPr lang="mr-IN" sz="2400" dirty="0"/>
              <a:t>विशिस्ट  कारणे</a:t>
            </a:r>
          </a:p>
          <a:p>
            <a:r>
              <a:rPr lang="mr-IN" sz="2400" dirty="0"/>
              <a:t>I) अन्याय आणि समानतेची आकांशा</a:t>
            </a:r>
          </a:p>
          <a:p>
            <a:r>
              <a:rPr lang="mr-IN" sz="2400" dirty="0"/>
              <a:t>II) लाभ प्राप्तीची इच्छा </a:t>
            </a:r>
          </a:p>
          <a:p>
            <a:r>
              <a:rPr lang="mr-IN" sz="2400" dirty="0"/>
              <a:t>III) श्रेष्ठतेची भावना</a:t>
            </a:r>
          </a:p>
          <a:p>
            <a:r>
              <a:rPr lang="mr-IN" sz="2400" dirty="0"/>
              <a:t>IV) परस्परविरोधी विचारसारणी </a:t>
            </a:r>
          </a:p>
          <a:p>
            <a:r>
              <a:rPr lang="mr-IN" sz="2400" dirty="0"/>
              <a:t>V) भीती:- A) अपराधी शिक्षेच्या भीतीने क्रांति करतात. B) कांही व्यक्तींना अशी भीती असते की त्यांना अन्यायाची वागणूक मिळेल म्हणून तेच प्रथम  क्रांति करतात.</a:t>
            </a:r>
          </a:p>
          <a:p>
            <a:endParaRPr lang="en-US" sz="2400" dirty="0"/>
          </a:p>
        </p:txBody>
      </p:sp>
    </p:spTree>
    <p:extLst>
      <p:ext uri="{BB962C8B-B14F-4D97-AF65-F5344CB8AC3E}">
        <p14:creationId xmlns:p14="http://schemas.microsoft.com/office/powerpoint/2010/main" val="478027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B479CD-EE9E-4DE6-8333-B76CB770263F}"/>
              </a:ext>
            </a:extLst>
          </p:cNvPr>
          <p:cNvSpPr>
            <a:spLocks noGrp="1"/>
          </p:cNvSpPr>
          <p:nvPr>
            <p:ph type="title"/>
          </p:nvPr>
        </p:nvSpPr>
        <p:spPr/>
        <p:txBody>
          <a:bodyPr/>
          <a:lstStyle/>
          <a:p>
            <a:pPr algn="ctr"/>
            <a:r>
              <a:rPr lang="mr-IN" dirty="0"/>
              <a:t>अॅरिस्टॉटल</a:t>
            </a:r>
            <a:br>
              <a:rPr lang="mr-IN" dirty="0"/>
            </a:br>
            <a:endParaRPr lang="en-US" dirty="0"/>
          </a:p>
        </p:txBody>
      </p:sp>
      <p:pic>
        <p:nvPicPr>
          <p:cNvPr id="5" name="Content Placeholder 4">
            <a:extLst>
              <a:ext uri="{FF2B5EF4-FFF2-40B4-BE49-F238E27FC236}">
                <a16:creationId xmlns:a16="http://schemas.microsoft.com/office/drawing/2014/main" xmlns="" id="{1D895500-24D3-4DB0-80C8-B3AF2AA7F04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08214" y="2160588"/>
            <a:ext cx="3335609" cy="3881437"/>
          </a:xfrm>
        </p:spPr>
      </p:pic>
    </p:spTree>
    <p:extLst>
      <p:ext uri="{BB962C8B-B14F-4D97-AF65-F5344CB8AC3E}">
        <p14:creationId xmlns:p14="http://schemas.microsoft.com/office/powerpoint/2010/main" val="985718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D0B7BB-0EB6-4F70-85C9-5E3E81F7ADEE}"/>
              </a:ext>
            </a:extLst>
          </p:cNvPr>
          <p:cNvSpPr>
            <a:spLocks noGrp="1"/>
          </p:cNvSpPr>
          <p:nvPr>
            <p:ph type="title"/>
          </p:nvPr>
        </p:nvSpPr>
        <p:spPr/>
        <p:txBody>
          <a:bodyPr/>
          <a:lstStyle/>
          <a:p>
            <a:pPr algn="ctr"/>
            <a:r>
              <a:rPr lang="mr-IN" dirty="0"/>
              <a:t>क्रांतिसंबंधीचे विचार</a:t>
            </a:r>
            <a:endParaRPr lang="en-US" dirty="0"/>
          </a:p>
        </p:txBody>
      </p:sp>
      <p:sp>
        <p:nvSpPr>
          <p:cNvPr id="3" name="Content Placeholder 2">
            <a:extLst>
              <a:ext uri="{FF2B5EF4-FFF2-40B4-BE49-F238E27FC236}">
                <a16:creationId xmlns:a16="http://schemas.microsoft.com/office/drawing/2014/main" xmlns="" id="{F2EF3CEF-156E-4EF5-8ADB-4D9F7EAB88A6}"/>
              </a:ext>
            </a:extLst>
          </p:cNvPr>
          <p:cNvSpPr>
            <a:spLocks noGrp="1"/>
          </p:cNvSpPr>
          <p:nvPr>
            <p:ph idx="1"/>
          </p:nvPr>
        </p:nvSpPr>
        <p:spPr/>
        <p:txBody>
          <a:bodyPr>
            <a:normAutofit fontScale="92500" lnSpcReduction="10000"/>
          </a:bodyPr>
          <a:lstStyle/>
          <a:p>
            <a:r>
              <a:rPr lang="mr-IN" sz="2400" dirty="0"/>
              <a:t>VI) द्वेषभावना </a:t>
            </a:r>
          </a:p>
          <a:p>
            <a:r>
              <a:rPr lang="mr-IN" sz="2400" dirty="0"/>
              <a:t>VII) निष्काळजीपणा:- </a:t>
            </a:r>
          </a:p>
          <a:p>
            <a:r>
              <a:rPr lang="mr-IN" sz="2400" dirty="0"/>
              <a:t>VIII) विभिन्न भागातील असंतुलन </a:t>
            </a:r>
          </a:p>
          <a:p>
            <a:r>
              <a:rPr lang="mr-IN" sz="2400" dirty="0"/>
              <a:t>IX) अल्पपरिवर्तनाची उपेक्षा</a:t>
            </a:r>
          </a:p>
          <a:p>
            <a:r>
              <a:rPr lang="mr-IN" sz="2400" dirty="0"/>
              <a:t>X) सन्मानची भावना </a:t>
            </a:r>
          </a:p>
          <a:p>
            <a:r>
              <a:rPr lang="mr-IN" sz="2400" dirty="0"/>
              <a:t>२) क्रांतीची विशिष्ट कारणे:- i) एकतंत्रामध्ये क्रांति ii) कुलीनतंत्रात क्रांति iii) लोकशाहीत क्रांति </a:t>
            </a:r>
          </a:p>
          <a:p>
            <a:r>
              <a:rPr lang="mr-IN" sz="2400" dirty="0"/>
              <a:t> क्रांतिप्रतिबंधक उपाय: -</a:t>
            </a:r>
          </a:p>
          <a:p>
            <a:r>
              <a:rPr lang="mr-IN" sz="2400" dirty="0"/>
              <a:t>१) सामान्य उपाय २) विशिष्ट उपाय </a:t>
            </a:r>
          </a:p>
          <a:p>
            <a:endParaRPr lang="mr-IN" sz="2400" dirty="0"/>
          </a:p>
          <a:p>
            <a:endParaRPr lang="en-US" sz="2400" dirty="0"/>
          </a:p>
        </p:txBody>
      </p:sp>
    </p:spTree>
    <p:extLst>
      <p:ext uri="{BB962C8B-B14F-4D97-AF65-F5344CB8AC3E}">
        <p14:creationId xmlns:p14="http://schemas.microsoft.com/office/powerpoint/2010/main" val="2138704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A722F7-EECA-4039-AE0E-D11A39D6DB04}"/>
              </a:ext>
            </a:extLst>
          </p:cNvPr>
          <p:cNvSpPr>
            <a:spLocks noGrp="1"/>
          </p:cNvSpPr>
          <p:nvPr>
            <p:ph type="title"/>
          </p:nvPr>
        </p:nvSpPr>
        <p:spPr/>
        <p:txBody>
          <a:bodyPr/>
          <a:lstStyle/>
          <a:p>
            <a:pPr algn="ctr"/>
            <a:r>
              <a:rPr lang="mr-IN" dirty="0"/>
              <a:t>अॅरिस्टॉटलचे दासप्रथे संबंधी विचार </a:t>
            </a:r>
            <a:endParaRPr lang="en-US" dirty="0"/>
          </a:p>
        </p:txBody>
      </p:sp>
      <p:sp>
        <p:nvSpPr>
          <p:cNvPr id="3" name="Content Placeholder 2">
            <a:extLst>
              <a:ext uri="{FF2B5EF4-FFF2-40B4-BE49-F238E27FC236}">
                <a16:creationId xmlns:a16="http://schemas.microsoft.com/office/drawing/2014/main" xmlns="" id="{5F02F74A-2F31-4B05-AEC7-AB5648DF5D3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331126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AC924B-DE39-46B7-92A5-A87E1C32D030}"/>
              </a:ext>
            </a:extLst>
          </p:cNvPr>
          <p:cNvSpPr>
            <a:spLocks noGrp="1"/>
          </p:cNvSpPr>
          <p:nvPr>
            <p:ph type="title"/>
          </p:nvPr>
        </p:nvSpPr>
        <p:spPr/>
        <p:txBody>
          <a:bodyPr/>
          <a:lstStyle/>
          <a:p>
            <a:pPr algn="ctr"/>
            <a:r>
              <a:rPr lang="mr-IN" dirty="0"/>
              <a:t>अॅरिस्टॉटलचे नागरिकत्वासंबंधी विचार </a:t>
            </a:r>
            <a:endParaRPr lang="en-US" dirty="0"/>
          </a:p>
        </p:txBody>
      </p:sp>
      <p:sp>
        <p:nvSpPr>
          <p:cNvPr id="3" name="Content Placeholder 2">
            <a:extLst>
              <a:ext uri="{FF2B5EF4-FFF2-40B4-BE49-F238E27FC236}">
                <a16:creationId xmlns:a16="http://schemas.microsoft.com/office/drawing/2014/main" xmlns="" id="{C781B7E1-4D07-40FB-A898-B003C5E9622A}"/>
              </a:ext>
            </a:extLst>
          </p:cNvPr>
          <p:cNvSpPr>
            <a:spLocks noGrp="1"/>
          </p:cNvSpPr>
          <p:nvPr>
            <p:ph idx="1"/>
          </p:nvPr>
        </p:nvSpPr>
        <p:spPr/>
        <p:txBody>
          <a:bodyPr>
            <a:normAutofit fontScale="85000" lnSpcReduction="10000"/>
          </a:bodyPr>
          <a:lstStyle/>
          <a:p>
            <a:r>
              <a:rPr lang="mr-IN" sz="2400" dirty="0"/>
              <a:t>‘द पॉलिटिक्स’ या ग्रंथाच्या तिसर्‍या भागात अॅरिस्टॉटलने  नागरिकत्वासंबंधी विचार व्यक्त केले आहेत. नागरिकत्व प्राप्त करण्यासाठी आधुनिक काळात मान्य झालेले भूमितत्व अॅरिस्टॉटला मान्य नव्हते. केवळ राज्यात राहिल्याने नागरिकत्व प्राप्त होत नाही असे त्याचे मत होते. जन्मामुळे मिळणारे नागरिकत्वही त्याने नाकारले आहे. स्त्रिया, गुलाम राज्यात जन्मले असूनही त्यांना तो  नागरिकत्व देत नाही. आज प्रचलित असलेले वंशतत्वही त्याला मान्य नव्हते. आई, वडील, देशाचे नागरिक आहेत म्हणुन दुसरीकडे जन्मलेल्या मुलाला तो नागरिकत्व देण्यास तयार नाही. </a:t>
            </a:r>
          </a:p>
          <a:p>
            <a:r>
              <a:rPr lang="mr-IN" sz="2400" dirty="0"/>
              <a:t>अॅरिस्टॉटलच्या मते “नागरिकत्व म्हणजे अशी व्यक्ती की जी न्यायप्रशासनात किंवा व्यवस्थापिकेचा सदस्य या नात्याने कायदेनिर्मितीत भाग घेते. ह्या दोन्ही कार्यात भाग घेणारी किंवा एका कार्यात भाग घेणारी व्यक्ती नागरिक ठरते. ही दोन्ही कार्ये प्रभूसत्तेची महत्वाची कार्ये असतात.”</a:t>
            </a:r>
            <a:endParaRPr lang="en-US" sz="2400" dirty="0"/>
          </a:p>
        </p:txBody>
      </p:sp>
    </p:spTree>
    <p:extLst>
      <p:ext uri="{BB962C8B-B14F-4D97-AF65-F5344CB8AC3E}">
        <p14:creationId xmlns:p14="http://schemas.microsoft.com/office/powerpoint/2010/main" val="29883515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9DDC28-4B94-4611-948B-64FFDBB250C5}"/>
              </a:ext>
            </a:extLst>
          </p:cNvPr>
          <p:cNvSpPr>
            <a:spLocks noGrp="1"/>
          </p:cNvSpPr>
          <p:nvPr>
            <p:ph type="title"/>
          </p:nvPr>
        </p:nvSpPr>
        <p:spPr/>
        <p:txBody>
          <a:bodyPr/>
          <a:lstStyle/>
          <a:p>
            <a:pPr algn="ctr"/>
            <a:r>
              <a:rPr lang="mr-IN" dirty="0"/>
              <a:t>अॅरिस्टॉटलचे नागरिकत्वासंबंधी विचार</a:t>
            </a:r>
            <a:endParaRPr lang="en-US" dirty="0"/>
          </a:p>
        </p:txBody>
      </p:sp>
      <p:sp>
        <p:nvSpPr>
          <p:cNvPr id="3" name="Content Placeholder 2">
            <a:extLst>
              <a:ext uri="{FF2B5EF4-FFF2-40B4-BE49-F238E27FC236}">
                <a16:creationId xmlns:a16="http://schemas.microsoft.com/office/drawing/2014/main" xmlns="" id="{8E1CD93D-43F7-47D9-8177-6A2E324C0F7E}"/>
              </a:ext>
            </a:extLst>
          </p:cNvPr>
          <p:cNvSpPr>
            <a:spLocks noGrp="1"/>
          </p:cNvSpPr>
          <p:nvPr>
            <p:ph idx="1"/>
          </p:nvPr>
        </p:nvSpPr>
        <p:spPr/>
        <p:txBody>
          <a:bodyPr/>
          <a:lstStyle/>
          <a:p>
            <a:r>
              <a:rPr lang="mr-IN" dirty="0"/>
              <a:t>अॅरिस्टॉटलच्या नागरिकत्वांच्या व्याखेची दोन वैशिष्ट्ये दिसून येतात. </a:t>
            </a:r>
          </a:p>
          <a:p>
            <a:r>
              <a:rPr lang="mr-IN" sz="2400" dirty="0"/>
              <a:t>१) राज्याच्या न्यायालयीन व प्रशासकीय कार्यात भाग घेणारी व्यक्ती नागरिक असते. </a:t>
            </a:r>
          </a:p>
          <a:p>
            <a:r>
              <a:rPr lang="mr-IN" sz="2400" dirty="0"/>
              <a:t>२) साधारण सभेचा सदस्य ह्या नात्याने विधिविषयक कार्यात भाग घेणारी व्यक्ती नागरिक असते. </a:t>
            </a:r>
            <a:endParaRPr lang="en-US" sz="2400" dirty="0"/>
          </a:p>
        </p:txBody>
      </p:sp>
    </p:spTree>
    <p:extLst>
      <p:ext uri="{BB962C8B-B14F-4D97-AF65-F5344CB8AC3E}">
        <p14:creationId xmlns:p14="http://schemas.microsoft.com/office/powerpoint/2010/main" val="12513939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A521DA-4C3D-4F37-B548-5AC7A0BB822C}"/>
              </a:ext>
            </a:extLst>
          </p:cNvPr>
          <p:cNvSpPr>
            <a:spLocks noGrp="1"/>
          </p:cNvSpPr>
          <p:nvPr>
            <p:ph type="title"/>
          </p:nvPr>
        </p:nvSpPr>
        <p:spPr/>
        <p:txBody>
          <a:bodyPr>
            <a:normAutofit/>
          </a:bodyPr>
          <a:lstStyle/>
          <a:p>
            <a:pPr algn="ctr"/>
            <a:r>
              <a:rPr lang="mr-IN" sz="4000" dirty="0"/>
              <a:t>अॅरिस्टॉटलचे नागरिकत्वाच्या विचारांवरील टीका </a:t>
            </a:r>
            <a:endParaRPr lang="en-US" sz="4000" dirty="0"/>
          </a:p>
        </p:txBody>
      </p:sp>
      <p:sp>
        <p:nvSpPr>
          <p:cNvPr id="3" name="Content Placeholder 2">
            <a:extLst>
              <a:ext uri="{FF2B5EF4-FFF2-40B4-BE49-F238E27FC236}">
                <a16:creationId xmlns:a16="http://schemas.microsoft.com/office/drawing/2014/main" xmlns="" id="{91AD8D53-4717-4DD6-8789-AEF0EC626E8D}"/>
              </a:ext>
            </a:extLst>
          </p:cNvPr>
          <p:cNvSpPr>
            <a:spLocks noGrp="1"/>
          </p:cNvSpPr>
          <p:nvPr>
            <p:ph idx="1"/>
          </p:nvPr>
        </p:nvSpPr>
        <p:spPr/>
        <p:txBody>
          <a:bodyPr/>
          <a:lstStyle/>
          <a:p>
            <a:r>
              <a:rPr lang="mr-IN" dirty="0"/>
              <a:t>१) अॅरिस्टॉटलची नागरिकत्वाची व्याख्या अत्यंत संकुचित आहे. त्यामुळे जवळजवळ अर्धे लोक नागरिकत्वापासून </a:t>
            </a:r>
            <a:endParaRPr lang="en-US" dirty="0"/>
          </a:p>
        </p:txBody>
      </p:sp>
    </p:spTree>
    <p:extLst>
      <p:ext uri="{BB962C8B-B14F-4D97-AF65-F5344CB8AC3E}">
        <p14:creationId xmlns:p14="http://schemas.microsoft.com/office/powerpoint/2010/main" val="3815458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1584B5-9C16-48DC-BDB9-098E53FE3773}"/>
              </a:ext>
            </a:extLst>
          </p:cNvPr>
          <p:cNvSpPr>
            <a:spLocks noGrp="1"/>
          </p:cNvSpPr>
          <p:nvPr>
            <p:ph type="title"/>
          </p:nvPr>
        </p:nvSpPr>
        <p:spPr/>
        <p:txBody>
          <a:bodyPr/>
          <a:lstStyle/>
          <a:p>
            <a:pPr algn="ctr"/>
            <a:r>
              <a:rPr lang="mr-IN" dirty="0"/>
              <a:t>अॅरिस्टॉटलचे कुटुंबासंबंधी विचार</a:t>
            </a:r>
            <a:endParaRPr lang="en-US" dirty="0"/>
          </a:p>
        </p:txBody>
      </p:sp>
      <p:sp>
        <p:nvSpPr>
          <p:cNvPr id="3" name="Content Placeholder 2">
            <a:extLst>
              <a:ext uri="{FF2B5EF4-FFF2-40B4-BE49-F238E27FC236}">
                <a16:creationId xmlns:a16="http://schemas.microsoft.com/office/drawing/2014/main" xmlns="" id="{E7F4CD6C-1109-4EFE-88B9-550C980CA753}"/>
              </a:ext>
            </a:extLst>
          </p:cNvPr>
          <p:cNvSpPr>
            <a:spLocks noGrp="1"/>
          </p:cNvSpPr>
          <p:nvPr>
            <p:ph idx="1"/>
          </p:nvPr>
        </p:nvSpPr>
        <p:spPr/>
        <p:txBody>
          <a:bodyPr>
            <a:normAutofit lnSpcReduction="10000"/>
          </a:bodyPr>
          <a:lstStyle/>
          <a:p>
            <a:r>
              <a:rPr lang="mr-IN" sz="2400" dirty="0"/>
              <a:t>अॅरिस्टॉटलच्या मते कुटुंब समजजीवनाची प्राथमिक पाठशाळा आहे. सामाजिक जीवनाची भव्य मंदिराची कुटुंब आधारशीला आहे. प्लेटोच्या मते, कौटुंबीक बंधन व्यक्तीला स्वार्थाच्या मार्गाकडे नेते. प्लेटो कुटुंबाला प्रगतिच्या मार्गातील एक अडथळा समजतो तर कुटुंबामुळे योग्य अशी प्रेरणा मिळते असे अॅरिस्टॉटल मानतो. त्याच्या मते कुटुंब स्वाभाविक आणि आवश्यक आहे. कुटुंब मानवतेची अशी पाठशाळा आहे की ज्यात सहकार्य, सहानभूती,स्नेह व त्याग यांचे पहिले धडे शिकवले जातात. कुटुंबामध्ये तीन प्रकारचे विभिन्न संबंध असतात. </a:t>
            </a:r>
          </a:p>
          <a:p>
            <a:pPr marL="0" indent="0">
              <a:buNone/>
            </a:pPr>
            <a:r>
              <a:rPr lang="mr-IN" sz="2400" dirty="0"/>
              <a:t>१) पती – पत्नी संबंध, २) आई- वडील आणि मुले ह्यांचा सबंध, ३) स्वामी आणि सेवक संबंध.    </a:t>
            </a:r>
            <a:endParaRPr lang="en-US" sz="2400" dirty="0"/>
          </a:p>
        </p:txBody>
      </p:sp>
    </p:spTree>
    <p:extLst>
      <p:ext uri="{BB962C8B-B14F-4D97-AF65-F5344CB8AC3E}">
        <p14:creationId xmlns:p14="http://schemas.microsoft.com/office/powerpoint/2010/main" val="991076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7EF478-A25E-4E58-AA2C-8B122DE20A83}"/>
              </a:ext>
            </a:extLst>
          </p:cNvPr>
          <p:cNvSpPr>
            <a:spLocks noGrp="1"/>
          </p:cNvSpPr>
          <p:nvPr>
            <p:ph type="title"/>
          </p:nvPr>
        </p:nvSpPr>
        <p:spPr/>
        <p:txBody>
          <a:bodyPr/>
          <a:lstStyle/>
          <a:p>
            <a:pPr algn="ctr"/>
            <a:r>
              <a:rPr lang="mr-IN" dirty="0"/>
              <a:t>उद्दिष्ट्ये </a:t>
            </a:r>
            <a:endParaRPr lang="en-US" dirty="0"/>
          </a:p>
        </p:txBody>
      </p:sp>
      <p:sp>
        <p:nvSpPr>
          <p:cNvPr id="3" name="Content Placeholder 2">
            <a:extLst>
              <a:ext uri="{FF2B5EF4-FFF2-40B4-BE49-F238E27FC236}">
                <a16:creationId xmlns:a16="http://schemas.microsoft.com/office/drawing/2014/main" xmlns="" id="{2BC6844E-395B-4207-A2D5-B17F41E9FD87}"/>
              </a:ext>
            </a:extLst>
          </p:cNvPr>
          <p:cNvSpPr>
            <a:spLocks noGrp="1"/>
          </p:cNvSpPr>
          <p:nvPr>
            <p:ph idx="1"/>
          </p:nvPr>
        </p:nvSpPr>
        <p:spPr/>
        <p:txBody>
          <a:bodyPr>
            <a:noAutofit/>
          </a:bodyPr>
          <a:lstStyle/>
          <a:p>
            <a:r>
              <a:rPr lang="mr-IN" sz="2400" dirty="0"/>
              <a:t>अॅरिस्टॉटल यांचा जीवन परिचयाचा आढावा घेणे. </a:t>
            </a:r>
          </a:p>
          <a:p>
            <a:r>
              <a:rPr lang="mr-IN" sz="2400" dirty="0"/>
              <a:t>अॅरिस्टॉटल यांच्यावरील प्रभावांचा अभ्यास करणे.</a:t>
            </a:r>
          </a:p>
          <a:p>
            <a:r>
              <a:rPr lang="mr-IN" sz="2400" dirty="0"/>
              <a:t>अॅरिस्टॉटल यांनी राज्यशास्त्रात मांडलेल्या विविध संकल्पनाचा द्वारे राज्यशास्त्रात दिलेल्या वैचारिक साहित्याचे अध्यन करणे.</a:t>
            </a:r>
          </a:p>
          <a:p>
            <a:r>
              <a:rPr lang="mr-IN" sz="2400" dirty="0"/>
              <a:t> अॅरिस्टॉटल यांनी राज्यासंबधी मांडलेल्या विचारांचे अध्ययन करणे.</a:t>
            </a:r>
          </a:p>
          <a:p>
            <a:r>
              <a:rPr lang="mr-IN" sz="2400" dirty="0"/>
              <a:t>अॅरिस्टॉटलचे क्रांतिसंबधीचे विचार अभ्यासणे.</a:t>
            </a:r>
          </a:p>
          <a:p>
            <a:r>
              <a:rPr lang="mr-IN" sz="2400" dirty="0"/>
              <a:t>अॅरिस्टॉटलचे आदर्श राज्य अभ्यासणे .</a:t>
            </a:r>
          </a:p>
          <a:p>
            <a:r>
              <a:rPr lang="mr-IN" sz="2400" dirty="0"/>
              <a:t>अॅरिस्टॉटलचे दासप्रथेबाबतचे विचार पाहणे.</a:t>
            </a:r>
          </a:p>
          <a:p>
            <a:r>
              <a:rPr lang="mr-IN" sz="2400" dirty="0"/>
              <a:t>अॅरिस्टॉटलचे संपत्ती विचार अभ्यासणे .</a:t>
            </a:r>
          </a:p>
          <a:p>
            <a:r>
              <a:rPr lang="mr-IN" sz="2400" dirty="0"/>
              <a:t>अॅरिस्टॉटलचे कुटुंबासंबंधी विचार पाहणे.</a:t>
            </a:r>
          </a:p>
          <a:p>
            <a:r>
              <a:rPr lang="mr-IN" sz="2400" dirty="0"/>
              <a:t>अॅरिस्टॉटलचे नागरिकत्वासंबंधी विचार पाहणे.</a:t>
            </a:r>
          </a:p>
          <a:p>
            <a:endParaRPr lang="mr-IN" sz="2400" dirty="0"/>
          </a:p>
          <a:p>
            <a:endParaRPr lang="en-US" sz="2400" dirty="0"/>
          </a:p>
        </p:txBody>
      </p:sp>
    </p:spTree>
    <p:extLst>
      <p:ext uri="{BB962C8B-B14F-4D97-AF65-F5344CB8AC3E}">
        <p14:creationId xmlns:p14="http://schemas.microsoft.com/office/powerpoint/2010/main" val="2652610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0EA047-990E-4680-874B-FD245355BD3B}"/>
              </a:ext>
            </a:extLst>
          </p:cNvPr>
          <p:cNvSpPr>
            <a:spLocks noGrp="1"/>
          </p:cNvSpPr>
          <p:nvPr>
            <p:ph type="title"/>
          </p:nvPr>
        </p:nvSpPr>
        <p:spPr/>
        <p:txBody>
          <a:bodyPr/>
          <a:lstStyle/>
          <a:p>
            <a:pPr algn="ctr"/>
            <a:r>
              <a:rPr lang="mr-IN" dirty="0"/>
              <a:t>जीवन परिचय</a:t>
            </a:r>
            <a:endParaRPr lang="en-US" dirty="0"/>
          </a:p>
        </p:txBody>
      </p:sp>
      <p:sp>
        <p:nvSpPr>
          <p:cNvPr id="3" name="Content Placeholder 2">
            <a:extLst>
              <a:ext uri="{FF2B5EF4-FFF2-40B4-BE49-F238E27FC236}">
                <a16:creationId xmlns:a16="http://schemas.microsoft.com/office/drawing/2014/main" xmlns="" id="{0B56373A-28DD-4DFF-92C1-D31B7B498975}"/>
              </a:ext>
            </a:extLst>
          </p:cNvPr>
          <p:cNvSpPr>
            <a:spLocks noGrp="1"/>
          </p:cNvSpPr>
          <p:nvPr>
            <p:ph idx="1"/>
          </p:nvPr>
        </p:nvSpPr>
        <p:spPr/>
        <p:txBody>
          <a:bodyPr>
            <a:normAutofit fontScale="77500" lnSpcReduction="20000"/>
          </a:bodyPr>
          <a:lstStyle/>
          <a:p>
            <a:r>
              <a:rPr lang="mr-IN" sz="2400" dirty="0"/>
              <a:t>जन्म:- इ.स. पूर्व ३८४ मध्ये ग्रीस मधील स्टॅगिरा नावाच्या शहरी झाला. </a:t>
            </a:r>
          </a:p>
          <a:p>
            <a:r>
              <a:rPr lang="mr-IN" sz="2400" dirty="0"/>
              <a:t>वडिलांचे नाव नीकोमेक्स होते ते मॅसिडीनियाच्या राजदरबारात राजवैड्ड्य होते. नीकोमेक्स</a:t>
            </a:r>
            <a:r>
              <a:rPr lang="en-US" sz="2400" dirty="0"/>
              <a:t> </a:t>
            </a:r>
            <a:r>
              <a:rPr lang="mr-IN" sz="2400" dirty="0"/>
              <a:t>चिकित्सक असला तरी अॅरिस्टॉटला शरीरविज्ञानशास्त्रात कधीच रस वाटला नाही. </a:t>
            </a:r>
          </a:p>
          <a:p>
            <a:r>
              <a:rPr lang="mr-IN" sz="2400" dirty="0"/>
              <a:t>वयाच्या १८ व्या वर्षी तो अथेन्स मध्ये आला. तिथे तो प्लेटोच्या अॅकेडेमीमध्ये भरती झाला. तिथे तो २०वर्षे होता. प्लेटोच्या मृत्यू नंतर त्याने अथेन्स सोडले. </a:t>
            </a:r>
          </a:p>
          <a:p>
            <a:r>
              <a:rPr lang="mr-IN" sz="2400" dirty="0"/>
              <a:t>   अथेन्स सोडल्यानंतर १२ वर्षे त्याने अनेक कार्ये केली. तसेच अनेक देशांना भेटी दिल्या. इ. स. पूर्व ३४६ मध्ये मॅसिडीनियाचा राजकुमार सिकंदरचा शिक्षक बनला. काही इतिहासकारांचे असे मत आहे की, अॅरिस्टॉटल सिकंदरबरोबर फिरत होता.  त्याचवेळी इ. स. पूर्व ३४२ मध्ये त्याचा मित्र हर्मीयास ह्याला इराणी सेनापतीने धोका देऊन पकडले. नंतर हर्मीयासची हत्या करण्यात आली. या घटनेने त्याची अशी धारणा बनली की ग्रीक लोकांनीच विदेशातील जंगली जातीवर शासन करावे.</a:t>
            </a:r>
          </a:p>
          <a:p>
            <a:r>
              <a:rPr lang="mr-IN" sz="2400" dirty="0"/>
              <a:t> </a:t>
            </a:r>
            <a:endParaRPr lang="en-US" sz="2400" dirty="0"/>
          </a:p>
        </p:txBody>
      </p:sp>
    </p:spTree>
    <p:extLst>
      <p:ext uri="{BB962C8B-B14F-4D97-AF65-F5344CB8AC3E}">
        <p14:creationId xmlns:p14="http://schemas.microsoft.com/office/powerpoint/2010/main" val="2335518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60DDB8-8967-4344-88FE-B819CAACC455}"/>
              </a:ext>
            </a:extLst>
          </p:cNvPr>
          <p:cNvSpPr>
            <a:spLocks noGrp="1"/>
          </p:cNvSpPr>
          <p:nvPr>
            <p:ph type="title"/>
          </p:nvPr>
        </p:nvSpPr>
        <p:spPr/>
        <p:txBody>
          <a:bodyPr/>
          <a:lstStyle/>
          <a:p>
            <a:pPr algn="ctr"/>
            <a:r>
              <a:rPr lang="mr-IN" dirty="0"/>
              <a:t>जीवन परिचय</a:t>
            </a:r>
            <a:endParaRPr lang="en-US" dirty="0"/>
          </a:p>
        </p:txBody>
      </p:sp>
      <p:sp>
        <p:nvSpPr>
          <p:cNvPr id="3" name="Content Placeholder 2">
            <a:extLst>
              <a:ext uri="{FF2B5EF4-FFF2-40B4-BE49-F238E27FC236}">
                <a16:creationId xmlns:a16="http://schemas.microsoft.com/office/drawing/2014/main" xmlns="" id="{16C5FF51-4912-49D6-96DF-9FE353313BD7}"/>
              </a:ext>
            </a:extLst>
          </p:cNvPr>
          <p:cNvSpPr>
            <a:spLocks noGrp="1"/>
          </p:cNvSpPr>
          <p:nvPr>
            <p:ph idx="1"/>
          </p:nvPr>
        </p:nvSpPr>
        <p:spPr/>
        <p:txBody>
          <a:bodyPr>
            <a:normAutofit fontScale="70000" lnSpcReduction="20000"/>
          </a:bodyPr>
          <a:lstStyle/>
          <a:p>
            <a:r>
              <a:rPr lang="mr-IN" sz="2400" dirty="0"/>
              <a:t> इ. स. पूर्व ३६४ मध्ये तो अॅथेन्स येथे परत आला.</a:t>
            </a:r>
          </a:p>
          <a:p>
            <a:r>
              <a:rPr lang="mr-IN" sz="2400" dirty="0"/>
              <a:t>लिसियम ची स्थापना:- अॅथेन्स मध्ये त्याने विख्यात विद्यालय लिसियम ची स्थापना केली. १२ वर्षे तो विद्यालयाचा प्रमुख राहिला. सिकंदरचे त्याला सहाय्य मिळत असे. </a:t>
            </a:r>
          </a:p>
          <a:p>
            <a:r>
              <a:rPr lang="mr-IN" sz="2400" dirty="0"/>
              <a:t> इ. स. पूर्व ३२२ मध्ये सिकंदरचा मृत्यू झाला. अॅथेन्स मध्ये अॅरिस्टॉटल अनेक आरोप लावण्यात आले. हर्मीयास यावर लिहलेले गीतकाव्य देखील अपराधच ठरले. सॉक्रेटिससारखी आपली स्थिती होऊ नये म्हणून तो कॅलॅसिस येथे पळून गेला. इ. स. पूर्व ३२२ मध्ये त्याचा तिथेच मृत्यू झाला. </a:t>
            </a:r>
          </a:p>
          <a:p>
            <a:r>
              <a:rPr lang="mr-IN" sz="2400" dirty="0"/>
              <a:t>राज्यशस्त्राबरोबरच त्याने नीतिशास्त्र, धर्मशास्त्र,मानसशास्त्र,तर्कशास्त्र,शरीरविज्ञान, इत्यादि शास्त्रावरही लिखाण केले आहे. अॅरिस्टॉटलने असे कार्य केले की कीजे त्याचा गुरु प्लेटो करू शकला नाही. त्यानेच प्रथम राज्यशस्त्राला स्वतंत्र शस्त्र बनविले. </a:t>
            </a:r>
          </a:p>
          <a:p>
            <a:r>
              <a:rPr lang="mr-IN" sz="2400" dirty="0"/>
              <a:t>अॅरिस्टॉटलची ग्रंथरचना:- त्याने जवळ जवळ सर्वच विषयावर लिखाण केले आहे. त्याने जवळ जवळ ४०० ग्रंथ लिहले आहेत. राज्यशस्त्राच्या दृष्टीने त्याचे महत्वाचे ग्रंथ म्हणजे ‘The Politics’आणि ‘The Constitution’ आहेत.     </a:t>
            </a:r>
            <a:endParaRPr lang="en-US" sz="2400" dirty="0"/>
          </a:p>
        </p:txBody>
      </p:sp>
    </p:spTree>
    <p:extLst>
      <p:ext uri="{BB962C8B-B14F-4D97-AF65-F5344CB8AC3E}">
        <p14:creationId xmlns:p14="http://schemas.microsoft.com/office/powerpoint/2010/main" val="2191880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485ED9-02FA-491B-A9E1-1A4E624BEE88}"/>
              </a:ext>
            </a:extLst>
          </p:cNvPr>
          <p:cNvSpPr>
            <a:spLocks noGrp="1"/>
          </p:cNvSpPr>
          <p:nvPr>
            <p:ph type="title"/>
          </p:nvPr>
        </p:nvSpPr>
        <p:spPr/>
        <p:txBody>
          <a:bodyPr/>
          <a:lstStyle/>
          <a:p>
            <a:pPr algn="ctr"/>
            <a:r>
              <a:rPr lang="mr-IN" dirty="0"/>
              <a:t>अॅरिस्टॉटलचे राज्यासंबधि विचार</a:t>
            </a:r>
            <a:endParaRPr lang="en-US" dirty="0"/>
          </a:p>
        </p:txBody>
      </p:sp>
      <p:sp>
        <p:nvSpPr>
          <p:cNvPr id="3" name="Content Placeholder 2">
            <a:extLst>
              <a:ext uri="{FF2B5EF4-FFF2-40B4-BE49-F238E27FC236}">
                <a16:creationId xmlns:a16="http://schemas.microsoft.com/office/drawing/2014/main" xmlns="" id="{2C4DC36F-6651-401A-AACD-C44EA85DAA0E}"/>
              </a:ext>
            </a:extLst>
          </p:cNvPr>
          <p:cNvSpPr>
            <a:spLocks noGrp="1"/>
          </p:cNvSpPr>
          <p:nvPr>
            <p:ph idx="1"/>
          </p:nvPr>
        </p:nvSpPr>
        <p:spPr/>
        <p:txBody>
          <a:bodyPr>
            <a:normAutofit fontScale="85000" lnSpcReduction="20000"/>
          </a:bodyPr>
          <a:lstStyle/>
          <a:p>
            <a:r>
              <a:rPr lang="mr-IN" dirty="0"/>
              <a:t>१) राज्य स्वाभाविक संस्था आहे:- </a:t>
            </a:r>
            <a:r>
              <a:rPr lang="mr-IN" sz="2400" dirty="0"/>
              <a:t>सोफिस्ट विचारवंत राज्याला कृत्रिम मानत होते. आपल्या आवश्यकतेच्या पूर्तीसाठी लोकांनी करार करून राज्याची स्थापना केली अशी त्यांची धारणा होती. परंतु अॅरिस्टॉटलच्या मते राज्य ही स्वाभाविक संस्था आहे. राज्य ही नैसर्गिक संस्था असून तिची उत्पत्ति विकासातून झाली आहे. त्यांच्या मते, ‘मनुष्य हा समाजशील प्राणी आहे, तसाच तो राजकीय प्राणी आहे.</a:t>
            </a:r>
            <a:r>
              <a:rPr lang="mr-IN" dirty="0"/>
              <a:t>’</a:t>
            </a:r>
          </a:p>
          <a:p>
            <a:r>
              <a:rPr lang="mr-IN" dirty="0"/>
              <a:t>२) राज्य मानवी शरीरासारखी आहे:- </a:t>
            </a:r>
            <a:r>
              <a:rPr lang="mr-IN" sz="2400" dirty="0"/>
              <a:t>अॅरिस्टॉटलच्या मते राज्य हे मानवी शरीरसारखे आहे. शरीराचे विभिन्न अवयव – हात-पाय-नाक-कान-डोळे वगैरे एकसूत्रात बांधले असतात. शरीरापासून एखादा अवयव अलग झाल्यास त्याला काहीच महत्व राहत नाही . त्याचप्रमाणे व्यक्ती आणि समुदायाचे मूल्य राज्याच्या संजीवनीवर अवलंबून आहे. राज्याचे विभिन्न घटकांचे ( व्यक्ती, समुदाय, गाव , शासक वर्ग, प्रजा इत्यादि ) अस्तित्व राज्यावर अवलंबून आहे.  </a:t>
            </a:r>
          </a:p>
          <a:p>
            <a:pPr marL="0" indent="0">
              <a:buNone/>
            </a:pPr>
            <a:r>
              <a:rPr lang="mr-IN" sz="2400" dirty="0"/>
              <a:t>  </a:t>
            </a:r>
            <a:endParaRPr lang="en-US" sz="2400" dirty="0"/>
          </a:p>
        </p:txBody>
      </p:sp>
    </p:spTree>
    <p:extLst>
      <p:ext uri="{BB962C8B-B14F-4D97-AF65-F5344CB8AC3E}">
        <p14:creationId xmlns:p14="http://schemas.microsoft.com/office/powerpoint/2010/main" val="1557410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ED4EED-7656-428D-8A1D-D9250DC8B29A}"/>
              </a:ext>
            </a:extLst>
          </p:cNvPr>
          <p:cNvSpPr>
            <a:spLocks noGrp="1"/>
          </p:cNvSpPr>
          <p:nvPr>
            <p:ph type="title"/>
          </p:nvPr>
        </p:nvSpPr>
        <p:spPr/>
        <p:txBody>
          <a:bodyPr/>
          <a:lstStyle/>
          <a:p>
            <a:pPr algn="ctr"/>
            <a:r>
              <a:rPr lang="mr-IN" dirty="0"/>
              <a:t>अॅरिस्टॉटलचे राज्यासंबधि विचार</a:t>
            </a:r>
            <a:endParaRPr lang="en-US" dirty="0"/>
          </a:p>
        </p:txBody>
      </p:sp>
      <p:sp>
        <p:nvSpPr>
          <p:cNvPr id="3" name="Content Placeholder 2">
            <a:extLst>
              <a:ext uri="{FF2B5EF4-FFF2-40B4-BE49-F238E27FC236}">
                <a16:creationId xmlns:a16="http://schemas.microsoft.com/office/drawing/2014/main" xmlns="" id="{DF90A63B-51BC-42B0-B4A4-E4A4D7EE03DB}"/>
              </a:ext>
            </a:extLst>
          </p:cNvPr>
          <p:cNvSpPr>
            <a:spLocks noGrp="1"/>
          </p:cNvSpPr>
          <p:nvPr>
            <p:ph idx="1"/>
          </p:nvPr>
        </p:nvSpPr>
        <p:spPr/>
        <p:txBody>
          <a:bodyPr>
            <a:normAutofit fontScale="85000" lnSpcReduction="20000"/>
          </a:bodyPr>
          <a:lstStyle/>
          <a:p>
            <a:r>
              <a:rPr lang="mr-IN" sz="2400" dirty="0"/>
              <a:t>३) राज्य एक सर्वोच्च समुदाय आहे:-अॅरिस्टॉटल राज्याला समुदायाचा समुदाय मानत नाही तर सर्वोच्च समुदाय मानतो. राज्य सर्वोच्च समुदाय असण्याचे कारण म्हणजे इतर समुदायाचे अस्तित्व राज्यातच शक्य आहे. राज्याच्या अभावी कोणताच समुदाय आपला उद्देश पुर्णपणे प्राप्त करू शकत नाही. इतर समुदायांच्या उद्देशा पेक्षा राज्यांचा उद्देश अधिक महत्वाचा आहे.</a:t>
            </a:r>
          </a:p>
          <a:p>
            <a:r>
              <a:rPr lang="mr-IN" sz="2400" dirty="0"/>
              <a:t>४) राज्य व्यक्तीच्या पहिले:- अॅरिस्टॉटलच्या मते ‘राज्य हे व्यक्तीच्या पहिले आहे’</a:t>
            </a:r>
          </a:p>
          <a:p>
            <a:r>
              <a:rPr lang="mr-IN" sz="2400" dirty="0"/>
              <a:t>कारण राज्य हे शरीर आहे आणि पूर्ण शरीराच्या उत्पत्तीशिवाय अवयवयाची उत्पत्ति शक्य नाही. </a:t>
            </a:r>
          </a:p>
          <a:p>
            <a:r>
              <a:rPr lang="mr-IN" sz="2400" dirty="0"/>
              <a:t>५) विविधतेत एकता:- प्लेटोने आदर्श राज्यासाठी एकतेवर अतिशय भर दिला. परंतु अॅरिस्टॉटलने विविधतेत एकतेचे समर्थन केले आहे. निरनिराळे राग, ताल, आलाप, ह्यांच्या मिलनातून जसे सुंदर संगीत निर्माण होते तसेच राज्याच्या विभिन्न अंगाच्या संघटनातून एकतेचे सुरेल सुर निघतात.     </a:t>
            </a:r>
            <a:endParaRPr lang="en-US" sz="2400" dirty="0"/>
          </a:p>
        </p:txBody>
      </p:sp>
    </p:spTree>
    <p:extLst>
      <p:ext uri="{BB962C8B-B14F-4D97-AF65-F5344CB8AC3E}">
        <p14:creationId xmlns:p14="http://schemas.microsoft.com/office/powerpoint/2010/main" val="2980138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84CD46-0009-447D-AE20-2CC5CBA39AE6}"/>
              </a:ext>
            </a:extLst>
          </p:cNvPr>
          <p:cNvSpPr>
            <a:spLocks noGrp="1"/>
          </p:cNvSpPr>
          <p:nvPr>
            <p:ph type="title"/>
          </p:nvPr>
        </p:nvSpPr>
        <p:spPr/>
        <p:txBody>
          <a:bodyPr/>
          <a:lstStyle/>
          <a:p>
            <a:pPr algn="ctr"/>
            <a:r>
              <a:rPr lang="mr-IN" dirty="0"/>
              <a:t>अॅरिस्टॉटलचे राज्यासंबधि विचार</a:t>
            </a:r>
            <a:endParaRPr lang="en-US" dirty="0"/>
          </a:p>
        </p:txBody>
      </p:sp>
      <p:sp>
        <p:nvSpPr>
          <p:cNvPr id="3" name="Content Placeholder 2">
            <a:extLst>
              <a:ext uri="{FF2B5EF4-FFF2-40B4-BE49-F238E27FC236}">
                <a16:creationId xmlns:a16="http://schemas.microsoft.com/office/drawing/2014/main" xmlns="" id="{911F1EF8-5D5C-4DB1-B4E8-67C77B7414FE}"/>
              </a:ext>
            </a:extLst>
          </p:cNvPr>
          <p:cNvSpPr>
            <a:spLocks noGrp="1"/>
          </p:cNvSpPr>
          <p:nvPr>
            <p:ph idx="1"/>
          </p:nvPr>
        </p:nvSpPr>
        <p:spPr/>
        <p:txBody>
          <a:bodyPr>
            <a:normAutofit fontScale="85000" lnSpcReduction="10000"/>
          </a:bodyPr>
          <a:lstStyle/>
          <a:p>
            <a:r>
              <a:rPr lang="mr-IN" sz="2400" dirty="0"/>
              <a:t>६) राज्य एक स्वावलंबी समुदाय:-अॅरिस्टॉटल स्वावलंबत्व हे राज्याचे वैशिष्ट्ये मानतो. अॅरिस्टॉटलच्या काळात नगरराज्ये स्वावलंबी राहत होती. आधुनिक युगात स्वावलंबी राज्य शोधूनही सापडणार नाही. आज मोठमोठी राज्ये परस्परांवर अवलंबून आहेत.</a:t>
            </a:r>
          </a:p>
          <a:p>
            <a:r>
              <a:rPr lang="mr-IN" sz="2400" dirty="0"/>
              <a:t>७) राज्याचे उद्देश आणि कार्ये:- अॅरिस्टॉटलच्या मते., “ राज्य मानवी जीवनासाठी निर्माण झाले आणि चांगल्या जीवनासाठी टिकून राहिले.” राज्याचे कार्य सकारात्मक आणि रचनात्मक दोन्ही प्रकारचे आहे. राज्याने मानवी जीवनाला नैतिक आणि धर्म सुसंगत बनवावे. नागरिकाने दुसर्‍याच्या अधिकारावर केलेले आक्रमण रोखणे एवढेच राज्याचे कार्य नाही तर त्याला सच्चरित्र बनवून त्यांच्यातील अपराधी प्रवृतीच नष्ट होईल असे राज्याने कार्य करावे. अॅरिस्टॉटलच्या मते मनुष्य म्हणजे गुण आणि दोषांचा समन्वय आहे. राज्याने मनुष्याच्या दोषांवर अंकुश ठेवावा. समाजात न्यायव्यवस्था प्रस्थापित करून उच्च प्रतीचे जीवन जगता यावे ह्यासाठी राज्याने कार्य करावे.   </a:t>
            </a:r>
          </a:p>
          <a:p>
            <a:endParaRPr lang="en-US" sz="2400" dirty="0"/>
          </a:p>
        </p:txBody>
      </p:sp>
    </p:spTree>
    <p:extLst>
      <p:ext uri="{BB962C8B-B14F-4D97-AF65-F5344CB8AC3E}">
        <p14:creationId xmlns:p14="http://schemas.microsoft.com/office/powerpoint/2010/main" val="3401433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188FC3-EEBD-4861-A98C-35EC142E5127}"/>
              </a:ext>
            </a:extLst>
          </p:cNvPr>
          <p:cNvSpPr>
            <a:spLocks noGrp="1"/>
          </p:cNvSpPr>
          <p:nvPr>
            <p:ph type="title"/>
          </p:nvPr>
        </p:nvSpPr>
        <p:spPr/>
        <p:txBody>
          <a:bodyPr/>
          <a:lstStyle/>
          <a:p>
            <a:pPr algn="ctr"/>
            <a:r>
              <a:rPr lang="mr-IN" dirty="0"/>
              <a:t>अॅरिस्टॉटलने केलेले संविधानाचे वर्गीकरण </a:t>
            </a:r>
            <a:endParaRPr lang="en-US" dirty="0"/>
          </a:p>
        </p:txBody>
      </p:sp>
      <p:sp>
        <p:nvSpPr>
          <p:cNvPr id="3" name="Content Placeholder 2">
            <a:extLst>
              <a:ext uri="{FF2B5EF4-FFF2-40B4-BE49-F238E27FC236}">
                <a16:creationId xmlns:a16="http://schemas.microsoft.com/office/drawing/2014/main" xmlns="" id="{BC24F00F-123A-431D-AE83-3DEC1E30A0CF}"/>
              </a:ext>
            </a:extLst>
          </p:cNvPr>
          <p:cNvSpPr>
            <a:spLocks noGrp="1"/>
          </p:cNvSpPr>
          <p:nvPr>
            <p:ph idx="1"/>
          </p:nvPr>
        </p:nvSpPr>
        <p:spPr/>
        <p:txBody>
          <a:bodyPr>
            <a:normAutofit fontScale="85000" lnSpcReduction="10000"/>
          </a:bodyPr>
          <a:lstStyle/>
          <a:p>
            <a:r>
              <a:rPr lang="mr-IN" sz="2400" dirty="0"/>
              <a:t>अॅरिस्टॉटलने ‘पॉलिटिक्स’ या ग्रंथात निरनिराळ्या संविधानाचे वर्णन केले आहे. संविधानाची व्यख्या त्याने पुढील प्रमाणे केली आहे. “संविधान म्हणजे अशा प्रकारची व्यवस्था की जींद्वारे राज्यातील सार्वभौम सत्तेचे निवासस्थान कुठे आहे ते समजते. शासकाचे स्वरूप कसे आहे आणि त्याचा उद्देश काय आहेहे ह्यावरूनच समजते. अॅरिस्टॉटल संविधानाला राज्याचे एक अंग मानीत नाही तर संविधान म्हणजे राष्ट्रीय जीवनाची अभिव्यक्ती आहे. संविधानात परिवर्तन म्हणजेच केवळ पडव्यवस्थेत परिवर्तन नव्हे तर नैतिकता, सामाजिक आणि आर्थिक मूल्ये ह्यातही परिवर्तन होते. अॅरिस्टॉटलच्या मते ही स्थिति म्हणजेच क्रांतिसारखो होय.</a:t>
            </a:r>
          </a:p>
          <a:p>
            <a:r>
              <a:rPr lang="mr-IN" sz="2400" dirty="0"/>
              <a:t>अॅरिस्टॉटलने संविधानाचे वर्गीकरण दोन तत्वांच्या आधारे केले आहे</a:t>
            </a:r>
          </a:p>
          <a:p>
            <a:r>
              <a:rPr lang="mr-IN" sz="2400" dirty="0"/>
              <a:t>१) संख्यातत्व :- शासनाची सत्ता किती लोकांच्या हाती आहे ?</a:t>
            </a:r>
          </a:p>
          <a:p>
            <a:r>
              <a:rPr lang="mr-IN" sz="2400" dirty="0"/>
              <a:t>२) उद्देश :- राज्याचा उद्देश सार्वजनिक हित आहे की स्वार्थ ?</a:t>
            </a:r>
          </a:p>
          <a:p>
            <a:endParaRPr lang="en-US" sz="2400" dirty="0"/>
          </a:p>
        </p:txBody>
      </p:sp>
    </p:spTree>
    <p:extLst>
      <p:ext uri="{BB962C8B-B14F-4D97-AF65-F5344CB8AC3E}">
        <p14:creationId xmlns:p14="http://schemas.microsoft.com/office/powerpoint/2010/main" val="9064851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727</TotalTime>
  <Words>2226</Words>
  <Application>Microsoft Office PowerPoint</Application>
  <PresentationFormat>Widescreen</PresentationFormat>
  <Paragraphs>130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Mangal</vt:lpstr>
      <vt:lpstr>Trebuchet MS</vt:lpstr>
      <vt:lpstr>Wingdings 3</vt:lpstr>
      <vt:lpstr>Facet</vt:lpstr>
      <vt:lpstr>Dayanand College of Arts, Latur Department of Political science</vt:lpstr>
      <vt:lpstr>अॅरिस्टॉटल </vt:lpstr>
      <vt:lpstr>उद्दिष्ट्ये </vt:lpstr>
      <vt:lpstr>जीवन परिचय</vt:lpstr>
      <vt:lpstr>जीवन परिचय</vt:lpstr>
      <vt:lpstr>अॅरिस्टॉटलचे राज्यासंबधि विचार</vt:lpstr>
      <vt:lpstr>अॅरिस्टॉटलचे राज्यासंबधि विचार</vt:lpstr>
      <vt:lpstr>अॅरिस्टॉटलचे राज्यासंबधि विचार</vt:lpstr>
      <vt:lpstr>अॅरिस्टॉटलने केलेले संविधानाचे वर्गीकरण </vt:lpstr>
      <vt:lpstr>अॅरिस्टॉटलने केलेले संविधानाचे वर्गीकरण</vt:lpstr>
      <vt:lpstr>अॅरिस्टॉटलने केलेले संविधानाचे वर्गीकरण</vt:lpstr>
      <vt:lpstr>अॅरिस्टॉटलने केलेले संविधानाचे वर्गीकरण</vt:lpstr>
      <vt:lpstr>राज्याचे परिवर्तन चक्र </vt:lpstr>
      <vt:lpstr>अॅरिस्टॉटलचे आदर्श राज्य </vt:lpstr>
      <vt:lpstr>अॅरिस्टॉटलचे आदर्श राज्य </vt:lpstr>
      <vt:lpstr>अॅरिस्टॉटलचे आदर्श राज्य</vt:lpstr>
      <vt:lpstr>अॅरिस्टॉटलचे आदर्श राज्य</vt:lpstr>
      <vt:lpstr>अॅरिस्टॉटलच्या आदर्श राज्याचे मूल्यांकन</vt:lpstr>
      <vt:lpstr>क्रांतिसंबंधीचे विचार </vt:lpstr>
      <vt:lpstr>क्रांतिसंबंधीचे विचार</vt:lpstr>
      <vt:lpstr>अॅरिस्टॉटलचे दासप्रथे संबंधी विचार </vt:lpstr>
      <vt:lpstr>अॅरिस्टॉटलचे नागरिकत्वासंबंधी विचार </vt:lpstr>
      <vt:lpstr>अॅरिस्टॉटलचे नागरिकत्वासंबंधी विचार</vt:lpstr>
      <vt:lpstr>अॅरिस्टॉटलचे नागरिकत्वाच्या विचारांवरील टीका </vt:lpstr>
      <vt:lpstr>अॅरिस्टॉटलचे कुटुंबासंबंधी विचार</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अॅरिस्टॉटल (Aristotle)</dc:title>
  <dc:creator>KAVYA</dc:creator>
  <cp:lastModifiedBy>admin</cp:lastModifiedBy>
  <cp:revision>75</cp:revision>
  <dcterms:created xsi:type="dcterms:W3CDTF">2020-09-24T03:20:35Z</dcterms:created>
  <dcterms:modified xsi:type="dcterms:W3CDTF">2023-08-16T19:50:19Z</dcterms:modified>
</cp:coreProperties>
</file>