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6"/>
  </p:notesMasterIdLst>
  <p:sldIdLst>
    <p:sldId id="256" r:id="rId2"/>
    <p:sldId id="291" r:id="rId3"/>
    <p:sldId id="292" r:id="rId4"/>
    <p:sldId id="293" r:id="rId5"/>
    <p:sldId id="294" r:id="rId6"/>
    <p:sldId id="295" r:id="rId7"/>
    <p:sldId id="257" r:id="rId8"/>
    <p:sldId id="258" r:id="rId9"/>
    <p:sldId id="259" r:id="rId10"/>
    <p:sldId id="260" r:id="rId11"/>
    <p:sldId id="261" r:id="rId12"/>
    <p:sldId id="296" r:id="rId13"/>
    <p:sldId id="297" r:id="rId14"/>
    <p:sldId id="262" r:id="rId15"/>
    <p:sldId id="263" r:id="rId16"/>
    <p:sldId id="264" r:id="rId17"/>
    <p:sldId id="265" r:id="rId18"/>
    <p:sldId id="298" r:id="rId19"/>
    <p:sldId id="299" r:id="rId20"/>
    <p:sldId id="300" r:id="rId21"/>
    <p:sldId id="301" r:id="rId22"/>
    <p:sldId id="302" r:id="rId23"/>
    <p:sldId id="303" r:id="rId24"/>
    <p:sldId id="304" r:id="rId25"/>
    <p:sldId id="305" r:id="rId26"/>
    <p:sldId id="269" r:id="rId27"/>
    <p:sldId id="270" r:id="rId28"/>
    <p:sldId id="271" r:id="rId29"/>
    <p:sldId id="272" r:id="rId30"/>
    <p:sldId id="273" r:id="rId31"/>
    <p:sldId id="274" r:id="rId32"/>
    <p:sldId id="275" r:id="rId33"/>
    <p:sldId id="276" r:id="rId34"/>
    <p:sldId id="277" r:id="rId3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EE39233-0304-42E7-8C4F-028F2B6B80AE}" type="datetimeFigureOut">
              <a:rPr lang="en-US" smtClean="0"/>
              <a:pPr/>
              <a:t>6/16/2023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2CF180A-495F-491F-987E-AB17748ADBB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CF180A-495F-491F-987E-AB17748ADBB7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CF180A-495F-491F-987E-AB17748ADBB7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9E500A54-494C-4983-B055-9AB2038D3C6D}" type="datetimeFigureOut">
              <a:rPr lang="en-US" smtClean="0"/>
              <a:pPr/>
              <a:t>6/16/2023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5F44CFD9-0FFC-498A-B42F-C2D0CB82C40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E500A54-494C-4983-B055-9AB2038D3C6D}" type="datetimeFigureOut">
              <a:rPr lang="en-US" smtClean="0"/>
              <a:pPr/>
              <a:t>6/16/2023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F44CFD9-0FFC-498A-B42F-C2D0CB82C40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E500A54-494C-4983-B055-9AB2038D3C6D}" type="datetimeFigureOut">
              <a:rPr lang="en-US" smtClean="0"/>
              <a:pPr/>
              <a:t>6/16/2023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F44CFD9-0FFC-498A-B42F-C2D0CB82C40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E500A54-494C-4983-B055-9AB2038D3C6D}" type="datetimeFigureOut">
              <a:rPr lang="en-US" smtClean="0"/>
              <a:pPr/>
              <a:t>6/16/2023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F44CFD9-0FFC-498A-B42F-C2D0CB82C40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E500A54-494C-4983-B055-9AB2038D3C6D}" type="datetimeFigureOut">
              <a:rPr lang="en-US" smtClean="0"/>
              <a:pPr/>
              <a:t>6/16/2023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F44CFD9-0FFC-498A-B42F-C2D0CB82C40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E500A54-494C-4983-B055-9AB2038D3C6D}" type="datetimeFigureOut">
              <a:rPr lang="en-US" smtClean="0"/>
              <a:pPr/>
              <a:t>6/16/2023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F44CFD9-0FFC-498A-B42F-C2D0CB82C40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E500A54-494C-4983-B055-9AB2038D3C6D}" type="datetimeFigureOut">
              <a:rPr lang="en-US" smtClean="0"/>
              <a:pPr/>
              <a:t>6/16/2023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F44CFD9-0FFC-498A-B42F-C2D0CB82C40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E500A54-494C-4983-B055-9AB2038D3C6D}" type="datetimeFigureOut">
              <a:rPr lang="en-US" smtClean="0"/>
              <a:pPr/>
              <a:t>6/16/2023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F44CFD9-0FFC-498A-B42F-C2D0CB82C40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E500A54-494C-4983-B055-9AB2038D3C6D}" type="datetimeFigureOut">
              <a:rPr lang="en-US" smtClean="0"/>
              <a:pPr/>
              <a:t>6/16/2023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F44CFD9-0FFC-498A-B42F-C2D0CB82C40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9E500A54-494C-4983-B055-9AB2038D3C6D}" type="datetimeFigureOut">
              <a:rPr lang="en-US" smtClean="0"/>
              <a:pPr/>
              <a:t>6/16/2023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F44CFD9-0FFC-498A-B42F-C2D0CB82C40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9E500A54-494C-4983-B055-9AB2038D3C6D}" type="datetimeFigureOut">
              <a:rPr lang="en-US" smtClean="0"/>
              <a:pPr/>
              <a:t>6/16/2023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F44CFD9-0FFC-498A-B42F-C2D0CB82C40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9E500A54-494C-4983-B055-9AB2038D3C6D}" type="datetimeFigureOut">
              <a:rPr lang="en-US" smtClean="0"/>
              <a:pPr/>
              <a:t>6/16/2023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5F44CFD9-0FFC-498A-B42F-C2D0CB82C40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 err="1" smtClean="0"/>
              <a:t>स्थूल</a:t>
            </a:r>
            <a:r>
              <a:rPr lang="en-US" b="1" dirty="0" smtClean="0"/>
              <a:t> </a:t>
            </a:r>
            <a:r>
              <a:rPr lang="en-US" b="1" dirty="0" err="1" smtClean="0"/>
              <a:t>अर्थशास्त्र</a:t>
            </a:r>
            <a:r>
              <a:rPr lang="en-US" b="1" dirty="0" smtClean="0"/>
              <a:t> I</a:t>
            </a:r>
            <a:endParaRPr lang="en-US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pPr algn="r"/>
            <a:r>
              <a:rPr lang="en-US" dirty="0" err="1" smtClean="0"/>
              <a:t>प्रा</a:t>
            </a:r>
            <a:r>
              <a:rPr lang="en-US" dirty="0" smtClean="0"/>
              <a:t>. </a:t>
            </a:r>
            <a:r>
              <a:rPr lang="en-US" dirty="0" err="1" smtClean="0"/>
              <a:t>डॉ</a:t>
            </a:r>
            <a:r>
              <a:rPr lang="en-US" dirty="0" smtClean="0"/>
              <a:t>. </a:t>
            </a:r>
            <a:r>
              <a:rPr lang="en-US" dirty="0" err="1" smtClean="0"/>
              <a:t>बालाजी</a:t>
            </a:r>
            <a:r>
              <a:rPr lang="en-US" dirty="0" smtClean="0"/>
              <a:t> </a:t>
            </a:r>
            <a:r>
              <a:rPr lang="en-US" dirty="0" err="1" smtClean="0"/>
              <a:t>घुटे</a:t>
            </a:r>
            <a:endParaRPr lang="en-US" dirty="0" smtClean="0"/>
          </a:p>
          <a:p>
            <a:pPr algn="r"/>
            <a:r>
              <a:rPr lang="en-US" dirty="0" err="1" smtClean="0"/>
              <a:t>विभाग</a:t>
            </a:r>
            <a:r>
              <a:rPr lang="en-US" dirty="0" smtClean="0"/>
              <a:t> </a:t>
            </a:r>
            <a:r>
              <a:rPr lang="en-US" dirty="0" err="1" smtClean="0"/>
              <a:t>प्रमुख</a:t>
            </a:r>
            <a:r>
              <a:rPr lang="en-US" dirty="0" smtClean="0"/>
              <a:t>, </a:t>
            </a:r>
            <a:r>
              <a:rPr lang="en-US" dirty="0" err="1" smtClean="0"/>
              <a:t>अर्थशास्त्र</a:t>
            </a:r>
            <a:r>
              <a:rPr lang="en-US" dirty="0" smtClean="0"/>
              <a:t> </a:t>
            </a:r>
            <a:r>
              <a:rPr lang="en-US" dirty="0" err="1" smtClean="0"/>
              <a:t>विभाग</a:t>
            </a:r>
            <a:r>
              <a:rPr lang="en-US" dirty="0" smtClean="0"/>
              <a:t>,</a:t>
            </a:r>
          </a:p>
          <a:p>
            <a:pPr algn="r"/>
            <a:r>
              <a:rPr lang="en-US" dirty="0" err="1" smtClean="0"/>
              <a:t>दयानंद</a:t>
            </a:r>
            <a:r>
              <a:rPr lang="en-US" dirty="0" smtClean="0"/>
              <a:t> </a:t>
            </a:r>
            <a:r>
              <a:rPr lang="en-US" dirty="0" err="1" smtClean="0"/>
              <a:t>कला</a:t>
            </a:r>
            <a:r>
              <a:rPr lang="en-US" dirty="0" smtClean="0"/>
              <a:t> </a:t>
            </a:r>
            <a:r>
              <a:rPr lang="en-US" dirty="0" err="1" smtClean="0"/>
              <a:t>महाविद्यालय</a:t>
            </a:r>
            <a:r>
              <a:rPr lang="en-US" dirty="0" smtClean="0"/>
              <a:t>, </a:t>
            </a:r>
            <a:r>
              <a:rPr lang="en-US" dirty="0" err="1" smtClean="0"/>
              <a:t>लातूर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200000"/>
              </a:lnSpc>
            </a:pPr>
            <a:r>
              <a:rPr lang="en-US" dirty="0" smtClean="0"/>
              <a:t>1. </a:t>
            </a:r>
            <a:r>
              <a:rPr lang="en-US" dirty="0" err="1" smtClean="0"/>
              <a:t>उत्पादन</a:t>
            </a:r>
            <a:r>
              <a:rPr lang="en-US" dirty="0" smtClean="0"/>
              <a:t> </a:t>
            </a:r>
            <a:r>
              <a:rPr lang="en-US" dirty="0" err="1" smtClean="0"/>
              <a:t>पध्दत</a:t>
            </a:r>
            <a:endParaRPr lang="en-US" dirty="0" smtClean="0"/>
          </a:p>
          <a:p>
            <a:pPr>
              <a:lnSpc>
                <a:spcPct val="200000"/>
              </a:lnSpc>
            </a:pPr>
            <a:r>
              <a:rPr lang="en-US" dirty="0" smtClean="0"/>
              <a:t>2. </a:t>
            </a:r>
            <a:r>
              <a:rPr lang="en-US" dirty="0" err="1" smtClean="0"/>
              <a:t>उत्पन्न</a:t>
            </a:r>
            <a:r>
              <a:rPr lang="en-US" dirty="0" smtClean="0"/>
              <a:t> </a:t>
            </a:r>
            <a:r>
              <a:rPr lang="en-US" dirty="0" err="1" smtClean="0"/>
              <a:t>पध्दत</a:t>
            </a:r>
            <a:endParaRPr lang="en-US" dirty="0" smtClean="0"/>
          </a:p>
          <a:p>
            <a:pPr>
              <a:lnSpc>
                <a:spcPct val="200000"/>
              </a:lnSpc>
            </a:pPr>
            <a:r>
              <a:rPr lang="en-US" dirty="0" smtClean="0"/>
              <a:t>3. </a:t>
            </a:r>
            <a:r>
              <a:rPr lang="en-US" dirty="0" err="1" smtClean="0"/>
              <a:t>खर्च</a:t>
            </a:r>
            <a:r>
              <a:rPr lang="en-US" dirty="0" smtClean="0"/>
              <a:t> </a:t>
            </a:r>
            <a:r>
              <a:rPr lang="en-US" dirty="0" err="1" smtClean="0"/>
              <a:t>पध्दत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राष्ट्रीय</a:t>
            </a:r>
            <a:r>
              <a:rPr lang="en-US" dirty="0" smtClean="0"/>
              <a:t> </a:t>
            </a:r>
            <a:r>
              <a:rPr lang="en-US" dirty="0" err="1" smtClean="0"/>
              <a:t>उत्पन्न</a:t>
            </a:r>
            <a:r>
              <a:rPr lang="en-US" dirty="0" smtClean="0"/>
              <a:t> </a:t>
            </a:r>
            <a:r>
              <a:rPr lang="en-US" dirty="0" err="1" smtClean="0"/>
              <a:t>मोजण्याच्या</a:t>
            </a:r>
            <a:r>
              <a:rPr lang="en-US" dirty="0" smtClean="0"/>
              <a:t> </a:t>
            </a:r>
            <a:r>
              <a:rPr lang="en-US" dirty="0" err="1" smtClean="0"/>
              <a:t>पध्दती</a:t>
            </a:r>
            <a:r>
              <a:rPr lang="en-US" dirty="0" smtClean="0"/>
              <a:t>: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624078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2400" dirty="0" err="1" smtClean="0"/>
              <a:t>आकडेवारीचा</a:t>
            </a:r>
            <a:r>
              <a:rPr lang="en-US" sz="2400" dirty="0" smtClean="0"/>
              <a:t> </a:t>
            </a:r>
            <a:r>
              <a:rPr lang="en-US" sz="2400" dirty="0" err="1" smtClean="0"/>
              <a:t>अभाव</a:t>
            </a:r>
            <a:endParaRPr lang="en-US" sz="2400" dirty="0" smtClean="0"/>
          </a:p>
          <a:p>
            <a:pPr marL="624078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2400" dirty="0" err="1" smtClean="0"/>
              <a:t>दुहेरी</a:t>
            </a:r>
            <a:r>
              <a:rPr lang="en-US" sz="2400" dirty="0" smtClean="0"/>
              <a:t> </a:t>
            </a:r>
            <a:r>
              <a:rPr lang="en-US" sz="2400" dirty="0" err="1" smtClean="0"/>
              <a:t>मोजणी</a:t>
            </a:r>
            <a:endParaRPr lang="en-US" sz="2400" dirty="0" smtClean="0"/>
          </a:p>
          <a:p>
            <a:pPr marL="624078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2400" dirty="0" err="1" smtClean="0"/>
              <a:t>एकच</a:t>
            </a:r>
            <a:r>
              <a:rPr lang="en-US" sz="2400" dirty="0" smtClean="0"/>
              <a:t> </a:t>
            </a:r>
            <a:r>
              <a:rPr lang="en-US" sz="2400" dirty="0" err="1" smtClean="0"/>
              <a:t>व्यक्ती</a:t>
            </a:r>
            <a:r>
              <a:rPr lang="en-US" sz="2400" dirty="0" smtClean="0"/>
              <a:t> </a:t>
            </a:r>
            <a:r>
              <a:rPr lang="en-US" sz="2400" dirty="0" err="1" smtClean="0"/>
              <a:t>अनेक</a:t>
            </a:r>
            <a:r>
              <a:rPr lang="en-US" sz="2400" dirty="0" smtClean="0"/>
              <a:t> </a:t>
            </a:r>
            <a:r>
              <a:rPr lang="en-US" sz="2400" dirty="0" err="1" smtClean="0"/>
              <a:t>व्यवसाय</a:t>
            </a:r>
            <a:endParaRPr lang="en-US" sz="2400" dirty="0" smtClean="0"/>
          </a:p>
          <a:p>
            <a:pPr marL="624078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2400" dirty="0" err="1" smtClean="0"/>
              <a:t>भौगोलिक</a:t>
            </a:r>
            <a:r>
              <a:rPr lang="en-US" sz="2400" dirty="0" smtClean="0"/>
              <a:t> </a:t>
            </a:r>
            <a:r>
              <a:rPr lang="en-US" sz="2400" dirty="0" err="1" smtClean="0"/>
              <a:t>आकारमान</a:t>
            </a:r>
            <a:endParaRPr lang="en-US" sz="2400" dirty="0" smtClean="0"/>
          </a:p>
          <a:p>
            <a:pPr marL="624078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2400" dirty="0" err="1" smtClean="0"/>
              <a:t>वस्तुविनिमयाचे</a:t>
            </a:r>
            <a:r>
              <a:rPr lang="en-US" sz="2400" dirty="0" smtClean="0"/>
              <a:t> </a:t>
            </a:r>
            <a:r>
              <a:rPr lang="en-US" sz="2400" dirty="0" err="1" smtClean="0"/>
              <a:t>अस्तित्व</a:t>
            </a:r>
            <a:endParaRPr lang="en-US" sz="2400" dirty="0" smtClean="0"/>
          </a:p>
          <a:p>
            <a:pPr marL="624078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2400" dirty="0" err="1" smtClean="0"/>
              <a:t>अवैध</a:t>
            </a:r>
            <a:r>
              <a:rPr lang="en-US" sz="2400" dirty="0" smtClean="0"/>
              <a:t> </a:t>
            </a:r>
            <a:r>
              <a:rPr lang="en-US" sz="2400" dirty="0" err="1" smtClean="0"/>
              <a:t>व्यवसाय</a:t>
            </a:r>
            <a:endParaRPr lang="en-US" sz="2400" dirty="0" smtClean="0"/>
          </a:p>
          <a:p>
            <a:pPr marL="624078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2400" dirty="0" err="1" smtClean="0"/>
              <a:t>राष्ट्रीय</a:t>
            </a:r>
            <a:r>
              <a:rPr lang="en-US" sz="2400" dirty="0" smtClean="0"/>
              <a:t> </a:t>
            </a:r>
            <a:r>
              <a:rPr lang="en-US" sz="2400" dirty="0" err="1" smtClean="0"/>
              <a:t>उत्पन्न</a:t>
            </a:r>
            <a:r>
              <a:rPr lang="en-US" sz="2400" dirty="0" smtClean="0"/>
              <a:t> </a:t>
            </a:r>
            <a:r>
              <a:rPr lang="en-US" sz="2400" dirty="0" err="1" smtClean="0"/>
              <a:t>मोजणी</a:t>
            </a:r>
            <a:r>
              <a:rPr lang="en-US" sz="2400" dirty="0" smtClean="0"/>
              <a:t> </a:t>
            </a:r>
            <a:r>
              <a:rPr lang="en-US" sz="2400" dirty="0" err="1" smtClean="0"/>
              <a:t>पध्दतींची</a:t>
            </a:r>
            <a:r>
              <a:rPr lang="en-US" sz="2400" dirty="0" smtClean="0"/>
              <a:t> </a:t>
            </a:r>
            <a:r>
              <a:rPr lang="en-US" sz="2400" dirty="0" err="1" smtClean="0"/>
              <a:t>विफलता</a:t>
            </a:r>
            <a:endParaRPr lang="en-US" sz="2400" dirty="0" smtClean="0"/>
          </a:p>
          <a:p>
            <a:pPr marL="624078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2400" dirty="0" err="1" smtClean="0"/>
              <a:t>लोकांच्या</a:t>
            </a:r>
            <a:r>
              <a:rPr lang="en-US" sz="2400" dirty="0" smtClean="0"/>
              <a:t> </a:t>
            </a:r>
            <a:r>
              <a:rPr lang="en-US" sz="2400" dirty="0" err="1" smtClean="0"/>
              <a:t>सहकार्याचा</a:t>
            </a:r>
            <a:r>
              <a:rPr lang="en-US" sz="2400" dirty="0" smtClean="0"/>
              <a:t> </a:t>
            </a:r>
            <a:r>
              <a:rPr lang="en-US" sz="2400" dirty="0" err="1" smtClean="0"/>
              <a:t>अभाव</a:t>
            </a:r>
            <a:endParaRPr lang="en-US" sz="24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राष्ट्रीय</a:t>
            </a:r>
            <a:r>
              <a:rPr lang="en-US" dirty="0" smtClean="0"/>
              <a:t> </a:t>
            </a:r>
            <a:r>
              <a:rPr lang="en-US" dirty="0" err="1" smtClean="0"/>
              <a:t>उत्पन्न</a:t>
            </a:r>
            <a:r>
              <a:rPr lang="en-US" dirty="0" smtClean="0"/>
              <a:t> </a:t>
            </a:r>
            <a:r>
              <a:rPr lang="en-US" dirty="0" err="1" smtClean="0"/>
              <a:t>मोजणीतील</a:t>
            </a:r>
            <a:r>
              <a:rPr lang="en-US" dirty="0" smtClean="0"/>
              <a:t> </a:t>
            </a:r>
            <a:r>
              <a:rPr lang="en-US" dirty="0" err="1" smtClean="0"/>
              <a:t>अडचणी</a:t>
            </a:r>
            <a:r>
              <a:rPr lang="en-US" dirty="0" smtClean="0"/>
              <a:t>: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50000"/>
              </a:lnSpc>
              <a:buNone/>
            </a:pPr>
            <a:r>
              <a:rPr lang="en-US" dirty="0" err="1" smtClean="0"/>
              <a:t>पैशाची</a:t>
            </a:r>
            <a:r>
              <a:rPr lang="en-US" dirty="0" smtClean="0"/>
              <a:t> </a:t>
            </a:r>
            <a:r>
              <a:rPr lang="en-US" dirty="0" err="1" smtClean="0"/>
              <a:t>व्याख्या</a:t>
            </a:r>
            <a:r>
              <a:rPr lang="en-US" dirty="0" smtClean="0"/>
              <a:t> “</a:t>
            </a:r>
            <a:r>
              <a:rPr lang="en-US" dirty="0" err="1" smtClean="0"/>
              <a:t>ऋणाची</a:t>
            </a:r>
            <a:r>
              <a:rPr lang="en-US" dirty="0" smtClean="0"/>
              <a:t> </a:t>
            </a:r>
            <a:r>
              <a:rPr lang="en-US" dirty="0" err="1" smtClean="0"/>
              <a:t>पूर्ण</a:t>
            </a:r>
            <a:r>
              <a:rPr lang="en-US" dirty="0" smtClean="0"/>
              <a:t> </a:t>
            </a:r>
            <a:r>
              <a:rPr lang="en-US" dirty="0" err="1" smtClean="0"/>
              <a:t>परतफेड</a:t>
            </a:r>
            <a:r>
              <a:rPr lang="en-US" dirty="0" smtClean="0"/>
              <a:t> </a:t>
            </a:r>
            <a:r>
              <a:rPr lang="en-US" dirty="0" err="1" smtClean="0"/>
              <a:t>करण्याचे</a:t>
            </a:r>
            <a:r>
              <a:rPr lang="en-US" dirty="0" smtClean="0"/>
              <a:t> </a:t>
            </a:r>
            <a:r>
              <a:rPr lang="en-US" dirty="0" err="1" smtClean="0"/>
              <a:t>साधन</a:t>
            </a:r>
            <a:r>
              <a:rPr lang="en-US" dirty="0" smtClean="0"/>
              <a:t> </a:t>
            </a:r>
            <a:r>
              <a:rPr lang="en-US" dirty="0" err="1" smtClean="0"/>
              <a:t>म्हणून</a:t>
            </a:r>
            <a:r>
              <a:rPr lang="en-US" dirty="0" smtClean="0"/>
              <a:t> </a:t>
            </a:r>
            <a:r>
              <a:rPr lang="en-US" dirty="0" err="1" smtClean="0"/>
              <a:t>जी</a:t>
            </a:r>
            <a:r>
              <a:rPr lang="en-US" dirty="0" smtClean="0"/>
              <a:t> </a:t>
            </a:r>
            <a:r>
              <a:rPr lang="en-US" dirty="0" err="1" smtClean="0"/>
              <a:t>वस्तू</a:t>
            </a:r>
            <a:r>
              <a:rPr lang="en-US" dirty="0" smtClean="0"/>
              <a:t> </a:t>
            </a:r>
            <a:r>
              <a:rPr lang="en-US" dirty="0" err="1" smtClean="0"/>
              <a:t>एका</a:t>
            </a:r>
            <a:r>
              <a:rPr lang="en-US" dirty="0" smtClean="0"/>
              <a:t> </a:t>
            </a:r>
            <a:r>
              <a:rPr lang="en-US" dirty="0" err="1" smtClean="0"/>
              <a:t>व्यक्तीकडून</a:t>
            </a:r>
            <a:r>
              <a:rPr lang="en-US" dirty="0" smtClean="0"/>
              <a:t> </a:t>
            </a:r>
            <a:r>
              <a:rPr lang="en-US" dirty="0" err="1" smtClean="0"/>
              <a:t>दुसऱ्या</a:t>
            </a:r>
            <a:r>
              <a:rPr lang="en-US" dirty="0" smtClean="0"/>
              <a:t> </a:t>
            </a:r>
            <a:r>
              <a:rPr lang="en-US" dirty="0" err="1" smtClean="0"/>
              <a:t>व्क्तीकडे</a:t>
            </a:r>
            <a:r>
              <a:rPr lang="en-US" dirty="0" smtClean="0"/>
              <a:t> </a:t>
            </a:r>
            <a:r>
              <a:rPr lang="en-US" dirty="0" err="1" smtClean="0"/>
              <a:t>सहज</a:t>
            </a:r>
            <a:r>
              <a:rPr lang="en-US" dirty="0" smtClean="0"/>
              <a:t> व </a:t>
            </a:r>
            <a:r>
              <a:rPr lang="en-US" dirty="0" err="1" smtClean="0"/>
              <a:t>अनिर्बंधपणे</a:t>
            </a:r>
            <a:r>
              <a:rPr lang="en-US" dirty="0" smtClean="0"/>
              <a:t> </a:t>
            </a:r>
            <a:r>
              <a:rPr lang="en-US" dirty="0" err="1" smtClean="0"/>
              <a:t>हस्तांतरित</a:t>
            </a:r>
            <a:r>
              <a:rPr lang="en-US" dirty="0" smtClean="0"/>
              <a:t> </a:t>
            </a:r>
            <a:r>
              <a:rPr lang="en-US" dirty="0" err="1" smtClean="0"/>
              <a:t>केले</a:t>
            </a:r>
            <a:r>
              <a:rPr lang="en-US" dirty="0" smtClean="0"/>
              <a:t> </a:t>
            </a:r>
            <a:r>
              <a:rPr lang="en-US" dirty="0" err="1" smtClean="0"/>
              <a:t>जाते</a:t>
            </a:r>
            <a:r>
              <a:rPr lang="en-US" dirty="0" smtClean="0"/>
              <a:t>, </a:t>
            </a:r>
            <a:r>
              <a:rPr lang="en-US" dirty="0" err="1" smtClean="0"/>
              <a:t>तसेच</a:t>
            </a:r>
            <a:r>
              <a:rPr lang="en-US" dirty="0" smtClean="0"/>
              <a:t> </a:t>
            </a:r>
            <a:r>
              <a:rPr lang="en-US" dirty="0" err="1" smtClean="0"/>
              <a:t>देणाऱ्याच्या</a:t>
            </a:r>
            <a:r>
              <a:rPr lang="en-US" dirty="0" smtClean="0"/>
              <a:t> </a:t>
            </a:r>
            <a:r>
              <a:rPr lang="en-US" dirty="0" err="1" smtClean="0"/>
              <a:t>वर्तणुकीचा</a:t>
            </a:r>
            <a:r>
              <a:rPr lang="en-US" dirty="0" smtClean="0"/>
              <a:t> </a:t>
            </a:r>
            <a:r>
              <a:rPr lang="en-US" dirty="0" err="1" smtClean="0"/>
              <a:t>किंवा</a:t>
            </a:r>
            <a:r>
              <a:rPr lang="en-US" dirty="0" smtClean="0"/>
              <a:t> </a:t>
            </a:r>
            <a:r>
              <a:rPr lang="en-US" dirty="0" err="1" smtClean="0"/>
              <a:t>पतीचा</a:t>
            </a:r>
            <a:r>
              <a:rPr lang="en-US" dirty="0" smtClean="0"/>
              <a:t> (Credit) </a:t>
            </a:r>
            <a:r>
              <a:rPr lang="en-US" dirty="0" err="1" smtClean="0"/>
              <a:t>विचार</a:t>
            </a:r>
            <a:r>
              <a:rPr lang="en-US" dirty="0" smtClean="0"/>
              <a:t> न </a:t>
            </a:r>
            <a:r>
              <a:rPr lang="en-US" dirty="0" err="1" smtClean="0"/>
              <a:t>करता</a:t>
            </a:r>
            <a:r>
              <a:rPr lang="en-US" dirty="0" smtClean="0"/>
              <a:t> </a:t>
            </a:r>
            <a:r>
              <a:rPr lang="en-US" dirty="0" err="1" smtClean="0"/>
              <a:t>जी</a:t>
            </a:r>
            <a:r>
              <a:rPr lang="en-US" dirty="0" smtClean="0"/>
              <a:t> </a:t>
            </a:r>
            <a:r>
              <a:rPr lang="en-US" dirty="0" err="1" smtClean="0"/>
              <a:t>नि:शंकपणे</a:t>
            </a:r>
            <a:r>
              <a:rPr lang="en-US" dirty="0" smtClean="0"/>
              <a:t> </a:t>
            </a:r>
            <a:r>
              <a:rPr lang="en-US" dirty="0" err="1" smtClean="0"/>
              <a:t>स्वीकारली</a:t>
            </a:r>
            <a:r>
              <a:rPr lang="en-US" dirty="0" smtClean="0"/>
              <a:t> </a:t>
            </a:r>
            <a:r>
              <a:rPr lang="en-US" dirty="0" err="1" smtClean="0"/>
              <a:t>जाते</a:t>
            </a:r>
            <a:r>
              <a:rPr lang="en-US" dirty="0" smtClean="0"/>
              <a:t> </a:t>
            </a:r>
            <a:r>
              <a:rPr lang="en-US" dirty="0" err="1" smtClean="0"/>
              <a:t>अशा</a:t>
            </a:r>
            <a:r>
              <a:rPr lang="en-US" dirty="0" smtClean="0"/>
              <a:t> </a:t>
            </a:r>
            <a:r>
              <a:rPr lang="en-US" dirty="0" err="1" smtClean="0"/>
              <a:t>कोणत्याही</a:t>
            </a:r>
            <a:r>
              <a:rPr lang="en-US" dirty="0" smtClean="0"/>
              <a:t> </a:t>
            </a:r>
            <a:r>
              <a:rPr lang="en-US" dirty="0" err="1" smtClean="0"/>
              <a:t>वस्तूला</a:t>
            </a:r>
            <a:r>
              <a:rPr lang="en-US" dirty="0" smtClean="0"/>
              <a:t> </a:t>
            </a:r>
            <a:r>
              <a:rPr lang="en-US" dirty="0" err="1" smtClean="0"/>
              <a:t>पैसा</a:t>
            </a:r>
            <a:r>
              <a:rPr lang="en-US" dirty="0" smtClean="0"/>
              <a:t> </a:t>
            </a:r>
            <a:r>
              <a:rPr lang="en-US" dirty="0" err="1" smtClean="0"/>
              <a:t>किंवा</a:t>
            </a:r>
            <a:r>
              <a:rPr lang="en-US" dirty="0" smtClean="0"/>
              <a:t> </a:t>
            </a:r>
            <a:r>
              <a:rPr lang="en-US" dirty="0" err="1" smtClean="0"/>
              <a:t>मुद्रा</a:t>
            </a:r>
            <a:r>
              <a:rPr lang="en-US" dirty="0" smtClean="0"/>
              <a:t> </a:t>
            </a:r>
            <a:r>
              <a:rPr lang="en-US" dirty="0" err="1" smtClean="0"/>
              <a:t>म्हणतात</a:t>
            </a:r>
            <a:r>
              <a:rPr lang="en-US" dirty="0" smtClean="0"/>
              <a:t>.” 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प्रकरण</a:t>
            </a:r>
            <a:r>
              <a:rPr lang="en-US" dirty="0" smtClean="0"/>
              <a:t> </a:t>
            </a:r>
            <a:r>
              <a:rPr lang="en-US" dirty="0" err="1" smtClean="0"/>
              <a:t>तिसरे</a:t>
            </a:r>
            <a:r>
              <a:rPr lang="en-US" dirty="0" smtClean="0"/>
              <a:t>: </a:t>
            </a:r>
            <a:r>
              <a:rPr lang="en-US" dirty="0" err="1" smtClean="0"/>
              <a:t>अर्थव्यवस्थेत</a:t>
            </a:r>
            <a:r>
              <a:rPr lang="en-US" dirty="0" smtClean="0"/>
              <a:t> </a:t>
            </a:r>
            <a:r>
              <a:rPr lang="en-US" dirty="0" err="1" smtClean="0"/>
              <a:t>पैशाची</a:t>
            </a:r>
            <a:r>
              <a:rPr lang="en-US" dirty="0" smtClean="0"/>
              <a:t> </a:t>
            </a:r>
            <a:r>
              <a:rPr lang="en-US" dirty="0" err="1" smtClean="0"/>
              <a:t>भुमिका</a:t>
            </a:r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624078" indent="-514350">
              <a:buNone/>
            </a:pPr>
            <a:r>
              <a:rPr lang="en-US" dirty="0" smtClean="0"/>
              <a:t>1. </a:t>
            </a:r>
            <a:r>
              <a:rPr lang="en-US" dirty="0" err="1" smtClean="0"/>
              <a:t>प्राथमिक</a:t>
            </a:r>
            <a:r>
              <a:rPr lang="en-US" dirty="0" smtClean="0"/>
              <a:t> </a:t>
            </a:r>
            <a:r>
              <a:rPr lang="en-US" dirty="0" err="1" smtClean="0"/>
              <a:t>किंवा</a:t>
            </a:r>
            <a:r>
              <a:rPr lang="en-US" dirty="0" smtClean="0"/>
              <a:t> </a:t>
            </a:r>
            <a:r>
              <a:rPr lang="en-US" dirty="0" err="1" smtClean="0"/>
              <a:t>मुख्य</a:t>
            </a:r>
            <a:r>
              <a:rPr lang="en-US" dirty="0" smtClean="0"/>
              <a:t> </a:t>
            </a:r>
            <a:r>
              <a:rPr lang="en-US" dirty="0" err="1" smtClean="0"/>
              <a:t>कार्य</a:t>
            </a:r>
            <a:endParaRPr lang="en-US" dirty="0" smtClean="0"/>
          </a:p>
          <a:p>
            <a:pPr marL="624078" indent="-514350">
              <a:buNone/>
            </a:pPr>
            <a:r>
              <a:rPr lang="en-US" dirty="0" smtClean="0"/>
              <a:t>अ. </a:t>
            </a:r>
            <a:r>
              <a:rPr lang="en-US" dirty="0" err="1" smtClean="0"/>
              <a:t>विनिमय</a:t>
            </a:r>
            <a:r>
              <a:rPr lang="en-US" dirty="0" smtClean="0"/>
              <a:t> </a:t>
            </a:r>
            <a:r>
              <a:rPr lang="en-US" dirty="0" err="1" smtClean="0"/>
              <a:t>माध्यम</a:t>
            </a:r>
            <a:endParaRPr lang="en-US" dirty="0" smtClean="0"/>
          </a:p>
          <a:p>
            <a:pPr marL="624078" indent="-514350">
              <a:buNone/>
            </a:pPr>
            <a:r>
              <a:rPr lang="en-US" dirty="0" smtClean="0"/>
              <a:t>ब. </a:t>
            </a:r>
            <a:r>
              <a:rPr lang="en-US" dirty="0" err="1" smtClean="0"/>
              <a:t>मूल्यमापन</a:t>
            </a:r>
            <a:endParaRPr lang="en-US" dirty="0" smtClean="0"/>
          </a:p>
          <a:p>
            <a:pPr marL="624078" indent="-514350">
              <a:buNone/>
            </a:pPr>
            <a:endParaRPr lang="en-US" dirty="0" smtClean="0"/>
          </a:p>
          <a:p>
            <a:pPr marL="624078" indent="-514350">
              <a:buNone/>
            </a:pPr>
            <a:r>
              <a:rPr lang="en-US" dirty="0" smtClean="0"/>
              <a:t>2. </a:t>
            </a:r>
            <a:r>
              <a:rPr lang="en-US" dirty="0" err="1" smtClean="0"/>
              <a:t>सहाय्यक</a:t>
            </a:r>
            <a:r>
              <a:rPr lang="en-US" dirty="0" smtClean="0"/>
              <a:t> </a:t>
            </a:r>
            <a:r>
              <a:rPr lang="en-US" dirty="0" err="1" smtClean="0"/>
              <a:t>कार्ये</a:t>
            </a:r>
            <a:endParaRPr lang="en-US" dirty="0" smtClean="0"/>
          </a:p>
          <a:p>
            <a:pPr marL="624078" indent="-514350">
              <a:buNone/>
            </a:pPr>
            <a:r>
              <a:rPr lang="en-US" dirty="0" smtClean="0"/>
              <a:t>अ. </a:t>
            </a:r>
            <a:r>
              <a:rPr lang="en-US" dirty="0" err="1" smtClean="0"/>
              <a:t>मूल्यसंग्रह</a:t>
            </a:r>
            <a:endParaRPr lang="en-US" dirty="0" smtClean="0"/>
          </a:p>
          <a:p>
            <a:pPr marL="624078" indent="-514350">
              <a:buNone/>
            </a:pPr>
            <a:r>
              <a:rPr lang="en-US" dirty="0" smtClean="0"/>
              <a:t>ब. </a:t>
            </a:r>
            <a:r>
              <a:rPr lang="en-US" dirty="0" err="1" smtClean="0"/>
              <a:t>भविष्य्कालीन</a:t>
            </a:r>
            <a:r>
              <a:rPr lang="en-US" dirty="0" smtClean="0"/>
              <a:t> </a:t>
            </a:r>
            <a:r>
              <a:rPr lang="en-US" dirty="0" err="1" smtClean="0"/>
              <a:t>देणे</a:t>
            </a:r>
            <a:r>
              <a:rPr lang="en-US" dirty="0" smtClean="0"/>
              <a:t> </a:t>
            </a:r>
            <a:r>
              <a:rPr lang="en-US" dirty="0" err="1" smtClean="0"/>
              <a:t>फेडण्याचे</a:t>
            </a:r>
            <a:r>
              <a:rPr lang="en-US" dirty="0" smtClean="0"/>
              <a:t> </a:t>
            </a:r>
            <a:r>
              <a:rPr lang="en-US" dirty="0" err="1" smtClean="0"/>
              <a:t>साधन</a:t>
            </a:r>
            <a:endParaRPr lang="en-US" dirty="0" smtClean="0"/>
          </a:p>
          <a:p>
            <a:pPr marL="624078" indent="-514350">
              <a:buNone/>
            </a:pPr>
            <a:endParaRPr lang="en-US" dirty="0" smtClean="0"/>
          </a:p>
          <a:p>
            <a:pPr marL="624078" indent="-514350">
              <a:buNone/>
            </a:pPr>
            <a:r>
              <a:rPr lang="en-US" dirty="0" smtClean="0"/>
              <a:t>3. </a:t>
            </a:r>
            <a:r>
              <a:rPr lang="en-US" dirty="0" err="1" smtClean="0"/>
              <a:t>संभाव्य</a:t>
            </a:r>
            <a:r>
              <a:rPr lang="en-US" dirty="0" smtClean="0"/>
              <a:t> </a:t>
            </a:r>
            <a:r>
              <a:rPr lang="en-US" dirty="0" err="1" smtClean="0"/>
              <a:t>किंवा</a:t>
            </a:r>
            <a:r>
              <a:rPr lang="en-US" dirty="0" smtClean="0"/>
              <a:t> </a:t>
            </a:r>
            <a:r>
              <a:rPr lang="en-US" dirty="0" err="1" smtClean="0"/>
              <a:t>आकस्मिक</a:t>
            </a:r>
            <a:r>
              <a:rPr lang="en-US" dirty="0" smtClean="0"/>
              <a:t> </a:t>
            </a:r>
            <a:r>
              <a:rPr lang="en-US" dirty="0" err="1" smtClean="0"/>
              <a:t>कार्ये</a:t>
            </a:r>
            <a:endParaRPr lang="en-US" dirty="0" smtClean="0"/>
          </a:p>
          <a:p>
            <a:pPr marL="624078" indent="-514350">
              <a:buNone/>
            </a:pPr>
            <a:r>
              <a:rPr lang="en-US" dirty="0" smtClean="0"/>
              <a:t>अ. </a:t>
            </a:r>
            <a:r>
              <a:rPr lang="en-US" dirty="0" err="1" smtClean="0"/>
              <a:t>मूल्याचे</a:t>
            </a:r>
            <a:r>
              <a:rPr lang="en-US" dirty="0" smtClean="0"/>
              <a:t> </a:t>
            </a:r>
            <a:r>
              <a:rPr lang="en-US" dirty="0" err="1" smtClean="0"/>
              <a:t>हस्तांतरण</a:t>
            </a:r>
            <a:endParaRPr lang="en-US" dirty="0" smtClean="0"/>
          </a:p>
          <a:p>
            <a:pPr marL="624078" indent="-514350">
              <a:buNone/>
            </a:pPr>
            <a:r>
              <a:rPr lang="en-US" dirty="0" smtClean="0"/>
              <a:t>ब. </a:t>
            </a:r>
            <a:r>
              <a:rPr lang="en-US" dirty="0" err="1" smtClean="0"/>
              <a:t>प्रत्ययाचा</a:t>
            </a:r>
            <a:r>
              <a:rPr lang="en-US" dirty="0" smtClean="0"/>
              <a:t> </a:t>
            </a:r>
            <a:r>
              <a:rPr lang="en-US" dirty="0" err="1" smtClean="0"/>
              <a:t>आधार</a:t>
            </a:r>
            <a:endParaRPr lang="en-US" dirty="0" smtClean="0"/>
          </a:p>
          <a:p>
            <a:pPr marL="624078" indent="-514350">
              <a:buNone/>
            </a:pPr>
            <a:r>
              <a:rPr lang="en-US" dirty="0" smtClean="0"/>
              <a:t>क. </a:t>
            </a:r>
            <a:r>
              <a:rPr lang="en-US" dirty="0" err="1" smtClean="0"/>
              <a:t>वाटणीचा</a:t>
            </a:r>
            <a:r>
              <a:rPr lang="en-US" dirty="0" smtClean="0"/>
              <a:t> </a:t>
            </a:r>
            <a:r>
              <a:rPr lang="en-US" dirty="0" err="1" smtClean="0"/>
              <a:t>आधार</a:t>
            </a:r>
            <a:endParaRPr lang="en-US" dirty="0" smtClean="0"/>
          </a:p>
          <a:p>
            <a:pPr marL="624078" indent="-514350">
              <a:buNone/>
            </a:pPr>
            <a:r>
              <a:rPr lang="en-US" dirty="0" smtClean="0"/>
              <a:t>ड. </a:t>
            </a:r>
            <a:r>
              <a:rPr lang="en-US" dirty="0" err="1" smtClean="0"/>
              <a:t>सीमातत्वाचा</a:t>
            </a:r>
            <a:r>
              <a:rPr lang="en-US" dirty="0" smtClean="0"/>
              <a:t> </a:t>
            </a:r>
            <a:r>
              <a:rPr lang="en-US" dirty="0" err="1" smtClean="0"/>
              <a:t>आधार</a:t>
            </a:r>
            <a:endParaRPr lang="en-US" dirty="0" smtClean="0"/>
          </a:p>
          <a:p>
            <a:pPr marL="624078" indent="-514350">
              <a:buNone/>
            </a:pPr>
            <a:r>
              <a:rPr lang="en-US" dirty="0" smtClean="0"/>
              <a:t>इ. </a:t>
            </a:r>
            <a:r>
              <a:rPr lang="en-US" dirty="0" err="1" smtClean="0"/>
              <a:t>बचत</a:t>
            </a:r>
            <a:r>
              <a:rPr lang="en-US" dirty="0" smtClean="0"/>
              <a:t> व </a:t>
            </a:r>
            <a:r>
              <a:rPr lang="en-US" dirty="0" err="1" smtClean="0"/>
              <a:t>भांडवल</a:t>
            </a:r>
            <a:r>
              <a:rPr lang="en-US" dirty="0" smtClean="0"/>
              <a:t> </a:t>
            </a:r>
            <a:r>
              <a:rPr lang="en-US" dirty="0" err="1" smtClean="0"/>
              <a:t>संचय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पैशाची</a:t>
            </a:r>
            <a:r>
              <a:rPr lang="en-US" dirty="0" smtClean="0"/>
              <a:t> </a:t>
            </a:r>
            <a:r>
              <a:rPr lang="en-US" dirty="0" err="1" smtClean="0"/>
              <a:t>कार्य</a:t>
            </a:r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n-US" dirty="0" err="1" smtClean="0"/>
              <a:t>पैशाची</a:t>
            </a:r>
            <a:r>
              <a:rPr lang="en-US" dirty="0" smtClean="0"/>
              <a:t> </a:t>
            </a:r>
            <a:r>
              <a:rPr lang="en-US" dirty="0" err="1" smtClean="0"/>
              <a:t>व्याख्या</a:t>
            </a:r>
            <a:r>
              <a:rPr lang="en-US" dirty="0" smtClean="0"/>
              <a:t>, </a:t>
            </a:r>
            <a:r>
              <a:rPr lang="en-US" dirty="0" err="1" smtClean="0"/>
              <a:t>कार्य</a:t>
            </a:r>
            <a:r>
              <a:rPr lang="en-US" dirty="0" smtClean="0"/>
              <a:t> व </a:t>
            </a:r>
            <a:r>
              <a:rPr lang="en-US" dirty="0" err="1" smtClean="0"/>
              <a:t>महत्व</a:t>
            </a:r>
            <a:endParaRPr lang="en-US" dirty="0" smtClean="0"/>
          </a:p>
          <a:p>
            <a:pPr>
              <a:lnSpc>
                <a:spcPct val="150000"/>
              </a:lnSpc>
            </a:pPr>
            <a:r>
              <a:rPr lang="en-US" dirty="0" err="1" smtClean="0"/>
              <a:t>पैशाचे</a:t>
            </a:r>
            <a:r>
              <a:rPr lang="en-US" dirty="0" smtClean="0"/>
              <a:t> </a:t>
            </a:r>
            <a:r>
              <a:rPr lang="en-US" dirty="0" err="1" smtClean="0"/>
              <a:t>मूल्य</a:t>
            </a:r>
            <a:r>
              <a:rPr lang="en-US" dirty="0" smtClean="0"/>
              <a:t> </a:t>
            </a:r>
            <a:r>
              <a:rPr lang="en-US" dirty="0" err="1" smtClean="0"/>
              <a:t>म्हणजे</a:t>
            </a:r>
            <a:r>
              <a:rPr lang="en-US" dirty="0" smtClean="0"/>
              <a:t> </a:t>
            </a:r>
            <a:r>
              <a:rPr lang="en-US" dirty="0" err="1" smtClean="0"/>
              <a:t>काय</a:t>
            </a:r>
            <a:r>
              <a:rPr lang="en-US" dirty="0" smtClean="0"/>
              <a:t>?</a:t>
            </a:r>
          </a:p>
          <a:p>
            <a:pPr>
              <a:lnSpc>
                <a:spcPct val="150000"/>
              </a:lnSpc>
            </a:pPr>
            <a:r>
              <a:rPr lang="en-US" dirty="0" err="1" smtClean="0"/>
              <a:t>किंमत</a:t>
            </a:r>
            <a:r>
              <a:rPr lang="en-US" dirty="0" smtClean="0"/>
              <a:t> </a:t>
            </a:r>
            <a:r>
              <a:rPr lang="en-US" dirty="0" err="1" smtClean="0"/>
              <a:t>निर्देशांक</a:t>
            </a:r>
            <a:endParaRPr lang="en-US" dirty="0" smtClean="0"/>
          </a:p>
          <a:p>
            <a:pPr>
              <a:lnSpc>
                <a:spcPct val="150000"/>
              </a:lnSpc>
            </a:pPr>
            <a:r>
              <a:rPr lang="en-US" dirty="0" err="1" smtClean="0"/>
              <a:t>निर्देशांक</a:t>
            </a:r>
            <a:r>
              <a:rPr lang="en-US" dirty="0" smtClean="0"/>
              <a:t> </a:t>
            </a:r>
            <a:r>
              <a:rPr lang="en-US" dirty="0" err="1" smtClean="0"/>
              <a:t>म्हणजे</a:t>
            </a:r>
            <a:r>
              <a:rPr lang="en-US" dirty="0" smtClean="0"/>
              <a:t> </a:t>
            </a:r>
            <a:r>
              <a:rPr lang="en-US" dirty="0" err="1" smtClean="0"/>
              <a:t>काय</a:t>
            </a:r>
            <a:r>
              <a:rPr lang="en-US" dirty="0" smtClean="0"/>
              <a:t>?, </a:t>
            </a:r>
            <a:r>
              <a:rPr lang="en-US" dirty="0" err="1" smtClean="0"/>
              <a:t>निर्देशांक</a:t>
            </a:r>
            <a:r>
              <a:rPr lang="en-US" dirty="0" smtClean="0"/>
              <a:t> </a:t>
            </a:r>
            <a:r>
              <a:rPr lang="en-US" dirty="0" err="1" smtClean="0"/>
              <a:t>तयार</a:t>
            </a:r>
            <a:r>
              <a:rPr lang="en-US" dirty="0" smtClean="0"/>
              <a:t> </a:t>
            </a:r>
            <a:r>
              <a:rPr lang="en-US" dirty="0" err="1" smtClean="0"/>
              <a:t>करण्याच्या</a:t>
            </a:r>
            <a:r>
              <a:rPr lang="en-US" dirty="0" smtClean="0"/>
              <a:t> </a:t>
            </a:r>
            <a:r>
              <a:rPr lang="en-US" dirty="0" err="1" smtClean="0"/>
              <a:t>पध्दती</a:t>
            </a:r>
            <a:r>
              <a:rPr lang="en-US" dirty="0" smtClean="0"/>
              <a:t> व </a:t>
            </a:r>
            <a:r>
              <a:rPr lang="en-US" dirty="0" err="1" smtClean="0"/>
              <a:t>अडचणी</a:t>
            </a:r>
            <a:endParaRPr lang="en-US" dirty="0" smtClean="0"/>
          </a:p>
          <a:p>
            <a:pPr>
              <a:lnSpc>
                <a:spcPct val="150000"/>
              </a:lnSpc>
            </a:pPr>
            <a:r>
              <a:rPr lang="en-US" dirty="0" err="1" smtClean="0"/>
              <a:t>निर्देशांकाचे</a:t>
            </a:r>
            <a:r>
              <a:rPr lang="en-US" dirty="0" smtClean="0"/>
              <a:t> </a:t>
            </a:r>
            <a:r>
              <a:rPr lang="en-US" dirty="0" err="1" smtClean="0"/>
              <a:t>महत्व</a:t>
            </a:r>
            <a:r>
              <a:rPr lang="en-US" dirty="0" smtClean="0"/>
              <a:t> व </a:t>
            </a:r>
            <a:r>
              <a:rPr lang="en-US" dirty="0" err="1" smtClean="0"/>
              <a:t>उपयोग</a:t>
            </a:r>
            <a:endParaRPr lang="en-US" dirty="0" smtClean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143000"/>
          </a:xfrm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65237"/>
            <a:ext cx="8229600" cy="4525963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en-US" sz="2000" dirty="0" err="1" smtClean="0"/>
              <a:t>फिशरचा</a:t>
            </a:r>
            <a:r>
              <a:rPr lang="en-US" sz="2000" dirty="0" smtClean="0"/>
              <a:t> </a:t>
            </a:r>
            <a:r>
              <a:rPr lang="en-US" sz="2000" dirty="0" err="1" smtClean="0"/>
              <a:t>दृष्टिकोन</a:t>
            </a:r>
            <a:endParaRPr lang="en-US" sz="2000" dirty="0" smtClean="0"/>
          </a:p>
          <a:p>
            <a:pPr>
              <a:lnSpc>
                <a:spcPct val="150000"/>
              </a:lnSpc>
            </a:pPr>
            <a:r>
              <a:rPr lang="en-US" sz="2000" dirty="0" err="1" smtClean="0"/>
              <a:t>फिशरचे</a:t>
            </a:r>
            <a:r>
              <a:rPr lang="en-US" sz="2000" dirty="0" smtClean="0"/>
              <a:t> </a:t>
            </a:r>
            <a:r>
              <a:rPr lang="en-US" sz="2000" dirty="0" err="1" smtClean="0"/>
              <a:t>विनिमय</a:t>
            </a:r>
            <a:r>
              <a:rPr lang="en-US" sz="2000" dirty="0" smtClean="0"/>
              <a:t> </a:t>
            </a:r>
            <a:r>
              <a:rPr lang="en-US" sz="2000" dirty="0" err="1" smtClean="0"/>
              <a:t>समीकरण</a:t>
            </a:r>
            <a:r>
              <a:rPr lang="en-US" sz="2000" dirty="0" smtClean="0"/>
              <a:t> MV=PT</a:t>
            </a:r>
          </a:p>
          <a:p>
            <a:pPr>
              <a:lnSpc>
                <a:spcPct val="150000"/>
              </a:lnSpc>
            </a:pPr>
            <a:r>
              <a:rPr lang="en-US" sz="2000" dirty="0" err="1" smtClean="0"/>
              <a:t>फिशरच्या</a:t>
            </a:r>
            <a:r>
              <a:rPr lang="en-US" sz="2000" dirty="0" smtClean="0"/>
              <a:t> </a:t>
            </a:r>
            <a:r>
              <a:rPr lang="en-US" sz="2000" dirty="0" err="1" smtClean="0"/>
              <a:t>सिध्दांताची</a:t>
            </a:r>
            <a:r>
              <a:rPr lang="en-US" sz="2000" dirty="0" smtClean="0"/>
              <a:t> </a:t>
            </a:r>
            <a:r>
              <a:rPr lang="en-US" sz="2000" dirty="0" err="1" smtClean="0"/>
              <a:t>गृहिते</a:t>
            </a:r>
            <a:r>
              <a:rPr lang="en-US" sz="2000" dirty="0" smtClean="0"/>
              <a:t>:</a:t>
            </a:r>
          </a:p>
          <a:p>
            <a:pPr marL="850392" lvl="1" indent="-457200">
              <a:lnSpc>
                <a:spcPct val="150000"/>
              </a:lnSpc>
              <a:buFont typeface="+mj-lt"/>
              <a:buAutoNum type="arabicPeriod"/>
            </a:pPr>
            <a:r>
              <a:rPr lang="en-US" sz="1800" dirty="0" err="1" smtClean="0"/>
              <a:t>पूर्ण</a:t>
            </a:r>
            <a:r>
              <a:rPr lang="en-US" sz="1800" dirty="0" smtClean="0"/>
              <a:t> </a:t>
            </a:r>
            <a:r>
              <a:rPr lang="en-US" sz="1800" dirty="0" err="1" smtClean="0"/>
              <a:t>रोजगार</a:t>
            </a:r>
            <a:endParaRPr lang="en-US" sz="1800" dirty="0" smtClean="0"/>
          </a:p>
          <a:p>
            <a:pPr marL="850392" lvl="1" indent="-457200">
              <a:lnSpc>
                <a:spcPct val="150000"/>
              </a:lnSpc>
              <a:buFont typeface="+mj-lt"/>
              <a:buAutoNum type="arabicPeriod"/>
            </a:pPr>
            <a:r>
              <a:rPr lang="en-US" sz="1800" dirty="0" err="1" smtClean="0"/>
              <a:t>पैशाच्या</a:t>
            </a:r>
            <a:r>
              <a:rPr lang="en-US" sz="1800" dirty="0" smtClean="0"/>
              <a:t> </a:t>
            </a:r>
            <a:r>
              <a:rPr lang="en-US" sz="1800" dirty="0" err="1" smtClean="0"/>
              <a:t>पुरवठयात</a:t>
            </a:r>
            <a:r>
              <a:rPr lang="en-US" sz="1800" dirty="0" smtClean="0"/>
              <a:t> (M) </a:t>
            </a:r>
            <a:r>
              <a:rPr lang="en-US" sz="1800" dirty="0" err="1" smtClean="0"/>
              <a:t>बदल</a:t>
            </a:r>
            <a:r>
              <a:rPr lang="en-US" sz="1800" dirty="0" smtClean="0"/>
              <a:t> </a:t>
            </a:r>
            <a:r>
              <a:rPr lang="en-US" sz="1800" dirty="0" err="1" smtClean="0"/>
              <a:t>झाला</a:t>
            </a:r>
            <a:r>
              <a:rPr lang="en-US" sz="1800" dirty="0" smtClean="0"/>
              <a:t> </a:t>
            </a:r>
            <a:r>
              <a:rPr lang="en-US" sz="1800" dirty="0" err="1" smtClean="0"/>
              <a:t>तरी</a:t>
            </a:r>
            <a:r>
              <a:rPr lang="en-US" sz="1800" dirty="0" smtClean="0"/>
              <a:t> </a:t>
            </a:r>
            <a:r>
              <a:rPr lang="en-US" sz="1800" dirty="0" err="1" smtClean="0"/>
              <a:t>इतर</a:t>
            </a:r>
            <a:r>
              <a:rPr lang="en-US" sz="1800" dirty="0" smtClean="0"/>
              <a:t> </a:t>
            </a:r>
            <a:r>
              <a:rPr lang="en-US" sz="1800" dirty="0" err="1" smtClean="0"/>
              <a:t>घटकात</a:t>
            </a:r>
            <a:r>
              <a:rPr lang="en-US" sz="1800" dirty="0" smtClean="0"/>
              <a:t> </a:t>
            </a:r>
            <a:r>
              <a:rPr lang="en-US" sz="1800" dirty="0" err="1" smtClean="0"/>
              <a:t>म्हणजे</a:t>
            </a:r>
            <a:r>
              <a:rPr lang="en-US" sz="1800" dirty="0" smtClean="0"/>
              <a:t> M1, V, V1 </a:t>
            </a:r>
            <a:r>
              <a:rPr lang="en-US" sz="1800" dirty="0" err="1" smtClean="0"/>
              <a:t>आणि</a:t>
            </a:r>
            <a:r>
              <a:rPr lang="en-US" sz="1800" dirty="0" smtClean="0"/>
              <a:t> T </a:t>
            </a:r>
            <a:r>
              <a:rPr lang="en-US" sz="1800" dirty="0" err="1" smtClean="0"/>
              <a:t>मध्ये</a:t>
            </a:r>
            <a:r>
              <a:rPr lang="en-US" sz="1800" dirty="0" smtClean="0"/>
              <a:t> </a:t>
            </a:r>
            <a:r>
              <a:rPr lang="en-US" sz="1800" dirty="0" err="1" smtClean="0"/>
              <a:t>कोणताच</a:t>
            </a:r>
            <a:r>
              <a:rPr lang="en-US" sz="1800" dirty="0" smtClean="0"/>
              <a:t> </a:t>
            </a:r>
            <a:r>
              <a:rPr lang="en-US" sz="1800" dirty="0" err="1" smtClean="0"/>
              <a:t>बदल</a:t>
            </a:r>
            <a:r>
              <a:rPr lang="en-US" sz="1800" dirty="0" smtClean="0"/>
              <a:t> </a:t>
            </a:r>
            <a:r>
              <a:rPr lang="en-US" sz="1800" dirty="0" err="1" smtClean="0"/>
              <a:t>होत</a:t>
            </a:r>
            <a:r>
              <a:rPr lang="en-US" sz="1800" dirty="0" smtClean="0"/>
              <a:t> </a:t>
            </a:r>
            <a:r>
              <a:rPr lang="en-US" sz="1800" dirty="0" err="1" smtClean="0"/>
              <a:t>नाही</a:t>
            </a:r>
            <a:endParaRPr lang="en-US" sz="1800" dirty="0" smtClean="0"/>
          </a:p>
          <a:p>
            <a:pPr marL="850392" lvl="1" indent="-457200">
              <a:lnSpc>
                <a:spcPct val="150000"/>
              </a:lnSpc>
              <a:buFont typeface="+mj-lt"/>
              <a:buAutoNum type="arabicPeriod"/>
            </a:pPr>
            <a:r>
              <a:rPr lang="en-US" sz="1800" dirty="0" err="1" smtClean="0"/>
              <a:t>सरकार</a:t>
            </a:r>
            <a:r>
              <a:rPr lang="en-US" sz="1800" dirty="0" smtClean="0"/>
              <a:t> </a:t>
            </a:r>
            <a:r>
              <a:rPr lang="en-US" sz="1800" dirty="0" err="1" smtClean="0"/>
              <a:t>निर्मित</a:t>
            </a:r>
            <a:r>
              <a:rPr lang="en-US" sz="1800" dirty="0" smtClean="0"/>
              <a:t> </a:t>
            </a:r>
            <a:r>
              <a:rPr lang="en-US" sz="1800" dirty="0" err="1" smtClean="0"/>
              <a:t>पैसा</a:t>
            </a:r>
            <a:r>
              <a:rPr lang="en-US" sz="1800" dirty="0" smtClean="0"/>
              <a:t> (M1) </a:t>
            </a:r>
            <a:r>
              <a:rPr lang="en-US" sz="1800" dirty="0" err="1" smtClean="0"/>
              <a:t>आणि</a:t>
            </a:r>
            <a:r>
              <a:rPr lang="en-US" sz="1800" dirty="0" smtClean="0"/>
              <a:t> </a:t>
            </a:r>
            <a:r>
              <a:rPr lang="en-US" sz="1800" dirty="0" err="1" smtClean="0"/>
              <a:t>बँक</a:t>
            </a:r>
            <a:r>
              <a:rPr lang="en-US" sz="1800" dirty="0" smtClean="0"/>
              <a:t> </a:t>
            </a:r>
            <a:r>
              <a:rPr lang="en-US" sz="1800" dirty="0" err="1" smtClean="0"/>
              <a:t>निर्मित</a:t>
            </a:r>
            <a:r>
              <a:rPr lang="en-US" sz="1800" dirty="0" smtClean="0"/>
              <a:t> </a:t>
            </a:r>
            <a:r>
              <a:rPr lang="en-US" sz="1800" dirty="0" err="1" smtClean="0"/>
              <a:t>पत-पैशात</a:t>
            </a:r>
            <a:r>
              <a:rPr lang="en-US" sz="1800" dirty="0" smtClean="0"/>
              <a:t> </a:t>
            </a:r>
            <a:r>
              <a:rPr lang="en-US" sz="1800" dirty="0" err="1" smtClean="0"/>
              <a:t>वाढ</a:t>
            </a:r>
            <a:r>
              <a:rPr lang="en-US" sz="1800" dirty="0" smtClean="0"/>
              <a:t> </a:t>
            </a:r>
            <a:r>
              <a:rPr lang="en-US" sz="1800" dirty="0" err="1" smtClean="0"/>
              <a:t>किंवा</a:t>
            </a:r>
            <a:r>
              <a:rPr lang="en-US" sz="1800" dirty="0" smtClean="0"/>
              <a:t> </a:t>
            </a:r>
            <a:r>
              <a:rPr lang="en-US" sz="1800" dirty="0" err="1" smtClean="0"/>
              <a:t>घटक</a:t>
            </a:r>
            <a:r>
              <a:rPr lang="en-US" sz="1800" dirty="0" smtClean="0"/>
              <a:t> </a:t>
            </a:r>
            <a:r>
              <a:rPr lang="en-US" sz="1800" dirty="0" err="1" smtClean="0"/>
              <a:t>होते</a:t>
            </a:r>
            <a:endParaRPr lang="en-US" sz="1800" dirty="0" smtClean="0"/>
          </a:p>
          <a:p>
            <a:pPr marL="850392" lvl="1" indent="-457200">
              <a:lnSpc>
                <a:spcPct val="150000"/>
              </a:lnSpc>
              <a:buFont typeface="+mj-lt"/>
              <a:buAutoNum type="arabicPeriod"/>
            </a:pPr>
            <a:r>
              <a:rPr lang="en-US" sz="1800" dirty="0" err="1" smtClean="0"/>
              <a:t>समाजातील</a:t>
            </a:r>
            <a:r>
              <a:rPr lang="en-US" sz="1800" dirty="0" smtClean="0"/>
              <a:t> </a:t>
            </a:r>
            <a:r>
              <a:rPr lang="en-US" sz="1800" dirty="0" err="1" smtClean="0"/>
              <a:t>सर्व</a:t>
            </a:r>
            <a:r>
              <a:rPr lang="en-US" sz="1800" dirty="0" smtClean="0"/>
              <a:t> </a:t>
            </a:r>
            <a:r>
              <a:rPr lang="en-US" sz="1800" dirty="0" err="1" smtClean="0"/>
              <a:t>व्यवहार</a:t>
            </a:r>
            <a:r>
              <a:rPr lang="en-US" sz="1800" dirty="0" smtClean="0"/>
              <a:t> </a:t>
            </a:r>
            <a:r>
              <a:rPr lang="en-US" sz="1800" dirty="0" err="1" smtClean="0"/>
              <a:t>पैशाच्या</a:t>
            </a:r>
            <a:r>
              <a:rPr lang="en-US" sz="1800" dirty="0" smtClean="0"/>
              <a:t> </a:t>
            </a:r>
            <a:r>
              <a:rPr lang="en-US" sz="1800" dirty="0" err="1" smtClean="0"/>
              <a:t>साहाय्यानेच</a:t>
            </a:r>
            <a:r>
              <a:rPr lang="en-US" sz="1800" dirty="0" smtClean="0"/>
              <a:t> </a:t>
            </a:r>
            <a:r>
              <a:rPr lang="en-US" sz="1800" dirty="0" err="1" smtClean="0"/>
              <a:t>केले</a:t>
            </a:r>
            <a:r>
              <a:rPr lang="en-US" sz="1800" dirty="0" smtClean="0"/>
              <a:t> </a:t>
            </a:r>
            <a:r>
              <a:rPr lang="en-US" sz="1800" dirty="0" err="1" smtClean="0"/>
              <a:t>जातात</a:t>
            </a:r>
            <a:endParaRPr lang="en-US" sz="1800" dirty="0" smtClean="0"/>
          </a:p>
          <a:p>
            <a:pPr marL="850392" lvl="1" indent="-457200">
              <a:lnSpc>
                <a:spcPct val="150000"/>
              </a:lnSpc>
              <a:buFont typeface="+mj-lt"/>
              <a:buAutoNum type="arabicPeriod"/>
            </a:pPr>
            <a:r>
              <a:rPr lang="en-US" sz="1800" dirty="0" err="1" smtClean="0"/>
              <a:t>किंमतीच्या</a:t>
            </a:r>
            <a:r>
              <a:rPr lang="en-US" sz="1800" dirty="0" smtClean="0"/>
              <a:t> </a:t>
            </a:r>
            <a:r>
              <a:rPr lang="en-US" sz="1800" dirty="0" err="1" smtClean="0"/>
              <a:t>पातळीतील</a:t>
            </a:r>
            <a:r>
              <a:rPr lang="en-US" sz="1800" dirty="0" smtClean="0"/>
              <a:t> </a:t>
            </a:r>
            <a:r>
              <a:rPr lang="en-US" sz="1800" dirty="0" err="1" smtClean="0"/>
              <a:t>बदलाचा</a:t>
            </a:r>
            <a:r>
              <a:rPr lang="en-US" sz="1800" dirty="0" smtClean="0"/>
              <a:t> </a:t>
            </a:r>
            <a:r>
              <a:rPr lang="en-US" sz="1800" dirty="0" err="1" smtClean="0"/>
              <a:t>इतर</a:t>
            </a:r>
            <a:r>
              <a:rPr lang="en-US" sz="1800" dirty="0" smtClean="0"/>
              <a:t> </a:t>
            </a:r>
            <a:r>
              <a:rPr lang="en-US" sz="1800" dirty="0" err="1" smtClean="0"/>
              <a:t>घटकावर</a:t>
            </a:r>
            <a:r>
              <a:rPr lang="en-US" sz="1800" dirty="0" smtClean="0"/>
              <a:t> </a:t>
            </a:r>
            <a:r>
              <a:rPr lang="en-US" sz="1800" dirty="0" err="1" smtClean="0"/>
              <a:t>परिणाम</a:t>
            </a:r>
            <a:r>
              <a:rPr lang="en-US" sz="1800" dirty="0" smtClean="0"/>
              <a:t> </a:t>
            </a:r>
            <a:r>
              <a:rPr lang="en-US" sz="1800" dirty="0" err="1" smtClean="0"/>
              <a:t>होत</a:t>
            </a:r>
            <a:r>
              <a:rPr lang="en-US" sz="1800" dirty="0" smtClean="0"/>
              <a:t> </a:t>
            </a:r>
            <a:r>
              <a:rPr lang="en-US" sz="1800" dirty="0" err="1" smtClean="0"/>
              <a:t>नाही</a:t>
            </a:r>
            <a:endParaRPr lang="en-US" sz="1800" dirty="0" smtClean="0"/>
          </a:p>
          <a:p>
            <a:pPr marL="850392" lvl="1" indent="-457200">
              <a:lnSpc>
                <a:spcPct val="150000"/>
              </a:lnSpc>
              <a:buFont typeface="+mj-lt"/>
              <a:buAutoNum type="arabicPeriod"/>
            </a:pPr>
            <a:r>
              <a:rPr lang="en-US" sz="1800" dirty="0" err="1" smtClean="0"/>
              <a:t>अल्पकाळात</a:t>
            </a:r>
            <a:r>
              <a:rPr lang="en-US" sz="1800" dirty="0" smtClean="0"/>
              <a:t> </a:t>
            </a:r>
            <a:r>
              <a:rPr lang="en-US" sz="1800" dirty="0" err="1" smtClean="0"/>
              <a:t>पैशाची</a:t>
            </a:r>
            <a:r>
              <a:rPr lang="en-US" sz="1800" dirty="0" smtClean="0"/>
              <a:t> </a:t>
            </a:r>
            <a:r>
              <a:rPr lang="en-US" sz="1800" dirty="0" err="1" smtClean="0"/>
              <a:t>मागणी</a:t>
            </a:r>
            <a:r>
              <a:rPr lang="en-US" sz="1800" dirty="0" smtClean="0"/>
              <a:t> </a:t>
            </a:r>
            <a:r>
              <a:rPr lang="en-US" sz="1800" dirty="0" err="1" smtClean="0"/>
              <a:t>स्थिर</a:t>
            </a:r>
            <a:r>
              <a:rPr lang="en-US" sz="1800" dirty="0" smtClean="0"/>
              <a:t> </a:t>
            </a:r>
            <a:r>
              <a:rPr lang="en-US" sz="1800" dirty="0" err="1" smtClean="0"/>
              <a:t>राहते</a:t>
            </a:r>
            <a:endParaRPr lang="en-US" sz="1800" dirty="0" smtClean="0"/>
          </a:p>
          <a:p>
            <a:pPr marL="850392" lvl="1" indent="-457200">
              <a:lnSpc>
                <a:spcPct val="150000"/>
              </a:lnSpc>
              <a:buFont typeface="+mj-lt"/>
              <a:buAutoNum type="arabicPeriod"/>
            </a:pPr>
            <a:r>
              <a:rPr lang="en-US" sz="1800" dirty="0" err="1" smtClean="0"/>
              <a:t>सामाजातील</a:t>
            </a:r>
            <a:r>
              <a:rPr lang="en-US" sz="1800" dirty="0" smtClean="0"/>
              <a:t> </a:t>
            </a:r>
            <a:r>
              <a:rPr lang="en-US" sz="1800" dirty="0" err="1" smtClean="0"/>
              <a:t>विनिमयाचे</a:t>
            </a:r>
            <a:r>
              <a:rPr lang="en-US" sz="1800" dirty="0" smtClean="0"/>
              <a:t> </a:t>
            </a:r>
            <a:r>
              <a:rPr lang="en-US" sz="1800" dirty="0" err="1" smtClean="0"/>
              <a:t>व्यवहार</a:t>
            </a:r>
            <a:r>
              <a:rPr lang="en-US" sz="1800" dirty="0" smtClean="0"/>
              <a:t> (T) </a:t>
            </a:r>
            <a:r>
              <a:rPr lang="en-US" sz="1800" dirty="0" err="1" smtClean="0"/>
              <a:t>स्वतंत्र</a:t>
            </a:r>
            <a:r>
              <a:rPr lang="en-US" sz="1800" dirty="0" smtClean="0"/>
              <a:t> </a:t>
            </a:r>
            <a:r>
              <a:rPr lang="en-US" sz="1800" dirty="0" err="1" smtClean="0"/>
              <a:t>घटक</a:t>
            </a:r>
            <a:r>
              <a:rPr lang="en-US" sz="1800" dirty="0" smtClean="0"/>
              <a:t> </a:t>
            </a:r>
            <a:r>
              <a:rPr lang="en-US" sz="1800" dirty="0" err="1" smtClean="0"/>
              <a:t>असून</a:t>
            </a:r>
            <a:r>
              <a:rPr lang="en-US" sz="1800" dirty="0" smtClean="0"/>
              <a:t> </a:t>
            </a:r>
            <a:r>
              <a:rPr lang="en-US" sz="1800" dirty="0" err="1" smtClean="0"/>
              <a:t>लोकसंख्या</a:t>
            </a:r>
            <a:r>
              <a:rPr lang="en-US" sz="1800" dirty="0" smtClean="0"/>
              <a:t>, </a:t>
            </a:r>
            <a:r>
              <a:rPr lang="en-US" sz="1800" dirty="0" err="1" smtClean="0"/>
              <a:t>संघटन</a:t>
            </a:r>
            <a:r>
              <a:rPr lang="en-US" sz="1800" dirty="0" smtClean="0"/>
              <a:t> </a:t>
            </a:r>
            <a:r>
              <a:rPr lang="en-US" sz="1800" dirty="0" err="1" smtClean="0"/>
              <a:t>कौशल्य</a:t>
            </a:r>
            <a:r>
              <a:rPr lang="en-US" sz="1800" dirty="0" smtClean="0"/>
              <a:t> इ.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पैशाचा</a:t>
            </a:r>
            <a:r>
              <a:rPr lang="en-US" dirty="0" smtClean="0"/>
              <a:t> </a:t>
            </a:r>
            <a:r>
              <a:rPr lang="en-US" dirty="0" err="1" smtClean="0"/>
              <a:t>संख्यामान</a:t>
            </a:r>
            <a:r>
              <a:rPr lang="en-US" dirty="0" smtClean="0"/>
              <a:t> </a:t>
            </a:r>
            <a:r>
              <a:rPr lang="en-US" dirty="0" err="1" smtClean="0"/>
              <a:t>सिध्दांत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4995672"/>
          </a:xfrm>
        </p:spPr>
        <p:txBody>
          <a:bodyPr numCol="2">
            <a:normAutofit fontScale="70000" lnSpcReduction="20000"/>
          </a:bodyPr>
          <a:lstStyle/>
          <a:p>
            <a:pPr marL="624078" indent="-514350">
              <a:lnSpc>
                <a:spcPct val="170000"/>
              </a:lnSpc>
              <a:buFont typeface="+mj-lt"/>
              <a:buAutoNum type="arabicPeriod"/>
            </a:pPr>
            <a:r>
              <a:rPr lang="en-US" dirty="0" err="1" smtClean="0"/>
              <a:t>नवीन</a:t>
            </a:r>
            <a:r>
              <a:rPr lang="en-US" dirty="0" smtClean="0"/>
              <a:t> </a:t>
            </a:r>
            <a:r>
              <a:rPr lang="en-US" dirty="0" err="1" smtClean="0"/>
              <a:t>असे</a:t>
            </a:r>
            <a:r>
              <a:rPr lang="en-US" dirty="0" smtClean="0"/>
              <a:t> </a:t>
            </a:r>
            <a:r>
              <a:rPr lang="en-US" dirty="0" err="1" smtClean="0"/>
              <a:t>काहीच</a:t>
            </a:r>
            <a:r>
              <a:rPr lang="en-US" dirty="0" smtClean="0"/>
              <a:t> </a:t>
            </a:r>
            <a:r>
              <a:rPr lang="en-US" dirty="0" err="1" smtClean="0"/>
              <a:t>नाही</a:t>
            </a:r>
            <a:endParaRPr lang="en-US" dirty="0" smtClean="0"/>
          </a:p>
          <a:p>
            <a:pPr marL="624078" indent="-514350">
              <a:lnSpc>
                <a:spcPct val="170000"/>
              </a:lnSpc>
              <a:buFont typeface="+mj-lt"/>
              <a:buAutoNum type="arabicPeriod"/>
            </a:pPr>
            <a:r>
              <a:rPr lang="en-US" dirty="0" err="1" smtClean="0"/>
              <a:t>पूर्व</a:t>
            </a:r>
            <a:r>
              <a:rPr lang="en-US" dirty="0" smtClean="0"/>
              <a:t> </a:t>
            </a:r>
            <a:r>
              <a:rPr lang="en-US" dirty="0" err="1" smtClean="0"/>
              <a:t>रोजगार</a:t>
            </a:r>
            <a:r>
              <a:rPr lang="en-US" dirty="0" smtClean="0"/>
              <a:t> </a:t>
            </a:r>
            <a:r>
              <a:rPr lang="en-US" dirty="0" err="1" smtClean="0"/>
              <a:t>अवास्तव</a:t>
            </a:r>
            <a:r>
              <a:rPr lang="en-US" dirty="0" smtClean="0"/>
              <a:t> </a:t>
            </a:r>
            <a:r>
              <a:rPr lang="en-US" dirty="0" err="1" smtClean="0"/>
              <a:t>कल्पना</a:t>
            </a:r>
            <a:endParaRPr lang="en-US" dirty="0" smtClean="0"/>
          </a:p>
          <a:p>
            <a:pPr marL="624078" indent="-514350">
              <a:lnSpc>
                <a:spcPct val="170000"/>
              </a:lnSpc>
              <a:buFont typeface="+mj-lt"/>
              <a:buAutoNum type="arabicPeriod"/>
            </a:pPr>
            <a:r>
              <a:rPr lang="en-US" dirty="0" err="1" smtClean="0"/>
              <a:t>पैशाच्या</a:t>
            </a:r>
            <a:r>
              <a:rPr lang="en-US" dirty="0" smtClean="0"/>
              <a:t> </a:t>
            </a:r>
            <a:r>
              <a:rPr lang="en-US" dirty="0" err="1" smtClean="0"/>
              <a:t>पुरवठयास</a:t>
            </a:r>
            <a:r>
              <a:rPr lang="en-US" dirty="0" smtClean="0"/>
              <a:t> </a:t>
            </a:r>
            <a:r>
              <a:rPr lang="en-US" dirty="0" err="1" smtClean="0"/>
              <a:t>अवास्तव</a:t>
            </a:r>
            <a:r>
              <a:rPr lang="en-US" dirty="0" smtClean="0"/>
              <a:t> </a:t>
            </a:r>
            <a:r>
              <a:rPr lang="en-US" dirty="0" err="1" smtClean="0"/>
              <a:t>महत्व</a:t>
            </a:r>
            <a:endParaRPr lang="en-US" dirty="0" smtClean="0"/>
          </a:p>
          <a:p>
            <a:pPr marL="624078" indent="-514350">
              <a:lnSpc>
                <a:spcPct val="170000"/>
              </a:lnSpc>
              <a:buFont typeface="+mj-lt"/>
              <a:buAutoNum type="arabicPeriod"/>
            </a:pPr>
            <a:r>
              <a:rPr lang="en-US" dirty="0" err="1" smtClean="0"/>
              <a:t>चलन</a:t>
            </a:r>
            <a:r>
              <a:rPr lang="en-US" dirty="0" smtClean="0"/>
              <a:t> </a:t>
            </a:r>
            <a:r>
              <a:rPr lang="en-US" dirty="0" err="1" smtClean="0"/>
              <a:t>प्रवेगाची</a:t>
            </a:r>
            <a:r>
              <a:rPr lang="en-US" dirty="0" smtClean="0"/>
              <a:t> </a:t>
            </a:r>
            <a:r>
              <a:rPr lang="en-US" dirty="0" err="1" smtClean="0"/>
              <a:t>कल्पना</a:t>
            </a:r>
            <a:r>
              <a:rPr lang="en-US" dirty="0" smtClean="0"/>
              <a:t> </a:t>
            </a:r>
            <a:r>
              <a:rPr lang="en-US" dirty="0" err="1" smtClean="0"/>
              <a:t>अवास्तव</a:t>
            </a:r>
            <a:endParaRPr lang="en-US" dirty="0" smtClean="0"/>
          </a:p>
          <a:p>
            <a:pPr marL="624078" indent="-514350">
              <a:lnSpc>
                <a:spcPct val="170000"/>
              </a:lnSpc>
              <a:buFont typeface="+mj-lt"/>
              <a:buAutoNum type="arabicPeriod"/>
            </a:pPr>
            <a:r>
              <a:rPr lang="en-US" dirty="0" err="1" smtClean="0"/>
              <a:t>सर्वसामान्य</a:t>
            </a:r>
            <a:r>
              <a:rPr lang="en-US" dirty="0" smtClean="0"/>
              <a:t> </a:t>
            </a:r>
            <a:r>
              <a:rPr lang="en-US" dirty="0" err="1" smtClean="0"/>
              <a:t>किंमतीची</a:t>
            </a:r>
            <a:r>
              <a:rPr lang="en-US" dirty="0" smtClean="0"/>
              <a:t> </a:t>
            </a:r>
            <a:r>
              <a:rPr lang="en-US" dirty="0" err="1" smtClean="0"/>
              <a:t>पातळी</a:t>
            </a:r>
            <a:r>
              <a:rPr lang="en-US" dirty="0" smtClean="0"/>
              <a:t> </a:t>
            </a:r>
            <a:r>
              <a:rPr lang="en-US" dirty="0" err="1" smtClean="0"/>
              <a:t>चुकीची</a:t>
            </a:r>
            <a:r>
              <a:rPr lang="en-US" dirty="0" smtClean="0"/>
              <a:t> </a:t>
            </a:r>
            <a:r>
              <a:rPr lang="en-US" dirty="0" err="1" smtClean="0"/>
              <a:t>कल्पना</a:t>
            </a:r>
            <a:endParaRPr lang="en-US" dirty="0" smtClean="0"/>
          </a:p>
          <a:p>
            <a:pPr marL="624078" indent="-514350">
              <a:lnSpc>
                <a:spcPct val="170000"/>
              </a:lnSpc>
              <a:buFont typeface="+mj-lt"/>
              <a:buAutoNum type="arabicPeriod"/>
            </a:pPr>
            <a:r>
              <a:rPr lang="en-US" dirty="0" err="1" smtClean="0"/>
              <a:t>विधिग्राहय</a:t>
            </a:r>
            <a:r>
              <a:rPr lang="en-US" dirty="0" smtClean="0"/>
              <a:t> </a:t>
            </a:r>
            <a:r>
              <a:rPr lang="en-US" dirty="0" err="1" smtClean="0"/>
              <a:t>चलन</a:t>
            </a:r>
            <a:r>
              <a:rPr lang="en-US" dirty="0" smtClean="0"/>
              <a:t> व </a:t>
            </a:r>
            <a:r>
              <a:rPr lang="en-US" dirty="0" err="1" smtClean="0"/>
              <a:t>पत</a:t>
            </a:r>
            <a:r>
              <a:rPr lang="en-US" dirty="0" smtClean="0"/>
              <a:t> </a:t>
            </a:r>
            <a:r>
              <a:rPr lang="en-US" dirty="0" err="1" smtClean="0"/>
              <a:t>पैसा</a:t>
            </a:r>
            <a:r>
              <a:rPr lang="en-US" dirty="0" smtClean="0"/>
              <a:t> </a:t>
            </a:r>
            <a:r>
              <a:rPr lang="en-US" dirty="0" err="1" smtClean="0"/>
              <a:t>यांच</a:t>
            </a:r>
            <a:r>
              <a:rPr lang="en-US" dirty="0" smtClean="0"/>
              <a:t> </a:t>
            </a:r>
            <a:r>
              <a:rPr lang="en-US" dirty="0" err="1" smtClean="0"/>
              <a:t>संबंध</a:t>
            </a:r>
            <a:endParaRPr lang="en-US" dirty="0" smtClean="0"/>
          </a:p>
          <a:p>
            <a:pPr marL="624078" indent="-514350">
              <a:lnSpc>
                <a:spcPct val="170000"/>
              </a:lnSpc>
              <a:buFont typeface="+mj-lt"/>
              <a:buAutoNum type="arabicPeriod"/>
            </a:pPr>
            <a:r>
              <a:rPr lang="en-US" dirty="0" err="1" smtClean="0"/>
              <a:t>किंमतीच्या</a:t>
            </a:r>
            <a:r>
              <a:rPr lang="en-US" dirty="0" smtClean="0"/>
              <a:t> </a:t>
            </a:r>
            <a:r>
              <a:rPr lang="en-US" dirty="0" err="1" smtClean="0"/>
              <a:t>पातळीला</a:t>
            </a:r>
            <a:r>
              <a:rPr lang="en-US" dirty="0" smtClean="0"/>
              <a:t> </a:t>
            </a:r>
            <a:r>
              <a:rPr lang="en-US" dirty="0" err="1" smtClean="0"/>
              <a:t>निष्क्रिय</a:t>
            </a:r>
            <a:r>
              <a:rPr lang="en-US" dirty="0" smtClean="0"/>
              <a:t> </a:t>
            </a:r>
            <a:r>
              <a:rPr lang="en-US" dirty="0" err="1" smtClean="0"/>
              <a:t>मानले</a:t>
            </a:r>
            <a:r>
              <a:rPr lang="en-US" dirty="0" smtClean="0"/>
              <a:t> </a:t>
            </a:r>
            <a:r>
              <a:rPr lang="en-US" dirty="0" err="1" smtClean="0"/>
              <a:t>आहे</a:t>
            </a:r>
            <a:endParaRPr lang="en-US" dirty="0" smtClean="0"/>
          </a:p>
          <a:p>
            <a:pPr marL="624078" indent="-514350">
              <a:lnSpc>
                <a:spcPct val="170000"/>
              </a:lnSpc>
              <a:buFont typeface="+mj-lt"/>
              <a:buAutoNum type="arabicPeriod"/>
            </a:pPr>
            <a:r>
              <a:rPr lang="en-US" dirty="0" err="1" smtClean="0"/>
              <a:t>स्थिर</a:t>
            </a:r>
            <a:r>
              <a:rPr lang="en-US" dirty="0" smtClean="0"/>
              <a:t> </a:t>
            </a:r>
            <a:r>
              <a:rPr lang="en-US" dirty="0" err="1" smtClean="0"/>
              <a:t>स्वरुपाचा</a:t>
            </a:r>
            <a:r>
              <a:rPr lang="en-US" dirty="0" smtClean="0"/>
              <a:t> </a:t>
            </a:r>
            <a:r>
              <a:rPr lang="en-US" dirty="0" err="1" smtClean="0"/>
              <a:t>सिध्दांत</a:t>
            </a:r>
            <a:endParaRPr lang="en-US" dirty="0" smtClean="0"/>
          </a:p>
          <a:p>
            <a:pPr marL="624078" indent="-514350">
              <a:lnSpc>
                <a:spcPct val="170000"/>
              </a:lnSpc>
              <a:buFont typeface="+mj-lt"/>
              <a:buAutoNum type="arabicPeriod"/>
            </a:pPr>
            <a:r>
              <a:rPr lang="en-US" dirty="0" err="1" smtClean="0"/>
              <a:t>मागणीच्या</a:t>
            </a:r>
            <a:r>
              <a:rPr lang="en-US" dirty="0" smtClean="0"/>
              <a:t> </a:t>
            </a:r>
            <a:r>
              <a:rPr lang="en-US" dirty="0" err="1" smtClean="0"/>
              <a:t>बाजूकडे</a:t>
            </a:r>
            <a:r>
              <a:rPr lang="en-US" dirty="0" smtClean="0"/>
              <a:t> </a:t>
            </a:r>
            <a:r>
              <a:rPr lang="en-US" dirty="0" err="1" smtClean="0"/>
              <a:t>दुर्लक्ष</a:t>
            </a:r>
            <a:endParaRPr lang="en-US" dirty="0" smtClean="0"/>
          </a:p>
          <a:p>
            <a:pPr marL="624078" indent="-514350">
              <a:lnSpc>
                <a:spcPct val="170000"/>
              </a:lnSpc>
              <a:buFont typeface="+mj-lt"/>
              <a:buAutoNum type="arabicPeriod"/>
            </a:pPr>
            <a:r>
              <a:rPr lang="en-US" dirty="0" err="1" smtClean="0"/>
              <a:t>व्याजदराकडे</a:t>
            </a:r>
            <a:r>
              <a:rPr lang="en-US" dirty="0" smtClean="0"/>
              <a:t> </a:t>
            </a:r>
            <a:r>
              <a:rPr lang="en-US" dirty="0" err="1" smtClean="0"/>
              <a:t>दुर्लक्ष</a:t>
            </a:r>
            <a:endParaRPr lang="en-US" dirty="0" smtClean="0"/>
          </a:p>
          <a:p>
            <a:pPr marL="624078" indent="-514350">
              <a:lnSpc>
                <a:spcPct val="170000"/>
              </a:lnSpc>
              <a:buFont typeface="+mj-lt"/>
              <a:buAutoNum type="arabicPeriod"/>
            </a:pPr>
            <a:r>
              <a:rPr lang="en-US" dirty="0" err="1" smtClean="0"/>
              <a:t>विसंगतीपूर्ण</a:t>
            </a:r>
            <a:r>
              <a:rPr lang="en-US" dirty="0" smtClean="0"/>
              <a:t> </a:t>
            </a:r>
            <a:r>
              <a:rPr lang="en-US" dirty="0" err="1" smtClean="0"/>
              <a:t>सिध्दांत</a:t>
            </a:r>
            <a:endParaRPr lang="en-US" dirty="0" smtClean="0"/>
          </a:p>
          <a:p>
            <a:pPr marL="624078" indent="-514350">
              <a:lnSpc>
                <a:spcPct val="170000"/>
              </a:lnSpc>
              <a:buFont typeface="+mj-lt"/>
              <a:buAutoNum type="arabicPeriod"/>
            </a:pPr>
            <a:r>
              <a:rPr lang="en-US" dirty="0" err="1" smtClean="0"/>
              <a:t>पैशाच्या</a:t>
            </a:r>
            <a:r>
              <a:rPr lang="en-US" dirty="0" smtClean="0"/>
              <a:t> </a:t>
            </a:r>
            <a:r>
              <a:rPr lang="en-US" dirty="0" err="1" smtClean="0"/>
              <a:t>मूल्याचा</a:t>
            </a:r>
            <a:r>
              <a:rPr lang="en-US" dirty="0" smtClean="0"/>
              <a:t> </a:t>
            </a:r>
            <a:r>
              <a:rPr lang="en-US" dirty="0" err="1" smtClean="0"/>
              <a:t>सिध्दांत</a:t>
            </a:r>
            <a:r>
              <a:rPr lang="en-US" dirty="0" smtClean="0"/>
              <a:t> व </a:t>
            </a:r>
            <a:r>
              <a:rPr lang="en-US" dirty="0" err="1" smtClean="0"/>
              <a:t>मूल्याचा</a:t>
            </a:r>
            <a:r>
              <a:rPr lang="en-US" dirty="0" smtClean="0"/>
              <a:t> </a:t>
            </a:r>
            <a:r>
              <a:rPr lang="en-US" dirty="0" err="1" smtClean="0"/>
              <a:t>सामान्य</a:t>
            </a:r>
            <a:r>
              <a:rPr lang="en-US" dirty="0" smtClean="0"/>
              <a:t> </a:t>
            </a:r>
            <a:r>
              <a:rPr lang="en-US" dirty="0" err="1" smtClean="0"/>
              <a:t>सिध्दांत</a:t>
            </a:r>
            <a:r>
              <a:rPr lang="en-US" dirty="0" smtClean="0"/>
              <a:t> </a:t>
            </a:r>
            <a:r>
              <a:rPr lang="en-US" dirty="0" err="1" smtClean="0"/>
              <a:t>यात</a:t>
            </a:r>
            <a:r>
              <a:rPr lang="en-US" dirty="0" smtClean="0"/>
              <a:t> </a:t>
            </a:r>
            <a:r>
              <a:rPr lang="en-US" dirty="0" err="1" smtClean="0"/>
              <a:t>फरक</a:t>
            </a:r>
            <a:r>
              <a:rPr lang="en-US" dirty="0" smtClean="0"/>
              <a:t> </a:t>
            </a:r>
            <a:r>
              <a:rPr lang="en-US" dirty="0" err="1" smtClean="0"/>
              <a:t>नाही</a:t>
            </a:r>
            <a:endParaRPr lang="en-US" dirty="0" smtClean="0"/>
          </a:p>
          <a:p>
            <a:pPr marL="624078" indent="-514350">
              <a:lnSpc>
                <a:spcPct val="170000"/>
              </a:lnSpc>
              <a:buFont typeface="+mj-lt"/>
              <a:buAutoNum type="arabicPeriod"/>
            </a:pPr>
            <a:r>
              <a:rPr lang="en-US" dirty="0" err="1" smtClean="0"/>
              <a:t>दीर्घकालीन</a:t>
            </a:r>
            <a:r>
              <a:rPr lang="en-US" dirty="0" smtClean="0"/>
              <a:t> </a:t>
            </a:r>
            <a:r>
              <a:rPr lang="en-US" dirty="0" err="1" smtClean="0"/>
              <a:t>मूल्य</a:t>
            </a:r>
            <a:r>
              <a:rPr lang="en-US" dirty="0" smtClean="0"/>
              <a:t> </a:t>
            </a:r>
            <a:r>
              <a:rPr lang="en-US" dirty="0" err="1" smtClean="0"/>
              <a:t>निर्णयाचे</a:t>
            </a:r>
            <a:r>
              <a:rPr lang="en-US" dirty="0" smtClean="0"/>
              <a:t> </a:t>
            </a:r>
            <a:r>
              <a:rPr lang="en-US" dirty="0" err="1" smtClean="0"/>
              <a:t>विवेचन</a:t>
            </a:r>
            <a:endParaRPr lang="en-US" dirty="0" smtClean="0"/>
          </a:p>
          <a:p>
            <a:pPr marL="624078" indent="-514350">
              <a:lnSpc>
                <a:spcPct val="170000"/>
              </a:lnSpc>
              <a:buFont typeface="+mj-lt"/>
              <a:buAutoNum type="arabicPeriod"/>
            </a:pPr>
            <a:r>
              <a:rPr lang="en-US" dirty="0" err="1" smtClean="0"/>
              <a:t>व्यापारचक्राचा</a:t>
            </a:r>
            <a:r>
              <a:rPr lang="en-US" dirty="0" smtClean="0"/>
              <a:t> </a:t>
            </a:r>
            <a:r>
              <a:rPr lang="en-US" dirty="0" err="1" smtClean="0"/>
              <a:t>विचार</a:t>
            </a:r>
            <a:r>
              <a:rPr lang="en-US" dirty="0" smtClean="0"/>
              <a:t> </a:t>
            </a:r>
            <a:r>
              <a:rPr lang="en-US" dirty="0" err="1" smtClean="0"/>
              <a:t>नाही</a:t>
            </a:r>
            <a:endParaRPr lang="en-US" dirty="0" smtClean="0"/>
          </a:p>
          <a:p>
            <a:pPr marL="624078" indent="-514350">
              <a:lnSpc>
                <a:spcPct val="170000"/>
              </a:lnSpc>
              <a:buFont typeface="+mj-lt"/>
              <a:buAutoNum type="arabicPeriod"/>
            </a:pPr>
            <a:r>
              <a:rPr lang="en-US" dirty="0" err="1" smtClean="0"/>
              <a:t>कार्यकारणभावाचा</a:t>
            </a:r>
            <a:r>
              <a:rPr lang="en-US" dirty="0" smtClean="0"/>
              <a:t> </a:t>
            </a:r>
            <a:r>
              <a:rPr lang="en-US" dirty="0" err="1" smtClean="0"/>
              <a:t>अभाव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फिशरच्या</a:t>
            </a:r>
            <a:r>
              <a:rPr lang="en-US" dirty="0" smtClean="0"/>
              <a:t> </a:t>
            </a:r>
            <a:r>
              <a:rPr lang="en-US" dirty="0" err="1" smtClean="0"/>
              <a:t>सिध्दांतावरीज</a:t>
            </a:r>
            <a:r>
              <a:rPr lang="en-US" dirty="0" smtClean="0"/>
              <a:t> </a:t>
            </a:r>
            <a:r>
              <a:rPr lang="en-US" dirty="0" err="1" smtClean="0"/>
              <a:t>टीका</a:t>
            </a:r>
            <a:r>
              <a:rPr lang="en-US" dirty="0" smtClean="0"/>
              <a:t>: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24078" indent="-514350">
              <a:lnSpc>
                <a:spcPct val="200000"/>
              </a:lnSpc>
              <a:buFont typeface="+mj-lt"/>
              <a:buAutoNum type="arabicPeriod"/>
            </a:pPr>
            <a:r>
              <a:rPr lang="en-US" dirty="0" err="1" smtClean="0"/>
              <a:t>दैनंदिन</a:t>
            </a:r>
            <a:r>
              <a:rPr lang="en-US" dirty="0" smtClean="0"/>
              <a:t> </a:t>
            </a:r>
            <a:r>
              <a:rPr lang="en-US" dirty="0" err="1" smtClean="0"/>
              <a:t>व्यवहार</a:t>
            </a:r>
            <a:r>
              <a:rPr lang="en-US" dirty="0" smtClean="0"/>
              <a:t> </a:t>
            </a:r>
            <a:r>
              <a:rPr lang="en-US" dirty="0" err="1" smtClean="0"/>
              <a:t>हेतू</a:t>
            </a:r>
            <a:endParaRPr lang="en-US" dirty="0" smtClean="0"/>
          </a:p>
          <a:p>
            <a:pPr marL="624078" indent="-514350">
              <a:lnSpc>
                <a:spcPct val="200000"/>
              </a:lnSpc>
              <a:buFont typeface="+mj-lt"/>
              <a:buAutoNum type="arabicPeriod"/>
            </a:pPr>
            <a:r>
              <a:rPr lang="en-US" dirty="0" err="1" smtClean="0"/>
              <a:t>दक्षता</a:t>
            </a:r>
            <a:r>
              <a:rPr lang="en-US" dirty="0" smtClean="0"/>
              <a:t> </a:t>
            </a:r>
            <a:r>
              <a:rPr lang="en-US" dirty="0" err="1" smtClean="0"/>
              <a:t>हेतू</a:t>
            </a:r>
            <a:endParaRPr lang="en-US" dirty="0" smtClean="0"/>
          </a:p>
          <a:p>
            <a:pPr marL="624078" indent="-514350">
              <a:lnSpc>
                <a:spcPct val="200000"/>
              </a:lnSpc>
              <a:buFont typeface="+mj-lt"/>
              <a:buAutoNum type="arabicPeriod"/>
            </a:pPr>
            <a:r>
              <a:rPr lang="en-US" dirty="0" err="1" smtClean="0"/>
              <a:t>सट्टेबाजीचा</a:t>
            </a:r>
            <a:r>
              <a:rPr lang="en-US" dirty="0" smtClean="0"/>
              <a:t> </a:t>
            </a:r>
            <a:r>
              <a:rPr lang="en-US" dirty="0" err="1" smtClean="0"/>
              <a:t>हेतू</a:t>
            </a:r>
            <a:endParaRPr lang="en-US" dirty="0" smtClean="0"/>
          </a:p>
          <a:p>
            <a:pPr marL="624078" indent="-514350">
              <a:lnSpc>
                <a:spcPct val="200000"/>
              </a:lnSpc>
              <a:buNone/>
            </a:pPr>
            <a:r>
              <a:rPr lang="en-US" dirty="0" err="1" smtClean="0"/>
              <a:t>केंब्रिज</a:t>
            </a:r>
            <a:r>
              <a:rPr lang="en-US" dirty="0" smtClean="0"/>
              <a:t> </a:t>
            </a:r>
            <a:r>
              <a:rPr lang="en-US" dirty="0" err="1" smtClean="0"/>
              <a:t>समीकरणे</a:t>
            </a:r>
            <a:endParaRPr lang="en-US" dirty="0" smtClean="0"/>
          </a:p>
          <a:p>
            <a:pPr marL="624078" indent="-514350">
              <a:lnSpc>
                <a:spcPct val="200000"/>
              </a:lnSpc>
              <a:buNone/>
            </a:pPr>
            <a:r>
              <a:rPr lang="en-US" dirty="0" smtClean="0"/>
              <a:t>	M=</a:t>
            </a:r>
            <a:r>
              <a:rPr lang="en-US" dirty="0" err="1" smtClean="0"/>
              <a:t>ky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400" dirty="0" err="1" smtClean="0"/>
              <a:t>केंब्रिज</a:t>
            </a:r>
            <a:r>
              <a:rPr lang="en-US" sz="2400" dirty="0" smtClean="0"/>
              <a:t> </a:t>
            </a:r>
            <a:r>
              <a:rPr lang="en-US" sz="2400" dirty="0" err="1" smtClean="0"/>
              <a:t>दृष्टिकोन</a:t>
            </a:r>
            <a:r>
              <a:rPr lang="en-US" sz="2400" dirty="0" smtClean="0"/>
              <a:t> (</a:t>
            </a:r>
            <a:r>
              <a:rPr lang="en-US" sz="2400" dirty="0" err="1" smtClean="0"/>
              <a:t>पैशाला</a:t>
            </a:r>
            <a:r>
              <a:rPr lang="en-US" sz="2400" dirty="0" smtClean="0"/>
              <a:t> </a:t>
            </a:r>
            <a:r>
              <a:rPr lang="en-US" sz="2400" dirty="0" err="1" smtClean="0"/>
              <a:t>मागणी</a:t>
            </a:r>
            <a:r>
              <a:rPr lang="en-US" sz="2400" dirty="0" smtClean="0"/>
              <a:t> </a:t>
            </a:r>
            <a:r>
              <a:rPr lang="en-US" sz="2400" dirty="0" err="1" smtClean="0"/>
              <a:t>का</a:t>
            </a:r>
            <a:r>
              <a:rPr lang="en-US" sz="2400" dirty="0" smtClean="0"/>
              <a:t> </a:t>
            </a:r>
            <a:r>
              <a:rPr lang="en-US" sz="2400" dirty="0" err="1" smtClean="0"/>
              <a:t>असते</a:t>
            </a:r>
            <a:r>
              <a:rPr lang="en-US" sz="2400" dirty="0" smtClean="0"/>
              <a:t> </a:t>
            </a:r>
            <a:r>
              <a:rPr lang="en-US" sz="2400" dirty="0" err="1" smtClean="0"/>
              <a:t>आणि</a:t>
            </a:r>
            <a:r>
              <a:rPr lang="en-US" sz="2400" dirty="0" smtClean="0"/>
              <a:t> </a:t>
            </a:r>
            <a:r>
              <a:rPr lang="en-US" sz="2400" dirty="0" err="1" smtClean="0"/>
              <a:t>ती</a:t>
            </a:r>
            <a:r>
              <a:rPr lang="en-US" sz="2400" dirty="0" smtClean="0"/>
              <a:t> </a:t>
            </a:r>
            <a:r>
              <a:rPr lang="en-US" sz="2400" dirty="0" err="1" smtClean="0"/>
              <a:t>किती</a:t>
            </a:r>
            <a:r>
              <a:rPr lang="en-US" sz="2400" dirty="0" smtClean="0"/>
              <a:t> </a:t>
            </a:r>
            <a:r>
              <a:rPr lang="en-US" sz="2400" dirty="0" err="1" smtClean="0"/>
              <a:t>प्रमाणात</a:t>
            </a:r>
            <a:r>
              <a:rPr lang="en-US" sz="2400" dirty="0" smtClean="0"/>
              <a:t> </a:t>
            </a:r>
            <a:r>
              <a:rPr lang="en-US" sz="2400" dirty="0" err="1" smtClean="0"/>
              <a:t>असते</a:t>
            </a:r>
            <a:r>
              <a:rPr lang="en-US" sz="2400" dirty="0" smtClean="0"/>
              <a:t>, </a:t>
            </a:r>
            <a:r>
              <a:rPr lang="en-US" sz="2400" dirty="0" err="1" smtClean="0"/>
              <a:t>पैशाला</a:t>
            </a:r>
            <a:r>
              <a:rPr lang="en-US" sz="2400" dirty="0" smtClean="0"/>
              <a:t> </a:t>
            </a:r>
            <a:r>
              <a:rPr lang="en-US" sz="2400" dirty="0" err="1" smtClean="0"/>
              <a:t>असणारी</a:t>
            </a:r>
            <a:r>
              <a:rPr lang="en-US" sz="2400" dirty="0" smtClean="0"/>
              <a:t> </a:t>
            </a:r>
            <a:r>
              <a:rPr lang="en-US" sz="2400" dirty="0" err="1" smtClean="0"/>
              <a:t>मागणी</a:t>
            </a:r>
            <a:r>
              <a:rPr lang="en-US" sz="2400" dirty="0" smtClean="0"/>
              <a:t> </a:t>
            </a:r>
            <a:r>
              <a:rPr lang="en-US" sz="2400" dirty="0" err="1" smtClean="0"/>
              <a:t>आणि</a:t>
            </a:r>
            <a:r>
              <a:rPr lang="en-US" sz="2400" dirty="0" smtClean="0"/>
              <a:t> </a:t>
            </a:r>
            <a:r>
              <a:rPr lang="en-US" sz="2400" dirty="0" err="1" smtClean="0"/>
              <a:t>पैशाचे</a:t>
            </a:r>
            <a:r>
              <a:rPr lang="en-US" sz="2400" dirty="0" smtClean="0"/>
              <a:t> </a:t>
            </a:r>
            <a:r>
              <a:rPr lang="en-US" sz="2400" dirty="0" err="1" smtClean="0"/>
              <a:t>मूल्य</a:t>
            </a:r>
            <a:r>
              <a:rPr lang="en-US" sz="2400" dirty="0" smtClean="0"/>
              <a:t> </a:t>
            </a:r>
            <a:r>
              <a:rPr lang="en-US" sz="2400" dirty="0" err="1" smtClean="0"/>
              <a:t>यांचा</a:t>
            </a:r>
            <a:r>
              <a:rPr lang="en-US" sz="2400" dirty="0" smtClean="0"/>
              <a:t> </a:t>
            </a:r>
            <a:r>
              <a:rPr lang="en-US" sz="2400" dirty="0" err="1" smtClean="0"/>
              <a:t>संबंध</a:t>
            </a:r>
            <a:r>
              <a:rPr lang="en-US" sz="2400" dirty="0" smtClean="0"/>
              <a:t>)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525963"/>
          </a:xfrm>
        </p:spPr>
        <p:txBody>
          <a:bodyPr>
            <a:noAutofit/>
          </a:bodyPr>
          <a:lstStyle/>
          <a:p>
            <a:pPr algn="just">
              <a:lnSpc>
                <a:spcPct val="150000"/>
              </a:lnSpc>
              <a:buNone/>
            </a:pPr>
            <a:r>
              <a:rPr lang="en-US" sz="1600" dirty="0" err="1" smtClean="0"/>
              <a:t>पॉलइझिंग</a:t>
            </a:r>
            <a:r>
              <a:rPr lang="en-US" sz="1600" dirty="0" smtClean="0"/>
              <a:t> - “</a:t>
            </a:r>
            <a:r>
              <a:rPr lang="en-US" sz="1600" dirty="0" err="1" smtClean="0"/>
              <a:t>चलनवाढ</a:t>
            </a:r>
            <a:r>
              <a:rPr lang="en-US" sz="1600" dirty="0" smtClean="0"/>
              <a:t> </a:t>
            </a:r>
            <a:r>
              <a:rPr lang="en-US" sz="1600" dirty="0" err="1" smtClean="0"/>
              <a:t>ही</a:t>
            </a:r>
            <a:r>
              <a:rPr lang="en-US" sz="1600" dirty="0" smtClean="0"/>
              <a:t> </a:t>
            </a:r>
            <a:r>
              <a:rPr lang="en-US" sz="1600" dirty="0" err="1" smtClean="0"/>
              <a:t>अशी</a:t>
            </a:r>
            <a:r>
              <a:rPr lang="en-US" sz="1600" dirty="0" smtClean="0"/>
              <a:t> </a:t>
            </a:r>
            <a:r>
              <a:rPr lang="en-US" sz="1600" dirty="0" err="1" smtClean="0"/>
              <a:t>असंतुलनाची</a:t>
            </a:r>
            <a:r>
              <a:rPr lang="en-US" sz="1600" dirty="0" smtClean="0"/>
              <a:t> </a:t>
            </a:r>
            <a:r>
              <a:rPr lang="en-US" sz="1600" dirty="0" err="1" smtClean="0"/>
              <a:t>अवस्थाहोय</a:t>
            </a:r>
            <a:r>
              <a:rPr lang="en-US" sz="1600" dirty="0" smtClean="0"/>
              <a:t> </a:t>
            </a:r>
            <a:r>
              <a:rPr lang="en-US" sz="1600" dirty="0" err="1" smtClean="0"/>
              <a:t>की</a:t>
            </a:r>
            <a:r>
              <a:rPr lang="en-US" sz="1600" dirty="0" smtClean="0"/>
              <a:t>, </a:t>
            </a:r>
            <a:r>
              <a:rPr lang="en-US" sz="1600" dirty="0" err="1" smtClean="0"/>
              <a:t>ज्यामध्ये</a:t>
            </a:r>
            <a:r>
              <a:rPr lang="en-US" sz="1600" dirty="0" smtClean="0"/>
              <a:t> </a:t>
            </a:r>
            <a:r>
              <a:rPr lang="en-US" sz="1600" dirty="0" err="1" smtClean="0"/>
              <a:t>खरेदी</a:t>
            </a:r>
            <a:r>
              <a:rPr lang="en-US" sz="1600" dirty="0" smtClean="0"/>
              <a:t> </a:t>
            </a:r>
            <a:r>
              <a:rPr lang="en-US" sz="1600" dirty="0" err="1" smtClean="0"/>
              <a:t>शक्तीचा</a:t>
            </a:r>
            <a:r>
              <a:rPr lang="en-US" sz="1600" dirty="0" smtClean="0"/>
              <a:t> </a:t>
            </a:r>
            <a:r>
              <a:rPr lang="en-US" sz="1600" dirty="0" err="1" smtClean="0"/>
              <a:t>विस्तार</a:t>
            </a:r>
            <a:r>
              <a:rPr lang="en-US" sz="1600" dirty="0" smtClean="0"/>
              <a:t> </a:t>
            </a:r>
            <a:r>
              <a:rPr lang="en-US" sz="1600" dirty="0" err="1" smtClean="0"/>
              <a:t>झाल्यामूळे</a:t>
            </a:r>
            <a:r>
              <a:rPr lang="en-US" sz="1600" dirty="0" smtClean="0"/>
              <a:t> </a:t>
            </a:r>
            <a:r>
              <a:rPr lang="en-US" sz="1600" dirty="0" err="1" smtClean="0"/>
              <a:t>वस्तूंच्या</a:t>
            </a:r>
            <a:r>
              <a:rPr lang="en-US" sz="1600" dirty="0" smtClean="0"/>
              <a:t> </a:t>
            </a:r>
            <a:r>
              <a:rPr lang="en-US" sz="1600" dirty="0" err="1" smtClean="0"/>
              <a:t>किंमती</a:t>
            </a:r>
            <a:r>
              <a:rPr lang="en-US" sz="1600" dirty="0" smtClean="0"/>
              <a:t> </a:t>
            </a:r>
            <a:r>
              <a:rPr lang="en-US" sz="1600" dirty="0" err="1" smtClean="0"/>
              <a:t>वाढतात</a:t>
            </a:r>
            <a:r>
              <a:rPr lang="en-US" sz="1600" dirty="0" smtClean="0"/>
              <a:t> </a:t>
            </a:r>
            <a:r>
              <a:rPr lang="en-US" sz="1600" dirty="0" err="1" smtClean="0"/>
              <a:t>किंवा</a:t>
            </a:r>
            <a:r>
              <a:rPr lang="en-US" sz="1600" dirty="0" smtClean="0"/>
              <a:t> </a:t>
            </a:r>
            <a:r>
              <a:rPr lang="en-US" sz="1600" dirty="0" err="1" smtClean="0"/>
              <a:t>वस्तूंच्या</a:t>
            </a:r>
            <a:r>
              <a:rPr lang="en-US" sz="1600" dirty="0" smtClean="0"/>
              <a:t> </a:t>
            </a:r>
            <a:r>
              <a:rPr lang="en-US" sz="1600" dirty="0" err="1" smtClean="0"/>
              <a:t>किंमती</a:t>
            </a:r>
            <a:r>
              <a:rPr lang="en-US" sz="1600" dirty="0" smtClean="0"/>
              <a:t> </a:t>
            </a:r>
            <a:r>
              <a:rPr lang="en-US" sz="1600" dirty="0" err="1" smtClean="0"/>
              <a:t>वाढल्यामूळे</a:t>
            </a:r>
            <a:r>
              <a:rPr lang="en-US" sz="1600" dirty="0" smtClean="0"/>
              <a:t> </a:t>
            </a:r>
            <a:r>
              <a:rPr lang="en-US" sz="1600" dirty="0" err="1" smtClean="0"/>
              <a:t>खरेदी</a:t>
            </a:r>
            <a:r>
              <a:rPr lang="en-US" sz="1600" dirty="0" smtClean="0"/>
              <a:t> </a:t>
            </a:r>
            <a:r>
              <a:rPr lang="en-US" sz="1600" dirty="0" err="1" smtClean="0"/>
              <a:t>शक्तीचा</a:t>
            </a:r>
            <a:r>
              <a:rPr lang="en-US" sz="1600" dirty="0" smtClean="0"/>
              <a:t> </a:t>
            </a:r>
            <a:r>
              <a:rPr lang="en-US" sz="1600" dirty="0" err="1" smtClean="0"/>
              <a:t>विस्तार</a:t>
            </a:r>
            <a:r>
              <a:rPr lang="en-US" sz="1600" dirty="0" smtClean="0"/>
              <a:t> </a:t>
            </a:r>
            <a:r>
              <a:rPr lang="en-US" sz="1600" dirty="0" err="1" smtClean="0"/>
              <a:t>होतो</a:t>
            </a:r>
            <a:r>
              <a:rPr lang="en-US" sz="1600" dirty="0" smtClean="0"/>
              <a:t>.”</a:t>
            </a:r>
          </a:p>
          <a:p>
            <a:pPr>
              <a:lnSpc>
                <a:spcPct val="150000"/>
              </a:lnSpc>
              <a:buNone/>
            </a:pPr>
            <a:r>
              <a:rPr lang="en-US" sz="1600" dirty="0" err="1" smtClean="0"/>
              <a:t>वैशिष्ट्ये</a:t>
            </a:r>
            <a:r>
              <a:rPr lang="en-US" sz="1600" dirty="0" smtClean="0"/>
              <a:t>:</a:t>
            </a:r>
          </a:p>
          <a:p>
            <a:pPr marL="624078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1600" dirty="0" err="1" smtClean="0"/>
              <a:t>पैशाचा</a:t>
            </a:r>
            <a:r>
              <a:rPr lang="en-US" sz="1600" dirty="0" smtClean="0"/>
              <a:t> </a:t>
            </a:r>
            <a:r>
              <a:rPr lang="en-US" sz="1600" dirty="0" err="1" smtClean="0"/>
              <a:t>अतिपुरवठा</a:t>
            </a:r>
            <a:endParaRPr lang="en-US" sz="1600" dirty="0" smtClean="0"/>
          </a:p>
          <a:p>
            <a:pPr marL="624078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1600" dirty="0" err="1" smtClean="0"/>
              <a:t>खरेदीशक्तीत</a:t>
            </a:r>
            <a:r>
              <a:rPr lang="en-US" sz="1600" dirty="0" smtClean="0"/>
              <a:t> </a:t>
            </a:r>
            <a:r>
              <a:rPr lang="en-US" sz="1600" dirty="0" err="1" smtClean="0"/>
              <a:t>वाढ</a:t>
            </a:r>
            <a:endParaRPr lang="en-US" sz="1600" dirty="0" smtClean="0"/>
          </a:p>
          <a:p>
            <a:pPr marL="624078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1600" dirty="0" err="1" smtClean="0"/>
              <a:t>किमतीच्या</a:t>
            </a:r>
            <a:r>
              <a:rPr lang="en-US" sz="1600" dirty="0" smtClean="0"/>
              <a:t> </a:t>
            </a:r>
            <a:r>
              <a:rPr lang="en-US" sz="1600" dirty="0" err="1" smtClean="0"/>
              <a:t>पातळीत</a:t>
            </a:r>
            <a:r>
              <a:rPr lang="en-US" sz="1600" dirty="0" smtClean="0"/>
              <a:t> </a:t>
            </a:r>
            <a:r>
              <a:rPr lang="en-US" sz="1600" dirty="0" err="1" smtClean="0"/>
              <a:t>वाढ</a:t>
            </a:r>
            <a:endParaRPr lang="en-US" sz="1600" dirty="0" smtClean="0"/>
          </a:p>
          <a:p>
            <a:pPr marL="624078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1600" dirty="0" err="1" smtClean="0"/>
              <a:t>पैशाच्या</a:t>
            </a:r>
            <a:r>
              <a:rPr lang="en-US" sz="1600" dirty="0" smtClean="0"/>
              <a:t> </a:t>
            </a:r>
            <a:r>
              <a:rPr lang="en-US" sz="1600" dirty="0" err="1" smtClean="0"/>
              <a:t>स्वरुपातील</a:t>
            </a:r>
            <a:r>
              <a:rPr lang="en-US" sz="1600" dirty="0" smtClean="0"/>
              <a:t> </a:t>
            </a:r>
            <a:r>
              <a:rPr lang="en-US" sz="1600" dirty="0" err="1" smtClean="0"/>
              <a:t>उत्पन्नात</a:t>
            </a:r>
            <a:r>
              <a:rPr lang="en-US" sz="1600" dirty="0" smtClean="0"/>
              <a:t> </a:t>
            </a:r>
            <a:r>
              <a:rPr lang="en-US" sz="1600" dirty="0" err="1" smtClean="0"/>
              <a:t>वाढ</a:t>
            </a:r>
            <a:endParaRPr lang="en-US" sz="1600" dirty="0" smtClean="0"/>
          </a:p>
          <a:p>
            <a:pPr marL="624078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1600" dirty="0" err="1" smtClean="0"/>
              <a:t>पतपुरवठ्यात</a:t>
            </a:r>
            <a:r>
              <a:rPr lang="en-US" sz="1600" dirty="0" smtClean="0"/>
              <a:t> </a:t>
            </a:r>
            <a:r>
              <a:rPr lang="en-US" sz="1600" dirty="0" err="1" smtClean="0"/>
              <a:t>वाढ</a:t>
            </a:r>
            <a:endParaRPr lang="en-US" sz="1600" dirty="0" smtClean="0"/>
          </a:p>
          <a:p>
            <a:pPr marL="624078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1600" dirty="0" err="1" smtClean="0"/>
              <a:t>नियोजनावरील</a:t>
            </a:r>
            <a:r>
              <a:rPr lang="en-US" sz="1600" dirty="0" smtClean="0"/>
              <a:t> </a:t>
            </a:r>
            <a:r>
              <a:rPr lang="en-US" sz="1600" dirty="0" err="1" smtClean="0"/>
              <a:t>खर्च</a:t>
            </a:r>
            <a:endParaRPr lang="en-US" sz="1600" dirty="0" smtClean="0"/>
          </a:p>
          <a:p>
            <a:pPr marL="624078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1600" dirty="0" err="1" smtClean="0"/>
              <a:t>युध्द</a:t>
            </a:r>
            <a:endParaRPr lang="en-US" sz="1600" dirty="0" smtClean="0"/>
          </a:p>
          <a:p>
            <a:pPr marL="624078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1600" dirty="0" err="1" smtClean="0"/>
              <a:t>नैसर्गिक</a:t>
            </a:r>
            <a:r>
              <a:rPr lang="en-US" sz="1600" dirty="0" smtClean="0"/>
              <a:t> </a:t>
            </a:r>
            <a:r>
              <a:rPr lang="en-US" sz="1600" dirty="0" err="1" smtClean="0"/>
              <a:t>आपत्ती</a:t>
            </a:r>
            <a:r>
              <a:rPr lang="en-US" sz="1600" dirty="0" smtClean="0"/>
              <a:t> </a:t>
            </a:r>
            <a:r>
              <a:rPr lang="en-US" sz="1600" dirty="0" err="1" smtClean="0"/>
              <a:t>किंवा</a:t>
            </a:r>
            <a:r>
              <a:rPr lang="en-US" sz="1600" dirty="0" smtClean="0"/>
              <a:t> </a:t>
            </a:r>
            <a:r>
              <a:rPr lang="en-US" sz="1600" dirty="0" err="1" smtClean="0"/>
              <a:t>संकट</a:t>
            </a:r>
            <a:endParaRPr lang="en-US" sz="16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/>
          <a:lstStyle/>
          <a:p>
            <a:r>
              <a:rPr lang="en-US" dirty="0" err="1" smtClean="0"/>
              <a:t>प्रकरण</a:t>
            </a:r>
            <a:r>
              <a:rPr lang="en-US" dirty="0" smtClean="0"/>
              <a:t> </a:t>
            </a:r>
            <a:r>
              <a:rPr lang="en-US" dirty="0" err="1" smtClean="0"/>
              <a:t>चौथे</a:t>
            </a:r>
            <a:r>
              <a:rPr lang="en-US" dirty="0" smtClean="0"/>
              <a:t>: </a:t>
            </a:r>
            <a:r>
              <a:rPr lang="en-US" dirty="0" err="1" smtClean="0"/>
              <a:t>चलनवाढ</a:t>
            </a:r>
            <a:r>
              <a:rPr lang="en-US" dirty="0" smtClean="0"/>
              <a:t> व </a:t>
            </a:r>
            <a:r>
              <a:rPr lang="en-US" dirty="0" err="1" smtClean="0"/>
              <a:t>चलनघट</a:t>
            </a:r>
            <a:endParaRPr lang="en-U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 numCol="2">
            <a:normAutofit lnSpcReduction="10000"/>
          </a:bodyPr>
          <a:lstStyle/>
          <a:p>
            <a:pPr marL="624078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2400" dirty="0" err="1" smtClean="0"/>
              <a:t>तुटीचा</a:t>
            </a:r>
            <a:r>
              <a:rPr lang="en-US" sz="2400" dirty="0" smtClean="0"/>
              <a:t> </a:t>
            </a:r>
            <a:r>
              <a:rPr lang="en-US" sz="2400" dirty="0" err="1" smtClean="0"/>
              <a:t>अर्थ</a:t>
            </a:r>
            <a:r>
              <a:rPr lang="en-US" sz="2400" dirty="0" smtClean="0"/>
              <a:t> </a:t>
            </a:r>
            <a:r>
              <a:rPr lang="en-US" sz="2400" dirty="0" err="1" smtClean="0"/>
              <a:t>भरणा</a:t>
            </a:r>
            <a:endParaRPr lang="en-US" sz="2400" dirty="0" smtClean="0"/>
          </a:p>
          <a:p>
            <a:pPr marL="624078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2400" dirty="0" err="1" smtClean="0"/>
              <a:t>चलनवेगात</a:t>
            </a:r>
            <a:r>
              <a:rPr lang="en-US" sz="2400" dirty="0" smtClean="0"/>
              <a:t> </a:t>
            </a:r>
            <a:r>
              <a:rPr lang="en-US" sz="2400" dirty="0" err="1" smtClean="0"/>
              <a:t>वाढ</a:t>
            </a:r>
            <a:endParaRPr lang="en-US" sz="2400" dirty="0" smtClean="0"/>
          </a:p>
          <a:p>
            <a:pPr marL="624078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2400" dirty="0" err="1" smtClean="0"/>
              <a:t>पतपुरवठ्यात</a:t>
            </a:r>
            <a:r>
              <a:rPr lang="en-US" sz="2400" dirty="0" smtClean="0"/>
              <a:t> </a:t>
            </a:r>
            <a:r>
              <a:rPr lang="en-US" sz="2400" dirty="0" err="1" smtClean="0"/>
              <a:t>वाढ</a:t>
            </a:r>
            <a:endParaRPr lang="en-US" sz="2400" dirty="0" smtClean="0"/>
          </a:p>
          <a:p>
            <a:pPr marL="624078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2400" dirty="0" err="1" smtClean="0"/>
              <a:t>नियोजनावरील</a:t>
            </a:r>
            <a:r>
              <a:rPr lang="en-US" sz="2400" dirty="0" smtClean="0"/>
              <a:t> </a:t>
            </a:r>
            <a:r>
              <a:rPr lang="en-US" sz="2400" dirty="0" err="1" smtClean="0"/>
              <a:t>खर्च</a:t>
            </a:r>
            <a:endParaRPr lang="en-US" sz="2400" dirty="0" smtClean="0"/>
          </a:p>
          <a:p>
            <a:pPr marL="624078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2400" dirty="0" err="1" smtClean="0"/>
              <a:t>युध्द</a:t>
            </a:r>
            <a:endParaRPr lang="en-US" sz="2400" dirty="0" smtClean="0"/>
          </a:p>
          <a:p>
            <a:pPr marL="624078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2400" dirty="0" err="1" smtClean="0"/>
              <a:t>नैसर्गिक</a:t>
            </a:r>
            <a:r>
              <a:rPr lang="en-US" sz="2400" dirty="0" smtClean="0"/>
              <a:t> </a:t>
            </a:r>
            <a:r>
              <a:rPr lang="en-US" sz="2400" dirty="0" err="1" smtClean="0"/>
              <a:t>आपत्ती</a:t>
            </a:r>
            <a:r>
              <a:rPr lang="en-US" sz="2400" dirty="0" smtClean="0"/>
              <a:t> </a:t>
            </a:r>
            <a:r>
              <a:rPr lang="en-US" sz="2400" dirty="0" err="1" smtClean="0"/>
              <a:t>किंवा</a:t>
            </a:r>
            <a:r>
              <a:rPr lang="en-US" sz="2400" dirty="0" smtClean="0"/>
              <a:t> </a:t>
            </a:r>
            <a:r>
              <a:rPr lang="en-US" sz="2400" dirty="0" err="1" smtClean="0"/>
              <a:t>संकट</a:t>
            </a:r>
            <a:endParaRPr lang="en-US" sz="2400" dirty="0" smtClean="0"/>
          </a:p>
          <a:p>
            <a:pPr marL="624078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2400" dirty="0" err="1" smtClean="0"/>
              <a:t>लोकसंख्येतील</a:t>
            </a:r>
            <a:r>
              <a:rPr lang="en-US" sz="2400" dirty="0" smtClean="0"/>
              <a:t> </a:t>
            </a:r>
            <a:r>
              <a:rPr lang="en-US" sz="2400" dirty="0" err="1" smtClean="0"/>
              <a:t>वाढ</a:t>
            </a:r>
            <a:endParaRPr lang="en-US" sz="2400" dirty="0" smtClean="0"/>
          </a:p>
          <a:p>
            <a:pPr marL="624078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2400" dirty="0" err="1" smtClean="0"/>
              <a:t>श्रमिक</a:t>
            </a:r>
            <a:r>
              <a:rPr lang="en-US" sz="2400" dirty="0" smtClean="0"/>
              <a:t> </a:t>
            </a:r>
            <a:r>
              <a:rPr lang="en-US" sz="2400" dirty="0" err="1" smtClean="0"/>
              <a:t>संघटनेचा</a:t>
            </a:r>
            <a:r>
              <a:rPr lang="en-US" sz="2400" dirty="0" smtClean="0"/>
              <a:t> </a:t>
            </a:r>
            <a:r>
              <a:rPr lang="en-US" sz="2400" dirty="0" err="1" smtClean="0"/>
              <a:t>प्रभाव</a:t>
            </a:r>
            <a:endParaRPr lang="en-US" sz="2400" dirty="0" smtClean="0"/>
          </a:p>
          <a:p>
            <a:pPr marL="624078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2400" dirty="0" err="1" smtClean="0"/>
              <a:t>साठेबाजी</a:t>
            </a:r>
            <a:endParaRPr lang="en-US" sz="2400" dirty="0" smtClean="0"/>
          </a:p>
          <a:p>
            <a:pPr marL="624078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2400" dirty="0" err="1" smtClean="0"/>
              <a:t>करविषयक</a:t>
            </a:r>
            <a:r>
              <a:rPr lang="en-US" sz="2400" dirty="0" smtClean="0"/>
              <a:t> </a:t>
            </a:r>
            <a:r>
              <a:rPr lang="en-US" sz="2400" dirty="0" err="1" smtClean="0"/>
              <a:t>धोरण</a:t>
            </a:r>
            <a:endParaRPr lang="en-US" sz="2400" dirty="0" smtClean="0"/>
          </a:p>
          <a:p>
            <a:pPr marL="624078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2400" dirty="0" err="1" smtClean="0"/>
              <a:t>उत्पादक</a:t>
            </a:r>
            <a:r>
              <a:rPr lang="en-US" sz="2400" dirty="0" smtClean="0"/>
              <a:t> </a:t>
            </a:r>
            <a:r>
              <a:rPr lang="en-US" sz="2400" dirty="0" err="1" smtClean="0"/>
              <a:t>साधनांची</a:t>
            </a:r>
            <a:r>
              <a:rPr lang="en-US" sz="2400" dirty="0" smtClean="0"/>
              <a:t> </a:t>
            </a:r>
            <a:r>
              <a:rPr lang="en-US" sz="2400" dirty="0" err="1" smtClean="0"/>
              <a:t>टंचाई</a:t>
            </a:r>
            <a:r>
              <a:rPr lang="en-US" sz="2400" dirty="0" smtClean="0"/>
              <a:t> </a:t>
            </a:r>
          </a:p>
          <a:p>
            <a:pPr marL="624078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2400" dirty="0" err="1" smtClean="0"/>
              <a:t>काळा</a:t>
            </a:r>
            <a:r>
              <a:rPr lang="en-US" sz="2400" dirty="0" smtClean="0"/>
              <a:t> </a:t>
            </a:r>
            <a:r>
              <a:rPr lang="en-US" sz="2400" dirty="0" err="1" smtClean="0"/>
              <a:t>पैसा</a:t>
            </a:r>
            <a:endParaRPr lang="en-US" sz="2400" dirty="0" smtClean="0"/>
          </a:p>
          <a:p>
            <a:pPr marL="624078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2400" dirty="0" err="1" smtClean="0"/>
              <a:t>देशाचे</a:t>
            </a:r>
            <a:r>
              <a:rPr lang="en-US" sz="2400" dirty="0" smtClean="0"/>
              <a:t> </a:t>
            </a:r>
            <a:r>
              <a:rPr lang="en-US" sz="2400" dirty="0" err="1" smtClean="0"/>
              <a:t>औद्योगिकरण</a:t>
            </a:r>
            <a:r>
              <a:rPr lang="en-US" sz="2400" dirty="0" smtClean="0"/>
              <a:t> </a:t>
            </a:r>
          </a:p>
          <a:p>
            <a:pPr marL="624078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2400" dirty="0" err="1" smtClean="0"/>
              <a:t>निर्यात</a:t>
            </a:r>
            <a:r>
              <a:rPr lang="en-US" sz="2400" dirty="0" smtClean="0"/>
              <a:t> </a:t>
            </a:r>
            <a:r>
              <a:rPr lang="en-US" sz="2400" dirty="0" err="1" smtClean="0"/>
              <a:t>वाढ</a:t>
            </a:r>
            <a:endParaRPr lang="en-US" sz="24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चलनवाढीची</a:t>
            </a:r>
            <a:r>
              <a:rPr lang="en-US" dirty="0" smtClean="0"/>
              <a:t> </a:t>
            </a:r>
            <a:r>
              <a:rPr lang="en-US" dirty="0" err="1" smtClean="0"/>
              <a:t>कारणे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50000"/>
              </a:lnSpc>
              <a:buNone/>
            </a:pPr>
            <a:r>
              <a:rPr lang="en-US" dirty="0" smtClean="0"/>
              <a:t>“</a:t>
            </a:r>
            <a:r>
              <a:rPr lang="en-US" dirty="0" err="1" smtClean="0"/>
              <a:t>स्थूल</a:t>
            </a:r>
            <a:r>
              <a:rPr lang="en-US" dirty="0" smtClean="0"/>
              <a:t> </a:t>
            </a:r>
            <a:r>
              <a:rPr lang="en-US" dirty="0" err="1" smtClean="0"/>
              <a:t>अर्थशास्त्र</a:t>
            </a:r>
            <a:r>
              <a:rPr lang="en-US" dirty="0" smtClean="0"/>
              <a:t> </a:t>
            </a:r>
            <a:r>
              <a:rPr lang="en-US" dirty="0" err="1" smtClean="0"/>
              <a:t>हे</a:t>
            </a:r>
            <a:r>
              <a:rPr lang="en-US" dirty="0" smtClean="0"/>
              <a:t> </a:t>
            </a:r>
            <a:r>
              <a:rPr lang="en-US" dirty="0" err="1" smtClean="0"/>
              <a:t>व्यक्तिगत</a:t>
            </a:r>
            <a:r>
              <a:rPr lang="en-US" dirty="0" smtClean="0"/>
              <a:t> </a:t>
            </a:r>
            <a:r>
              <a:rPr lang="en-US" dirty="0" err="1" smtClean="0"/>
              <a:t>घटकांची</a:t>
            </a:r>
            <a:r>
              <a:rPr lang="en-US" dirty="0" smtClean="0"/>
              <a:t> </a:t>
            </a:r>
            <a:r>
              <a:rPr lang="en-US" dirty="0" err="1" smtClean="0"/>
              <a:t>चर्चा</a:t>
            </a:r>
            <a:r>
              <a:rPr lang="en-US" dirty="0" smtClean="0"/>
              <a:t> </a:t>
            </a:r>
            <a:r>
              <a:rPr lang="en-US" dirty="0" err="1" smtClean="0"/>
              <a:t>करीत</a:t>
            </a:r>
            <a:r>
              <a:rPr lang="en-US" dirty="0" smtClean="0"/>
              <a:t> </a:t>
            </a:r>
            <a:r>
              <a:rPr lang="en-US" dirty="0" err="1" smtClean="0"/>
              <a:t>नाही</a:t>
            </a:r>
            <a:r>
              <a:rPr lang="en-US" dirty="0" smtClean="0"/>
              <a:t>, </a:t>
            </a:r>
            <a:r>
              <a:rPr lang="en-US" dirty="0" err="1" smtClean="0"/>
              <a:t>तर</a:t>
            </a:r>
            <a:r>
              <a:rPr lang="en-US" dirty="0" smtClean="0"/>
              <a:t> </a:t>
            </a:r>
            <a:r>
              <a:rPr lang="en-US" dirty="0" err="1" smtClean="0"/>
              <a:t>सामूहिक</a:t>
            </a:r>
            <a:r>
              <a:rPr lang="en-US" dirty="0" smtClean="0"/>
              <a:t> </a:t>
            </a:r>
            <a:r>
              <a:rPr lang="en-US" dirty="0" err="1" smtClean="0"/>
              <a:t>घटकांची</a:t>
            </a:r>
            <a:r>
              <a:rPr lang="en-US" dirty="0" smtClean="0"/>
              <a:t> </a:t>
            </a:r>
            <a:r>
              <a:rPr lang="en-US" dirty="0" err="1" smtClean="0"/>
              <a:t>चर्चा</a:t>
            </a:r>
            <a:r>
              <a:rPr lang="en-US" dirty="0" smtClean="0"/>
              <a:t> </a:t>
            </a:r>
            <a:r>
              <a:rPr lang="en-US" dirty="0" err="1" smtClean="0"/>
              <a:t>करते</a:t>
            </a:r>
            <a:r>
              <a:rPr lang="en-US" dirty="0" smtClean="0"/>
              <a:t>.  </a:t>
            </a:r>
            <a:r>
              <a:rPr lang="en-US" dirty="0" err="1" smtClean="0"/>
              <a:t>व्यक्तिगत</a:t>
            </a:r>
            <a:r>
              <a:rPr lang="en-US" dirty="0" smtClean="0"/>
              <a:t> </a:t>
            </a:r>
            <a:r>
              <a:rPr lang="en-US" dirty="0" err="1" smtClean="0"/>
              <a:t>उत्पन्नाची</a:t>
            </a:r>
            <a:r>
              <a:rPr lang="en-US" dirty="0" smtClean="0"/>
              <a:t> </a:t>
            </a:r>
            <a:r>
              <a:rPr lang="en-US" dirty="0" err="1" smtClean="0"/>
              <a:t>चर्चा</a:t>
            </a:r>
            <a:r>
              <a:rPr lang="en-US" dirty="0" smtClean="0"/>
              <a:t> </a:t>
            </a:r>
            <a:r>
              <a:rPr lang="en-US" dirty="0" err="1" smtClean="0"/>
              <a:t>करीत</a:t>
            </a:r>
            <a:r>
              <a:rPr lang="en-US" dirty="0" smtClean="0"/>
              <a:t> </a:t>
            </a:r>
            <a:r>
              <a:rPr lang="en-US" dirty="0" err="1" smtClean="0"/>
              <a:t>नाही</a:t>
            </a:r>
            <a:r>
              <a:rPr lang="en-US" dirty="0" smtClean="0"/>
              <a:t>, </a:t>
            </a:r>
            <a:r>
              <a:rPr lang="en-US" dirty="0" err="1" smtClean="0"/>
              <a:t>तर</a:t>
            </a:r>
            <a:r>
              <a:rPr lang="en-US" dirty="0" smtClean="0"/>
              <a:t> </a:t>
            </a:r>
            <a:r>
              <a:rPr lang="en-US" dirty="0" err="1" smtClean="0"/>
              <a:t>राष्ट्रीय</a:t>
            </a:r>
            <a:r>
              <a:rPr lang="en-US" dirty="0" smtClean="0"/>
              <a:t> </a:t>
            </a:r>
            <a:r>
              <a:rPr lang="en-US" dirty="0" err="1" smtClean="0"/>
              <a:t>उत्पन्नाची</a:t>
            </a:r>
            <a:r>
              <a:rPr lang="en-US" dirty="0" smtClean="0"/>
              <a:t> </a:t>
            </a:r>
            <a:r>
              <a:rPr lang="en-US" dirty="0" err="1" smtClean="0"/>
              <a:t>चर्चा</a:t>
            </a:r>
            <a:r>
              <a:rPr lang="en-US" dirty="0" smtClean="0"/>
              <a:t> </a:t>
            </a:r>
            <a:r>
              <a:rPr lang="en-US" dirty="0" err="1" smtClean="0"/>
              <a:t>करते</a:t>
            </a:r>
            <a:r>
              <a:rPr lang="en-US" dirty="0" smtClean="0"/>
              <a:t>.  </a:t>
            </a:r>
            <a:r>
              <a:rPr lang="en-US" dirty="0" err="1" smtClean="0"/>
              <a:t>व्यक्तिगत</a:t>
            </a:r>
            <a:r>
              <a:rPr lang="en-US" dirty="0" smtClean="0"/>
              <a:t> </a:t>
            </a:r>
            <a:r>
              <a:rPr lang="en-US" dirty="0" err="1" smtClean="0"/>
              <a:t>किमतीची</a:t>
            </a:r>
            <a:r>
              <a:rPr lang="en-US" dirty="0" smtClean="0"/>
              <a:t> </a:t>
            </a:r>
            <a:r>
              <a:rPr lang="en-US" dirty="0" err="1" smtClean="0"/>
              <a:t>चर्चा</a:t>
            </a:r>
            <a:r>
              <a:rPr lang="en-US" dirty="0" smtClean="0"/>
              <a:t> </a:t>
            </a:r>
            <a:r>
              <a:rPr lang="en-US" dirty="0" err="1" smtClean="0"/>
              <a:t>करीत</a:t>
            </a:r>
            <a:r>
              <a:rPr lang="en-US" dirty="0" smtClean="0"/>
              <a:t> </a:t>
            </a:r>
            <a:r>
              <a:rPr lang="en-US" dirty="0" err="1" smtClean="0"/>
              <a:t>नाही</a:t>
            </a:r>
            <a:r>
              <a:rPr lang="en-US" dirty="0" smtClean="0"/>
              <a:t> </a:t>
            </a:r>
            <a:r>
              <a:rPr lang="en-US" dirty="0" err="1" smtClean="0"/>
              <a:t>तर</a:t>
            </a:r>
            <a:r>
              <a:rPr lang="en-US" dirty="0" smtClean="0"/>
              <a:t> </a:t>
            </a:r>
            <a:r>
              <a:rPr lang="en-US" dirty="0" err="1" smtClean="0"/>
              <a:t>सर्वसाधारण</a:t>
            </a:r>
            <a:r>
              <a:rPr lang="en-US" dirty="0" smtClean="0"/>
              <a:t> </a:t>
            </a:r>
            <a:r>
              <a:rPr lang="en-US" dirty="0" err="1" smtClean="0"/>
              <a:t>किमतीच्या</a:t>
            </a:r>
            <a:r>
              <a:rPr lang="en-US" dirty="0" smtClean="0"/>
              <a:t> </a:t>
            </a:r>
            <a:r>
              <a:rPr lang="en-US" dirty="0" err="1" smtClean="0"/>
              <a:t>पातळीची</a:t>
            </a:r>
            <a:r>
              <a:rPr lang="en-US" dirty="0" smtClean="0"/>
              <a:t> </a:t>
            </a:r>
            <a:r>
              <a:rPr lang="en-US" dirty="0" err="1" smtClean="0"/>
              <a:t>चर्चा</a:t>
            </a:r>
            <a:r>
              <a:rPr lang="en-US" dirty="0" smtClean="0"/>
              <a:t> </a:t>
            </a:r>
            <a:r>
              <a:rPr lang="en-US" dirty="0" err="1" smtClean="0"/>
              <a:t>करते</a:t>
            </a:r>
            <a:r>
              <a:rPr lang="en-US" dirty="0" smtClean="0"/>
              <a:t>.  </a:t>
            </a:r>
            <a:r>
              <a:rPr lang="en-US" dirty="0" err="1" smtClean="0"/>
              <a:t>व्यक्तिगत</a:t>
            </a:r>
            <a:r>
              <a:rPr lang="en-US" dirty="0" smtClean="0"/>
              <a:t> </a:t>
            </a:r>
            <a:r>
              <a:rPr lang="en-US" dirty="0" err="1" smtClean="0"/>
              <a:t>उत्पादनाची</a:t>
            </a:r>
            <a:r>
              <a:rPr lang="en-US" dirty="0" smtClean="0"/>
              <a:t> </a:t>
            </a:r>
            <a:r>
              <a:rPr lang="en-US" dirty="0" err="1" smtClean="0"/>
              <a:t>चर्चा</a:t>
            </a:r>
            <a:r>
              <a:rPr lang="en-US" dirty="0" smtClean="0"/>
              <a:t> </a:t>
            </a:r>
            <a:r>
              <a:rPr lang="en-US" dirty="0" err="1" smtClean="0"/>
              <a:t>करीत</a:t>
            </a:r>
            <a:r>
              <a:rPr lang="en-US" dirty="0" smtClean="0"/>
              <a:t> </a:t>
            </a:r>
            <a:r>
              <a:rPr lang="en-US" dirty="0" err="1" smtClean="0"/>
              <a:t>नाही</a:t>
            </a:r>
            <a:r>
              <a:rPr lang="en-US" dirty="0" smtClean="0"/>
              <a:t> </a:t>
            </a:r>
            <a:r>
              <a:rPr lang="en-US" dirty="0" err="1" smtClean="0"/>
              <a:t>तर</a:t>
            </a:r>
            <a:r>
              <a:rPr lang="en-US" dirty="0" smtClean="0"/>
              <a:t> </a:t>
            </a:r>
            <a:r>
              <a:rPr lang="en-US" dirty="0" err="1" smtClean="0"/>
              <a:t>राष्ट्री</a:t>
            </a:r>
            <a:r>
              <a:rPr lang="en-US" dirty="0" smtClean="0"/>
              <a:t> </a:t>
            </a:r>
            <a:r>
              <a:rPr lang="en-US" dirty="0" err="1" smtClean="0"/>
              <a:t>उत्पादनाची</a:t>
            </a:r>
            <a:r>
              <a:rPr lang="en-US" dirty="0" smtClean="0"/>
              <a:t> </a:t>
            </a:r>
            <a:r>
              <a:rPr lang="en-US" dirty="0" err="1" smtClean="0"/>
              <a:t>चर्चा</a:t>
            </a:r>
            <a:r>
              <a:rPr lang="en-US" dirty="0" smtClean="0"/>
              <a:t> </a:t>
            </a:r>
            <a:r>
              <a:rPr lang="en-US" dirty="0" err="1" smtClean="0"/>
              <a:t>करते</a:t>
            </a:r>
            <a:r>
              <a:rPr lang="en-US" dirty="0" smtClean="0"/>
              <a:t>.”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प्रकरण</a:t>
            </a:r>
            <a:r>
              <a:rPr lang="en-US" dirty="0" smtClean="0"/>
              <a:t> </a:t>
            </a:r>
            <a:r>
              <a:rPr lang="en-US" dirty="0" err="1" smtClean="0"/>
              <a:t>पहिले</a:t>
            </a:r>
            <a:r>
              <a:rPr lang="en-US" dirty="0" smtClean="0"/>
              <a:t>: </a:t>
            </a:r>
            <a:r>
              <a:rPr lang="en-US" dirty="0" err="1" smtClean="0"/>
              <a:t>स्थुल</a:t>
            </a:r>
            <a:r>
              <a:rPr lang="en-US" dirty="0" smtClean="0"/>
              <a:t> </a:t>
            </a:r>
            <a:r>
              <a:rPr lang="en-US" dirty="0" err="1" smtClean="0"/>
              <a:t>अर्थशास्त्राची</a:t>
            </a:r>
            <a:r>
              <a:rPr lang="en-US" dirty="0" smtClean="0"/>
              <a:t> </a:t>
            </a:r>
            <a:r>
              <a:rPr lang="en-US" dirty="0" err="1" smtClean="0"/>
              <a:t>ओळख</a:t>
            </a:r>
            <a:endParaRPr 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624078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2400" dirty="0" err="1" smtClean="0"/>
              <a:t>उत्पादनावर</a:t>
            </a:r>
            <a:r>
              <a:rPr lang="en-US" sz="2400" dirty="0" smtClean="0"/>
              <a:t> </a:t>
            </a:r>
            <a:r>
              <a:rPr lang="en-US" sz="2400" dirty="0" err="1" smtClean="0"/>
              <a:t>परिणाम</a:t>
            </a:r>
            <a:endParaRPr lang="en-US" sz="2400" dirty="0" smtClean="0"/>
          </a:p>
          <a:p>
            <a:pPr marL="624078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2400" dirty="0" err="1" smtClean="0"/>
              <a:t>रोजगारीवर</a:t>
            </a:r>
            <a:r>
              <a:rPr lang="en-US" sz="2400" dirty="0" smtClean="0"/>
              <a:t> </a:t>
            </a:r>
            <a:r>
              <a:rPr lang="en-US" sz="2400" dirty="0" err="1" smtClean="0"/>
              <a:t>परिणाम</a:t>
            </a:r>
            <a:endParaRPr lang="en-US" sz="2400" dirty="0" smtClean="0"/>
          </a:p>
          <a:p>
            <a:pPr marL="624078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2400" dirty="0" err="1" smtClean="0"/>
              <a:t>वितरणावर</a:t>
            </a:r>
            <a:r>
              <a:rPr lang="en-US" sz="2400" dirty="0" smtClean="0"/>
              <a:t> </a:t>
            </a:r>
            <a:r>
              <a:rPr lang="en-US" sz="2400" dirty="0" err="1" smtClean="0"/>
              <a:t>परिणाम</a:t>
            </a:r>
            <a:r>
              <a:rPr lang="en-US" sz="2400" dirty="0" smtClean="0"/>
              <a:t> (</a:t>
            </a:r>
            <a:r>
              <a:rPr lang="en-US" sz="2400" dirty="0" err="1" smtClean="0"/>
              <a:t>स्थिर</a:t>
            </a:r>
            <a:r>
              <a:rPr lang="en-US" sz="2400" dirty="0" smtClean="0"/>
              <a:t> </a:t>
            </a:r>
            <a:r>
              <a:rPr lang="en-US" sz="2400" dirty="0" err="1" smtClean="0"/>
              <a:t>उत्पन्न</a:t>
            </a:r>
            <a:r>
              <a:rPr lang="en-US" sz="2400" dirty="0" smtClean="0"/>
              <a:t> </a:t>
            </a:r>
            <a:r>
              <a:rPr lang="en-US" sz="2400" dirty="0" err="1" smtClean="0"/>
              <a:t>असणारा</a:t>
            </a:r>
            <a:r>
              <a:rPr lang="en-US" sz="2400" dirty="0" smtClean="0"/>
              <a:t> </a:t>
            </a:r>
            <a:r>
              <a:rPr lang="en-US" sz="2400" dirty="0" err="1" smtClean="0"/>
              <a:t>वर्ग</a:t>
            </a:r>
            <a:r>
              <a:rPr lang="en-US" sz="2400" dirty="0" smtClean="0"/>
              <a:t>, </a:t>
            </a:r>
            <a:r>
              <a:rPr lang="en-US" sz="2400" dirty="0" err="1" smtClean="0"/>
              <a:t>धनको</a:t>
            </a:r>
            <a:r>
              <a:rPr lang="en-US" sz="2400" dirty="0" smtClean="0"/>
              <a:t> व </a:t>
            </a:r>
            <a:r>
              <a:rPr lang="en-US" sz="2400" dirty="0" err="1" smtClean="0"/>
              <a:t>ऋणको</a:t>
            </a:r>
            <a:r>
              <a:rPr lang="en-US" sz="2400" dirty="0" smtClean="0"/>
              <a:t>, </a:t>
            </a:r>
            <a:r>
              <a:rPr lang="en-US" sz="2400" dirty="0" err="1" smtClean="0"/>
              <a:t>उत्पादक</a:t>
            </a:r>
            <a:r>
              <a:rPr lang="en-US" sz="2400" dirty="0" smtClean="0"/>
              <a:t>, </a:t>
            </a:r>
            <a:r>
              <a:rPr lang="en-US" sz="2400" dirty="0" err="1" smtClean="0"/>
              <a:t>उपभोक्ते</a:t>
            </a:r>
            <a:r>
              <a:rPr lang="en-US" sz="2400" dirty="0" smtClean="0"/>
              <a:t>, </a:t>
            </a:r>
            <a:r>
              <a:rPr lang="en-US" sz="2400" dirty="0" err="1" smtClean="0"/>
              <a:t>शेतकरी</a:t>
            </a:r>
            <a:r>
              <a:rPr lang="en-US" sz="2400" dirty="0" smtClean="0"/>
              <a:t>, </a:t>
            </a:r>
            <a:r>
              <a:rPr lang="en-US" sz="2400" dirty="0" err="1" smtClean="0"/>
              <a:t>धार्मिक</a:t>
            </a:r>
            <a:r>
              <a:rPr lang="en-US" sz="2400" dirty="0" smtClean="0"/>
              <a:t>)</a:t>
            </a:r>
          </a:p>
          <a:p>
            <a:pPr marL="624078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2400" dirty="0" err="1" smtClean="0"/>
              <a:t>परराष्ट्रीय</a:t>
            </a:r>
            <a:r>
              <a:rPr lang="en-US" sz="2400" dirty="0" smtClean="0"/>
              <a:t> </a:t>
            </a:r>
            <a:r>
              <a:rPr lang="en-US" sz="2400" dirty="0" err="1" smtClean="0"/>
              <a:t>व्यापार</a:t>
            </a:r>
            <a:endParaRPr lang="en-US" sz="2400" dirty="0" smtClean="0"/>
          </a:p>
          <a:p>
            <a:pPr marL="624078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2400" dirty="0" err="1" smtClean="0"/>
              <a:t>नैतिक</a:t>
            </a:r>
            <a:r>
              <a:rPr lang="en-US" sz="2400" dirty="0" smtClean="0"/>
              <a:t> </a:t>
            </a:r>
            <a:r>
              <a:rPr lang="en-US" sz="2400" dirty="0" err="1" smtClean="0"/>
              <a:t>परिणाम</a:t>
            </a:r>
            <a:endParaRPr lang="en-US" sz="2400" dirty="0" smtClean="0"/>
          </a:p>
          <a:p>
            <a:pPr marL="624078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2400" dirty="0" err="1" smtClean="0"/>
              <a:t>सामाजिक</a:t>
            </a:r>
            <a:r>
              <a:rPr lang="en-US" sz="2400" dirty="0" smtClean="0"/>
              <a:t> </a:t>
            </a:r>
            <a:r>
              <a:rPr lang="en-US" sz="2400" dirty="0" err="1" smtClean="0"/>
              <a:t>परिणाम</a:t>
            </a:r>
            <a:endParaRPr lang="en-US" sz="2400" dirty="0" smtClean="0"/>
          </a:p>
          <a:p>
            <a:pPr marL="624078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2400" dirty="0" err="1" smtClean="0"/>
              <a:t>राजकिय</a:t>
            </a:r>
            <a:r>
              <a:rPr lang="en-US" sz="2400" dirty="0" smtClean="0"/>
              <a:t> </a:t>
            </a:r>
            <a:r>
              <a:rPr lang="en-US" sz="2400" dirty="0" err="1" smtClean="0"/>
              <a:t>परिणाम</a:t>
            </a:r>
            <a:endParaRPr lang="en-US" sz="2400" dirty="0" smtClean="0"/>
          </a:p>
          <a:p>
            <a:pPr marL="624078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2400" dirty="0" err="1" smtClean="0"/>
              <a:t>आर्थिक</a:t>
            </a:r>
            <a:r>
              <a:rPr lang="en-US" sz="2400" dirty="0" smtClean="0"/>
              <a:t> </a:t>
            </a:r>
            <a:r>
              <a:rPr lang="en-US" sz="2400" dirty="0" err="1" smtClean="0"/>
              <a:t>परिणाम</a:t>
            </a:r>
            <a:endParaRPr lang="en-US" sz="2400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चलनवाढीचे</a:t>
            </a:r>
            <a:r>
              <a:rPr lang="en-US" dirty="0" smtClean="0"/>
              <a:t> </a:t>
            </a:r>
            <a:r>
              <a:rPr lang="en-US" dirty="0" err="1" smtClean="0"/>
              <a:t>परिणाम</a:t>
            </a:r>
            <a:endParaRPr lang="en-US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481329"/>
            <a:ext cx="8229600" cy="2862072"/>
          </a:xfrm>
        </p:spPr>
        <p:txBody>
          <a:bodyPr/>
          <a:lstStyle/>
          <a:p>
            <a:pPr marL="624078" indent="-514350">
              <a:lnSpc>
                <a:spcPct val="200000"/>
              </a:lnSpc>
              <a:buFont typeface="+mj-lt"/>
              <a:buAutoNum type="alphaUcPeriod"/>
            </a:pPr>
            <a:r>
              <a:rPr lang="en-US" dirty="0" err="1" smtClean="0"/>
              <a:t>चलनविषयक</a:t>
            </a:r>
            <a:r>
              <a:rPr lang="en-US" dirty="0" smtClean="0"/>
              <a:t> </a:t>
            </a:r>
            <a:r>
              <a:rPr lang="en-US" dirty="0" err="1" smtClean="0"/>
              <a:t>धोरण</a:t>
            </a:r>
            <a:endParaRPr lang="en-US" dirty="0" smtClean="0"/>
          </a:p>
          <a:p>
            <a:pPr marL="624078" indent="-514350">
              <a:lnSpc>
                <a:spcPct val="200000"/>
              </a:lnSpc>
              <a:buFont typeface="+mj-lt"/>
              <a:buAutoNum type="alphaUcPeriod"/>
            </a:pPr>
            <a:r>
              <a:rPr lang="en-US" dirty="0" err="1" smtClean="0"/>
              <a:t>वित्तीय</a:t>
            </a:r>
            <a:r>
              <a:rPr lang="en-US" dirty="0" smtClean="0"/>
              <a:t> </a:t>
            </a:r>
            <a:r>
              <a:rPr lang="en-US" dirty="0" err="1" smtClean="0"/>
              <a:t>धोरण</a:t>
            </a:r>
            <a:endParaRPr lang="en-US" dirty="0" smtClean="0"/>
          </a:p>
          <a:p>
            <a:pPr marL="624078" indent="-514350">
              <a:lnSpc>
                <a:spcPct val="200000"/>
              </a:lnSpc>
              <a:buFont typeface="+mj-lt"/>
              <a:buAutoNum type="alphaUcPeriod"/>
            </a:pPr>
            <a:r>
              <a:rPr lang="en-US" dirty="0" err="1" smtClean="0"/>
              <a:t>प्रत्यक्ष</a:t>
            </a:r>
            <a:r>
              <a:rPr lang="en-US" dirty="0" smtClean="0"/>
              <a:t> </a:t>
            </a:r>
            <a:r>
              <a:rPr lang="en-US" dirty="0" err="1" smtClean="0"/>
              <a:t>धोरण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चलनवाढीवर</a:t>
            </a:r>
            <a:r>
              <a:rPr lang="en-US" dirty="0" smtClean="0"/>
              <a:t> </a:t>
            </a:r>
            <a:r>
              <a:rPr lang="en-US" dirty="0" err="1" smtClean="0"/>
              <a:t>उपाययोजना</a:t>
            </a:r>
            <a:r>
              <a:rPr lang="en-US" dirty="0" smtClean="0"/>
              <a:t>:</a:t>
            </a:r>
            <a:endParaRPr lang="en-US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50000"/>
              </a:lnSpc>
              <a:buNone/>
            </a:pPr>
            <a:r>
              <a:rPr lang="en-US" dirty="0" err="1" smtClean="0"/>
              <a:t>प्रा</a:t>
            </a:r>
            <a:r>
              <a:rPr lang="en-US" dirty="0" smtClean="0"/>
              <a:t>. </a:t>
            </a:r>
            <a:r>
              <a:rPr lang="en-US" dirty="0" err="1" smtClean="0"/>
              <a:t>केन्स</a:t>
            </a:r>
            <a:r>
              <a:rPr lang="en-US" dirty="0" smtClean="0"/>
              <a:t> “</a:t>
            </a:r>
            <a:r>
              <a:rPr lang="en-US" dirty="0" err="1" smtClean="0"/>
              <a:t>पैशाची</a:t>
            </a:r>
            <a:r>
              <a:rPr lang="en-US" dirty="0" smtClean="0"/>
              <a:t> </a:t>
            </a:r>
            <a:r>
              <a:rPr lang="en-US" dirty="0" err="1" smtClean="0"/>
              <a:t>खरेदी</a:t>
            </a:r>
            <a:r>
              <a:rPr lang="en-US" dirty="0" smtClean="0"/>
              <a:t> </a:t>
            </a:r>
            <a:r>
              <a:rPr lang="en-US" dirty="0" err="1" smtClean="0"/>
              <a:t>शक्ती</a:t>
            </a:r>
            <a:r>
              <a:rPr lang="en-US" dirty="0" smtClean="0"/>
              <a:t> </a:t>
            </a:r>
            <a:r>
              <a:rPr lang="en-US" dirty="0" err="1" smtClean="0"/>
              <a:t>वाढावी</a:t>
            </a:r>
            <a:r>
              <a:rPr lang="en-US" dirty="0" smtClean="0"/>
              <a:t> </a:t>
            </a:r>
            <a:r>
              <a:rPr lang="en-US" dirty="0" err="1" smtClean="0"/>
              <a:t>आणि</a:t>
            </a:r>
            <a:r>
              <a:rPr lang="en-US" dirty="0" smtClean="0"/>
              <a:t> </a:t>
            </a:r>
            <a:r>
              <a:rPr lang="en-US" dirty="0" err="1" smtClean="0"/>
              <a:t>किंमतपातळी</a:t>
            </a:r>
            <a:r>
              <a:rPr lang="en-US" dirty="0" smtClean="0"/>
              <a:t> </a:t>
            </a:r>
            <a:r>
              <a:rPr lang="en-US" dirty="0" err="1" smtClean="0"/>
              <a:t>कमी</a:t>
            </a:r>
            <a:r>
              <a:rPr lang="en-US" dirty="0" smtClean="0"/>
              <a:t> </a:t>
            </a:r>
            <a:r>
              <a:rPr lang="en-US" dirty="0" err="1" smtClean="0"/>
              <a:t>व्हावी</a:t>
            </a:r>
            <a:r>
              <a:rPr lang="en-US" dirty="0" smtClean="0"/>
              <a:t> </a:t>
            </a:r>
            <a:r>
              <a:rPr lang="en-US" dirty="0" err="1" smtClean="0"/>
              <a:t>यासाठी</a:t>
            </a:r>
            <a:r>
              <a:rPr lang="en-US" dirty="0" smtClean="0"/>
              <a:t> </a:t>
            </a:r>
            <a:r>
              <a:rPr lang="en-US" dirty="0" err="1" smtClean="0"/>
              <a:t>पैशाचा</a:t>
            </a:r>
            <a:r>
              <a:rPr lang="en-US" dirty="0" smtClean="0"/>
              <a:t> </a:t>
            </a:r>
            <a:r>
              <a:rPr lang="en-US" dirty="0" err="1" smtClean="0"/>
              <a:t>पुरवठा</a:t>
            </a:r>
            <a:r>
              <a:rPr lang="en-US" dirty="0" smtClean="0"/>
              <a:t> </a:t>
            </a:r>
            <a:r>
              <a:rPr lang="en-US" dirty="0" err="1" smtClean="0"/>
              <a:t>गरजेपेक्षा</a:t>
            </a:r>
            <a:r>
              <a:rPr lang="en-US" dirty="0" smtClean="0"/>
              <a:t> </a:t>
            </a:r>
            <a:r>
              <a:rPr lang="en-US" dirty="0" err="1" smtClean="0"/>
              <a:t>कमी</a:t>
            </a:r>
            <a:r>
              <a:rPr lang="en-US" dirty="0" smtClean="0"/>
              <a:t> </a:t>
            </a:r>
            <a:r>
              <a:rPr lang="en-US" dirty="0" err="1" smtClean="0"/>
              <a:t>करण्याच्या</a:t>
            </a:r>
            <a:r>
              <a:rPr lang="en-US" dirty="0" smtClean="0"/>
              <a:t> </a:t>
            </a:r>
            <a:r>
              <a:rPr lang="en-US" dirty="0" err="1" smtClean="0"/>
              <a:t>धोरणाला</a:t>
            </a:r>
            <a:r>
              <a:rPr lang="en-US" dirty="0" smtClean="0"/>
              <a:t> </a:t>
            </a:r>
            <a:r>
              <a:rPr lang="en-US" dirty="0" err="1" smtClean="0"/>
              <a:t>चलनघटीचे</a:t>
            </a:r>
            <a:r>
              <a:rPr lang="en-US" dirty="0" smtClean="0"/>
              <a:t> </a:t>
            </a:r>
            <a:r>
              <a:rPr lang="en-US" dirty="0" err="1" smtClean="0"/>
              <a:t>किंवा</a:t>
            </a:r>
            <a:r>
              <a:rPr lang="en-US" dirty="0" smtClean="0"/>
              <a:t> </a:t>
            </a:r>
            <a:r>
              <a:rPr lang="en-US" dirty="0" err="1" smtClean="0"/>
              <a:t>चलन</a:t>
            </a:r>
            <a:r>
              <a:rPr lang="en-US" dirty="0" smtClean="0"/>
              <a:t> </a:t>
            </a:r>
            <a:r>
              <a:rPr lang="en-US" dirty="0" err="1" smtClean="0"/>
              <a:t>संकोचाचे</a:t>
            </a:r>
            <a:r>
              <a:rPr lang="en-US" dirty="0" smtClean="0"/>
              <a:t> </a:t>
            </a:r>
            <a:r>
              <a:rPr lang="en-US" dirty="0" err="1" smtClean="0"/>
              <a:t>धोरण</a:t>
            </a:r>
            <a:r>
              <a:rPr lang="en-US" dirty="0" smtClean="0"/>
              <a:t> </a:t>
            </a:r>
            <a:r>
              <a:rPr lang="en-US" dirty="0" err="1" smtClean="0"/>
              <a:t>म्हणतात</a:t>
            </a:r>
            <a:r>
              <a:rPr lang="en-US" dirty="0" smtClean="0"/>
              <a:t>”</a:t>
            </a:r>
          </a:p>
          <a:p>
            <a:pPr algn="just">
              <a:lnSpc>
                <a:spcPct val="150000"/>
              </a:lnSpc>
              <a:buNone/>
            </a:pPr>
            <a:r>
              <a:rPr lang="en-US" dirty="0" err="1" smtClean="0"/>
              <a:t>प्रा</a:t>
            </a:r>
            <a:r>
              <a:rPr lang="en-US" dirty="0" smtClean="0"/>
              <a:t>. </a:t>
            </a:r>
            <a:r>
              <a:rPr lang="en-US" dirty="0" err="1" smtClean="0"/>
              <a:t>पिगू</a:t>
            </a:r>
            <a:r>
              <a:rPr lang="en-US" dirty="0" smtClean="0"/>
              <a:t> “</a:t>
            </a:r>
            <a:r>
              <a:rPr lang="en-US" dirty="0" err="1" smtClean="0"/>
              <a:t>ज्यावेळी</a:t>
            </a:r>
            <a:r>
              <a:rPr lang="en-US" dirty="0" smtClean="0"/>
              <a:t> </a:t>
            </a:r>
            <a:r>
              <a:rPr lang="en-US" dirty="0" err="1" smtClean="0"/>
              <a:t>वस्तू</a:t>
            </a:r>
            <a:r>
              <a:rPr lang="en-US" dirty="0" smtClean="0"/>
              <a:t> व </a:t>
            </a:r>
            <a:r>
              <a:rPr lang="en-US" dirty="0" err="1" smtClean="0"/>
              <a:t>सेवा</a:t>
            </a:r>
            <a:r>
              <a:rPr lang="en-US" dirty="0" smtClean="0"/>
              <a:t> </a:t>
            </a:r>
            <a:r>
              <a:rPr lang="en-US" dirty="0" err="1" smtClean="0"/>
              <a:t>यांचे</a:t>
            </a:r>
            <a:r>
              <a:rPr lang="en-US" dirty="0" smtClean="0"/>
              <a:t> </a:t>
            </a:r>
            <a:r>
              <a:rPr lang="en-US" dirty="0" err="1" smtClean="0"/>
              <a:t>उत्पादन</a:t>
            </a:r>
            <a:r>
              <a:rPr lang="en-US" dirty="0" smtClean="0"/>
              <a:t> </a:t>
            </a:r>
            <a:r>
              <a:rPr lang="en-US" dirty="0" err="1" smtClean="0"/>
              <a:t>पैशाच्या</a:t>
            </a:r>
            <a:r>
              <a:rPr lang="en-US" dirty="0" smtClean="0"/>
              <a:t> </a:t>
            </a:r>
            <a:r>
              <a:rPr lang="en-US" dirty="0" err="1" smtClean="0"/>
              <a:t>पुरवठ्यात</a:t>
            </a:r>
            <a:r>
              <a:rPr lang="en-US" dirty="0" smtClean="0"/>
              <a:t> </a:t>
            </a:r>
            <a:r>
              <a:rPr lang="en-US" dirty="0" err="1" smtClean="0"/>
              <a:t>होणाऱ्या</a:t>
            </a:r>
            <a:r>
              <a:rPr lang="en-US" dirty="0" smtClean="0"/>
              <a:t> </a:t>
            </a:r>
            <a:r>
              <a:rPr lang="en-US" dirty="0" err="1" smtClean="0"/>
              <a:t>वाढीपेक्षा</a:t>
            </a:r>
            <a:r>
              <a:rPr lang="en-US" dirty="0" smtClean="0"/>
              <a:t> </a:t>
            </a:r>
            <a:r>
              <a:rPr lang="en-US" dirty="0" err="1" smtClean="0"/>
              <a:t>जास्त</a:t>
            </a:r>
            <a:r>
              <a:rPr lang="en-US" dirty="0" smtClean="0"/>
              <a:t> </a:t>
            </a:r>
            <a:r>
              <a:rPr lang="en-US" dirty="0" err="1" smtClean="0"/>
              <a:t>वेगाने</a:t>
            </a:r>
            <a:r>
              <a:rPr lang="en-US" dirty="0" smtClean="0"/>
              <a:t> </a:t>
            </a:r>
            <a:r>
              <a:rPr lang="en-US" dirty="0" err="1" smtClean="0"/>
              <a:t>वाढते</a:t>
            </a:r>
            <a:r>
              <a:rPr lang="en-US" dirty="0" smtClean="0"/>
              <a:t> </a:t>
            </a:r>
            <a:r>
              <a:rPr lang="en-US" dirty="0" err="1" smtClean="0"/>
              <a:t>तेव्हा</a:t>
            </a:r>
            <a:r>
              <a:rPr lang="en-US" dirty="0" smtClean="0"/>
              <a:t> </a:t>
            </a:r>
            <a:r>
              <a:rPr lang="en-US" dirty="0" err="1" smtClean="0"/>
              <a:t>त्या</a:t>
            </a:r>
            <a:r>
              <a:rPr lang="en-US" dirty="0" smtClean="0"/>
              <a:t> </a:t>
            </a:r>
            <a:r>
              <a:rPr lang="en-US" dirty="0" err="1" smtClean="0"/>
              <a:t>स्थितीला</a:t>
            </a:r>
            <a:r>
              <a:rPr lang="en-US" dirty="0" smtClean="0"/>
              <a:t> </a:t>
            </a:r>
            <a:r>
              <a:rPr lang="en-US" dirty="0" err="1" smtClean="0"/>
              <a:t>चलनघट</a:t>
            </a:r>
            <a:r>
              <a:rPr lang="en-US" dirty="0" smtClean="0"/>
              <a:t> </a:t>
            </a:r>
            <a:r>
              <a:rPr lang="en-US" dirty="0" err="1" smtClean="0"/>
              <a:t>किंवा</a:t>
            </a:r>
            <a:r>
              <a:rPr lang="en-US" dirty="0" smtClean="0"/>
              <a:t> </a:t>
            </a:r>
            <a:r>
              <a:rPr lang="en-US" dirty="0" err="1" smtClean="0"/>
              <a:t>चलन</a:t>
            </a:r>
            <a:r>
              <a:rPr lang="en-US" dirty="0" smtClean="0"/>
              <a:t> </a:t>
            </a:r>
            <a:r>
              <a:rPr lang="en-US" dirty="0" err="1" smtClean="0"/>
              <a:t>संकोच</a:t>
            </a:r>
            <a:r>
              <a:rPr lang="en-US" dirty="0" smtClean="0"/>
              <a:t> </a:t>
            </a:r>
            <a:r>
              <a:rPr lang="en-US" dirty="0" err="1" smtClean="0"/>
              <a:t>म्हणतात</a:t>
            </a:r>
            <a:r>
              <a:rPr lang="en-US" dirty="0" smtClean="0"/>
              <a:t>.”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चलनघट</a:t>
            </a:r>
            <a:endParaRPr lang="en-US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24078" indent="-514350">
              <a:lnSpc>
                <a:spcPct val="150000"/>
              </a:lnSpc>
              <a:buFont typeface="+mj-lt"/>
              <a:buAutoNum type="arabicPeriod"/>
            </a:pPr>
            <a:r>
              <a:rPr lang="en-US" dirty="0" err="1" smtClean="0"/>
              <a:t>करांच्या</a:t>
            </a:r>
            <a:r>
              <a:rPr lang="en-US" dirty="0" smtClean="0"/>
              <a:t> </a:t>
            </a:r>
            <a:r>
              <a:rPr lang="en-US" dirty="0" err="1" smtClean="0"/>
              <a:t>प्रमाणात</a:t>
            </a:r>
            <a:r>
              <a:rPr lang="en-US" dirty="0" smtClean="0"/>
              <a:t> </a:t>
            </a:r>
            <a:r>
              <a:rPr lang="en-US" dirty="0" err="1" smtClean="0"/>
              <a:t>वाढ</a:t>
            </a:r>
            <a:endParaRPr lang="en-US" dirty="0" smtClean="0"/>
          </a:p>
          <a:p>
            <a:pPr marL="624078" indent="-514350">
              <a:lnSpc>
                <a:spcPct val="150000"/>
              </a:lnSpc>
              <a:buFont typeface="+mj-lt"/>
              <a:buAutoNum type="arabicPeriod"/>
            </a:pPr>
            <a:r>
              <a:rPr lang="en-US" dirty="0" err="1" smtClean="0"/>
              <a:t>कर्ज</a:t>
            </a:r>
            <a:r>
              <a:rPr lang="en-US" dirty="0" smtClean="0"/>
              <a:t> </a:t>
            </a:r>
            <a:r>
              <a:rPr lang="en-US" dirty="0" err="1" smtClean="0"/>
              <a:t>उभारणी</a:t>
            </a:r>
            <a:endParaRPr lang="en-US" dirty="0" smtClean="0"/>
          </a:p>
          <a:p>
            <a:pPr marL="624078" indent="-514350">
              <a:lnSpc>
                <a:spcPct val="150000"/>
              </a:lnSpc>
              <a:buFont typeface="+mj-lt"/>
              <a:buAutoNum type="arabicPeriod"/>
            </a:pPr>
            <a:r>
              <a:rPr lang="en-US" dirty="0" err="1" smtClean="0"/>
              <a:t>पत</a:t>
            </a:r>
            <a:r>
              <a:rPr lang="en-US" dirty="0" smtClean="0"/>
              <a:t> </a:t>
            </a:r>
            <a:r>
              <a:rPr lang="en-US" dirty="0" err="1" smtClean="0"/>
              <a:t>संकोच</a:t>
            </a:r>
            <a:endParaRPr lang="en-US" dirty="0" smtClean="0"/>
          </a:p>
          <a:p>
            <a:pPr marL="624078" indent="-514350">
              <a:lnSpc>
                <a:spcPct val="150000"/>
              </a:lnSpc>
              <a:buFont typeface="+mj-lt"/>
              <a:buAutoNum type="arabicPeriod"/>
            </a:pPr>
            <a:r>
              <a:rPr lang="en-US" dirty="0" err="1" smtClean="0"/>
              <a:t>उत्पादनात</a:t>
            </a:r>
            <a:r>
              <a:rPr lang="en-US" dirty="0" smtClean="0"/>
              <a:t> </a:t>
            </a:r>
            <a:r>
              <a:rPr lang="en-US" dirty="0" err="1" smtClean="0"/>
              <a:t>वाढ</a:t>
            </a:r>
            <a:endParaRPr lang="en-US" dirty="0" smtClean="0"/>
          </a:p>
          <a:p>
            <a:pPr marL="624078" indent="-514350">
              <a:lnSpc>
                <a:spcPct val="150000"/>
              </a:lnSpc>
              <a:buFont typeface="+mj-lt"/>
              <a:buAutoNum type="arabicPeriod"/>
            </a:pPr>
            <a:r>
              <a:rPr lang="en-US" dirty="0" err="1" smtClean="0"/>
              <a:t>सरकारची</a:t>
            </a:r>
            <a:r>
              <a:rPr lang="en-US" dirty="0" smtClean="0"/>
              <a:t> </a:t>
            </a:r>
            <a:r>
              <a:rPr lang="en-US" dirty="0" err="1" smtClean="0"/>
              <a:t>असमर्थता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चलनघटीची</a:t>
            </a:r>
            <a:r>
              <a:rPr lang="en-US" dirty="0" smtClean="0"/>
              <a:t> </a:t>
            </a:r>
            <a:r>
              <a:rPr lang="en-US" dirty="0" err="1" smtClean="0"/>
              <a:t>कारणे</a:t>
            </a:r>
            <a:endParaRPr lang="en-US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525963"/>
          </a:xfrm>
        </p:spPr>
        <p:txBody>
          <a:bodyPr numCol="2">
            <a:noAutofit/>
          </a:bodyPr>
          <a:lstStyle/>
          <a:p>
            <a:pPr marL="624078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2400" dirty="0" err="1" smtClean="0"/>
              <a:t>उत्पादकांचा</a:t>
            </a:r>
            <a:r>
              <a:rPr lang="en-US" sz="2400" dirty="0" smtClean="0"/>
              <a:t> </a:t>
            </a:r>
            <a:r>
              <a:rPr lang="en-US" sz="2400" dirty="0" err="1" smtClean="0"/>
              <a:t>वर्ग</a:t>
            </a:r>
            <a:endParaRPr lang="en-US" sz="2400" dirty="0" smtClean="0"/>
          </a:p>
          <a:p>
            <a:pPr marL="624078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2400" dirty="0" err="1" smtClean="0"/>
              <a:t>रोजगार</a:t>
            </a:r>
            <a:endParaRPr lang="en-US" sz="2400" dirty="0" smtClean="0"/>
          </a:p>
          <a:p>
            <a:pPr marL="624078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2400" dirty="0" err="1" smtClean="0"/>
              <a:t>निश्चित</a:t>
            </a:r>
            <a:r>
              <a:rPr lang="en-US" sz="2400" dirty="0" smtClean="0"/>
              <a:t> </a:t>
            </a:r>
            <a:r>
              <a:rPr lang="en-US" sz="2400" dirty="0" err="1" smtClean="0"/>
              <a:t>उत्पन्न</a:t>
            </a:r>
            <a:r>
              <a:rPr lang="en-US" sz="2400" dirty="0" smtClean="0"/>
              <a:t> </a:t>
            </a:r>
            <a:r>
              <a:rPr lang="en-US" sz="2400" dirty="0" err="1" smtClean="0"/>
              <a:t>असणारा</a:t>
            </a:r>
            <a:r>
              <a:rPr lang="en-US" sz="2400" dirty="0" smtClean="0"/>
              <a:t> </a:t>
            </a:r>
            <a:r>
              <a:rPr lang="en-US" sz="2400" dirty="0" err="1" smtClean="0"/>
              <a:t>वर्ग</a:t>
            </a:r>
            <a:endParaRPr lang="en-US" sz="2400" dirty="0" smtClean="0"/>
          </a:p>
          <a:p>
            <a:pPr marL="624078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2400" dirty="0" err="1" smtClean="0"/>
              <a:t>अस्थिर</a:t>
            </a:r>
            <a:r>
              <a:rPr lang="en-US" sz="2400" dirty="0" smtClean="0"/>
              <a:t> </a:t>
            </a:r>
            <a:r>
              <a:rPr lang="en-US" sz="2400" dirty="0" err="1" smtClean="0"/>
              <a:t>उत्पन्न</a:t>
            </a:r>
            <a:r>
              <a:rPr lang="en-US" sz="2400" dirty="0" smtClean="0"/>
              <a:t> </a:t>
            </a:r>
            <a:r>
              <a:rPr lang="en-US" sz="2400" dirty="0" err="1" smtClean="0"/>
              <a:t>असणारा</a:t>
            </a:r>
            <a:r>
              <a:rPr lang="en-US" sz="2400" dirty="0" smtClean="0"/>
              <a:t> </a:t>
            </a:r>
            <a:r>
              <a:rPr lang="en-US" sz="2400" dirty="0" err="1" smtClean="0"/>
              <a:t>वर्ग</a:t>
            </a:r>
            <a:endParaRPr lang="en-US" sz="2400" dirty="0" smtClean="0"/>
          </a:p>
          <a:p>
            <a:pPr marL="624078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2400" dirty="0" err="1" smtClean="0"/>
              <a:t>शेतकरी</a:t>
            </a:r>
            <a:endParaRPr lang="en-US" sz="2400" dirty="0" smtClean="0"/>
          </a:p>
          <a:p>
            <a:pPr marL="624078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2400" dirty="0" err="1" smtClean="0"/>
              <a:t>धनको</a:t>
            </a:r>
            <a:r>
              <a:rPr lang="en-US" sz="2400" dirty="0" smtClean="0"/>
              <a:t> </a:t>
            </a:r>
            <a:r>
              <a:rPr lang="en-US" sz="2400" dirty="0" err="1" smtClean="0"/>
              <a:t>आणि</a:t>
            </a:r>
            <a:r>
              <a:rPr lang="en-US" sz="2400" dirty="0" smtClean="0"/>
              <a:t> </a:t>
            </a:r>
            <a:r>
              <a:rPr lang="en-US" sz="2400" dirty="0" err="1" smtClean="0"/>
              <a:t>ऋणको</a:t>
            </a:r>
            <a:endParaRPr lang="en-US" sz="2400" dirty="0" smtClean="0"/>
          </a:p>
          <a:p>
            <a:pPr marL="624078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2400" dirty="0" err="1" smtClean="0"/>
              <a:t>उपभोक्ता</a:t>
            </a:r>
            <a:endParaRPr lang="en-US" sz="2400" dirty="0" smtClean="0"/>
          </a:p>
          <a:p>
            <a:pPr marL="624078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2400" dirty="0" err="1" smtClean="0"/>
              <a:t>सामाजिक</a:t>
            </a:r>
            <a:endParaRPr lang="en-US" sz="2400" dirty="0" smtClean="0"/>
          </a:p>
          <a:p>
            <a:pPr marL="624078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2400" dirty="0" err="1" smtClean="0"/>
              <a:t>नैतिक</a:t>
            </a:r>
            <a:r>
              <a:rPr lang="en-US" sz="2400" dirty="0" smtClean="0"/>
              <a:t> </a:t>
            </a:r>
            <a:r>
              <a:rPr lang="en-US" sz="2400" dirty="0" err="1" smtClean="0"/>
              <a:t>परिणाम</a:t>
            </a:r>
            <a:endParaRPr lang="en-US" sz="2400" dirty="0" smtClean="0"/>
          </a:p>
          <a:p>
            <a:pPr marL="624078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2400" dirty="0" err="1" smtClean="0"/>
              <a:t>आयात</a:t>
            </a:r>
            <a:r>
              <a:rPr lang="en-US" sz="2400" dirty="0" smtClean="0"/>
              <a:t> </a:t>
            </a:r>
            <a:r>
              <a:rPr lang="en-US" sz="2400" dirty="0" err="1" smtClean="0"/>
              <a:t>कमी</a:t>
            </a:r>
            <a:r>
              <a:rPr lang="en-US" sz="2400" dirty="0" smtClean="0"/>
              <a:t> </a:t>
            </a:r>
            <a:r>
              <a:rPr lang="en-US" sz="2400" dirty="0" err="1" smtClean="0"/>
              <a:t>निर्यात</a:t>
            </a:r>
            <a:r>
              <a:rPr lang="en-US" sz="2400" dirty="0" smtClean="0"/>
              <a:t> </a:t>
            </a:r>
            <a:r>
              <a:rPr lang="en-US" sz="2400" dirty="0" err="1" smtClean="0"/>
              <a:t>वाढ</a:t>
            </a:r>
            <a:endParaRPr lang="en-US" sz="2400" dirty="0" smtClean="0"/>
          </a:p>
          <a:p>
            <a:pPr marL="624078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2400" dirty="0" err="1" smtClean="0"/>
              <a:t>सरकारवरील</a:t>
            </a:r>
            <a:r>
              <a:rPr lang="en-US" sz="2400" dirty="0" smtClean="0"/>
              <a:t> </a:t>
            </a:r>
            <a:r>
              <a:rPr lang="en-US" sz="2400" dirty="0" err="1" smtClean="0"/>
              <a:t>विश्वास</a:t>
            </a:r>
            <a:r>
              <a:rPr lang="en-US" sz="2400" dirty="0" smtClean="0"/>
              <a:t> </a:t>
            </a:r>
            <a:r>
              <a:rPr lang="en-US" sz="2400" dirty="0" err="1" smtClean="0"/>
              <a:t>नाहीसा</a:t>
            </a:r>
            <a:r>
              <a:rPr lang="en-US" sz="2400" dirty="0" smtClean="0"/>
              <a:t> </a:t>
            </a:r>
            <a:r>
              <a:rPr lang="en-US" sz="2400" dirty="0" err="1" smtClean="0"/>
              <a:t>होतो</a:t>
            </a:r>
            <a:endParaRPr lang="en-US" sz="2400" dirty="0" smtClean="0"/>
          </a:p>
          <a:p>
            <a:pPr marL="624078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2400" dirty="0" err="1" smtClean="0"/>
              <a:t>लोकांचा</a:t>
            </a:r>
            <a:r>
              <a:rPr lang="en-US" sz="2400" dirty="0" smtClean="0"/>
              <a:t> </a:t>
            </a:r>
            <a:r>
              <a:rPr lang="en-US" sz="2400" dirty="0" err="1" smtClean="0"/>
              <a:t>स्वत:वरील</a:t>
            </a:r>
            <a:r>
              <a:rPr lang="en-US" sz="2400" dirty="0" smtClean="0"/>
              <a:t> </a:t>
            </a:r>
            <a:r>
              <a:rPr lang="en-US" sz="2400" dirty="0" err="1" smtClean="0"/>
              <a:t>विश्वास</a:t>
            </a:r>
            <a:r>
              <a:rPr lang="en-US" sz="2400" dirty="0" smtClean="0"/>
              <a:t> </a:t>
            </a:r>
            <a:r>
              <a:rPr lang="en-US" sz="2400" dirty="0" err="1" smtClean="0"/>
              <a:t>नाहीसा</a:t>
            </a:r>
            <a:r>
              <a:rPr lang="en-US" sz="2400" dirty="0" smtClean="0"/>
              <a:t> </a:t>
            </a:r>
            <a:r>
              <a:rPr lang="en-US" sz="2400" dirty="0" err="1" smtClean="0"/>
              <a:t>होतो</a:t>
            </a:r>
            <a:endParaRPr lang="en-US" sz="24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चलनघटीचे</a:t>
            </a:r>
            <a:r>
              <a:rPr lang="en-US" dirty="0" smtClean="0"/>
              <a:t> </a:t>
            </a:r>
            <a:r>
              <a:rPr lang="en-US" dirty="0" err="1" smtClean="0"/>
              <a:t>परिणाम</a:t>
            </a:r>
            <a:endParaRPr lang="en-US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24078" indent="-514350">
              <a:lnSpc>
                <a:spcPct val="150000"/>
              </a:lnSpc>
              <a:buFont typeface="+mj-lt"/>
              <a:buAutoNum type="arabicPeriod"/>
            </a:pPr>
            <a:r>
              <a:rPr lang="en-US" dirty="0" err="1" smtClean="0"/>
              <a:t>पतनियंत्रणाच्या</a:t>
            </a:r>
            <a:r>
              <a:rPr lang="en-US" dirty="0" smtClean="0"/>
              <a:t> </a:t>
            </a:r>
            <a:r>
              <a:rPr lang="en-US" dirty="0" err="1" smtClean="0"/>
              <a:t>धोरणात</a:t>
            </a:r>
            <a:r>
              <a:rPr lang="en-US" dirty="0" smtClean="0"/>
              <a:t> </a:t>
            </a:r>
            <a:r>
              <a:rPr lang="en-US" dirty="0" err="1" smtClean="0"/>
              <a:t>बदल</a:t>
            </a:r>
            <a:endParaRPr lang="en-US" dirty="0" smtClean="0"/>
          </a:p>
          <a:p>
            <a:pPr marL="624078" indent="-514350">
              <a:lnSpc>
                <a:spcPct val="150000"/>
              </a:lnSpc>
              <a:buFont typeface="+mj-lt"/>
              <a:buAutoNum type="arabicPeriod"/>
            </a:pPr>
            <a:r>
              <a:rPr lang="en-US" dirty="0" err="1" smtClean="0"/>
              <a:t>सरकारी</a:t>
            </a:r>
            <a:r>
              <a:rPr lang="en-US" dirty="0" smtClean="0"/>
              <a:t> </a:t>
            </a:r>
            <a:r>
              <a:rPr lang="en-US" dirty="0" err="1" smtClean="0"/>
              <a:t>खर्चात</a:t>
            </a:r>
            <a:r>
              <a:rPr lang="en-US" dirty="0" smtClean="0"/>
              <a:t> </a:t>
            </a:r>
            <a:r>
              <a:rPr lang="en-US" dirty="0" err="1" smtClean="0"/>
              <a:t>वाढ</a:t>
            </a:r>
            <a:endParaRPr lang="en-US" dirty="0" smtClean="0"/>
          </a:p>
          <a:p>
            <a:pPr marL="624078" indent="-514350">
              <a:lnSpc>
                <a:spcPct val="150000"/>
              </a:lnSpc>
              <a:buFont typeface="+mj-lt"/>
              <a:buAutoNum type="arabicPeriod"/>
            </a:pPr>
            <a:r>
              <a:rPr lang="en-US" dirty="0" err="1" smtClean="0"/>
              <a:t>तुटीचा</a:t>
            </a:r>
            <a:r>
              <a:rPr lang="en-US" dirty="0" smtClean="0"/>
              <a:t> </a:t>
            </a:r>
            <a:r>
              <a:rPr lang="en-US" dirty="0" err="1" smtClean="0"/>
              <a:t>अर्थभरणा</a:t>
            </a:r>
            <a:endParaRPr lang="en-US" dirty="0" smtClean="0"/>
          </a:p>
          <a:p>
            <a:pPr marL="624078" indent="-514350">
              <a:lnSpc>
                <a:spcPct val="150000"/>
              </a:lnSpc>
              <a:buFont typeface="+mj-lt"/>
              <a:buAutoNum type="arabicPeriod"/>
            </a:pPr>
            <a:r>
              <a:rPr lang="en-US" dirty="0" err="1" smtClean="0"/>
              <a:t>निर्यातीत</a:t>
            </a:r>
            <a:r>
              <a:rPr lang="en-US" dirty="0" smtClean="0"/>
              <a:t> </a:t>
            </a:r>
            <a:r>
              <a:rPr lang="en-US" dirty="0" err="1" smtClean="0"/>
              <a:t>वाढ</a:t>
            </a:r>
            <a:r>
              <a:rPr lang="en-US" dirty="0" smtClean="0"/>
              <a:t> व </a:t>
            </a:r>
            <a:r>
              <a:rPr lang="en-US" dirty="0" err="1" smtClean="0"/>
              <a:t>घट</a:t>
            </a:r>
            <a:r>
              <a:rPr lang="en-US" dirty="0" smtClean="0"/>
              <a:t> </a:t>
            </a:r>
            <a:r>
              <a:rPr lang="en-US" dirty="0" err="1" smtClean="0"/>
              <a:t>करण्याचे</a:t>
            </a:r>
            <a:r>
              <a:rPr lang="en-US" dirty="0" smtClean="0"/>
              <a:t> </a:t>
            </a:r>
            <a:r>
              <a:rPr lang="en-US" dirty="0" err="1" smtClean="0"/>
              <a:t>धोरण</a:t>
            </a:r>
            <a:endParaRPr lang="en-US" dirty="0" smtClean="0"/>
          </a:p>
          <a:p>
            <a:pPr marL="624078" indent="-514350">
              <a:lnSpc>
                <a:spcPct val="150000"/>
              </a:lnSpc>
              <a:buFont typeface="+mj-lt"/>
              <a:buAutoNum type="arabicPeriod"/>
            </a:pPr>
            <a:r>
              <a:rPr lang="en-US" dirty="0" err="1" smtClean="0"/>
              <a:t>सार्वजनिक</a:t>
            </a:r>
            <a:r>
              <a:rPr lang="en-US" dirty="0" smtClean="0"/>
              <a:t> </a:t>
            </a:r>
            <a:r>
              <a:rPr lang="en-US" dirty="0" err="1" smtClean="0"/>
              <a:t>कर्जाची</a:t>
            </a:r>
            <a:r>
              <a:rPr lang="en-US" dirty="0" smtClean="0"/>
              <a:t> </a:t>
            </a:r>
            <a:r>
              <a:rPr lang="en-US" dirty="0" err="1" smtClean="0"/>
              <a:t>फेड</a:t>
            </a:r>
            <a:endParaRPr lang="en-US" dirty="0" smtClean="0"/>
          </a:p>
          <a:p>
            <a:pPr marL="624078" indent="-514350">
              <a:lnSpc>
                <a:spcPct val="150000"/>
              </a:lnSpc>
              <a:buFont typeface="+mj-lt"/>
              <a:buAutoNum type="arabicPeriod"/>
            </a:pPr>
            <a:r>
              <a:rPr lang="en-US" dirty="0" err="1" smtClean="0"/>
              <a:t>उत्पादनावर</a:t>
            </a:r>
            <a:r>
              <a:rPr lang="en-US" dirty="0" smtClean="0"/>
              <a:t> </a:t>
            </a:r>
            <a:r>
              <a:rPr lang="en-US" dirty="0" err="1" smtClean="0"/>
              <a:t>नियंत्रण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चलनघटीबाबत</a:t>
            </a:r>
            <a:r>
              <a:rPr lang="en-US" dirty="0" smtClean="0"/>
              <a:t> </a:t>
            </a:r>
            <a:r>
              <a:rPr lang="en-US" dirty="0" err="1" smtClean="0"/>
              <a:t>उपाययोजना</a:t>
            </a:r>
            <a:endParaRPr lang="en-US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n-US" dirty="0" smtClean="0"/>
              <a:t>“</a:t>
            </a:r>
            <a:r>
              <a:rPr lang="en-US" dirty="0" err="1" smtClean="0"/>
              <a:t>से</a:t>
            </a:r>
            <a:r>
              <a:rPr lang="en-US" dirty="0" smtClean="0"/>
              <a:t>” </a:t>
            </a:r>
            <a:r>
              <a:rPr lang="en-US" dirty="0" err="1" smtClean="0"/>
              <a:t>चा</a:t>
            </a:r>
            <a:r>
              <a:rPr lang="en-US" dirty="0" smtClean="0"/>
              <a:t> </a:t>
            </a:r>
            <a:r>
              <a:rPr lang="en-US" dirty="0" err="1" smtClean="0"/>
              <a:t>बाजारपेठेचा</a:t>
            </a:r>
            <a:r>
              <a:rPr lang="en-US" dirty="0" smtClean="0"/>
              <a:t> </a:t>
            </a:r>
            <a:r>
              <a:rPr lang="en-US" dirty="0" err="1" smtClean="0"/>
              <a:t>नियम</a:t>
            </a:r>
            <a:endParaRPr lang="en-US" dirty="0" smtClean="0"/>
          </a:p>
          <a:p>
            <a:pPr>
              <a:lnSpc>
                <a:spcPct val="150000"/>
              </a:lnSpc>
            </a:pPr>
            <a:endParaRPr lang="en-US" dirty="0" smtClean="0"/>
          </a:p>
          <a:p>
            <a:pPr>
              <a:lnSpc>
                <a:spcPct val="150000"/>
              </a:lnSpc>
            </a:pPr>
            <a:endParaRPr lang="en-US" dirty="0" smtClean="0"/>
          </a:p>
          <a:p>
            <a:pPr algn="ctr">
              <a:lnSpc>
                <a:spcPct val="150000"/>
              </a:lnSpc>
              <a:buNone/>
            </a:pPr>
            <a:r>
              <a:rPr lang="en-US" dirty="0" smtClean="0"/>
              <a:t>“</a:t>
            </a:r>
            <a:r>
              <a:rPr lang="en-US" dirty="0" err="1" smtClean="0"/>
              <a:t>पुरवठा</a:t>
            </a:r>
            <a:r>
              <a:rPr lang="en-US" dirty="0" smtClean="0"/>
              <a:t> </a:t>
            </a:r>
            <a:r>
              <a:rPr lang="en-US" dirty="0" err="1" smtClean="0"/>
              <a:t>आपली</a:t>
            </a:r>
            <a:r>
              <a:rPr lang="en-US" dirty="0" smtClean="0"/>
              <a:t> </a:t>
            </a:r>
            <a:r>
              <a:rPr lang="en-US" dirty="0" err="1" smtClean="0"/>
              <a:t>मागणी</a:t>
            </a:r>
            <a:r>
              <a:rPr lang="en-US" dirty="0" smtClean="0"/>
              <a:t> </a:t>
            </a:r>
            <a:r>
              <a:rPr lang="en-US" dirty="0" err="1" smtClean="0"/>
              <a:t>निर्माण</a:t>
            </a:r>
            <a:r>
              <a:rPr lang="en-US" dirty="0" smtClean="0"/>
              <a:t> </a:t>
            </a:r>
            <a:r>
              <a:rPr lang="en-US" dirty="0" err="1" smtClean="0"/>
              <a:t>करतो</a:t>
            </a:r>
            <a:r>
              <a:rPr lang="en-US" dirty="0" smtClean="0"/>
              <a:t>”</a:t>
            </a:r>
            <a:endParaRPr lang="en-US" dirty="0" smtClean="0"/>
          </a:p>
          <a:p>
            <a:pPr algn="ctr">
              <a:lnSpc>
                <a:spcPct val="150000"/>
              </a:lnSpc>
              <a:buNone/>
            </a:pPr>
            <a:r>
              <a:rPr lang="en-US" dirty="0" smtClean="0"/>
              <a:t>(Supply creates its own demand)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err="1" smtClean="0"/>
              <a:t>प्रकरण</a:t>
            </a:r>
            <a:r>
              <a:rPr lang="en-US" sz="3600" dirty="0" smtClean="0"/>
              <a:t> </a:t>
            </a:r>
            <a:r>
              <a:rPr lang="en-US" sz="3600" dirty="0" err="1" smtClean="0"/>
              <a:t>पाचवे</a:t>
            </a:r>
            <a:r>
              <a:rPr lang="en-US" sz="3600" dirty="0" smtClean="0"/>
              <a:t>: </a:t>
            </a:r>
            <a:r>
              <a:rPr lang="en-US" sz="3600" dirty="0" err="1" smtClean="0"/>
              <a:t>उत्पन्न</a:t>
            </a:r>
            <a:r>
              <a:rPr lang="en-US" sz="3600" dirty="0" smtClean="0"/>
              <a:t> व </a:t>
            </a:r>
            <a:r>
              <a:rPr lang="en-US" sz="3600" dirty="0" err="1" smtClean="0"/>
              <a:t>रोजगाराचे</a:t>
            </a:r>
            <a:r>
              <a:rPr lang="en-US" sz="3600" dirty="0" smtClean="0"/>
              <a:t> </a:t>
            </a:r>
            <a:r>
              <a:rPr lang="en-US" sz="3600" dirty="0" err="1" smtClean="0"/>
              <a:t>सिध्दांत</a:t>
            </a:r>
            <a:endParaRPr 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624078" indent="-514350" algn="just">
              <a:lnSpc>
                <a:spcPct val="150000"/>
              </a:lnSpc>
              <a:buFont typeface="+mj-lt"/>
              <a:buAutoNum type="arabicPeriod"/>
            </a:pPr>
            <a:r>
              <a:rPr lang="en-US" sz="2400" dirty="0" err="1" smtClean="0"/>
              <a:t>बाजारात</a:t>
            </a:r>
            <a:r>
              <a:rPr lang="en-US" sz="2400" dirty="0" smtClean="0"/>
              <a:t> </a:t>
            </a:r>
            <a:r>
              <a:rPr lang="en-US" sz="2400" dirty="0" err="1" smtClean="0"/>
              <a:t>पूर्णस्पर्धा</a:t>
            </a:r>
            <a:r>
              <a:rPr lang="en-US" sz="2400" dirty="0" smtClean="0"/>
              <a:t> </a:t>
            </a:r>
            <a:r>
              <a:rPr lang="en-US" sz="2400" dirty="0" err="1" smtClean="0"/>
              <a:t>अस्तित्वात</a:t>
            </a:r>
            <a:r>
              <a:rPr lang="en-US" sz="2400" dirty="0" smtClean="0"/>
              <a:t> </a:t>
            </a:r>
            <a:r>
              <a:rPr lang="en-US" sz="2400" dirty="0" err="1" smtClean="0"/>
              <a:t>असते</a:t>
            </a:r>
            <a:endParaRPr lang="en-US" sz="2400" dirty="0" smtClean="0"/>
          </a:p>
          <a:p>
            <a:pPr marL="624078" indent="-514350" algn="just">
              <a:lnSpc>
                <a:spcPct val="150000"/>
              </a:lnSpc>
              <a:buFont typeface="+mj-lt"/>
              <a:buAutoNum type="arabicPeriod"/>
            </a:pPr>
            <a:r>
              <a:rPr lang="en-US" sz="2400" dirty="0" err="1" smtClean="0"/>
              <a:t>अर्थव्यवस्थेत</a:t>
            </a:r>
            <a:r>
              <a:rPr lang="en-US" sz="2400" dirty="0" smtClean="0"/>
              <a:t> </a:t>
            </a:r>
            <a:r>
              <a:rPr lang="en-US" sz="2400" dirty="0" err="1" smtClean="0"/>
              <a:t>पैशाचा</a:t>
            </a:r>
            <a:r>
              <a:rPr lang="en-US" sz="2400" dirty="0" smtClean="0"/>
              <a:t> </a:t>
            </a:r>
            <a:r>
              <a:rPr lang="en-US" sz="2400" dirty="0" err="1" smtClean="0"/>
              <a:t>प्रवाह</a:t>
            </a:r>
            <a:r>
              <a:rPr lang="en-US" sz="2400" dirty="0" smtClean="0"/>
              <a:t> </a:t>
            </a:r>
            <a:r>
              <a:rPr lang="en-US" sz="2400" dirty="0" err="1" smtClean="0"/>
              <a:t>सतत</a:t>
            </a:r>
            <a:r>
              <a:rPr lang="en-US" sz="2400" dirty="0" smtClean="0"/>
              <a:t> </a:t>
            </a:r>
            <a:r>
              <a:rPr lang="en-US" sz="2400" dirty="0" err="1" smtClean="0"/>
              <a:t>चालू</a:t>
            </a:r>
            <a:r>
              <a:rPr lang="en-US" sz="2400" dirty="0" smtClean="0"/>
              <a:t> </a:t>
            </a:r>
            <a:r>
              <a:rPr lang="en-US" sz="2400" dirty="0" err="1" smtClean="0"/>
              <a:t>असतो</a:t>
            </a:r>
            <a:endParaRPr lang="en-US" sz="2400" dirty="0" smtClean="0"/>
          </a:p>
          <a:p>
            <a:pPr marL="624078" indent="-514350" algn="just">
              <a:lnSpc>
                <a:spcPct val="150000"/>
              </a:lnSpc>
              <a:buFont typeface="+mj-lt"/>
              <a:buAutoNum type="arabicPeriod"/>
            </a:pPr>
            <a:r>
              <a:rPr lang="en-US" sz="2400" dirty="0" err="1" smtClean="0"/>
              <a:t>सरकारचे</a:t>
            </a:r>
            <a:r>
              <a:rPr lang="en-US" sz="2400" dirty="0" smtClean="0"/>
              <a:t> </a:t>
            </a:r>
            <a:r>
              <a:rPr lang="en-US" sz="2400" dirty="0" err="1" smtClean="0"/>
              <a:t>धोरण</a:t>
            </a:r>
            <a:r>
              <a:rPr lang="en-US" sz="2400" dirty="0" smtClean="0"/>
              <a:t> </a:t>
            </a:r>
            <a:r>
              <a:rPr lang="en-US" sz="2400" dirty="0" err="1" smtClean="0"/>
              <a:t>निर्हसतक्षेपाचे</a:t>
            </a:r>
            <a:r>
              <a:rPr lang="en-US" sz="2400" dirty="0" smtClean="0"/>
              <a:t> </a:t>
            </a:r>
            <a:r>
              <a:rPr lang="en-US" sz="2400" dirty="0" err="1" smtClean="0"/>
              <a:t>असे</a:t>
            </a:r>
            <a:endParaRPr lang="en-US" sz="2400" dirty="0" smtClean="0"/>
          </a:p>
          <a:p>
            <a:pPr marL="624078" indent="-514350" algn="just">
              <a:lnSpc>
                <a:spcPct val="150000"/>
              </a:lnSpc>
              <a:buFont typeface="+mj-lt"/>
              <a:buAutoNum type="arabicPeriod"/>
            </a:pPr>
            <a:r>
              <a:rPr lang="en-US" sz="2400" dirty="0" err="1" smtClean="0"/>
              <a:t>बाजाराचा</a:t>
            </a:r>
            <a:r>
              <a:rPr lang="en-US" sz="2400" dirty="0" smtClean="0"/>
              <a:t> </a:t>
            </a:r>
            <a:r>
              <a:rPr lang="en-US" sz="2400" dirty="0" err="1" smtClean="0"/>
              <a:t>आकार</a:t>
            </a:r>
            <a:r>
              <a:rPr lang="en-US" sz="2400" dirty="0" smtClean="0"/>
              <a:t> </a:t>
            </a:r>
            <a:r>
              <a:rPr lang="en-US" sz="2400" dirty="0" err="1" smtClean="0"/>
              <a:t>मर्यादित</a:t>
            </a:r>
            <a:r>
              <a:rPr lang="en-US" sz="2400" dirty="0" smtClean="0"/>
              <a:t> </a:t>
            </a:r>
            <a:r>
              <a:rPr lang="en-US" sz="2400" dirty="0" err="1" smtClean="0"/>
              <a:t>असतो</a:t>
            </a:r>
            <a:endParaRPr lang="en-US" sz="2400" dirty="0" smtClean="0"/>
          </a:p>
          <a:p>
            <a:pPr marL="624078" indent="-514350" algn="just">
              <a:lnSpc>
                <a:spcPct val="150000"/>
              </a:lnSpc>
              <a:buFont typeface="+mj-lt"/>
              <a:buAutoNum type="arabicPeriod"/>
            </a:pPr>
            <a:r>
              <a:rPr lang="en-US" sz="2400" dirty="0" err="1" smtClean="0"/>
              <a:t>बचल</a:t>
            </a:r>
            <a:r>
              <a:rPr lang="en-US" sz="2400" dirty="0" smtClean="0"/>
              <a:t> </a:t>
            </a:r>
            <a:r>
              <a:rPr lang="en-US" sz="2400" dirty="0" err="1" smtClean="0"/>
              <a:t>ही</a:t>
            </a:r>
            <a:r>
              <a:rPr lang="en-US" sz="2400" dirty="0" smtClean="0"/>
              <a:t> </a:t>
            </a:r>
            <a:r>
              <a:rPr lang="en-US" sz="2400" dirty="0" err="1" smtClean="0"/>
              <a:t>गुंतवणूकीबरोबर</a:t>
            </a:r>
            <a:r>
              <a:rPr lang="en-US" sz="2400" dirty="0" smtClean="0"/>
              <a:t> </a:t>
            </a:r>
            <a:r>
              <a:rPr lang="en-US" sz="2400" dirty="0" err="1" smtClean="0"/>
              <a:t>असते</a:t>
            </a:r>
            <a:endParaRPr lang="en-US" sz="2400" dirty="0" smtClean="0"/>
          </a:p>
          <a:p>
            <a:pPr marL="624078" indent="-514350" algn="just">
              <a:lnSpc>
                <a:spcPct val="150000"/>
              </a:lnSpc>
              <a:buFont typeface="+mj-lt"/>
              <a:buAutoNum type="arabicPeriod"/>
            </a:pPr>
            <a:r>
              <a:rPr lang="en-US" sz="2400" dirty="0" err="1" smtClean="0"/>
              <a:t>मजुरीच्या</a:t>
            </a:r>
            <a:r>
              <a:rPr lang="en-US" sz="2400" dirty="0" smtClean="0"/>
              <a:t> </a:t>
            </a:r>
            <a:r>
              <a:rPr lang="en-US" sz="2400" dirty="0" err="1" smtClean="0"/>
              <a:t>दरात</a:t>
            </a:r>
            <a:r>
              <a:rPr lang="en-US" sz="2400" dirty="0" smtClean="0"/>
              <a:t> </a:t>
            </a:r>
            <a:r>
              <a:rPr lang="en-US" sz="2400" dirty="0" err="1" smtClean="0"/>
              <a:t>पुरेशा</a:t>
            </a:r>
            <a:r>
              <a:rPr lang="en-US" sz="2400" dirty="0" smtClean="0"/>
              <a:t> </a:t>
            </a:r>
            <a:r>
              <a:rPr lang="en-US" sz="2400" dirty="0" err="1" smtClean="0"/>
              <a:t>प्रमाणात</a:t>
            </a:r>
            <a:r>
              <a:rPr lang="en-US" sz="2400" dirty="0" smtClean="0"/>
              <a:t> </a:t>
            </a:r>
            <a:r>
              <a:rPr lang="en-US" sz="2400" dirty="0" err="1" smtClean="0"/>
              <a:t>घट</a:t>
            </a:r>
            <a:r>
              <a:rPr lang="en-US" sz="2400" dirty="0" smtClean="0"/>
              <a:t> </a:t>
            </a:r>
            <a:r>
              <a:rPr lang="en-US" sz="2400" dirty="0" err="1" smtClean="0"/>
              <a:t>करता</a:t>
            </a:r>
            <a:r>
              <a:rPr lang="en-US" sz="2400" dirty="0" smtClean="0"/>
              <a:t> </a:t>
            </a:r>
            <a:r>
              <a:rPr lang="en-US" sz="2400" dirty="0" err="1" smtClean="0"/>
              <a:t>येते</a:t>
            </a:r>
            <a:endParaRPr lang="en-US" sz="2400" dirty="0" smtClean="0"/>
          </a:p>
          <a:p>
            <a:pPr marL="624078" indent="-514350" algn="just">
              <a:lnSpc>
                <a:spcPct val="150000"/>
              </a:lnSpc>
              <a:buFont typeface="+mj-lt"/>
              <a:buAutoNum type="arabicPeriod"/>
            </a:pPr>
            <a:r>
              <a:rPr lang="en-US" sz="2400" dirty="0" err="1" smtClean="0"/>
              <a:t>बचत</a:t>
            </a:r>
            <a:r>
              <a:rPr lang="en-US" sz="2400" dirty="0" smtClean="0"/>
              <a:t> </a:t>
            </a:r>
            <a:r>
              <a:rPr lang="en-US" sz="2400" dirty="0" err="1" smtClean="0"/>
              <a:t>म्हणजे</a:t>
            </a:r>
            <a:r>
              <a:rPr lang="en-US" sz="2400" dirty="0" smtClean="0"/>
              <a:t> </a:t>
            </a:r>
            <a:r>
              <a:rPr lang="en-US" sz="2400" dirty="0" err="1" smtClean="0"/>
              <a:t>भांडवली</a:t>
            </a:r>
            <a:r>
              <a:rPr lang="en-US" sz="2400" dirty="0" smtClean="0"/>
              <a:t> </a:t>
            </a:r>
            <a:r>
              <a:rPr lang="en-US" sz="2400" dirty="0" err="1" smtClean="0"/>
              <a:t>वस्तूसाठी</a:t>
            </a:r>
            <a:r>
              <a:rPr lang="en-US" sz="2400" dirty="0" smtClean="0"/>
              <a:t> </a:t>
            </a:r>
            <a:r>
              <a:rPr lang="en-US" sz="2400" dirty="0" err="1" smtClean="0"/>
              <a:t>झालेला</a:t>
            </a:r>
            <a:r>
              <a:rPr lang="en-US" sz="2400" dirty="0" smtClean="0"/>
              <a:t> </a:t>
            </a:r>
            <a:r>
              <a:rPr lang="en-US" sz="2400" dirty="0" err="1" smtClean="0"/>
              <a:t>खर्च</a:t>
            </a:r>
            <a:r>
              <a:rPr lang="en-US" sz="2400" dirty="0" smtClean="0"/>
              <a:t> </a:t>
            </a:r>
            <a:r>
              <a:rPr lang="en-US" sz="2400" dirty="0" err="1" smtClean="0"/>
              <a:t>होय</a:t>
            </a:r>
            <a:endParaRPr lang="en-US" sz="2400" dirty="0" smtClean="0"/>
          </a:p>
          <a:p>
            <a:pPr marL="624078" indent="-514350" algn="just">
              <a:lnSpc>
                <a:spcPct val="150000"/>
              </a:lnSpc>
              <a:buFont typeface="+mj-lt"/>
              <a:buAutoNum type="arabicPeriod"/>
            </a:pPr>
            <a:r>
              <a:rPr lang="en-US" sz="2400" dirty="0" err="1" smtClean="0"/>
              <a:t>वस्तू</a:t>
            </a:r>
            <a:r>
              <a:rPr lang="en-US" sz="2400" dirty="0" smtClean="0"/>
              <a:t> व </a:t>
            </a:r>
            <a:r>
              <a:rPr lang="en-US" sz="2400" dirty="0" err="1" smtClean="0"/>
              <a:t>सेवा</a:t>
            </a:r>
            <a:r>
              <a:rPr lang="en-US" sz="2400" dirty="0" smtClean="0"/>
              <a:t> </a:t>
            </a:r>
            <a:r>
              <a:rPr lang="en-US" sz="2400" dirty="0" err="1" smtClean="0"/>
              <a:t>यांच्या</a:t>
            </a:r>
            <a:r>
              <a:rPr lang="en-US" sz="2400" dirty="0" smtClean="0"/>
              <a:t> </a:t>
            </a:r>
            <a:r>
              <a:rPr lang="en-US" sz="2400" dirty="0" err="1" smtClean="0"/>
              <a:t>किंमती</a:t>
            </a:r>
            <a:r>
              <a:rPr lang="en-US" sz="2400" dirty="0" smtClean="0"/>
              <a:t> </a:t>
            </a:r>
            <a:r>
              <a:rPr lang="en-US" sz="2400" dirty="0" err="1" smtClean="0"/>
              <a:t>संतुलन</a:t>
            </a:r>
            <a:r>
              <a:rPr lang="en-US" sz="2400" dirty="0" smtClean="0"/>
              <a:t> </a:t>
            </a:r>
            <a:r>
              <a:rPr lang="en-US" sz="2400" dirty="0" err="1" smtClean="0"/>
              <a:t>अवस्थेत</a:t>
            </a:r>
            <a:r>
              <a:rPr lang="en-US" sz="2400" dirty="0" smtClean="0"/>
              <a:t> </a:t>
            </a:r>
            <a:r>
              <a:rPr lang="en-US" sz="2400" dirty="0" err="1" smtClean="0"/>
              <a:t>स्थिर</a:t>
            </a:r>
            <a:r>
              <a:rPr lang="en-US" sz="2400" dirty="0" smtClean="0"/>
              <a:t> </a:t>
            </a:r>
            <a:r>
              <a:rPr lang="en-US" sz="2400" dirty="0" err="1" smtClean="0"/>
              <a:t>झालेल्या</a:t>
            </a:r>
            <a:r>
              <a:rPr lang="en-US" sz="2400" dirty="0" smtClean="0"/>
              <a:t> </a:t>
            </a:r>
            <a:r>
              <a:rPr lang="en-US" sz="2400" dirty="0" err="1" smtClean="0"/>
              <a:t>असतात</a:t>
            </a:r>
            <a:endParaRPr lang="en-US" sz="24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से</a:t>
            </a:r>
            <a:r>
              <a:rPr lang="en-US" dirty="0" smtClean="0"/>
              <a:t> </a:t>
            </a:r>
            <a:r>
              <a:rPr lang="en-US" dirty="0" err="1" smtClean="0"/>
              <a:t>च्या</a:t>
            </a:r>
            <a:r>
              <a:rPr lang="en-US" dirty="0" smtClean="0"/>
              <a:t> </a:t>
            </a:r>
            <a:r>
              <a:rPr lang="en-US" dirty="0" err="1" smtClean="0"/>
              <a:t>बाजार</a:t>
            </a:r>
            <a:r>
              <a:rPr lang="en-US" dirty="0" smtClean="0"/>
              <a:t> </a:t>
            </a:r>
            <a:r>
              <a:rPr lang="en-US" dirty="0" err="1" smtClean="0"/>
              <a:t>नियमाची</a:t>
            </a:r>
            <a:r>
              <a:rPr lang="en-US" dirty="0" smtClean="0"/>
              <a:t> </a:t>
            </a:r>
            <a:r>
              <a:rPr lang="en-US" dirty="0" err="1" smtClean="0"/>
              <a:t>गृहिते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24078" indent="-514350">
              <a:lnSpc>
                <a:spcPct val="150000"/>
              </a:lnSpc>
              <a:buFont typeface="+mj-lt"/>
              <a:buAutoNum type="arabicPeriod"/>
            </a:pPr>
            <a:r>
              <a:rPr lang="en-US" dirty="0" err="1" smtClean="0"/>
              <a:t>पूर्ण</a:t>
            </a:r>
            <a:r>
              <a:rPr lang="en-US" dirty="0" smtClean="0"/>
              <a:t> </a:t>
            </a:r>
            <a:r>
              <a:rPr lang="en-US" dirty="0" err="1" smtClean="0"/>
              <a:t>रोजगार</a:t>
            </a:r>
            <a:endParaRPr lang="en-US" dirty="0" smtClean="0"/>
          </a:p>
          <a:p>
            <a:pPr marL="624078" indent="-514350">
              <a:lnSpc>
                <a:spcPct val="150000"/>
              </a:lnSpc>
              <a:buFont typeface="+mj-lt"/>
              <a:buAutoNum type="arabicPeriod"/>
            </a:pPr>
            <a:r>
              <a:rPr lang="en-US" dirty="0" err="1" smtClean="0"/>
              <a:t>सरकारी</a:t>
            </a:r>
            <a:r>
              <a:rPr lang="en-US" dirty="0" smtClean="0"/>
              <a:t> </a:t>
            </a:r>
            <a:r>
              <a:rPr lang="en-US" dirty="0" err="1" smtClean="0"/>
              <a:t>हस्तक्षेप</a:t>
            </a:r>
            <a:r>
              <a:rPr lang="en-US" dirty="0" smtClean="0"/>
              <a:t> </a:t>
            </a:r>
            <a:r>
              <a:rPr lang="en-US" dirty="0" err="1" smtClean="0"/>
              <a:t>आवश्यक</a:t>
            </a:r>
            <a:endParaRPr lang="en-US" dirty="0" smtClean="0"/>
          </a:p>
          <a:p>
            <a:pPr marL="624078" indent="-514350">
              <a:lnSpc>
                <a:spcPct val="150000"/>
              </a:lnSpc>
              <a:buFont typeface="+mj-lt"/>
              <a:buAutoNum type="arabicPeriod"/>
            </a:pPr>
            <a:r>
              <a:rPr lang="en-US" dirty="0" err="1" smtClean="0"/>
              <a:t>बचत</a:t>
            </a:r>
            <a:r>
              <a:rPr lang="en-US" dirty="0" smtClean="0"/>
              <a:t> व </a:t>
            </a:r>
            <a:r>
              <a:rPr lang="en-US" dirty="0" err="1" smtClean="0"/>
              <a:t>गुंतवणूकीत</a:t>
            </a:r>
            <a:r>
              <a:rPr lang="en-US" dirty="0" smtClean="0"/>
              <a:t> </a:t>
            </a:r>
            <a:r>
              <a:rPr lang="en-US" dirty="0" err="1" smtClean="0"/>
              <a:t>समानता</a:t>
            </a:r>
            <a:endParaRPr lang="en-US" dirty="0" smtClean="0"/>
          </a:p>
          <a:p>
            <a:pPr marL="624078" indent="-514350">
              <a:lnSpc>
                <a:spcPct val="150000"/>
              </a:lnSpc>
              <a:buFont typeface="+mj-lt"/>
              <a:buAutoNum type="arabicPeriod"/>
            </a:pPr>
            <a:r>
              <a:rPr lang="en-US" dirty="0" err="1" smtClean="0"/>
              <a:t>अतिरिक्त</a:t>
            </a:r>
            <a:r>
              <a:rPr lang="en-US" dirty="0" smtClean="0"/>
              <a:t> </a:t>
            </a:r>
            <a:r>
              <a:rPr lang="en-US" dirty="0" err="1" smtClean="0"/>
              <a:t>उत्पादन</a:t>
            </a:r>
            <a:r>
              <a:rPr lang="en-US" dirty="0" smtClean="0"/>
              <a:t> </a:t>
            </a:r>
            <a:r>
              <a:rPr lang="en-US" dirty="0" err="1" smtClean="0"/>
              <a:t>नाही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से</a:t>
            </a:r>
            <a:r>
              <a:rPr lang="en-US" dirty="0" smtClean="0"/>
              <a:t> </a:t>
            </a:r>
            <a:r>
              <a:rPr lang="en-US" dirty="0" err="1" smtClean="0"/>
              <a:t>च्या</a:t>
            </a:r>
            <a:r>
              <a:rPr lang="en-US" dirty="0" smtClean="0"/>
              <a:t> </a:t>
            </a:r>
            <a:r>
              <a:rPr lang="en-US" dirty="0" err="1" smtClean="0"/>
              <a:t>सिध्दांताचे</a:t>
            </a:r>
            <a:r>
              <a:rPr lang="en-US" dirty="0" smtClean="0"/>
              <a:t> </a:t>
            </a:r>
            <a:r>
              <a:rPr lang="en-US" dirty="0" err="1" smtClean="0"/>
              <a:t>निष्कर्ष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624078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2000" dirty="0" err="1" smtClean="0"/>
              <a:t>पूर्ण</a:t>
            </a:r>
            <a:r>
              <a:rPr lang="en-US" sz="2000" dirty="0" smtClean="0"/>
              <a:t> </a:t>
            </a:r>
            <a:r>
              <a:rPr lang="en-US" sz="2000" dirty="0" err="1" smtClean="0"/>
              <a:t>स्पर्धेचा</a:t>
            </a:r>
            <a:r>
              <a:rPr lang="en-US" sz="2000" dirty="0" smtClean="0"/>
              <a:t> </a:t>
            </a:r>
            <a:r>
              <a:rPr lang="en-US" sz="2000" dirty="0" err="1" smtClean="0"/>
              <a:t>अभाव</a:t>
            </a:r>
            <a:endParaRPr lang="en-US" sz="2000" dirty="0" smtClean="0"/>
          </a:p>
          <a:p>
            <a:pPr marL="624078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2000" dirty="0" err="1" smtClean="0"/>
              <a:t>प्रभावी</a:t>
            </a:r>
            <a:r>
              <a:rPr lang="en-US" sz="2000" dirty="0" smtClean="0"/>
              <a:t> </a:t>
            </a:r>
            <a:r>
              <a:rPr lang="en-US" sz="2000" dirty="0" err="1" smtClean="0"/>
              <a:t>मागणीचा</a:t>
            </a:r>
            <a:r>
              <a:rPr lang="en-US" sz="2000" dirty="0" smtClean="0"/>
              <a:t> </a:t>
            </a:r>
            <a:r>
              <a:rPr lang="en-US" sz="2000" dirty="0" err="1" smtClean="0"/>
              <a:t>अभाव</a:t>
            </a:r>
            <a:endParaRPr lang="en-US" sz="2000" dirty="0" smtClean="0"/>
          </a:p>
          <a:p>
            <a:pPr marL="624078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2000" dirty="0" err="1" smtClean="0"/>
              <a:t>अल्पकाभचा</a:t>
            </a:r>
            <a:r>
              <a:rPr lang="en-US" sz="2000" dirty="0" smtClean="0"/>
              <a:t> </a:t>
            </a:r>
            <a:r>
              <a:rPr lang="en-US" sz="2000" dirty="0" err="1" smtClean="0"/>
              <a:t>विचार</a:t>
            </a:r>
            <a:r>
              <a:rPr lang="en-US" sz="2000" dirty="0" smtClean="0"/>
              <a:t> </a:t>
            </a:r>
            <a:r>
              <a:rPr lang="en-US" sz="2000" dirty="0" err="1" smtClean="0"/>
              <a:t>नाही</a:t>
            </a:r>
            <a:endParaRPr lang="en-US" sz="2000" dirty="0" smtClean="0"/>
          </a:p>
          <a:p>
            <a:pPr marL="624078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2000" dirty="0" err="1" smtClean="0"/>
              <a:t>मजुरीत</a:t>
            </a:r>
            <a:r>
              <a:rPr lang="en-US" sz="2000" dirty="0" smtClean="0"/>
              <a:t> </a:t>
            </a:r>
            <a:r>
              <a:rPr lang="en-US" sz="2000" dirty="0" err="1" smtClean="0"/>
              <a:t>घट</a:t>
            </a:r>
            <a:r>
              <a:rPr lang="en-US" sz="2000" dirty="0" smtClean="0"/>
              <a:t> </a:t>
            </a:r>
            <a:r>
              <a:rPr lang="en-US" sz="2000" dirty="0" err="1" smtClean="0"/>
              <a:t>केल्याने</a:t>
            </a:r>
            <a:r>
              <a:rPr lang="en-US" sz="2000" dirty="0" smtClean="0"/>
              <a:t> </a:t>
            </a:r>
            <a:r>
              <a:rPr lang="en-US" sz="2000" dirty="0" err="1" smtClean="0"/>
              <a:t>पूर्ण</a:t>
            </a:r>
            <a:r>
              <a:rPr lang="en-US" sz="2000" dirty="0" smtClean="0"/>
              <a:t> </a:t>
            </a:r>
            <a:r>
              <a:rPr lang="en-US" sz="2000" dirty="0" err="1" smtClean="0"/>
              <a:t>रोजगार</a:t>
            </a:r>
            <a:r>
              <a:rPr lang="en-US" sz="2000" dirty="0" smtClean="0"/>
              <a:t> </a:t>
            </a:r>
            <a:r>
              <a:rPr lang="en-US" sz="2000" dirty="0" err="1" smtClean="0"/>
              <a:t>अशक्य</a:t>
            </a:r>
            <a:endParaRPr lang="en-US" sz="2000" dirty="0" smtClean="0"/>
          </a:p>
          <a:p>
            <a:pPr marL="624078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2000" dirty="0" err="1" smtClean="0"/>
              <a:t>बचत</a:t>
            </a:r>
            <a:r>
              <a:rPr lang="en-US" sz="2000" dirty="0" smtClean="0"/>
              <a:t> व </a:t>
            </a:r>
            <a:r>
              <a:rPr lang="en-US" sz="2000" dirty="0" err="1" smtClean="0"/>
              <a:t>गुंतवणुकीत</a:t>
            </a:r>
            <a:r>
              <a:rPr lang="en-US" sz="2000" dirty="0" smtClean="0"/>
              <a:t> </a:t>
            </a:r>
            <a:r>
              <a:rPr lang="en-US" sz="2000" dirty="0" err="1" smtClean="0"/>
              <a:t>समानता</a:t>
            </a:r>
            <a:r>
              <a:rPr lang="en-US" sz="2000" dirty="0" smtClean="0"/>
              <a:t> </a:t>
            </a:r>
            <a:r>
              <a:rPr lang="en-US" sz="2000" dirty="0" err="1" smtClean="0"/>
              <a:t>राहत</a:t>
            </a:r>
            <a:r>
              <a:rPr lang="en-US" sz="2000" dirty="0" smtClean="0"/>
              <a:t> </a:t>
            </a:r>
            <a:r>
              <a:rPr lang="en-US" sz="2000" dirty="0" err="1" smtClean="0"/>
              <a:t>नाही</a:t>
            </a:r>
            <a:endParaRPr lang="en-US" sz="2000" dirty="0" smtClean="0"/>
          </a:p>
          <a:p>
            <a:pPr marL="624078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2000" dirty="0" err="1" smtClean="0"/>
              <a:t>मंदीच्या</a:t>
            </a:r>
            <a:r>
              <a:rPr lang="en-US" sz="2000" dirty="0" smtClean="0"/>
              <a:t> </a:t>
            </a:r>
            <a:r>
              <a:rPr lang="en-US" sz="2000" dirty="0" err="1" smtClean="0"/>
              <a:t>परिस्थितीचा</a:t>
            </a:r>
            <a:r>
              <a:rPr lang="en-US" sz="2000" dirty="0" smtClean="0"/>
              <a:t> </a:t>
            </a:r>
            <a:r>
              <a:rPr lang="en-US" sz="2000" dirty="0" err="1" smtClean="0"/>
              <a:t>विचार</a:t>
            </a:r>
            <a:r>
              <a:rPr lang="en-US" sz="2000" dirty="0" smtClean="0"/>
              <a:t> </a:t>
            </a:r>
            <a:r>
              <a:rPr lang="en-US" sz="2000" dirty="0" err="1" smtClean="0"/>
              <a:t>नाही</a:t>
            </a:r>
            <a:endParaRPr lang="en-US" sz="2000" dirty="0" smtClean="0"/>
          </a:p>
          <a:p>
            <a:pPr marL="624078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2000" dirty="0" err="1" smtClean="0"/>
              <a:t>सर्वच</a:t>
            </a:r>
            <a:r>
              <a:rPr lang="en-US" sz="2000" dirty="0" smtClean="0"/>
              <a:t> </a:t>
            </a:r>
            <a:r>
              <a:rPr lang="en-US" sz="2000" dirty="0" err="1" smtClean="0"/>
              <a:t>उत्पन्न</a:t>
            </a:r>
            <a:r>
              <a:rPr lang="en-US" sz="2000" dirty="0" smtClean="0"/>
              <a:t> </a:t>
            </a:r>
            <a:r>
              <a:rPr lang="en-US" sz="2000" dirty="0" err="1" smtClean="0"/>
              <a:t>खर्च</a:t>
            </a:r>
            <a:r>
              <a:rPr lang="en-US" sz="2000" dirty="0" smtClean="0"/>
              <a:t> </a:t>
            </a:r>
            <a:r>
              <a:rPr lang="en-US" sz="2000" dirty="0" err="1" smtClean="0"/>
              <a:t>केले</a:t>
            </a:r>
            <a:r>
              <a:rPr lang="en-US" sz="2000" dirty="0" smtClean="0"/>
              <a:t> </a:t>
            </a:r>
            <a:r>
              <a:rPr lang="en-US" sz="2000" dirty="0" err="1" smtClean="0"/>
              <a:t>जात</a:t>
            </a:r>
            <a:r>
              <a:rPr lang="en-US" sz="2000" dirty="0" smtClean="0"/>
              <a:t> </a:t>
            </a:r>
            <a:r>
              <a:rPr lang="en-US" sz="2000" dirty="0" err="1" smtClean="0"/>
              <a:t>नाही</a:t>
            </a:r>
            <a:endParaRPr lang="en-US" sz="2000" dirty="0" smtClean="0"/>
          </a:p>
          <a:p>
            <a:pPr marL="624078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2000" dirty="0" err="1" smtClean="0"/>
              <a:t>सर्वच</a:t>
            </a:r>
            <a:r>
              <a:rPr lang="en-US" sz="2000" dirty="0" smtClean="0"/>
              <a:t> </a:t>
            </a:r>
            <a:r>
              <a:rPr lang="en-US" sz="2000" dirty="0" err="1" smtClean="0"/>
              <a:t>बचत</a:t>
            </a:r>
            <a:r>
              <a:rPr lang="en-US" sz="2000" dirty="0" smtClean="0"/>
              <a:t> </a:t>
            </a:r>
            <a:r>
              <a:rPr lang="en-US" sz="2000" dirty="0" err="1" smtClean="0"/>
              <a:t>भांडवली</a:t>
            </a:r>
            <a:r>
              <a:rPr lang="en-US" sz="2000" dirty="0" smtClean="0"/>
              <a:t> </a:t>
            </a:r>
            <a:r>
              <a:rPr lang="en-US" sz="2000" dirty="0" err="1" smtClean="0"/>
              <a:t>वस्तूच्या</a:t>
            </a:r>
            <a:r>
              <a:rPr lang="en-US" sz="2000" dirty="0" smtClean="0"/>
              <a:t> </a:t>
            </a:r>
            <a:r>
              <a:rPr lang="en-US" sz="2000" dirty="0" err="1" smtClean="0"/>
              <a:t>खरेदीसाठी</a:t>
            </a:r>
            <a:r>
              <a:rPr lang="en-US" sz="2000" dirty="0" smtClean="0"/>
              <a:t> </a:t>
            </a:r>
            <a:r>
              <a:rPr lang="en-US" sz="2000" dirty="0" err="1" smtClean="0"/>
              <a:t>खर्च</a:t>
            </a:r>
            <a:r>
              <a:rPr lang="en-US" sz="2000" dirty="0" smtClean="0"/>
              <a:t> </a:t>
            </a:r>
            <a:r>
              <a:rPr lang="en-US" sz="2000" dirty="0" err="1" smtClean="0"/>
              <a:t>केली</a:t>
            </a:r>
            <a:r>
              <a:rPr lang="en-US" sz="2000" dirty="0" smtClean="0"/>
              <a:t> </a:t>
            </a:r>
            <a:r>
              <a:rPr lang="en-US" sz="2000" dirty="0" err="1" smtClean="0"/>
              <a:t>जात</a:t>
            </a:r>
            <a:r>
              <a:rPr lang="en-US" sz="2000" dirty="0" smtClean="0"/>
              <a:t> </a:t>
            </a:r>
            <a:r>
              <a:rPr lang="en-US" sz="2000" dirty="0" err="1" smtClean="0"/>
              <a:t>नाही</a:t>
            </a:r>
            <a:endParaRPr lang="en-US" sz="2000" dirty="0" smtClean="0"/>
          </a:p>
          <a:p>
            <a:pPr marL="624078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2000" dirty="0" err="1" smtClean="0"/>
              <a:t>संतुलन</a:t>
            </a:r>
            <a:r>
              <a:rPr lang="en-US" sz="2000" dirty="0" smtClean="0"/>
              <a:t> </a:t>
            </a:r>
            <a:r>
              <a:rPr lang="en-US" sz="2000" dirty="0" err="1" smtClean="0"/>
              <a:t>ही</a:t>
            </a:r>
            <a:r>
              <a:rPr lang="en-US" sz="2000" dirty="0" smtClean="0"/>
              <a:t> </a:t>
            </a:r>
            <a:r>
              <a:rPr lang="en-US" sz="2000" dirty="0" err="1" smtClean="0"/>
              <a:t>गृहीत</a:t>
            </a:r>
            <a:r>
              <a:rPr lang="en-US" sz="2000" dirty="0" smtClean="0"/>
              <a:t> </a:t>
            </a:r>
            <a:r>
              <a:rPr lang="en-US" sz="2000" dirty="0" err="1" smtClean="0"/>
              <a:t>अवस्था</a:t>
            </a:r>
            <a:endParaRPr lang="en-US" sz="2000" dirty="0" smtClean="0"/>
          </a:p>
          <a:p>
            <a:pPr marL="624078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2000" dirty="0" err="1" smtClean="0"/>
              <a:t>रोजगाराबाबतचे</a:t>
            </a:r>
            <a:r>
              <a:rPr lang="en-US" sz="2000" dirty="0" smtClean="0"/>
              <a:t> </a:t>
            </a:r>
            <a:r>
              <a:rPr lang="en-US" sz="2000" dirty="0" err="1" smtClean="0"/>
              <a:t>मर्यादित</a:t>
            </a:r>
            <a:r>
              <a:rPr lang="en-US" sz="2000" dirty="0" smtClean="0"/>
              <a:t> </a:t>
            </a:r>
            <a:r>
              <a:rPr lang="en-US" sz="2000" dirty="0" err="1" smtClean="0"/>
              <a:t>स्पष्टिकरण</a:t>
            </a:r>
            <a:endParaRPr lang="en-US" sz="20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से</a:t>
            </a:r>
            <a:r>
              <a:rPr lang="en-US" dirty="0" smtClean="0"/>
              <a:t> </a:t>
            </a:r>
            <a:r>
              <a:rPr lang="en-US" dirty="0" err="1" smtClean="0"/>
              <a:t>च्या</a:t>
            </a:r>
            <a:r>
              <a:rPr lang="en-US" dirty="0" smtClean="0"/>
              <a:t> </a:t>
            </a:r>
            <a:r>
              <a:rPr lang="en-US" dirty="0" err="1" smtClean="0"/>
              <a:t>सिध्दांतावर</a:t>
            </a:r>
            <a:r>
              <a:rPr lang="en-US" dirty="0" smtClean="0"/>
              <a:t> </a:t>
            </a:r>
            <a:r>
              <a:rPr lang="en-US" dirty="0" err="1" smtClean="0"/>
              <a:t>करण्यात</a:t>
            </a:r>
            <a:r>
              <a:rPr lang="en-US" dirty="0" smtClean="0"/>
              <a:t> </a:t>
            </a:r>
            <a:r>
              <a:rPr lang="en-US" dirty="0" err="1" smtClean="0"/>
              <a:t>येणाऱ्या</a:t>
            </a:r>
            <a:r>
              <a:rPr lang="en-US" dirty="0" smtClean="0"/>
              <a:t> </a:t>
            </a:r>
            <a:r>
              <a:rPr lang="en-US" dirty="0" err="1" smtClean="0"/>
              <a:t>टीका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481329"/>
            <a:ext cx="8229600" cy="3624072"/>
          </a:xfrm>
        </p:spPr>
        <p:txBody>
          <a:bodyPr/>
          <a:lstStyle/>
          <a:p>
            <a:pPr marL="624078" indent="-514350">
              <a:lnSpc>
                <a:spcPct val="150000"/>
              </a:lnSpc>
              <a:buFont typeface="+mj-lt"/>
              <a:buAutoNum type="arabicPeriod"/>
            </a:pPr>
            <a:r>
              <a:rPr lang="en-US" dirty="0" err="1" smtClean="0"/>
              <a:t>सरकारला</a:t>
            </a:r>
            <a:r>
              <a:rPr lang="en-US" dirty="0" smtClean="0"/>
              <a:t> </a:t>
            </a:r>
            <a:r>
              <a:rPr lang="en-US" dirty="0" err="1" smtClean="0"/>
              <a:t>आर्थिक</a:t>
            </a:r>
            <a:r>
              <a:rPr lang="en-US" dirty="0" smtClean="0"/>
              <a:t> </a:t>
            </a:r>
            <a:r>
              <a:rPr lang="en-US" dirty="0" err="1" smtClean="0"/>
              <a:t>धोरण</a:t>
            </a:r>
            <a:r>
              <a:rPr lang="en-US" dirty="0" smtClean="0"/>
              <a:t> </a:t>
            </a:r>
            <a:r>
              <a:rPr lang="en-US" dirty="0" err="1" smtClean="0"/>
              <a:t>निश्चित</a:t>
            </a:r>
            <a:r>
              <a:rPr lang="en-US" dirty="0" smtClean="0"/>
              <a:t> </a:t>
            </a:r>
            <a:r>
              <a:rPr lang="en-US" dirty="0" err="1" smtClean="0"/>
              <a:t>करण्यासाठी</a:t>
            </a:r>
            <a:endParaRPr lang="en-US" dirty="0" smtClean="0"/>
          </a:p>
          <a:p>
            <a:pPr marL="624078" indent="-514350">
              <a:lnSpc>
                <a:spcPct val="150000"/>
              </a:lnSpc>
              <a:buFont typeface="+mj-lt"/>
              <a:buAutoNum type="arabicPeriod"/>
            </a:pPr>
            <a:r>
              <a:rPr lang="en-US" dirty="0" err="1" smtClean="0"/>
              <a:t>अर्थव्यवस्थेची</a:t>
            </a:r>
            <a:r>
              <a:rPr lang="en-US" dirty="0" smtClean="0"/>
              <a:t> </a:t>
            </a:r>
            <a:r>
              <a:rPr lang="en-US" dirty="0" err="1" smtClean="0"/>
              <a:t>अधिक</a:t>
            </a:r>
            <a:r>
              <a:rPr lang="en-US" dirty="0" smtClean="0"/>
              <a:t> </a:t>
            </a:r>
            <a:r>
              <a:rPr lang="en-US" dirty="0" err="1" smtClean="0"/>
              <a:t>चांगली</a:t>
            </a:r>
            <a:r>
              <a:rPr lang="en-US" dirty="0" smtClean="0"/>
              <a:t> </a:t>
            </a:r>
            <a:r>
              <a:rPr lang="en-US" dirty="0" err="1" smtClean="0"/>
              <a:t>माहिती</a:t>
            </a:r>
            <a:r>
              <a:rPr lang="en-US" dirty="0" smtClean="0"/>
              <a:t> </a:t>
            </a:r>
            <a:r>
              <a:rPr lang="en-US" dirty="0" err="1" smtClean="0"/>
              <a:t>मिळविण्यासाठी</a:t>
            </a:r>
            <a:endParaRPr lang="en-US" dirty="0" smtClean="0"/>
          </a:p>
          <a:p>
            <a:pPr marL="624078" indent="-514350">
              <a:lnSpc>
                <a:spcPct val="150000"/>
              </a:lnSpc>
              <a:buFont typeface="+mj-lt"/>
              <a:buAutoNum type="arabicPeriod"/>
            </a:pPr>
            <a:r>
              <a:rPr lang="en-US" dirty="0" err="1" smtClean="0"/>
              <a:t>अनेक</a:t>
            </a:r>
            <a:r>
              <a:rPr lang="en-US" dirty="0" smtClean="0"/>
              <a:t> </a:t>
            </a:r>
            <a:r>
              <a:rPr lang="en-US" dirty="0" err="1" smtClean="0"/>
              <a:t>आर्थिक</a:t>
            </a:r>
            <a:r>
              <a:rPr lang="en-US" dirty="0" smtClean="0"/>
              <a:t> </a:t>
            </a:r>
            <a:r>
              <a:rPr lang="en-US" dirty="0" err="1" smtClean="0"/>
              <a:t>सिध्दांताची</a:t>
            </a:r>
            <a:r>
              <a:rPr lang="en-US" dirty="0" smtClean="0"/>
              <a:t> </a:t>
            </a:r>
            <a:r>
              <a:rPr lang="en-US" dirty="0" err="1" smtClean="0"/>
              <a:t>निर्मिती</a:t>
            </a:r>
            <a:endParaRPr lang="en-US" dirty="0" smtClean="0"/>
          </a:p>
          <a:p>
            <a:pPr marL="624078" indent="-514350">
              <a:lnSpc>
                <a:spcPct val="150000"/>
              </a:lnSpc>
              <a:buFont typeface="+mj-lt"/>
              <a:buAutoNum type="arabicPeriod"/>
            </a:pPr>
            <a:r>
              <a:rPr lang="en-US" dirty="0" err="1" smtClean="0"/>
              <a:t>पूर्ण</a:t>
            </a:r>
            <a:r>
              <a:rPr lang="en-US" dirty="0" smtClean="0"/>
              <a:t> </a:t>
            </a:r>
            <a:r>
              <a:rPr lang="en-US" dirty="0" err="1" smtClean="0"/>
              <a:t>रोजगारीची</a:t>
            </a:r>
            <a:r>
              <a:rPr lang="en-US" dirty="0" smtClean="0"/>
              <a:t> </a:t>
            </a:r>
            <a:r>
              <a:rPr lang="en-US" dirty="0" err="1" smtClean="0"/>
              <a:t>परिस्थिती</a:t>
            </a:r>
            <a:r>
              <a:rPr lang="en-US" dirty="0" smtClean="0"/>
              <a:t> </a:t>
            </a:r>
            <a:r>
              <a:rPr lang="en-US" dirty="0" err="1" smtClean="0"/>
              <a:t>शक्य</a:t>
            </a:r>
            <a:endParaRPr lang="en-US" dirty="0" smtClean="0"/>
          </a:p>
          <a:p>
            <a:pPr marL="624078" indent="-514350">
              <a:lnSpc>
                <a:spcPct val="150000"/>
              </a:lnSpc>
              <a:buFont typeface="+mj-lt"/>
              <a:buAutoNum type="arabicPeriod"/>
            </a:pPr>
            <a:r>
              <a:rPr lang="en-US" dirty="0" err="1" smtClean="0"/>
              <a:t>सूक्ष्म</a:t>
            </a:r>
            <a:r>
              <a:rPr lang="en-US" dirty="0" smtClean="0"/>
              <a:t> </a:t>
            </a:r>
            <a:r>
              <a:rPr lang="en-US" dirty="0" err="1" smtClean="0"/>
              <a:t>अर्थशास्त्राची</a:t>
            </a:r>
            <a:r>
              <a:rPr lang="en-US" dirty="0" smtClean="0"/>
              <a:t> </a:t>
            </a:r>
            <a:r>
              <a:rPr lang="en-US" dirty="0" err="1" smtClean="0"/>
              <a:t>माहिती</a:t>
            </a:r>
            <a:r>
              <a:rPr lang="en-US" dirty="0" smtClean="0"/>
              <a:t> व </a:t>
            </a:r>
            <a:r>
              <a:rPr lang="en-US" dirty="0" err="1" smtClean="0"/>
              <a:t>महत्व</a:t>
            </a:r>
            <a:r>
              <a:rPr lang="en-US" dirty="0" smtClean="0"/>
              <a:t> </a:t>
            </a:r>
            <a:r>
              <a:rPr lang="en-US" dirty="0" err="1" smtClean="0"/>
              <a:t>कळते</a:t>
            </a:r>
            <a:endParaRPr lang="en-US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स्थूल</a:t>
            </a:r>
            <a:r>
              <a:rPr lang="en-US" dirty="0" smtClean="0"/>
              <a:t> </a:t>
            </a:r>
            <a:r>
              <a:rPr lang="en-US" dirty="0" err="1" smtClean="0"/>
              <a:t>अर्थशास्त्राचे</a:t>
            </a:r>
            <a:r>
              <a:rPr lang="en-US" dirty="0" smtClean="0"/>
              <a:t> </a:t>
            </a:r>
            <a:r>
              <a:rPr lang="en-US" dirty="0" err="1" smtClean="0"/>
              <a:t>उपयोग</a:t>
            </a:r>
            <a:r>
              <a:rPr lang="en-US" dirty="0" smtClean="0"/>
              <a:t> </a:t>
            </a:r>
            <a:r>
              <a:rPr lang="en-US" dirty="0" err="1" smtClean="0"/>
              <a:t>आणि</a:t>
            </a:r>
            <a:r>
              <a:rPr lang="en-US" dirty="0" smtClean="0"/>
              <a:t> </a:t>
            </a:r>
            <a:r>
              <a:rPr lang="en-US" dirty="0" err="1" smtClean="0"/>
              <a:t>महत्व</a:t>
            </a:r>
            <a:endParaRPr lang="en-US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200000"/>
              </a:lnSpc>
              <a:buNone/>
            </a:pPr>
            <a:r>
              <a:rPr lang="en-US" dirty="0" smtClean="0"/>
              <a:t>“</a:t>
            </a:r>
            <a:r>
              <a:rPr lang="en-US" dirty="0" err="1" smtClean="0"/>
              <a:t>भांडवलशाही</a:t>
            </a:r>
            <a:r>
              <a:rPr lang="en-US" dirty="0" smtClean="0"/>
              <a:t> </a:t>
            </a:r>
            <a:r>
              <a:rPr lang="en-US" dirty="0" err="1" smtClean="0"/>
              <a:t>अर्थव्यवस्थेत</a:t>
            </a:r>
            <a:r>
              <a:rPr lang="en-US" dirty="0" smtClean="0"/>
              <a:t> </a:t>
            </a:r>
            <a:r>
              <a:rPr lang="en-US" dirty="0" err="1" smtClean="0"/>
              <a:t>ज्याठिकाणी</a:t>
            </a:r>
            <a:r>
              <a:rPr lang="en-US" dirty="0" smtClean="0"/>
              <a:t> </a:t>
            </a:r>
            <a:r>
              <a:rPr lang="en-US" dirty="0" err="1" smtClean="0"/>
              <a:t>समाजाची</a:t>
            </a:r>
            <a:r>
              <a:rPr lang="en-US" dirty="0" smtClean="0"/>
              <a:t> </a:t>
            </a:r>
            <a:r>
              <a:rPr lang="en-US" dirty="0" err="1" smtClean="0"/>
              <a:t>एकूण</a:t>
            </a:r>
            <a:r>
              <a:rPr lang="en-US" dirty="0" smtClean="0"/>
              <a:t> </a:t>
            </a:r>
            <a:r>
              <a:rPr lang="en-US" dirty="0" err="1" smtClean="0"/>
              <a:t>मागणी</a:t>
            </a:r>
            <a:r>
              <a:rPr lang="en-US" dirty="0" smtClean="0"/>
              <a:t> </a:t>
            </a:r>
            <a:r>
              <a:rPr lang="en-US" dirty="0" err="1" smtClean="0"/>
              <a:t>किंमत</a:t>
            </a:r>
            <a:r>
              <a:rPr lang="en-US" dirty="0" smtClean="0"/>
              <a:t> </a:t>
            </a:r>
            <a:r>
              <a:rPr lang="en-US" dirty="0" err="1" smtClean="0"/>
              <a:t>आणि</a:t>
            </a:r>
            <a:r>
              <a:rPr lang="en-US" dirty="0" smtClean="0"/>
              <a:t> </a:t>
            </a:r>
            <a:r>
              <a:rPr lang="en-US" dirty="0" err="1" smtClean="0"/>
              <a:t>एकूण</a:t>
            </a:r>
            <a:r>
              <a:rPr lang="en-US" dirty="0" smtClean="0"/>
              <a:t> </a:t>
            </a:r>
            <a:r>
              <a:rPr lang="en-US" dirty="0" err="1" smtClean="0"/>
              <a:t>पुरवठा</a:t>
            </a:r>
            <a:r>
              <a:rPr lang="en-US" dirty="0" smtClean="0"/>
              <a:t> </a:t>
            </a:r>
            <a:r>
              <a:rPr lang="en-US" dirty="0" err="1" smtClean="0"/>
              <a:t>किंमत</a:t>
            </a:r>
            <a:r>
              <a:rPr lang="en-US" dirty="0" smtClean="0"/>
              <a:t> </a:t>
            </a:r>
            <a:r>
              <a:rPr lang="en-US" dirty="0" err="1" smtClean="0"/>
              <a:t>यांची</a:t>
            </a:r>
            <a:r>
              <a:rPr lang="en-US" dirty="0" smtClean="0"/>
              <a:t> </a:t>
            </a:r>
            <a:r>
              <a:rPr lang="en-US" dirty="0" err="1" smtClean="0"/>
              <a:t>समानता</a:t>
            </a:r>
            <a:r>
              <a:rPr lang="en-US" dirty="0" smtClean="0"/>
              <a:t> </a:t>
            </a:r>
            <a:r>
              <a:rPr lang="en-US" dirty="0" err="1" smtClean="0"/>
              <a:t>प्रस्थापित</a:t>
            </a:r>
            <a:r>
              <a:rPr lang="en-US" dirty="0" smtClean="0"/>
              <a:t> </a:t>
            </a:r>
            <a:r>
              <a:rPr lang="en-US" dirty="0" err="1" smtClean="0"/>
              <a:t>होते</a:t>
            </a:r>
            <a:r>
              <a:rPr lang="en-US" dirty="0" smtClean="0"/>
              <a:t> </a:t>
            </a:r>
            <a:r>
              <a:rPr lang="en-US" dirty="0" err="1" smtClean="0"/>
              <a:t>त्या</a:t>
            </a:r>
            <a:r>
              <a:rPr lang="en-US" dirty="0" smtClean="0"/>
              <a:t> </a:t>
            </a:r>
            <a:r>
              <a:rPr lang="en-US" dirty="0" err="1" smtClean="0"/>
              <a:t>ठिकाणी</a:t>
            </a:r>
            <a:r>
              <a:rPr lang="en-US" dirty="0" smtClean="0"/>
              <a:t> </a:t>
            </a:r>
            <a:r>
              <a:rPr lang="en-US" dirty="0" err="1" smtClean="0"/>
              <a:t>अर्थव्यवस्थेचे</a:t>
            </a:r>
            <a:r>
              <a:rPr lang="en-US" dirty="0" smtClean="0"/>
              <a:t> </a:t>
            </a:r>
            <a:r>
              <a:rPr lang="en-US" dirty="0" err="1" smtClean="0"/>
              <a:t>संतुलन</a:t>
            </a:r>
            <a:r>
              <a:rPr lang="en-US" dirty="0" smtClean="0"/>
              <a:t> </a:t>
            </a:r>
            <a:r>
              <a:rPr lang="en-US" dirty="0" err="1" smtClean="0"/>
              <a:t>होऊन</a:t>
            </a:r>
            <a:r>
              <a:rPr lang="en-US" dirty="0" smtClean="0"/>
              <a:t> </a:t>
            </a:r>
            <a:r>
              <a:rPr lang="en-US" dirty="0" err="1" smtClean="0"/>
              <a:t>राष्ट्रीय</a:t>
            </a:r>
            <a:r>
              <a:rPr lang="en-US" dirty="0" smtClean="0"/>
              <a:t> </a:t>
            </a:r>
            <a:r>
              <a:rPr lang="en-US" dirty="0" err="1" smtClean="0"/>
              <a:t>उत्पादन</a:t>
            </a:r>
            <a:r>
              <a:rPr lang="en-US" dirty="0" smtClean="0"/>
              <a:t> व </a:t>
            </a:r>
            <a:r>
              <a:rPr lang="en-US" dirty="0" err="1" smtClean="0"/>
              <a:t>रोजगारीची</a:t>
            </a:r>
            <a:r>
              <a:rPr lang="en-US" dirty="0" smtClean="0"/>
              <a:t> </a:t>
            </a:r>
            <a:r>
              <a:rPr lang="en-US" dirty="0" err="1" smtClean="0"/>
              <a:t>पातळी</a:t>
            </a:r>
            <a:r>
              <a:rPr lang="en-US" dirty="0" smtClean="0"/>
              <a:t> </a:t>
            </a:r>
            <a:r>
              <a:rPr lang="en-US" dirty="0" err="1" smtClean="0"/>
              <a:t>निश्चित</a:t>
            </a:r>
            <a:r>
              <a:rPr lang="en-US" dirty="0" smtClean="0"/>
              <a:t> </a:t>
            </a:r>
            <a:r>
              <a:rPr lang="en-US" dirty="0" err="1" smtClean="0"/>
              <a:t>होते</a:t>
            </a:r>
            <a:r>
              <a:rPr lang="en-US" dirty="0" smtClean="0"/>
              <a:t>.”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किन्सचा</a:t>
            </a:r>
            <a:r>
              <a:rPr lang="en-US" dirty="0" smtClean="0"/>
              <a:t> </a:t>
            </a:r>
            <a:r>
              <a:rPr lang="en-US" dirty="0" err="1" smtClean="0"/>
              <a:t>रोजगारविषयक</a:t>
            </a:r>
            <a:r>
              <a:rPr lang="en-US" dirty="0" smtClean="0"/>
              <a:t> </a:t>
            </a:r>
            <a:r>
              <a:rPr lang="en-US" dirty="0" err="1" smtClean="0"/>
              <a:t>सिध्दांत</a:t>
            </a:r>
            <a:r>
              <a:rPr lang="en-US" dirty="0" smtClean="0"/>
              <a:t>: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624078" indent="-514350" algn="just">
              <a:lnSpc>
                <a:spcPct val="150000"/>
              </a:lnSpc>
              <a:buFont typeface="+mj-lt"/>
              <a:buAutoNum type="arabicPeriod"/>
            </a:pPr>
            <a:r>
              <a:rPr lang="en-US" sz="2400" dirty="0" err="1" smtClean="0"/>
              <a:t>भांडवलशाही</a:t>
            </a:r>
            <a:r>
              <a:rPr lang="en-US" sz="2400" dirty="0" smtClean="0"/>
              <a:t> </a:t>
            </a:r>
            <a:r>
              <a:rPr lang="en-US" sz="2400" dirty="0" err="1" smtClean="0"/>
              <a:t>अर्थव्यवस्था</a:t>
            </a:r>
            <a:endParaRPr lang="en-US" sz="2400" dirty="0" smtClean="0"/>
          </a:p>
          <a:p>
            <a:pPr marL="624078" indent="-514350" algn="just">
              <a:lnSpc>
                <a:spcPct val="150000"/>
              </a:lnSpc>
              <a:buFont typeface="+mj-lt"/>
              <a:buAutoNum type="arabicPeriod"/>
            </a:pPr>
            <a:r>
              <a:rPr lang="en-US" sz="2400" dirty="0" err="1" smtClean="0"/>
              <a:t>पूर्ण</a:t>
            </a:r>
            <a:r>
              <a:rPr lang="en-US" sz="2400" dirty="0" smtClean="0"/>
              <a:t> </a:t>
            </a:r>
            <a:r>
              <a:rPr lang="en-US" sz="2400" dirty="0" err="1" smtClean="0"/>
              <a:t>स्पर्धा</a:t>
            </a:r>
            <a:endParaRPr lang="en-US" sz="2400" dirty="0" smtClean="0"/>
          </a:p>
          <a:p>
            <a:pPr marL="624078" indent="-514350" algn="just">
              <a:lnSpc>
                <a:spcPct val="150000"/>
              </a:lnSpc>
              <a:buFont typeface="+mj-lt"/>
              <a:buAutoNum type="arabicPeriod"/>
            </a:pPr>
            <a:r>
              <a:rPr lang="en-US" sz="2400" dirty="0" err="1" smtClean="0"/>
              <a:t>अल्पकाळ</a:t>
            </a:r>
            <a:endParaRPr lang="en-US" sz="2400" dirty="0" smtClean="0"/>
          </a:p>
          <a:p>
            <a:pPr marL="624078" indent="-514350" algn="just">
              <a:lnSpc>
                <a:spcPct val="150000"/>
              </a:lnSpc>
              <a:buFont typeface="+mj-lt"/>
              <a:buAutoNum type="arabicPeriod"/>
            </a:pPr>
            <a:r>
              <a:rPr lang="en-US" sz="2400" dirty="0" err="1" smtClean="0"/>
              <a:t>बंद</a:t>
            </a:r>
            <a:r>
              <a:rPr lang="en-US" sz="2400" dirty="0" smtClean="0"/>
              <a:t> </a:t>
            </a:r>
            <a:r>
              <a:rPr lang="en-US" sz="2400" dirty="0" err="1" smtClean="0"/>
              <a:t>अर्थव्यवस्था</a:t>
            </a:r>
            <a:endParaRPr lang="en-US" sz="2400" dirty="0" smtClean="0"/>
          </a:p>
          <a:p>
            <a:pPr marL="624078" indent="-514350" algn="just">
              <a:lnSpc>
                <a:spcPct val="150000"/>
              </a:lnSpc>
              <a:buFont typeface="+mj-lt"/>
              <a:buAutoNum type="arabicPeriod"/>
            </a:pPr>
            <a:r>
              <a:rPr lang="en-US" sz="2400" dirty="0" err="1" smtClean="0"/>
              <a:t>विकसित</a:t>
            </a:r>
            <a:r>
              <a:rPr lang="en-US" sz="2400" dirty="0" smtClean="0"/>
              <a:t> </a:t>
            </a:r>
            <a:r>
              <a:rPr lang="en-US" sz="2400" dirty="0" err="1" smtClean="0"/>
              <a:t>राष्ट्र</a:t>
            </a:r>
            <a:endParaRPr lang="en-US" sz="2400" dirty="0" smtClean="0"/>
          </a:p>
          <a:p>
            <a:pPr marL="624078" indent="-514350" algn="just">
              <a:lnSpc>
                <a:spcPct val="150000"/>
              </a:lnSpc>
              <a:buFont typeface="+mj-lt"/>
              <a:buAutoNum type="arabicPeriod"/>
            </a:pPr>
            <a:r>
              <a:rPr lang="en-US" sz="2400" dirty="0" err="1" smtClean="0"/>
              <a:t>पैशाचे</a:t>
            </a:r>
            <a:r>
              <a:rPr lang="en-US" sz="2400" dirty="0" smtClean="0"/>
              <a:t> </a:t>
            </a:r>
            <a:r>
              <a:rPr lang="en-US" sz="2400" dirty="0" err="1" smtClean="0"/>
              <a:t>स्थान</a:t>
            </a:r>
            <a:endParaRPr lang="en-US" sz="2400" dirty="0" smtClean="0"/>
          </a:p>
          <a:p>
            <a:pPr marL="624078" indent="-514350" algn="just">
              <a:lnSpc>
                <a:spcPct val="150000"/>
              </a:lnSpc>
              <a:buFont typeface="+mj-lt"/>
              <a:buAutoNum type="arabicPeriod"/>
            </a:pPr>
            <a:r>
              <a:rPr lang="en-US" sz="2400" dirty="0" err="1" smtClean="0"/>
              <a:t>गतिमान</a:t>
            </a:r>
            <a:r>
              <a:rPr lang="en-US" sz="2400" dirty="0" smtClean="0"/>
              <a:t> </a:t>
            </a:r>
            <a:r>
              <a:rPr lang="en-US" sz="2400" dirty="0" err="1" smtClean="0"/>
              <a:t>समाज</a:t>
            </a:r>
            <a:endParaRPr lang="en-US" sz="24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केन्सच्या</a:t>
            </a:r>
            <a:r>
              <a:rPr lang="en-US" dirty="0" smtClean="0"/>
              <a:t> </a:t>
            </a:r>
            <a:r>
              <a:rPr lang="en-US" dirty="0" err="1" smtClean="0"/>
              <a:t>सिध्दांताची</a:t>
            </a:r>
            <a:r>
              <a:rPr lang="en-US" dirty="0" smtClean="0"/>
              <a:t> </a:t>
            </a:r>
            <a:r>
              <a:rPr lang="en-US" dirty="0" err="1" smtClean="0"/>
              <a:t>गृहिते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550091"/>
          </a:xfrm>
        </p:spPr>
        <p:txBody>
          <a:bodyPr/>
          <a:lstStyle/>
          <a:p>
            <a:r>
              <a:rPr lang="en-US" dirty="0" err="1" smtClean="0"/>
              <a:t>एकूण</a:t>
            </a:r>
            <a:r>
              <a:rPr lang="en-US" dirty="0" smtClean="0"/>
              <a:t> </a:t>
            </a:r>
            <a:r>
              <a:rPr lang="en-US" dirty="0" err="1" smtClean="0"/>
              <a:t>मागणी</a:t>
            </a:r>
            <a:r>
              <a:rPr lang="en-US" dirty="0" smtClean="0"/>
              <a:t> </a:t>
            </a:r>
            <a:r>
              <a:rPr lang="en-US" dirty="0" err="1" smtClean="0"/>
              <a:t>किंमत</a:t>
            </a:r>
            <a:endParaRPr lang="en-US" dirty="0" smtClean="0"/>
          </a:p>
          <a:p>
            <a:r>
              <a:rPr lang="en-US" dirty="0" err="1" smtClean="0"/>
              <a:t>एकूण</a:t>
            </a:r>
            <a:r>
              <a:rPr lang="en-US" dirty="0" smtClean="0"/>
              <a:t> </a:t>
            </a:r>
            <a:r>
              <a:rPr lang="en-US" dirty="0" err="1" smtClean="0"/>
              <a:t>पुरवठा</a:t>
            </a:r>
            <a:r>
              <a:rPr lang="en-US" dirty="0" smtClean="0"/>
              <a:t> </a:t>
            </a:r>
            <a:r>
              <a:rPr lang="en-US" dirty="0" err="1" smtClean="0"/>
              <a:t>किंमत</a:t>
            </a:r>
            <a:endParaRPr lang="en-US" dirty="0" smtClean="0"/>
          </a:p>
          <a:p>
            <a:r>
              <a:rPr lang="en-US" dirty="0" err="1" smtClean="0"/>
              <a:t>अर्थव्यवस्थेचे</a:t>
            </a:r>
            <a:r>
              <a:rPr lang="en-US" dirty="0" smtClean="0"/>
              <a:t> </a:t>
            </a:r>
            <a:r>
              <a:rPr lang="en-US" dirty="0" err="1" smtClean="0"/>
              <a:t>संतुलन</a:t>
            </a:r>
            <a:endParaRPr lang="en-US" dirty="0" smtClean="0"/>
          </a:p>
          <a:p>
            <a:r>
              <a:rPr lang="en-US" dirty="0" err="1" smtClean="0"/>
              <a:t>प्रभावी</a:t>
            </a:r>
            <a:r>
              <a:rPr lang="en-US" dirty="0" smtClean="0"/>
              <a:t> </a:t>
            </a:r>
            <a:r>
              <a:rPr lang="en-US" dirty="0" err="1" smtClean="0"/>
              <a:t>मागणीचे</a:t>
            </a:r>
            <a:r>
              <a:rPr lang="en-US" dirty="0" smtClean="0"/>
              <a:t> </a:t>
            </a:r>
            <a:r>
              <a:rPr lang="en-US" dirty="0" err="1" smtClean="0"/>
              <a:t>तत्व</a:t>
            </a:r>
            <a:endParaRPr lang="en-US" dirty="0" smtClean="0"/>
          </a:p>
          <a:p>
            <a:endParaRPr lang="en-US" dirty="0"/>
          </a:p>
        </p:txBody>
      </p:sp>
      <p:pic>
        <p:nvPicPr>
          <p:cNvPr id="4" name="Picture 3" descr="Effective Demand CamScanner 06-14-2023 12.58.38_3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10000" y="1981200"/>
            <a:ext cx="5118819" cy="4419599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624078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2400" dirty="0" err="1" smtClean="0"/>
              <a:t>मंदीचे</a:t>
            </a:r>
            <a:r>
              <a:rPr lang="en-US" sz="2400" dirty="0" smtClean="0"/>
              <a:t> </a:t>
            </a:r>
            <a:r>
              <a:rPr lang="en-US" sz="2400" dirty="0" err="1" smtClean="0"/>
              <a:t>अर्थशास्त्र</a:t>
            </a:r>
            <a:endParaRPr lang="en-US" sz="2400" dirty="0" smtClean="0"/>
          </a:p>
          <a:p>
            <a:pPr marL="624078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2400" dirty="0" err="1" smtClean="0"/>
              <a:t>पूर्ण</a:t>
            </a:r>
            <a:r>
              <a:rPr lang="en-US" sz="2400" dirty="0" smtClean="0"/>
              <a:t> </a:t>
            </a:r>
            <a:r>
              <a:rPr lang="en-US" sz="2400" dirty="0" err="1" smtClean="0"/>
              <a:t>स्पर्धेचा</a:t>
            </a:r>
            <a:r>
              <a:rPr lang="en-US" sz="2400" dirty="0" smtClean="0"/>
              <a:t> </a:t>
            </a:r>
            <a:r>
              <a:rPr lang="en-US" sz="2400" dirty="0" err="1" smtClean="0"/>
              <a:t>आधार</a:t>
            </a:r>
            <a:endParaRPr lang="en-US" sz="2400" dirty="0" smtClean="0"/>
          </a:p>
          <a:p>
            <a:pPr marL="624078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2400" dirty="0" err="1" smtClean="0"/>
              <a:t>विकसनशील</a:t>
            </a:r>
            <a:r>
              <a:rPr lang="en-US" sz="2400" dirty="0" smtClean="0"/>
              <a:t> </a:t>
            </a:r>
            <a:r>
              <a:rPr lang="en-US" sz="2400" dirty="0" err="1" smtClean="0"/>
              <a:t>राष्ट्रांना</a:t>
            </a:r>
            <a:r>
              <a:rPr lang="en-US" sz="2400" dirty="0" smtClean="0"/>
              <a:t> </a:t>
            </a:r>
            <a:r>
              <a:rPr lang="en-US" sz="2400" dirty="0" err="1" smtClean="0"/>
              <a:t>निरुपयोगी</a:t>
            </a:r>
            <a:r>
              <a:rPr lang="en-US" sz="2400" dirty="0" smtClean="0"/>
              <a:t> </a:t>
            </a:r>
          </a:p>
          <a:p>
            <a:pPr marL="624078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2400" dirty="0" err="1" smtClean="0"/>
              <a:t>अल्पकाळाचा</a:t>
            </a:r>
            <a:r>
              <a:rPr lang="en-US" sz="2400" dirty="0" smtClean="0"/>
              <a:t> </a:t>
            </a:r>
            <a:r>
              <a:rPr lang="en-US" sz="2400" dirty="0" err="1" smtClean="0"/>
              <a:t>विचार</a:t>
            </a:r>
            <a:endParaRPr lang="en-US" sz="2400" dirty="0" smtClean="0"/>
          </a:p>
          <a:p>
            <a:pPr marL="624078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2400" dirty="0" err="1" smtClean="0"/>
              <a:t>बंदिस्त</a:t>
            </a:r>
            <a:r>
              <a:rPr lang="en-US" sz="2400" dirty="0" smtClean="0"/>
              <a:t> </a:t>
            </a:r>
            <a:r>
              <a:rPr lang="en-US" sz="2400" dirty="0" err="1" smtClean="0"/>
              <a:t>अर्थव्यवस्था</a:t>
            </a:r>
            <a:endParaRPr lang="en-US" sz="2400" dirty="0" smtClean="0"/>
          </a:p>
          <a:p>
            <a:pPr marL="624078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2400" dirty="0" err="1" smtClean="0"/>
              <a:t>भांडवलशाहीचे</a:t>
            </a:r>
            <a:r>
              <a:rPr lang="en-US" sz="2400" dirty="0" smtClean="0"/>
              <a:t> </a:t>
            </a:r>
            <a:r>
              <a:rPr lang="en-US" sz="2400" dirty="0" err="1" smtClean="0"/>
              <a:t>समर्थन</a:t>
            </a:r>
            <a:endParaRPr lang="en-US" sz="2400" dirty="0" smtClean="0"/>
          </a:p>
          <a:p>
            <a:pPr marL="624078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2400" dirty="0" err="1" smtClean="0"/>
              <a:t>बचत</a:t>
            </a:r>
            <a:r>
              <a:rPr lang="en-US" sz="2400" dirty="0" smtClean="0"/>
              <a:t> व </a:t>
            </a:r>
            <a:r>
              <a:rPr lang="en-US" sz="2400" dirty="0" err="1" smtClean="0"/>
              <a:t>गुंतवणूकीत</a:t>
            </a:r>
            <a:r>
              <a:rPr lang="en-US" sz="2400" dirty="0" smtClean="0"/>
              <a:t> </a:t>
            </a:r>
            <a:r>
              <a:rPr lang="en-US" sz="2400" dirty="0" err="1" smtClean="0"/>
              <a:t>समानता</a:t>
            </a:r>
            <a:endParaRPr lang="en-US" sz="2400" dirty="0" smtClean="0"/>
          </a:p>
          <a:p>
            <a:pPr marL="624078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2400" dirty="0" err="1" smtClean="0"/>
              <a:t>सूक्ष्म</a:t>
            </a:r>
            <a:r>
              <a:rPr lang="en-US" sz="2400" dirty="0" smtClean="0"/>
              <a:t> </a:t>
            </a:r>
            <a:r>
              <a:rPr lang="en-US" sz="2400" dirty="0" err="1" smtClean="0"/>
              <a:t>घटकांचा</a:t>
            </a:r>
            <a:r>
              <a:rPr lang="en-US" sz="2400" dirty="0" smtClean="0"/>
              <a:t> </a:t>
            </a:r>
            <a:r>
              <a:rPr lang="en-US" sz="2400" dirty="0" err="1" smtClean="0"/>
              <a:t>विचार</a:t>
            </a:r>
            <a:r>
              <a:rPr lang="en-US" sz="2400" dirty="0" smtClean="0"/>
              <a:t> </a:t>
            </a:r>
            <a:r>
              <a:rPr lang="en-US" sz="2400" dirty="0" err="1" smtClean="0"/>
              <a:t>नाही</a:t>
            </a:r>
            <a:endParaRPr lang="en-US" sz="24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केन्सच्या</a:t>
            </a:r>
            <a:r>
              <a:rPr lang="en-US" dirty="0" smtClean="0"/>
              <a:t> </a:t>
            </a:r>
            <a:r>
              <a:rPr lang="en-US" dirty="0" err="1" smtClean="0"/>
              <a:t>सिध्दांतावरील</a:t>
            </a:r>
            <a:r>
              <a:rPr lang="en-US" dirty="0" smtClean="0"/>
              <a:t> </a:t>
            </a:r>
            <a:r>
              <a:rPr lang="en-US" dirty="0" err="1" smtClean="0"/>
              <a:t>टीका</a:t>
            </a:r>
            <a:r>
              <a:rPr lang="en-US" dirty="0" smtClean="0"/>
              <a:t>: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624078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2400" dirty="0" err="1" smtClean="0"/>
              <a:t>सामान्य</a:t>
            </a:r>
            <a:r>
              <a:rPr lang="en-US" sz="2400" dirty="0" smtClean="0"/>
              <a:t> </a:t>
            </a:r>
            <a:r>
              <a:rPr lang="en-US" sz="2400" dirty="0" err="1" smtClean="0"/>
              <a:t>सिध्दांत</a:t>
            </a:r>
            <a:endParaRPr lang="en-US" sz="2400" dirty="0" smtClean="0"/>
          </a:p>
          <a:p>
            <a:pPr marL="624078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2400" dirty="0" err="1" smtClean="0"/>
              <a:t>अल्पकालीन</a:t>
            </a:r>
            <a:r>
              <a:rPr lang="en-US" sz="2400" dirty="0" smtClean="0"/>
              <a:t> </a:t>
            </a:r>
            <a:r>
              <a:rPr lang="en-US" sz="2400" dirty="0" err="1" smtClean="0"/>
              <a:t>विवेचन</a:t>
            </a:r>
            <a:endParaRPr lang="en-US" sz="2400" dirty="0" smtClean="0"/>
          </a:p>
          <a:p>
            <a:pPr marL="624078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2400" dirty="0" err="1" smtClean="0"/>
              <a:t>नियंत्रित</a:t>
            </a:r>
            <a:r>
              <a:rPr lang="en-US" sz="2400" dirty="0" smtClean="0"/>
              <a:t> </a:t>
            </a:r>
            <a:r>
              <a:rPr lang="en-US" sz="2400" dirty="0" err="1" smtClean="0"/>
              <a:t>भांडवलशाही</a:t>
            </a:r>
            <a:endParaRPr lang="en-US" sz="2400" dirty="0" smtClean="0"/>
          </a:p>
          <a:p>
            <a:pPr marL="624078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2400" dirty="0" err="1" smtClean="0"/>
              <a:t>सिध्दांताला</a:t>
            </a:r>
            <a:r>
              <a:rPr lang="en-US" sz="2400" dirty="0" smtClean="0"/>
              <a:t> </a:t>
            </a:r>
            <a:r>
              <a:rPr lang="en-US" sz="2400" dirty="0" err="1" smtClean="0"/>
              <a:t>तथ्यांची</a:t>
            </a:r>
            <a:r>
              <a:rPr lang="en-US" sz="2400" dirty="0" smtClean="0"/>
              <a:t> </a:t>
            </a:r>
            <a:r>
              <a:rPr lang="en-US" sz="2400" dirty="0" err="1" smtClean="0"/>
              <a:t>जोड</a:t>
            </a:r>
            <a:endParaRPr lang="en-US" sz="2400" dirty="0" smtClean="0"/>
          </a:p>
          <a:p>
            <a:pPr marL="624078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2400" dirty="0" err="1" smtClean="0"/>
              <a:t>बचत</a:t>
            </a:r>
            <a:r>
              <a:rPr lang="en-US" sz="2400" dirty="0" smtClean="0"/>
              <a:t> </a:t>
            </a:r>
            <a:r>
              <a:rPr lang="en-US" sz="2400" dirty="0" err="1" smtClean="0"/>
              <a:t>हा</a:t>
            </a:r>
            <a:r>
              <a:rPr lang="en-US" sz="2400" dirty="0" smtClean="0"/>
              <a:t> </a:t>
            </a:r>
            <a:r>
              <a:rPr lang="en-US" sz="2400" dirty="0" err="1" smtClean="0"/>
              <a:t>अभिशाप</a:t>
            </a:r>
            <a:endParaRPr lang="en-US" sz="2400" dirty="0" smtClean="0"/>
          </a:p>
          <a:p>
            <a:pPr marL="624078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2400" dirty="0" err="1" smtClean="0"/>
              <a:t>प्रभावी</a:t>
            </a:r>
            <a:r>
              <a:rPr lang="en-US" sz="2400" dirty="0" smtClean="0"/>
              <a:t> </a:t>
            </a:r>
            <a:r>
              <a:rPr lang="en-US" sz="2400" dirty="0" err="1" smtClean="0"/>
              <a:t>मागणी</a:t>
            </a:r>
            <a:r>
              <a:rPr lang="en-US" sz="2400" dirty="0" smtClean="0"/>
              <a:t> व </a:t>
            </a:r>
            <a:r>
              <a:rPr lang="en-US" sz="2400" dirty="0" err="1" smtClean="0"/>
              <a:t>महत्व</a:t>
            </a:r>
            <a:endParaRPr lang="en-US" sz="2400" dirty="0" smtClean="0"/>
          </a:p>
          <a:p>
            <a:pPr marL="624078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2400" dirty="0" err="1" smtClean="0"/>
              <a:t>गतिशील</a:t>
            </a:r>
            <a:r>
              <a:rPr lang="en-US" sz="2400" dirty="0" smtClean="0"/>
              <a:t> </a:t>
            </a:r>
            <a:r>
              <a:rPr lang="en-US" sz="2400" dirty="0" err="1" smtClean="0"/>
              <a:t>स्वरुप</a:t>
            </a:r>
            <a:r>
              <a:rPr lang="en-US" sz="2400" dirty="0" smtClean="0"/>
              <a:t> </a:t>
            </a:r>
          </a:p>
          <a:p>
            <a:pPr marL="624078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2400" dirty="0" err="1" smtClean="0"/>
              <a:t>सरकारी</a:t>
            </a:r>
            <a:r>
              <a:rPr lang="en-US" sz="2400" dirty="0" smtClean="0"/>
              <a:t> </a:t>
            </a:r>
            <a:r>
              <a:rPr lang="en-US" sz="2400" dirty="0" err="1" smtClean="0"/>
              <a:t>हस्तक्षेप</a:t>
            </a:r>
            <a:endParaRPr lang="en-US" sz="24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dirty="0" err="1" smtClean="0"/>
              <a:t>केन्सच्या</a:t>
            </a:r>
            <a:r>
              <a:rPr lang="en-US" sz="3200" dirty="0" smtClean="0"/>
              <a:t> </a:t>
            </a:r>
            <a:r>
              <a:rPr lang="en-US" sz="3200" dirty="0" err="1" smtClean="0"/>
              <a:t>रोजगार</a:t>
            </a:r>
            <a:r>
              <a:rPr lang="en-US" sz="3200" dirty="0" smtClean="0"/>
              <a:t> </a:t>
            </a:r>
            <a:r>
              <a:rPr lang="en-US" sz="3200" dirty="0" err="1" smtClean="0"/>
              <a:t>विषयक</a:t>
            </a:r>
            <a:r>
              <a:rPr lang="en-US" sz="3200" dirty="0" smtClean="0"/>
              <a:t> </a:t>
            </a:r>
            <a:r>
              <a:rPr lang="en-US" sz="3200" dirty="0" err="1" smtClean="0"/>
              <a:t>सिध्दांताची</a:t>
            </a:r>
            <a:r>
              <a:rPr lang="en-US" sz="3200" dirty="0" smtClean="0"/>
              <a:t> </a:t>
            </a:r>
            <a:r>
              <a:rPr lang="en-US" sz="3200" dirty="0" err="1" smtClean="0"/>
              <a:t>वैशिष्ट्ये</a:t>
            </a:r>
            <a:r>
              <a:rPr lang="en-US" sz="3200" dirty="0" smtClean="0"/>
              <a:t>:</a:t>
            </a:r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624078" indent="-514350">
              <a:lnSpc>
                <a:spcPct val="150000"/>
              </a:lnSpc>
              <a:buFont typeface="+mj-lt"/>
              <a:buAutoNum type="arabicPeriod"/>
            </a:pPr>
            <a:r>
              <a:rPr lang="en-US" dirty="0" err="1" smtClean="0"/>
              <a:t>व्यक्तिगत</a:t>
            </a:r>
            <a:r>
              <a:rPr lang="en-US" dirty="0" smtClean="0"/>
              <a:t> </a:t>
            </a:r>
            <a:r>
              <a:rPr lang="en-US" dirty="0" err="1" smtClean="0"/>
              <a:t>पातळीवरील</a:t>
            </a:r>
            <a:r>
              <a:rPr lang="en-US" dirty="0" smtClean="0"/>
              <a:t> </a:t>
            </a:r>
            <a:r>
              <a:rPr lang="en-US" dirty="0" err="1" smtClean="0"/>
              <a:t>किंवा</a:t>
            </a:r>
            <a:r>
              <a:rPr lang="en-US" dirty="0" smtClean="0"/>
              <a:t> </a:t>
            </a:r>
            <a:r>
              <a:rPr lang="en-US" dirty="0" err="1" smtClean="0"/>
              <a:t>लहान</a:t>
            </a:r>
            <a:r>
              <a:rPr lang="en-US" dirty="0" smtClean="0"/>
              <a:t> </a:t>
            </a:r>
            <a:r>
              <a:rPr lang="en-US" dirty="0" err="1" smtClean="0"/>
              <a:t>लहान</a:t>
            </a:r>
            <a:r>
              <a:rPr lang="en-US" dirty="0" smtClean="0"/>
              <a:t> </a:t>
            </a:r>
            <a:r>
              <a:rPr lang="en-US" dirty="0" err="1" smtClean="0"/>
              <a:t>घटकांच्या</a:t>
            </a:r>
            <a:r>
              <a:rPr lang="en-US" dirty="0" smtClean="0"/>
              <a:t> </a:t>
            </a:r>
            <a:r>
              <a:rPr lang="en-US" dirty="0" err="1" smtClean="0"/>
              <a:t>अभ्यासाकडे</a:t>
            </a:r>
            <a:r>
              <a:rPr lang="en-US" dirty="0" smtClean="0"/>
              <a:t> </a:t>
            </a:r>
            <a:r>
              <a:rPr lang="en-US" dirty="0" err="1" smtClean="0"/>
              <a:t>दुर्लक्ष</a:t>
            </a:r>
            <a:endParaRPr lang="en-US" dirty="0" smtClean="0"/>
          </a:p>
          <a:p>
            <a:pPr marL="624078" indent="-514350">
              <a:lnSpc>
                <a:spcPct val="150000"/>
              </a:lnSpc>
              <a:buFont typeface="+mj-lt"/>
              <a:buAutoNum type="arabicPeriod"/>
            </a:pPr>
            <a:r>
              <a:rPr lang="en-US" dirty="0" err="1" smtClean="0"/>
              <a:t>निष्कर्ष</a:t>
            </a:r>
            <a:r>
              <a:rPr lang="en-US" dirty="0" smtClean="0"/>
              <a:t> </a:t>
            </a:r>
            <a:r>
              <a:rPr lang="en-US" dirty="0" err="1" smtClean="0"/>
              <a:t>फसवे</a:t>
            </a:r>
            <a:r>
              <a:rPr lang="en-US" dirty="0" smtClean="0"/>
              <a:t> व </a:t>
            </a:r>
            <a:r>
              <a:rPr lang="en-US" dirty="0" err="1" smtClean="0"/>
              <a:t>चुकीचे</a:t>
            </a:r>
            <a:r>
              <a:rPr lang="en-US" dirty="0" smtClean="0"/>
              <a:t> </a:t>
            </a:r>
            <a:r>
              <a:rPr lang="en-US" dirty="0" err="1" smtClean="0"/>
              <a:t>असतात</a:t>
            </a:r>
            <a:endParaRPr lang="en-US" dirty="0" smtClean="0"/>
          </a:p>
          <a:p>
            <a:pPr marL="624078" indent="-514350">
              <a:lnSpc>
                <a:spcPct val="150000"/>
              </a:lnSpc>
              <a:buFont typeface="+mj-lt"/>
              <a:buAutoNum type="arabicPeriod"/>
            </a:pPr>
            <a:r>
              <a:rPr lang="en-US" dirty="0" err="1" smtClean="0"/>
              <a:t>समूहात</a:t>
            </a:r>
            <a:r>
              <a:rPr lang="en-US" dirty="0" smtClean="0"/>
              <a:t> </a:t>
            </a:r>
            <a:r>
              <a:rPr lang="en-US" dirty="0" err="1" smtClean="0"/>
              <a:t>किंवा</a:t>
            </a:r>
            <a:r>
              <a:rPr lang="en-US" dirty="0" smtClean="0"/>
              <a:t> </a:t>
            </a:r>
            <a:r>
              <a:rPr lang="en-US" dirty="0" err="1" smtClean="0"/>
              <a:t>समुदायात</a:t>
            </a:r>
            <a:r>
              <a:rPr lang="en-US" dirty="0" smtClean="0"/>
              <a:t> </a:t>
            </a:r>
            <a:r>
              <a:rPr lang="en-US" dirty="0" err="1" smtClean="0"/>
              <a:t>परस्परविरोधी</a:t>
            </a:r>
            <a:r>
              <a:rPr lang="en-US" dirty="0" smtClean="0"/>
              <a:t> </a:t>
            </a:r>
            <a:r>
              <a:rPr lang="en-US" dirty="0" err="1" smtClean="0"/>
              <a:t>घटकांचा</a:t>
            </a:r>
            <a:r>
              <a:rPr lang="en-US" dirty="0" smtClean="0"/>
              <a:t> </a:t>
            </a:r>
            <a:r>
              <a:rPr lang="en-US" dirty="0" err="1" smtClean="0"/>
              <a:t>समावेश</a:t>
            </a:r>
            <a:endParaRPr lang="en-US" dirty="0" smtClean="0"/>
          </a:p>
          <a:p>
            <a:pPr marL="624078" indent="-514350">
              <a:lnSpc>
                <a:spcPct val="150000"/>
              </a:lnSpc>
              <a:buFont typeface="+mj-lt"/>
              <a:buAutoNum type="arabicPeriod"/>
            </a:pPr>
            <a:r>
              <a:rPr lang="en-US" dirty="0" err="1" smtClean="0"/>
              <a:t>सामुदायिक</a:t>
            </a:r>
            <a:r>
              <a:rPr lang="en-US" dirty="0" smtClean="0"/>
              <a:t> </a:t>
            </a:r>
            <a:r>
              <a:rPr lang="en-US" dirty="0" err="1" smtClean="0"/>
              <a:t>प्रवृत्तीचे</a:t>
            </a:r>
            <a:r>
              <a:rPr lang="en-US" dirty="0" smtClean="0"/>
              <a:t> </a:t>
            </a:r>
            <a:r>
              <a:rPr lang="en-US" dirty="0" err="1" smtClean="0"/>
              <a:t>मापन</a:t>
            </a:r>
            <a:r>
              <a:rPr lang="en-US" dirty="0" smtClean="0"/>
              <a:t> </a:t>
            </a:r>
            <a:r>
              <a:rPr lang="en-US" dirty="0" err="1" smtClean="0"/>
              <a:t>पैशात</a:t>
            </a:r>
            <a:r>
              <a:rPr lang="en-US" dirty="0" smtClean="0"/>
              <a:t> </a:t>
            </a:r>
            <a:r>
              <a:rPr lang="en-US" dirty="0" err="1" smtClean="0"/>
              <a:t>करता</a:t>
            </a:r>
            <a:r>
              <a:rPr lang="en-US" dirty="0" smtClean="0"/>
              <a:t> </a:t>
            </a:r>
            <a:r>
              <a:rPr lang="en-US" dirty="0" err="1" smtClean="0"/>
              <a:t>येत</a:t>
            </a:r>
            <a:r>
              <a:rPr lang="en-US" dirty="0" smtClean="0"/>
              <a:t> </a:t>
            </a:r>
            <a:r>
              <a:rPr lang="en-US" dirty="0" err="1" smtClean="0"/>
              <a:t>नाही</a:t>
            </a:r>
            <a:endParaRPr lang="en-US" dirty="0" smtClean="0"/>
          </a:p>
          <a:p>
            <a:pPr marL="624078" indent="-514350">
              <a:lnSpc>
                <a:spcPct val="150000"/>
              </a:lnSpc>
              <a:buFont typeface="+mj-lt"/>
              <a:buAutoNum type="arabicPeriod"/>
            </a:pPr>
            <a:r>
              <a:rPr lang="en-US" dirty="0" err="1" smtClean="0"/>
              <a:t>स्थूल</a:t>
            </a:r>
            <a:r>
              <a:rPr lang="en-US" dirty="0" smtClean="0"/>
              <a:t> </a:t>
            </a:r>
            <a:r>
              <a:rPr lang="en-US" dirty="0" err="1" smtClean="0"/>
              <a:t>अर्थशास्त्राचे</a:t>
            </a:r>
            <a:r>
              <a:rPr lang="en-US" dirty="0" smtClean="0"/>
              <a:t> </a:t>
            </a:r>
            <a:r>
              <a:rPr lang="en-US" dirty="0" err="1" smtClean="0"/>
              <a:t>विवेचन</a:t>
            </a:r>
            <a:r>
              <a:rPr lang="en-US" dirty="0" smtClean="0"/>
              <a:t> </a:t>
            </a:r>
            <a:r>
              <a:rPr lang="en-US" dirty="0" err="1" smtClean="0"/>
              <a:t>अपूर्ण</a:t>
            </a:r>
            <a:r>
              <a:rPr lang="en-US" dirty="0" smtClean="0"/>
              <a:t> </a:t>
            </a:r>
            <a:r>
              <a:rPr lang="en-US" dirty="0" err="1" smtClean="0"/>
              <a:t>आहे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स्थूल</a:t>
            </a:r>
            <a:r>
              <a:rPr lang="en-US" dirty="0" smtClean="0"/>
              <a:t> </a:t>
            </a:r>
            <a:r>
              <a:rPr lang="en-US" dirty="0" err="1" smtClean="0"/>
              <a:t>अर्थशास्त्राच्या</a:t>
            </a:r>
            <a:r>
              <a:rPr lang="en-US" dirty="0" smtClean="0"/>
              <a:t> </a:t>
            </a:r>
            <a:r>
              <a:rPr lang="en-US" dirty="0" err="1" smtClean="0"/>
              <a:t>मर्यादा</a:t>
            </a:r>
            <a:r>
              <a:rPr lang="en-US" dirty="0" smtClean="0"/>
              <a:t> </a:t>
            </a:r>
            <a:r>
              <a:rPr lang="en-US" dirty="0" err="1" smtClean="0"/>
              <a:t>किंवा</a:t>
            </a:r>
            <a:r>
              <a:rPr lang="en-US" dirty="0" smtClean="0"/>
              <a:t> </a:t>
            </a:r>
            <a:r>
              <a:rPr lang="en-US" dirty="0" err="1" smtClean="0"/>
              <a:t>दोष</a:t>
            </a:r>
            <a:r>
              <a:rPr lang="en-US" dirty="0" smtClean="0"/>
              <a:t>: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24078" indent="-514350">
              <a:lnSpc>
                <a:spcPct val="150000"/>
              </a:lnSpc>
              <a:buFont typeface="+mj-lt"/>
              <a:buAutoNum type="arabicPeriod"/>
            </a:pPr>
            <a:r>
              <a:rPr lang="en-US" dirty="0" err="1" smtClean="0"/>
              <a:t>समूच्चयाचा</a:t>
            </a:r>
            <a:r>
              <a:rPr lang="en-US" dirty="0" smtClean="0"/>
              <a:t> </a:t>
            </a:r>
            <a:r>
              <a:rPr lang="en-US" dirty="0" err="1" smtClean="0"/>
              <a:t>अभ्यास</a:t>
            </a:r>
            <a:endParaRPr lang="en-US" dirty="0" smtClean="0"/>
          </a:p>
          <a:p>
            <a:pPr marL="624078" indent="-514350">
              <a:lnSpc>
                <a:spcPct val="150000"/>
              </a:lnSpc>
              <a:buFont typeface="+mj-lt"/>
              <a:buAutoNum type="arabicPeriod"/>
            </a:pPr>
            <a:r>
              <a:rPr lang="en-US" dirty="0" err="1" smtClean="0"/>
              <a:t>समस्त</a:t>
            </a:r>
            <a:r>
              <a:rPr lang="en-US" dirty="0" smtClean="0"/>
              <a:t> </a:t>
            </a:r>
            <a:r>
              <a:rPr lang="en-US" dirty="0" err="1" smtClean="0"/>
              <a:t>मागणी</a:t>
            </a:r>
            <a:endParaRPr lang="en-US" dirty="0" smtClean="0"/>
          </a:p>
          <a:p>
            <a:pPr marL="624078" indent="-514350">
              <a:lnSpc>
                <a:spcPct val="150000"/>
              </a:lnSpc>
              <a:buFont typeface="+mj-lt"/>
              <a:buAutoNum type="arabicPeriod"/>
            </a:pPr>
            <a:r>
              <a:rPr lang="en-US" dirty="0" err="1" smtClean="0"/>
              <a:t>समस्त</a:t>
            </a:r>
            <a:r>
              <a:rPr lang="en-US" dirty="0" smtClean="0"/>
              <a:t> </a:t>
            </a:r>
            <a:r>
              <a:rPr lang="en-US" dirty="0" err="1" smtClean="0"/>
              <a:t>पुरवठा</a:t>
            </a:r>
            <a:endParaRPr lang="en-US" dirty="0" smtClean="0"/>
          </a:p>
          <a:p>
            <a:pPr marL="624078" indent="-514350">
              <a:lnSpc>
                <a:spcPct val="150000"/>
              </a:lnSpc>
              <a:buFont typeface="+mj-lt"/>
              <a:buAutoNum type="arabicPeriod"/>
            </a:pPr>
            <a:r>
              <a:rPr lang="en-US" dirty="0" err="1" smtClean="0"/>
              <a:t>मागणी</a:t>
            </a:r>
            <a:r>
              <a:rPr lang="en-US" dirty="0" smtClean="0"/>
              <a:t> व </a:t>
            </a:r>
            <a:r>
              <a:rPr lang="en-US" dirty="0" err="1" smtClean="0"/>
              <a:t>पुरवठ्यातील</a:t>
            </a:r>
            <a:r>
              <a:rPr lang="en-US" dirty="0" smtClean="0"/>
              <a:t> </a:t>
            </a:r>
            <a:r>
              <a:rPr lang="en-US" dirty="0" err="1" smtClean="0"/>
              <a:t>संबंध</a:t>
            </a:r>
            <a:endParaRPr lang="en-US" dirty="0" smtClean="0"/>
          </a:p>
          <a:p>
            <a:pPr marL="624078" indent="-514350">
              <a:lnSpc>
                <a:spcPct val="150000"/>
              </a:lnSpc>
              <a:buFont typeface="+mj-lt"/>
              <a:buAutoNum type="arabicPeriod"/>
            </a:pPr>
            <a:r>
              <a:rPr lang="en-US" dirty="0" err="1" smtClean="0"/>
              <a:t>समुच्चयाचे</a:t>
            </a:r>
            <a:r>
              <a:rPr lang="en-US" dirty="0" smtClean="0"/>
              <a:t> </a:t>
            </a:r>
            <a:r>
              <a:rPr lang="en-US" dirty="0" err="1" smtClean="0"/>
              <a:t>मूल्य</a:t>
            </a:r>
            <a:r>
              <a:rPr lang="en-US" dirty="0" smtClean="0"/>
              <a:t> </a:t>
            </a:r>
            <a:r>
              <a:rPr lang="en-US" dirty="0" err="1" smtClean="0"/>
              <a:t>पैशात</a:t>
            </a:r>
            <a:r>
              <a:rPr lang="en-US" dirty="0" smtClean="0"/>
              <a:t> </a:t>
            </a:r>
            <a:r>
              <a:rPr lang="en-US" dirty="0" err="1" smtClean="0"/>
              <a:t>व्यक्त</a:t>
            </a:r>
            <a:endParaRPr lang="en-US" dirty="0" smtClean="0"/>
          </a:p>
          <a:p>
            <a:pPr marL="624078" indent="-514350">
              <a:lnSpc>
                <a:spcPct val="150000"/>
              </a:lnSpc>
              <a:buFont typeface="+mj-lt"/>
              <a:buAutoNum type="arabicPeriod"/>
            </a:pPr>
            <a:r>
              <a:rPr lang="en-US" dirty="0" err="1" smtClean="0"/>
              <a:t>समतोलाची</a:t>
            </a:r>
            <a:r>
              <a:rPr lang="en-US" dirty="0" smtClean="0"/>
              <a:t> </a:t>
            </a:r>
            <a:r>
              <a:rPr lang="en-US" dirty="0" err="1" smtClean="0"/>
              <a:t>स्थिती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स्थूल</a:t>
            </a:r>
            <a:r>
              <a:rPr lang="en-US" dirty="0" smtClean="0"/>
              <a:t> </a:t>
            </a:r>
            <a:r>
              <a:rPr lang="en-US" dirty="0" err="1" smtClean="0"/>
              <a:t>अर्थशास्त्राचे</a:t>
            </a:r>
            <a:r>
              <a:rPr lang="en-US" dirty="0" smtClean="0"/>
              <a:t> </a:t>
            </a:r>
            <a:r>
              <a:rPr lang="en-US" dirty="0" err="1" smtClean="0"/>
              <a:t>स्वरुप</a:t>
            </a:r>
            <a:r>
              <a:rPr lang="en-US" dirty="0" smtClean="0"/>
              <a:t> 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624078" indent="-514350">
              <a:lnSpc>
                <a:spcPct val="150000"/>
              </a:lnSpc>
              <a:buFont typeface="+mj-lt"/>
              <a:buAutoNum type="arabicPeriod"/>
            </a:pPr>
            <a:r>
              <a:rPr lang="en-US" dirty="0" err="1" smtClean="0"/>
              <a:t>उपभोग</a:t>
            </a:r>
            <a:r>
              <a:rPr lang="en-US" dirty="0" smtClean="0"/>
              <a:t> व </a:t>
            </a:r>
            <a:r>
              <a:rPr lang="en-US" dirty="0" err="1" smtClean="0"/>
              <a:t>गुंतवणूक</a:t>
            </a:r>
            <a:endParaRPr lang="en-US" dirty="0" smtClean="0"/>
          </a:p>
          <a:p>
            <a:pPr marL="624078" indent="-514350">
              <a:lnSpc>
                <a:spcPct val="150000"/>
              </a:lnSpc>
              <a:buFont typeface="+mj-lt"/>
              <a:buAutoNum type="arabicPeriod"/>
            </a:pPr>
            <a:r>
              <a:rPr lang="en-US" dirty="0" err="1" smtClean="0"/>
              <a:t>उत्पादन</a:t>
            </a:r>
            <a:r>
              <a:rPr lang="en-US" dirty="0" smtClean="0"/>
              <a:t> व </a:t>
            </a:r>
            <a:r>
              <a:rPr lang="en-US" dirty="0" err="1" smtClean="0"/>
              <a:t>रोजगार</a:t>
            </a:r>
            <a:r>
              <a:rPr lang="en-US" dirty="0" smtClean="0"/>
              <a:t> </a:t>
            </a:r>
            <a:r>
              <a:rPr lang="en-US" dirty="0" err="1" smtClean="0"/>
              <a:t>सिध्दांत</a:t>
            </a:r>
            <a:endParaRPr lang="en-US" dirty="0" smtClean="0"/>
          </a:p>
          <a:p>
            <a:pPr marL="624078" indent="-514350">
              <a:lnSpc>
                <a:spcPct val="150000"/>
              </a:lnSpc>
              <a:buFont typeface="+mj-lt"/>
              <a:buAutoNum type="arabicPeriod"/>
            </a:pPr>
            <a:r>
              <a:rPr lang="en-US" dirty="0" err="1" smtClean="0"/>
              <a:t>आर्थिक</a:t>
            </a:r>
            <a:r>
              <a:rPr lang="en-US" dirty="0" smtClean="0"/>
              <a:t> </a:t>
            </a:r>
            <a:r>
              <a:rPr lang="en-US" dirty="0" err="1" smtClean="0"/>
              <a:t>स्थैर्य</a:t>
            </a:r>
            <a:endParaRPr lang="en-US" dirty="0" smtClean="0"/>
          </a:p>
          <a:p>
            <a:pPr marL="624078" indent="-514350">
              <a:lnSpc>
                <a:spcPct val="150000"/>
              </a:lnSpc>
              <a:buFont typeface="+mj-lt"/>
              <a:buAutoNum type="arabicPeriod"/>
            </a:pPr>
            <a:r>
              <a:rPr lang="en-US" dirty="0" err="1" smtClean="0"/>
              <a:t>आर्थिक</a:t>
            </a:r>
            <a:r>
              <a:rPr lang="en-US" dirty="0" smtClean="0"/>
              <a:t> </a:t>
            </a:r>
            <a:r>
              <a:rPr lang="en-US" dirty="0" err="1" smtClean="0"/>
              <a:t>वृध्दि</a:t>
            </a:r>
            <a:endParaRPr lang="en-US" dirty="0" smtClean="0"/>
          </a:p>
          <a:p>
            <a:pPr marL="624078" indent="-514350">
              <a:lnSpc>
                <a:spcPct val="150000"/>
              </a:lnSpc>
              <a:buFont typeface="+mj-lt"/>
              <a:buAutoNum type="arabicPeriod"/>
            </a:pPr>
            <a:r>
              <a:rPr lang="en-US" dirty="0" err="1" smtClean="0"/>
              <a:t>राष्ट्रीय</a:t>
            </a:r>
            <a:r>
              <a:rPr lang="en-US" dirty="0" smtClean="0"/>
              <a:t> </a:t>
            </a:r>
            <a:r>
              <a:rPr lang="en-US" dirty="0" err="1" smtClean="0"/>
              <a:t>उत्पन्नाचा</a:t>
            </a:r>
            <a:r>
              <a:rPr lang="en-US" dirty="0" smtClean="0"/>
              <a:t> </a:t>
            </a:r>
            <a:r>
              <a:rPr lang="en-US" dirty="0" err="1" smtClean="0"/>
              <a:t>अभ्यास</a:t>
            </a:r>
            <a:endParaRPr lang="en-US" dirty="0" smtClean="0"/>
          </a:p>
          <a:p>
            <a:pPr marL="624078" indent="-514350">
              <a:lnSpc>
                <a:spcPct val="150000"/>
              </a:lnSpc>
              <a:buFont typeface="+mj-lt"/>
              <a:buAutoNum type="arabicPeriod"/>
            </a:pPr>
            <a:r>
              <a:rPr lang="en-US" dirty="0" err="1" smtClean="0"/>
              <a:t>सर्वसाधारण</a:t>
            </a:r>
            <a:r>
              <a:rPr lang="en-US" dirty="0" smtClean="0"/>
              <a:t> </a:t>
            </a:r>
            <a:r>
              <a:rPr lang="en-US" dirty="0" err="1" smtClean="0"/>
              <a:t>किंमत</a:t>
            </a:r>
            <a:r>
              <a:rPr lang="en-US" dirty="0" smtClean="0"/>
              <a:t>  </a:t>
            </a:r>
            <a:r>
              <a:rPr lang="en-US" dirty="0" err="1" smtClean="0"/>
              <a:t>पातळी</a:t>
            </a:r>
            <a:endParaRPr lang="en-US" dirty="0" smtClean="0"/>
          </a:p>
          <a:p>
            <a:pPr marL="624078" indent="-514350">
              <a:lnSpc>
                <a:spcPct val="150000"/>
              </a:lnSpc>
              <a:buFont typeface="+mj-lt"/>
              <a:buAutoNum type="arabicPeriod"/>
            </a:pPr>
            <a:r>
              <a:rPr lang="en-US" dirty="0" err="1" smtClean="0"/>
              <a:t>विदेशी</a:t>
            </a:r>
            <a:r>
              <a:rPr lang="en-US" dirty="0" smtClean="0"/>
              <a:t> </a:t>
            </a:r>
            <a:r>
              <a:rPr lang="en-US" dirty="0" err="1" smtClean="0"/>
              <a:t>व्यापारविषयक</a:t>
            </a:r>
            <a:r>
              <a:rPr lang="en-US" dirty="0" smtClean="0"/>
              <a:t> </a:t>
            </a:r>
            <a:r>
              <a:rPr lang="en-US" dirty="0" err="1" smtClean="0"/>
              <a:t>सिध्दांत</a:t>
            </a:r>
            <a:endParaRPr lang="en-US" dirty="0" smtClean="0"/>
          </a:p>
          <a:p>
            <a:pPr marL="624078" indent="-514350">
              <a:lnSpc>
                <a:spcPct val="150000"/>
              </a:lnSpc>
              <a:buFont typeface="+mj-lt"/>
              <a:buAutoNum type="arabicPeriod"/>
            </a:pPr>
            <a:r>
              <a:rPr lang="en-US" dirty="0" err="1" smtClean="0"/>
              <a:t>विभाजनविषयक</a:t>
            </a:r>
            <a:r>
              <a:rPr lang="en-US" dirty="0" smtClean="0"/>
              <a:t> </a:t>
            </a:r>
            <a:r>
              <a:rPr lang="en-US" dirty="0" err="1" smtClean="0"/>
              <a:t>सिध्दांत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स्थूल</a:t>
            </a:r>
            <a:r>
              <a:rPr lang="en-US" dirty="0" smtClean="0"/>
              <a:t> </a:t>
            </a:r>
            <a:r>
              <a:rPr lang="en-US" dirty="0" err="1" smtClean="0"/>
              <a:t>अर्थशास्त्राची</a:t>
            </a:r>
            <a:r>
              <a:rPr lang="en-US" dirty="0" smtClean="0"/>
              <a:t> </a:t>
            </a:r>
            <a:r>
              <a:rPr lang="en-US" dirty="0" err="1" smtClean="0"/>
              <a:t>व्याप्ती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n-US" dirty="0" err="1" smtClean="0"/>
              <a:t>राष्ट्रीय</a:t>
            </a:r>
            <a:r>
              <a:rPr lang="en-US" dirty="0" smtClean="0"/>
              <a:t> </a:t>
            </a:r>
            <a:r>
              <a:rPr lang="en-US" dirty="0" err="1" smtClean="0"/>
              <a:t>उत्पन्नाचा</a:t>
            </a:r>
            <a:r>
              <a:rPr lang="en-US" dirty="0" smtClean="0"/>
              <a:t> </a:t>
            </a:r>
            <a:r>
              <a:rPr lang="en-US" dirty="0" err="1" smtClean="0"/>
              <a:t>अर्थ</a:t>
            </a:r>
            <a:r>
              <a:rPr lang="en-US" dirty="0" smtClean="0"/>
              <a:t> (</a:t>
            </a:r>
            <a:r>
              <a:rPr lang="en-US" dirty="0" err="1" smtClean="0"/>
              <a:t>व्याख्या</a:t>
            </a:r>
            <a:r>
              <a:rPr lang="en-US" dirty="0" smtClean="0"/>
              <a:t> – </a:t>
            </a:r>
            <a:r>
              <a:rPr lang="en-US" dirty="0" err="1" smtClean="0"/>
              <a:t>मार्शल</a:t>
            </a:r>
            <a:r>
              <a:rPr lang="en-US" dirty="0" smtClean="0"/>
              <a:t>, </a:t>
            </a:r>
            <a:r>
              <a:rPr lang="en-US" dirty="0" err="1" smtClean="0"/>
              <a:t>पीगू</a:t>
            </a:r>
            <a:r>
              <a:rPr lang="en-US" dirty="0" smtClean="0"/>
              <a:t> </a:t>
            </a:r>
            <a:r>
              <a:rPr lang="en-US" dirty="0" err="1" smtClean="0"/>
              <a:t>आणि</a:t>
            </a:r>
            <a:r>
              <a:rPr lang="en-US" dirty="0" smtClean="0"/>
              <a:t> </a:t>
            </a:r>
            <a:r>
              <a:rPr lang="en-US" dirty="0" err="1" smtClean="0"/>
              <a:t>फिशर</a:t>
            </a:r>
            <a:r>
              <a:rPr lang="en-US" dirty="0" smtClean="0"/>
              <a:t>)</a:t>
            </a:r>
          </a:p>
          <a:p>
            <a:pPr>
              <a:lnSpc>
                <a:spcPct val="150000"/>
              </a:lnSpc>
            </a:pPr>
            <a:r>
              <a:rPr lang="en-US" dirty="0" err="1" smtClean="0"/>
              <a:t>राष्ट्रीय</a:t>
            </a:r>
            <a:r>
              <a:rPr lang="en-US" dirty="0" smtClean="0"/>
              <a:t> </a:t>
            </a:r>
            <a:r>
              <a:rPr lang="en-US" dirty="0" err="1" smtClean="0"/>
              <a:t>उत्पन्नचे</a:t>
            </a:r>
            <a:r>
              <a:rPr lang="en-US" dirty="0" smtClean="0"/>
              <a:t> </a:t>
            </a:r>
            <a:r>
              <a:rPr lang="en-US" dirty="0" err="1" smtClean="0"/>
              <a:t>घटक</a:t>
            </a:r>
            <a:r>
              <a:rPr lang="en-US" dirty="0" smtClean="0"/>
              <a:t> व </a:t>
            </a:r>
            <a:r>
              <a:rPr lang="en-US" dirty="0" err="1" smtClean="0"/>
              <a:t>महत्व</a:t>
            </a:r>
            <a:endParaRPr lang="en-US" dirty="0" smtClean="0"/>
          </a:p>
          <a:p>
            <a:pPr>
              <a:lnSpc>
                <a:spcPct val="150000"/>
              </a:lnSpc>
            </a:pPr>
            <a:r>
              <a:rPr lang="en-US" dirty="0" err="1" smtClean="0"/>
              <a:t>राष्ट्रीय</a:t>
            </a:r>
            <a:r>
              <a:rPr lang="en-US" dirty="0" smtClean="0"/>
              <a:t> </a:t>
            </a:r>
            <a:r>
              <a:rPr lang="en-US" dirty="0" err="1" smtClean="0"/>
              <a:t>उत्पन्नाच्या</a:t>
            </a:r>
            <a:r>
              <a:rPr lang="en-US" dirty="0" smtClean="0"/>
              <a:t> </a:t>
            </a:r>
            <a:r>
              <a:rPr lang="en-US" dirty="0" err="1" smtClean="0"/>
              <a:t>संकल्पना</a:t>
            </a:r>
            <a:r>
              <a:rPr lang="en-US" dirty="0" smtClean="0"/>
              <a:t> (</a:t>
            </a:r>
            <a:r>
              <a:rPr lang="en-US" dirty="0" err="1" smtClean="0"/>
              <a:t>सकल</a:t>
            </a:r>
            <a:r>
              <a:rPr lang="en-US" dirty="0" smtClean="0"/>
              <a:t> </a:t>
            </a:r>
            <a:r>
              <a:rPr lang="en-US" dirty="0" err="1" smtClean="0"/>
              <a:t>राष्ट्रीय</a:t>
            </a:r>
            <a:r>
              <a:rPr lang="en-US" dirty="0" smtClean="0"/>
              <a:t> </a:t>
            </a:r>
            <a:r>
              <a:rPr lang="en-US" dirty="0" err="1" smtClean="0"/>
              <a:t>उत्पन्न</a:t>
            </a:r>
            <a:r>
              <a:rPr lang="en-US" dirty="0" smtClean="0"/>
              <a:t>, </a:t>
            </a:r>
            <a:r>
              <a:rPr lang="en-US" dirty="0" err="1" smtClean="0"/>
              <a:t>स्थूल</a:t>
            </a:r>
            <a:r>
              <a:rPr lang="en-US" dirty="0" smtClean="0"/>
              <a:t> </a:t>
            </a:r>
            <a:r>
              <a:rPr lang="en-US" dirty="0" err="1" smtClean="0"/>
              <a:t>राष्ट्रीय</a:t>
            </a:r>
            <a:r>
              <a:rPr lang="en-US" dirty="0" smtClean="0"/>
              <a:t> </a:t>
            </a:r>
            <a:r>
              <a:rPr lang="en-US" dirty="0" err="1" smtClean="0"/>
              <a:t>उत्पन्न</a:t>
            </a:r>
            <a:r>
              <a:rPr lang="en-US" dirty="0" smtClean="0"/>
              <a:t>, </a:t>
            </a:r>
            <a:r>
              <a:rPr lang="en-US" dirty="0" err="1" smtClean="0"/>
              <a:t>स्थूल</a:t>
            </a:r>
            <a:r>
              <a:rPr lang="en-US" dirty="0" smtClean="0"/>
              <a:t> </a:t>
            </a:r>
            <a:r>
              <a:rPr lang="en-US" dirty="0" err="1" smtClean="0"/>
              <a:t>स्वदेशी</a:t>
            </a:r>
            <a:r>
              <a:rPr lang="en-US" dirty="0" smtClean="0"/>
              <a:t> </a:t>
            </a:r>
            <a:r>
              <a:rPr lang="en-US" dirty="0" err="1" smtClean="0"/>
              <a:t>उत्पादन</a:t>
            </a:r>
            <a:r>
              <a:rPr lang="en-US" dirty="0" smtClean="0"/>
              <a:t>, </a:t>
            </a:r>
            <a:r>
              <a:rPr lang="en-US" dirty="0" err="1" smtClean="0"/>
              <a:t>साधारण</a:t>
            </a:r>
            <a:r>
              <a:rPr lang="en-US" dirty="0" smtClean="0"/>
              <a:t> </a:t>
            </a:r>
            <a:r>
              <a:rPr lang="en-US" dirty="0" err="1" smtClean="0"/>
              <a:t>स्थूल</a:t>
            </a:r>
            <a:r>
              <a:rPr lang="en-US" dirty="0" smtClean="0"/>
              <a:t> </a:t>
            </a:r>
            <a:r>
              <a:rPr lang="en-US" dirty="0" err="1" smtClean="0"/>
              <a:t>राष्ट्रीय</a:t>
            </a:r>
            <a:r>
              <a:rPr lang="en-US" dirty="0" smtClean="0"/>
              <a:t> </a:t>
            </a:r>
            <a:r>
              <a:rPr lang="en-US" dirty="0" err="1" smtClean="0"/>
              <a:t>उत्पादन</a:t>
            </a:r>
            <a:r>
              <a:rPr lang="en-US" dirty="0" smtClean="0"/>
              <a:t>, </a:t>
            </a:r>
            <a:r>
              <a:rPr lang="en-US" dirty="0" err="1" smtClean="0"/>
              <a:t>वास्तव</a:t>
            </a:r>
            <a:r>
              <a:rPr lang="en-US" dirty="0" smtClean="0"/>
              <a:t> </a:t>
            </a:r>
            <a:r>
              <a:rPr lang="en-US" dirty="0" err="1" smtClean="0"/>
              <a:t>स्थूल</a:t>
            </a:r>
            <a:r>
              <a:rPr lang="en-US" dirty="0" smtClean="0"/>
              <a:t> </a:t>
            </a:r>
            <a:r>
              <a:rPr lang="en-US" dirty="0" err="1" smtClean="0"/>
              <a:t>राष्ट्रीय</a:t>
            </a:r>
            <a:r>
              <a:rPr lang="en-US" dirty="0" smtClean="0"/>
              <a:t> </a:t>
            </a:r>
            <a:r>
              <a:rPr lang="en-US" dirty="0" err="1" smtClean="0"/>
              <a:t>उत्पन्न</a:t>
            </a:r>
            <a:r>
              <a:rPr lang="en-US" dirty="0" smtClean="0"/>
              <a:t>, </a:t>
            </a:r>
            <a:r>
              <a:rPr lang="en-US" dirty="0" err="1" smtClean="0"/>
              <a:t>शुध्द</a:t>
            </a:r>
            <a:r>
              <a:rPr lang="en-US" dirty="0" smtClean="0"/>
              <a:t> </a:t>
            </a:r>
            <a:r>
              <a:rPr lang="en-US" dirty="0" err="1" smtClean="0"/>
              <a:t>राष्ट्रीय</a:t>
            </a:r>
            <a:r>
              <a:rPr lang="en-US" dirty="0" smtClean="0"/>
              <a:t> </a:t>
            </a:r>
            <a:r>
              <a:rPr lang="en-US" dirty="0" err="1" smtClean="0"/>
              <a:t>उत्पन्न</a:t>
            </a:r>
            <a:r>
              <a:rPr lang="en-US" dirty="0" smtClean="0"/>
              <a:t>, )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प्रकरण</a:t>
            </a:r>
            <a:r>
              <a:rPr lang="en-US" dirty="0" smtClean="0"/>
              <a:t> </a:t>
            </a:r>
            <a:r>
              <a:rPr lang="en-US" dirty="0" err="1" smtClean="0"/>
              <a:t>दुसरे</a:t>
            </a:r>
            <a:r>
              <a:rPr lang="en-US" dirty="0" smtClean="0"/>
              <a:t>: </a:t>
            </a:r>
            <a:r>
              <a:rPr lang="en-US" dirty="0" err="1" smtClean="0"/>
              <a:t>राष्ट्रीय</a:t>
            </a:r>
            <a:r>
              <a:rPr lang="en-US" dirty="0" smtClean="0"/>
              <a:t> </a:t>
            </a:r>
            <a:r>
              <a:rPr lang="en-US" dirty="0" err="1" smtClean="0"/>
              <a:t>उत्पन्न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n-US" dirty="0" smtClean="0"/>
              <a:t>GNP = C+I+G+(X-M)+(R-P)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GDP = C+I+G-NET INCOME FROM ABROAD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NNP = GNP – </a:t>
            </a:r>
            <a:r>
              <a:rPr lang="en-US" dirty="0" err="1" smtClean="0"/>
              <a:t>घसारा</a:t>
            </a:r>
            <a:endParaRPr lang="en-US" dirty="0" smtClean="0"/>
          </a:p>
          <a:p>
            <a:pPr>
              <a:lnSpc>
                <a:spcPct val="150000"/>
              </a:lnSpc>
            </a:pPr>
            <a:r>
              <a:rPr lang="en-US" dirty="0" smtClean="0"/>
              <a:t>NDP = GDP – </a:t>
            </a:r>
            <a:r>
              <a:rPr lang="en-US" dirty="0" err="1" smtClean="0"/>
              <a:t>घसारा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चक्राकार प्रवाह राष्ट्रीय उत्पन्न CamScanner 06-14-2023 12.58.38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260473" y="1481138"/>
            <a:ext cx="6623054" cy="452596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राष्ट्रीय</a:t>
            </a:r>
            <a:r>
              <a:rPr lang="en-US" dirty="0" smtClean="0"/>
              <a:t> </a:t>
            </a:r>
            <a:r>
              <a:rPr lang="en-US" dirty="0" err="1" smtClean="0"/>
              <a:t>उत्पन्नाचा</a:t>
            </a:r>
            <a:r>
              <a:rPr lang="en-US" dirty="0" smtClean="0"/>
              <a:t> </a:t>
            </a:r>
            <a:r>
              <a:rPr lang="en-US" dirty="0" err="1" smtClean="0"/>
              <a:t>चक्राकार</a:t>
            </a:r>
            <a:r>
              <a:rPr lang="en-US" dirty="0" smtClean="0"/>
              <a:t> </a:t>
            </a:r>
            <a:r>
              <a:rPr lang="en-US" dirty="0" err="1" smtClean="0"/>
              <a:t>प्रवाह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771</TotalTime>
  <Words>1145</Words>
  <Application>Microsoft Office PowerPoint</Application>
  <PresentationFormat>On-screen Show (4:3)</PresentationFormat>
  <Paragraphs>244</Paragraphs>
  <Slides>34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34</vt:i4>
      </vt:variant>
    </vt:vector>
  </HeadingPairs>
  <TitlesOfParts>
    <vt:vector size="35" baseType="lpstr">
      <vt:lpstr>Concourse</vt:lpstr>
      <vt:lpstr>स्थूल अर्थशास्त्र I</vt:lpstr>
      <vt:lpstr>प्रकरण पहिले: स्थुल अर्थशास्त्राची ओळख</vt:lpstr>
      <vt:lpstr>स्थूल अर्थशास्त्राचे उपयोग आणि महत्व</vt:lpstr>
      <vt:lpstr>स्थूल अर्थशास्त्राच्या मर्यादा किंवा दोष:</vt:lpstr>
      <vt:lpstr>स्थूल अर्थशास्त्राचे स्वरुप </vt:lpstr>
      <vt:lpstr>स्थूल अर्थशास्त्राची व्याप्ती</vt:lpstr>
      <vt:lpstr>प्रकरण दुसरे: राष्ट्रीय उत्पन्न</vt:lpstr>
      <vt:lpstr>Slide 8</vt:lpstr>
      <vt:lpstr>राष्ट्रीय उत्पन्नाचा चक्राकार प्रवाह</vt:lpstr>
      <vt:lpstr>राष्ट्रीय उत्पन्न मोजण्याच्या पध्दती:</vt:lpstr>
      <vt:lpstr>राष्ट्रीय उत्पन्न मोजणीतील अडचणी:</vt:lpstr>
      <vt:lpstr>प्रकरण तिसरे: अर्थव्यवस्थेत पैशाची भुमिका</vt:lpstr>
      <vt:lpstr>पैशाची कार्य</vt:lpstr>
      <vt:lpstr>Slide 14</vt:lpstr>
      <vt:lpstr>पैशाचा संख्यामान सिध्दांत</vt:lpstr>
      <vt:lpstr>फिशरच्या सिध्दांतावरीज टीका:</vt:lpstr>
      <vt:lpstr>केंब्रिज दृष्टिकोन (पैशाला मागणी का असते आणि ती किती प्रमाणात असते, पैशाला असणारी मागणी आणि पैशाचे मूल्य यांचा संबंध)</vt:lpstr>
      <vt:lpstr>प्रकरण चौथे: चलनवाढ व चलनघट</vt:lpstr>
      <vt:lpstr>चलनवाढीची कारणे</vt:lpstr>
      <vt:lpstr>चलनवाढीचे परिणाम</vt:lpstr>
      <vt:lpstr>चलनवाढीवर उपाययोजना:</vt:lpstr>
      <vt:lpstr>चलनघट</vt:lpstr>
      <vt:lpstr>चलनघटीची कारणे</vt:lpstr>
      <vt:lpstr>चलनघटीचे परिणाम</vt:lpstr>
      <vt:lpstr>चलनघटीबाबत उपाययोजना</vt:lpstr>
      <vt:lpstr>प्रकरण पाचवे: उत्पन्न व रोजगाराचे सिध्दांत</vt:lpstr>
      <vt:lpstr>से च्या बाजार नियमाची गृहिते</vt:lpstr>
      <vt:lpstr>से च्या सिध्दांताचे निष्कर्ष</vt:lpstr>
      <vt:lpstr>से च्या सिध्दांतावर करण्यात येणाऱ्या टीका</vt:lpstr>
      <vt:lpstr>किन्सचा रोजगारविषयक सिध्दांत:</vt:lpstr>
      <vt:lpstr>केन्सच्या सिध्दांताची गृहिते</vt:lpstr>
      <vt:lpstr>Slide 32</vt:lpstr>
      <vt:lpstr>केन्सच्या सिध्दांतावरील टीका:</vt:lpstr>
      <vt:lpstr>केन्सच्या रोजगार विषयक सिध्दांताची वैशिष्ट्ये: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स्थूल अर्थशास्त्र</dc:title>
  <dc:creator>admin</dc:creator>
  <cp:lastModifiedBy>admin</cp:lastModifiedBy>
  <cp:revision>128</cp:revision>
  <dcterms:created xsi:type="dcterms:W3CDTF">2023-06-14T06:20:57Z</dcterms:created>
  <dcterms:modified xsi:type="dcterms:W3CDTF">2023-06-16T09:50:34Z</dcterms:modified>
</cp:coreProperties>
</file>