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91" r:id="rId3"/>
    <p:sldId id="292" r:id="rId4"/>
    <p:sldId id="293" r:id="rId5"/>
    <p:sldId id="294" r:id="rId6"/>
    <p:sldId id="295" r:id="rId7"/>
    <p:sldId id="257" r:id="rId8"/>
    <p:sldId id="258" r:id="rId9"/>
    <p:sldId id="259" r:id="rId10"/>
    <p:sldId id="260" r:id="rId11"/>
    <p:sldId id="261" r:id="rId12"/>
    <p:sldId id="296" r:id="rId13"/>
    <p:sldId id="297" r:id="rId14"/>
    <p:sldId id="262" r:id="rId15"/>
    <p:sldId id="263" r:id="rId16"/>
    <p:sldId id="264" r:id="rId17"/>
    <p:sldId id="265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39233-0304-42E7-8C4F-028F2B6B80AE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F180A-495F-491F-987E-AB17748ADB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F180A-495F-491F-987E-AB17748ADBB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F180A-495F-491F-987E-AB17748ADBB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E500A54-494C-4983-B055-9AB2038D3C6D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F44CFD9-0FFC-498A-B42F-C2D0CB82C4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स्थूल</a:t>
            </a:r>
            <a:r>
              <a:rPr lang="en-US" b="1" dirty="0" smtClean="0"/>
              <a:t> </a:t>
            </a:r>
            <a:r>
              <a:rPr lang="en-US" b="1" dirty="0" err="1" smtClean="0"/>
              <a:t>अर्थशास्त्र</a:t>
            </a:r>
            <a:r>
              <a:rPr lang="en-US" b="1" dirty="0" smtClean="0"/>
              <a:t> 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n-US" dirty="0" err="1" smtClean="0"/>
              <a:t>प्रा</a:t>
            </a:r>
            <a:r>
              <a:rPr lang="en-US" dirty="0" smtClean="0"/>
              <a:t>. </a:t>
            </a:r>
            <a:r>
              <a:rPr lang="en-US" dirty="0" err="1" smtClean="0"/>
              <a:t>डॉ</a:t>
            </a:r>
            <a:r>
              <a:rPr lang="en-US" dirty="0" smtClean="0"/>
              <a:t>. </a:t>
            </a:r>
            <a:r>
              <a:rPr lang="en-US" dirty="0" err="1" smtClean="0"/>
              <a:t>बालाजी</a:t>
            </a:r>
            <a:r>
              <a:rPr lang="en-US" dirty="0" smtClean="0"/>
              <a:t> </a:t>
            </a:r>
            <a:r>
              <a:rPr lang="en-US" dirty="0" err="1" smtClean="0"/>
              <a:t>घुटे</a:t>
            </a:r>
            <a:endParaRPr lang="en-US" dirty="0" smtClean="0"/>
          </a:p>
          <a:p>
            <a:pPr algn="r"/>
            <a:r>
              <a:rPr lang="en-US" dirty="0" err="1" smtClean="0"/>
              <a:t>विभाग</a:t>
            </a:r>
            <a:r>
              <a:rPr lang="en-US" dirty="0" smtClean="0"/>
              <a:t> </a:t>
            </a:r>
            <a:r>
              <a:rPr lang="en-US" dirty="0" err="1" smtClean="0"/>
              <a:t>प्रमुख</a:t>
            </a:r>
            <a:r>
              <a:rPr lang="en-US" dirty="0" smtClean="0"/>
              <a:t>, </a:t>
            </a:r>
            <a:r>
              <a:rPr lang="en-US" dirty="0" err="1" smtClean="0"/>
              <a:t>अर्थशास्त्र</a:t>
            </a:r>
            <a:r>
              <a:rPr lang="en-US" dirty="0" smtClean="0"/>
              <a:t> </a:t>
            </a:r>
            <a:r>
              <a:rPr lang="en-US" dirty="0" err="1" smtClean="0"/>
              <a:t>विभाग</a:t>
            </a:r>
            <a:r>
              <a:rPr lang="en-US" dirty="0" smtClean="0"/>
              <a:t>,</a:t>
            </a:r>
          </a:p>
          <a:p>
            <a:pPr algn="r"/>
            <a:r>
              <a:rPr lang="en-US" dirty="0" err="1" smtClean="0"/>
              <a:t>दयानंद</a:t>
            </a:r>
            <a:r>
              <a:rPr lang="en-US" dirty="0" smtClean="0"/>
              <a:t> </a:t>
            </a:r>
            <a:r>
              <a:rPr lang="en-US" dirty="0" err="1" smtClean="0"/>
              <a:t>कला</a:t>
            </a:r>
            <a:r>
              <a:rPr lang="en-US" dirty="0" smtClean="0"/>
              <a:t> </a:t>
            </a:r>
            <a:r>
              <a:rPr lang="en-US" dirty="0" err="1" smtClean="0"/>
              <a:t>महाविद्यालय</a:t>
            </a:r>
            <a:r>
              <a:rPr lang="en-US" dirty="0" smtClean="0"/>
              <a:t>, </a:t>
            </a:r>
            <a:r>
              <a:rPr lang="en-US" dirty="0" err="1" smtClean="0"/>
              <a:t>लातूर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1. </a:t>
            </a:r>
            <a:r>
              <a:rPr lang="en-US" dirty="0" err="1" smtClean="0"/>
              <a:t>उत्पादन</a:t>
            </a:r>
            <a:r>
              <a:rPr lang="en-US" dirty="0" smtClean="0"/>
              <a:t> </a:t>
            </a:r>
            <a:r>
              <a:rPr lang="en-US" dirty="0" err="1" smtClean="0"/>
              <a:t>पध्दत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2. </a:t>
            </a:r>
            <a:r>
              <a:rPr lang="en-US" dirty="0" err="1" smtClean="0"/>
              <a:t>उत्पन्न</a:t>
            </a:r>
            <a:r>
              <a:rPr lang="en-US" dirty="0" smtClean="0"/>
              <a:t> </a:t>
            </a:r>
            <a:r>
              <a:rPr lang="en-US" dirty="0" err="1" smtClean="0"/>
              <a:t>पध्दत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3. </a:t>
            </a:r>
            <a:r>
              <a:rPr lang="en-US" dirty="0" err="1" smtClean="0"/>
              <a:t>खर्च</a:t>
            </a:r>
            <a:r>
              <a:rPr lang="en-US" dirty="0" smtClean="0"/>
              <a:t> </a:t>
            </a:r>
            <a:r>
              <a:rPr lang="en-US" dirty="0" err="1" smtClean="0"/>
              <a:t>पध्दत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 </a:t>
            </a:r>
            <a:r>
              <a:rPr lang="en-US" dirty="0" err="1" smtClean="0"/>
              <a:t>मोजण्याच्या</a:t>
            </a:r>
            <a:r>
              <a:rPr lang="en-US" dirty="0" smtClean="0"/>
              <a:t> </a:t>
            </a:r>
            <a:r>
              <a:rPr lang="en-US" dirty="0" err="1" smtClean="0"/>
              <a:t>पध्दती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आकडेवारीचा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अभाव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दुहेरी</a:t>
            </a:r>
            <a:r>
              <a:rPr lang="en-US" sz="2400" dirty="0" smtClean="0"/>
              <a:t> </a:t>
            </a:r>
            <a:r>
              <a:rPr lang="en-US" sz="2400" dirty="0" err="1" smtClean="0"/>
              <a:t>मोजणी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एकच</a:t>
            </a:r>
            <a:r>
              <a:rPr lang="en-US" sz="2400" dirty="0" smtClean="0"/>
              <a:t> </a:t>
            </a:r>
            <a:r>
              <a:rPr lang="en-US" sz="2400" dirty="0" err="1" smtClean="0"/>
              <a:t>व्यक्ती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अनेक</a:t>
            </a:r>
            <a:r>
              <a:rPr lang="en-US" sz="2400" dirty="0" smtClean="0"/>
              <a:t> </a:t>
            </a:r>
            <a:r>
              <a:rPr lang="en-US" sz="2400" dirty="0" err="1" smtClean="0"/>
              <a:t>व्यवसाय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भौगोलिक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आकारमान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वस्तुविनिमयाचे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अस्तित्व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अवैध</a:t>
            </a:r>
            <a:r>
              <a:rPr lang="en-US" sz="2400" dirty="0" smtClean="0"/>
              <a:t> </a:t>
            </a:r>
            <a:r>
              <a:rPr lang="en-US" sz="2400" dirty="0" err="1" smtClean="0"/>
              <a:t>व्यवसाय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राष्ट्रीय</a:t>
            </a:r>
            <a:r>
              <a:rPr lang="en-US" sz="2400" dirty="0" smtClean="0"/>
              <a:t> </a:t>
            </a:r>
            <a:r>
              <a:rPr lang="en-US" sz="2400" dirty="0" err="1" smtClean="0"/>
              <a:t>उत्पन्न</a:t>
            </a:r>
            <a:r>
              <a:rPr lang="en-US" sz="2400" dirty="0" smtClean="0"/>
              <a:t> </a:t>
            </a:r>
            <a:r>
              <a:rPr lang="en-US" sz="2400" dirty="0" err="1" smtClean="0"/>
              <a:t>मोजणी</a:t>
            </a:r>
            <a:r>
              <a:rPr lang="en-US" sz="2400" dirty="0" smtClean="0"/>
              <a:t> </a:t>
            </a:r>
            <a:r>
              <a:rPr lang="en-US" sz="2400" dirty="0" err="1" smtClean="0"/>
              <a:t>पध्दतींची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विफलता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लोकांच्या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सहकार्याचा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अभाव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 </a:t>
            </a:r>
            <a:r>
              <a:rPr lang="en-US" dirty="0" err="1" smtClean="0"/>
              <a:t>मोजणीतील</a:t>
            </a:r>
            <a:r>
              <a:rPr lang="en-US" dirty="0" smtClean="0"/>
              <a:t> </a:t>
            </a:r>
            <a:r>
              <a:rPr lang="en-US" dirty="0" err="1" smtClean="0"/>
              <a:t>अडचणी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dirty="0" err="1" smtClean="0"/>
              <a:t>पैशाची</a:t>
            </a:r>
            <a:r>
              <a:rPr lang="en-US" dirty="0" smtClean="0"/>
              <a:t> </a:t>
            </a:r>
            <a:r>
              <a:rPr lang="en-US" dirty="0" err="1" smtClean="0"/>
              <a:t>व्याख्या</a:t>
            </a:r>
            <a:r>
              <a:rPr lang="en-US" dirty="0" smtClean="0"/>
              <a:t> “</a:t>
            </a:r>
            <a:r>
              <a:rPr lang="en-US" dirty="0" err="1" smtClean="0"/>
              <a:t>ऋणाची</a:t>
            </a:r>
            <a:r>
              <a:rPr lang="en-US" dirty="0" smtClean="0"/>
              <a:t> </a:t>
            </a:r>
            <a:r>
              <a:rPr lang="en-US" dirty="0" err="1" smtClean="0"/>
              <a:t>पूर्ण</a:t>
            </a:r>
            <a:r>
              <a:rPr lang="en-US" dirty="0" smtClean="0"/>
              <a:t> </a:t>
            </a:r>
            <a:r>
              <a:rPr lang="en-US" dirty="0" err="1" smtClean="0"/>
              <a:t>परतफेड</a:t>
            </a:r>
            <a:r>
              <a:rPr lang="en-US" dirty="0" smtClean="0"/>
              <a:t> </a:t>
            </a:r>
            <a:r>
              <a:rPr lang="en-US" dirty="0" err="1" smtClean="0"/>
              <a:t>करण्याचे</a:t>
            </a:r>
            <a:r>
              <a:rPr lang="en-US" dirty="0" smtClean="0"/>
              <a:t> </a:t>
            </a:r>
            <a:r>
              <a:rPr lang="en-US" dirty="0" err="1" smtClean="0"/>
              <a:t>साधन</a:t>
            </a:r>
            <a:r>
              <a:rPr lang="en-US" dirty="0" smtClean="0"/>
              <a:t> </a:t>
            </a:r>
            <a:r>
              <a:rPr lang="en-US" dirty="0" err="1" smtClean="0"/>
              <a:t>म्हणून</a:t>
            </a:r>
            <a:r>
              <a:rPr lang="en-US" dirty="0" smtClean="0"/>
              <a:t> </a:t>
            </a:r>
            <a:r>
              <a:rPr lang="en-US" dirty="0" err="1" smtClean="0"/>
              <a:t>जी</a:t>
            </a:r>
            <a:r>
              <a:rPr lang="en-US" dirty="0" smtClean="0"/>
              <a:t> </a:t>
            </a:r>
            <a:r>
              <a:rPr lang="en-US" dirty="0" err="1" smtClean="0"/>
              <a:t>वस्तू</a:t>
            </a:r>
            <a:r>
              <a:rPr lang="en-US" dirty="0" smtClean="0"/>
              <a:t> </a:t>
            </a:r>
            <a:r>
              <a:rPr lang="en-US" dirty="0" err="1" smtClean="0"/>
              <a:t>एका</a:t>
            </a:r>
            <a:r>
              <a:rPr lang="en-US" dirty="0" smtClean="0"/>
              <a:t> </a:t>
            </a:r>
            <a:r>
              <a:rPr lang="en-US" dirty="0" err="1" smtClean="0"/>
              <a:t>व्यक्तीकडून</a:t>
            </a:r>
            <a:r>
              <a:rPr lang="en-US" dirty="0" smtClean="0"/>
              <a:t> </a:t>
            </a:r>
            <a:r>
              <a:rPr lang="en-US" dirty="0" err="1" smtClean="0"/>
              <a:t>दुसऱ्या</a:t>
            </a:r>
            <a:r>
              <a:rPr lang="en-US" dirty="0" smtClean="0"/>
              <a:t> </a:t>
            </a:r>
            <a:r>
              <a:rPr lang="en-US" dirty="0" err="1" smtClean="0"/>
              <a:t>व्क्तीकडे</a:t>
            </a:r>
            <a:r>
              <a:rPr lang="en-US" dirty="0" smtClean="0"/>
              <a:t> </a:t>
            </a:r>
            <a:r>
              <a:rPr lang="en-US" dirty="0" err="1" smtClean="0"/>
              <a:t>सहज</a:t>
            </a:r>
            <a:r>
              <a:rPr lang="en-US" dirty="0" smtClean="0"/>
              <a:t> व </a:t>
            </a:r>
            <a:r>
              <a:rPr lang="en-US" dirty="0" err="1" smtClean="0"/>
              <a:t>अनिर्बंधपणे</a:t>
            </a:r>
            <a:r>
              <a:rPr lang="en-US" dirty="0" smtClean="0"/>
              <a:t> </a:t>
            </a:r>
            <a:r>
              <a:rPr lang="en-US" dirty="0" err="1" smtClean="0"/>
              <a:t>हस्तांतरित</a:t>
            </a:r>
            <a:r>
              <a:rPr lang="en-US" dirty="0" smtClean="0"/>
              <a:t> </a:t>
            </a:r>
            <a:r>
              <a:rPr lang="en-US" dirty="0" err="1" smtClean="0"/>
              <a:t>केले</a:t>
            </a:r>
            <a:r>
              <a:rPr lang="en-US" dirty="0" smtClean="0"/>
              <a:t> </a:t>
            </a:r>
            <a:r>
              <a:rPr lang="en-US" dirty="0" err="1" smtClean="0"/>
              <a:t>जाते</a:t>
            </a:r>
            <a:r>
              <a:rPr lang="en-US" dirty="0" smtClean="0"/>
              <a:t>, </a:t>
            </a:r>
            <a:r>
              <a:rPr lang="en-US" dirty="0" err="1" smtClean="0"/>
              <a:t>तसेच</a:t>
            </a:r>
            <a:r>
              <a:rPr lang="en-US" dirty="0" smtClean="0"/>
              <a:t> </a:t>
            </a:r>
            <a:r>
              <a:rPr lang="en-US" dirty="0" err="1" smtClean="0"/>
              <a:t>देणाऱ्याच्या</a:t>
            </a:r>
            <a:r>
              <a:rPr lang="en-US" dirty="0" smtClean="0"/>
              <a:t> </a:t>
            </a:r>
            <a:r>
              <a:rPr lang="en-US" dirty="0" err="1" smtClean="0"/>
              <a:t>वर्तणुकीचा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पतीचा</a:t>
            </a:r>
            <a:r>
              <a:rPr lang="en-US" dirty="0" smtClean="0"/>
              <a:t> (Credit) </a:t>
            </a:r>
            <a:r>
              <a:rPr lang="en-US" dirty="0" err="1" smtClean="0"/>
              <a:t>विचार</a:t>
            </a:r>
            <a:r>
              <a:rPr lang="en-US" dirty="0" smtClean="0"/>
              <a:t> न </a:t>
            </a:r>
            <a:r>
              <a:rPr lang="en-US" dirty="0" err="1" smtClean="0"/>
              <a:t>करता</a:t>
            </a:r>
            <a:r>
              <a:rPr lang="en-US" dirty="0" smtClean="0"/>
              <a:t> </a:t>
            </a:r>
            <a:r>
              <a:rPr lang="en-US" dirty="0" err="1" smtClean="0"/>
              <a:t>जी</a:t>
            </a:r>
            <a:r>
              <a:rPr lang="en-US" dirty="0" smtClean="0"/>
              <a:t> </a:t>
            </a:r>
            <a:r>
              <a:rPr lang="en-US" dirty="0" err="1" smtClean="0"/>
              <a:t>नि:शंकपणे</a:t>
            </a:r>
            <a:r>
              <a:rPr lang="en-US" dirty="0" smtClean="0"/>
              <a:t> </a:t>
            </a:r>
            <a:r>
              <a:rPr lang="en-US" dirty="0" err="1" smtClean="0"/>
              <a:t>स्वीकारली</a:t>
            </a:r>
            <a:r>
              <a:rPr lang="en-US" dirty="0" smtClean="0"/>
              <a:t> </a:t>
            </a:r>
            <a:r>
              <a:rPr lang="en-US" dirty="0" err="1" smtClean="0"/>
              <a:t>जाते</a:t>
            </a:r>
            <a:r>
              <a:rPr lang="en-US" dirty="0" smtClean="0"/>
              <a:t> </a:t>
            </a:r>
            <a:r>
              <a:rPr lang="en-US" dirty="0" err="1" smtClean="0"/>
              <a:t>अशा</a:t>
            </a:r>
            <a:r>
              <a:rPr lang="en-US" dirty="0" smtClean="0"/>
              <a:t> </a:t>
            </a:r>
            <a:r>
              <a:rPr lang="en-US" dirty="0" err="1" smtClean="0"/>
              <a:t>कोणत्याही</a:t>
            </a:r>
            <a:r>
              <a:rPr lang="en-US" dirty="0" smtClean="0"/>
              <a:t> </a:t>
            </a:r>
            <a:r>
              <a:rPr lang="en-US" dirty="0" err="1" smtClean="0"/>
              <a:t>वस्तूला</a:t>
            </a:r>
            <a:r>
              <a:rPr lang="en-US" dirty="0" smtClean="0"/>
              <a:t> </a:t>
            </a:r>
            <a:r>
              <a:rPr lang="en-US" dirty="0" err="1" smtClean="0"/>
              <a:t>पैसा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मुद्रा</a:t>
            </a:r>
            <a:r>
              <a:rPr lang="en-US" dirty="0" smtClean="0"/>
              <a:t> </a:t>
            </a:r>
            <a:r>
              <a:rPr lang="en-US" dirty="0" err="1" smtClean="0"/>
              <a:t>म्हणतात</a:t>
            </a:r>
            <a:r>
              <a:rPr lang="en-US" dirty="0" smtClean="0"/>
              <a:t>.”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तिसरे</a:t>
            </a:r>
            <a:r>
              <a:rPr lang="en-US" dirty="0" smtClean="0"/>
              <a:t>: </a:t>
            </a:r>
            <a:r>
              <a:rPr lang="en-US" dirty="0" err="1" smtClean="0"/>
              <a:t>अर्थव्यवस्थेत</a:t>
            </a:r>
            <a:r>
              <a:rPr lang="en-US" dirty="0" smtClean="0"/>
              <a:t> </a:t>
            </a:r>
            <a:r>
              <a:rPr lang="en-US" dirty="0" err="1" smtClean="0"/>
              <a:t>पैशाची</a:t>
            </a:r>
            <a:r>
              <a:rPr lang="en-US" dirty="0" smtClean="0"/>
              <a:t> </a:t>
            </a:r>
            <a:r>
              <a:rPr lang="en-US" dirty="0" err="1" smtClean="0"/>
              <a:t>भुमिका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24078" indent="-51435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प्राथमिक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मुख्य</a:t>
            </a:r>
            <a:r>
              <a:rPr lang="en-US" dirty="0" smtClean="0"/>
              <a:t> </a:t>
            </a:r>
            <a:r>
              <a:rPr lang="en-US" dirty="0" err="1" smtClean="0"/>
              <a:t>कार्य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अ. </a:t>
            </a:r>
            <a:r>
              <a:rPr lang="en-US" dirty="0" err="1" smtClean="0"/>
              <a:t>विनिमय</a:t>
            </a:r>
            <a:r>
              <a:rPr lang="en-US" dirty="0" smtClean="0"/>
              <a:t> </a:t>
            </a:r>
            <a:r>
              <a:rPr lang="en-US" dirty="0" err="1" smtClean="0"/>
              <a:t>माध्यम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ब. </a:t>
            </a:r>
            <a:r>
              <a:rPr lang="en-US" dirty="0" err="1" smtClean="0"/>
              <a:t>मूल्यमापन</a:t>
            </a:r>
            <a:endParaRPr lang="en-US" dirty="0" smtClean="0"/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सहाय्यक</a:t>
            </a:r>
            <a:r>
              <a:rPr lang="en-US" dirty="0" smtClean="0"/>
              <a:t> </a:t>
            </a:r>
            <a:r>
              <a:rPr lang="en-US" dirty="0" err="1" smtClean="0"/>
              <a:t>कार्ये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अ. </a:t>
            </a:r>
            <a:r>
              <a:rPr lang="en-US" dirty="0" err="1" smtClean="0"/>
              <a:t>मूल्यसंग्रह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ब. </a:t>
            </a:r>
            <a:r>
              <a:rPr lang="en-US" dirty="0" err="1" smtClean="0"/>
              <a:t>भविष्य्कालीन</a:t>
            </a:r>
            <a:r>
              <a:rPr lang="en-US" dirty="0" smtClean="0"/>
              <a:t> </a:t>
            </a:r>
            <a:r>
              <a:rPr lang="en-US" dirty="0" err="1" smtClean="0"/>
              <a:t>देणे</a:t>
            </a:r>
            <a:r>
              <a:rPr lang="en-US" dirty="0" smtClean="0"/>
              <a:t> </a:t>
            </a:r>
            <a:r>
              <a:rPr lang="en-US" dirty="0" err="1" smtClean="0"/>
              <a:t>फेडण्याचे</a:t>
            </a:r>
            <a:r>
              <a:rPr lang="en-US" dirty="0" smtClean="0"/>
              <a:t> </a:t>
            </a:r>
            <a:r>
              <a:rPr lang="en-US" dirty="0" err="1" smtClean="0"/>
              <a:t>साधन</a:t>
            </a:r>
            <a:endParaRPr lang="en-US" dirty="0" smtClean="0"/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संभाव्य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आकस्मिक</a:t>
            </a:r>
            <a:r>
              <a:rPr lang="en-US" dirty="0" smtClean="0"/>
              <a:t> </a:t>
            </a:r>
            <a:r>
              <a:rPr lang="en-US" dirty="0" err="1" smtClean="0"/>
              <a:t>कार्ये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अ. </a:t>
            </a:r>
            <a:r>
              <a:rPr lang="en-US" dirty="0" err="1" smtClean="0"/>
              <a:t>मूल्याचे</a:t>
            </a:r>
            <a:r>
              <a:rPr lang="en-US" dirty="0" smtClean="0"/>
              <a:t> </a:t>
            </a:r>
            <a:r>
              <a:rPr lang="en-US" dirty="0" err="1" smtClean="0"/>
              <a:t>हस्तांतरण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ब. </a:t>
            </a:r>
            <a:r>
              <a:rPr lang="en-US" dirty="0" err="1" smtClean="0"/>
              <a:t>प्रत्ययाचा</a:t>
            </a:r>
            <a:r>
              <a:rPr lang="en-US" dirty="0" smtClean="0"/>
              <a:t> </a:t>
            </a:r>
            <a:r>
              <a:rPr lang="en-US" dirty="0" err="1" smtClean="0"/>
              <a:t>आधार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क. </a:t>
            </a:r>
            <a:r>
              <a:rPr lang="en-US" dirty="0" err="1" smtClean="0"/>
              <a:t>वाटणीचा</a:t>
            </a:r>
            <a:r>
              <a:rPr lang="en-US" dirty="0" smtClean="0"/>
              <a:t> </a:t>
            </a:r>
            <a:r>
              <a:rPr lang="en-US" dirty="0" err="1" smtClean="0"/>
              <a:t>आधार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ड. </a:t>
            </a:r>
            <a:r>
              <a:rPr lang="en-US" dirty="0" err="1" smtClean="0"/>
              <a:t>सीमातत्वाचा</a:t>
            </a:r>
            <a:r>
              <a:rPr lang="en-US" dirty="0" smtClean="0"/>
              <a:t> </a:t>
            </a:r>
            <a:r>
              <a:rPr lang="en-US" dirty="0" err="1" smtClean="0"/>
              <a:t>आधार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इ. </a:t>
            </a:r>
            <a:r>
              <a:rPr lang="en-US" dirty="0" err="1" smtClean="0"/>
              <a:t>बचत</a:t>
            </a:r>
            <a:r>
              <a:rPr lang="en-US" dirty="0" smtClean="0"/>
              <a:t> व </a:t>
            </a:r>
            <a:r>
              <a:rPr lang="en-US" dirty="0" err="1" smtClean="0"/>
              <a:t>भांडवल</a:t>
            </a:r>
            <a:r>
              <a:rPr lang="en-US" dirty="0" smtClean="0"/>
              <a:t> </a:t>
            </a:r>
            <a:r>
              <a:rPr lang="en-US" dirty="0" err="1" smtClean="0"/>
              <a:t>संचय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पैशाची</a:t>
            </a:r>
            <a:r>
              <a:rPr lang="en-US" dirty="0" smtClean="0"/>
              <a:t> </a:t>
            </a:r>
            <a:r>
              <a:rPr lang="en-US" dirty="0" err="1" smtClean="0"/>
              <a:t>कार्य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पैशाची</a:t>
            </a:r>
            <a:r>
              <a:rPr lang="en-US" dirty="0" smtClean="0"/>
              <a:t> </a:t>
            </a:r>
            <a:r>
              <a:rPr lang="en-US" dirty="0" err="1" smtClean="0"/>
              <a:t>व्याख्या</a:t>
            </a:r>
            <a:r>
              <a:rPr lang="en-US" dirty="0" smtClean="0"/>
              <a:t>, </a:t>
            </a:r>
            <a:r>
              <a:rPr lang="en-US" dirty="0" err="1" smtClean="0"/>
              <a:t>कार्य</a:t>
            </a:r>
            <a:r>
              <a:rPr lang="en-US" dirty="0" smtClean="0"/>
              <a:t> व </a:t>
            </a:r>
            <a:r>
              <a:rPr lang="en-US" dirty="0" err="1" smtClean="0"/>
              <a:t>महत्व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पैशाचे</a:t>
            </a:r>
            <a:r>
              <a:rPr lang="en-US" dirty="0" smtClean="0"/>
              <a:t> </a:t>
            </a:r>
            <a:r>
              <a:rPr lang="en-US" dirty="0" err="1" smtClean="0"/>
              <a:t>मूल्य</a:t>
            </a:r>
            <a:r>
              <a:rPr lang="en-US" dirty="0" smtClean="0"/>
              <a:t> </a:t>
            </a:r>
            <a:r>
              <a:rPr lang="en-US" dirty="0" err="1" smtClean="0"/>
              <a:t>म्हणजे</a:t>
            </a:r>
            <a:r>
              <a:rPr lang="en-US" dirty="0" smtClean="0"/>
              <a:t> </a:t>
            </a:r>
            <a:r>
              <a:rPr lang="en-US" dirty="0" err="1" smtClean="0"/>
              <a:t>काय</a:t>
            </a:r>
            <a:r>
              <a:rPr lang="en-US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किंमत</a:t>
            </a:r>
            <a:r>
              <a:rPr lang="en-US" dirty="0" smtClean="0"/>
              <a:t> </a:t>
            </a:r>
            <a:r>
              <a:rPr lang="en-US" dirty="0" err="1" smtClean="0"/>
              <a:t>निर्देशांक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निर्देशांक</a:t>
            </a:r>
            <a:r>
              <a:rPr lang="en-US" dirty="0" smtClean="0"/>
              <a:t> </a:t>
            </a:r>
            <a:r>
              <a:rPr lang="en-US" dirty="0" err="1" smtClean="0"/>
              <a:t>म्हणजे</a:t>
            </a:r>
            <a:r>
              <a:rPr lang="en-US" dirty="0" smtClean="0"/>
              <a:t> </a:t>
            </a:r>
            <a:r>
              <a:rPr lang="en-US" dirty="0" err="1" smtClean="0"/>
              <a:t>काय</a:t>
            </a:r>
            <a:r>
              <a:rPr lang="en-US" dirty="0" smtClean="0"/>
              <a:t>?, </a:t>
            </a:r>
            <a:r>
              <a:rPr lang="en-US" dirty="0" err="1" smtClean="0"/>
              <a:t>निर्देशांक</a:t>
            </a:r>
            <a:r>
              <a:rPr lang="en-US" dirty="0" smtClean="0"/>
              <a:t> </a:t>
            </a:r>
            <a:r>
              <a:rPr lang="en-US" dirty="0" err="1" smtClean="0"/>
              <a:t>तयार</a:t>
            </a:r>
            <a:r>
              <a:rPr lang="en-US" dirty="0" smtClean="0"/>
              <a:t> </a:t>
            </a:r>
            <a:r>
              <a:rPr lang="en-US" dirty="0" err="1" smtClean="0"/>
              <a:t>करण्याच्या</a:t>
            </a:r>
            <a:r>
              <a:rPr lang="en-US" dirty="0" smtClean="0"/>
              <a:t> </a:t>
            </a:r>
            <a:r>
              <a:rPr lang="en-US" dirty="0" err="1" smtClean="0"/>
              <a:t>पध्दती</a:t>
            </a:r>
            <a:r>
              <a:rPr lang="en-US" dirty="0" smtClean="0"/>
              <a:t> व </a:t>
            </a:r>
            <a:r>
              <a:rPr lang="en-US" dirty="0" err="1" smtClean="0"/>
              <a:t>अडचणी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निर्देशांकाचे</a:t>
            </a:r>
            <a:r>
              <a:rPr lang="en-US" dirty="0" smtClean="0"/>
              <a:t> </a:t>
            </a:r>
            <a:r>
              <a:rPr lang="en-US" dirty="0" err="1" smtClean="0"/>
              <a:t>महत्व</a:t>
            </a:r>
            <a:r>
              <a:rPr lang="en-US" dirty="0" smtClean="0"/>
              <a:t> व </a:t>
            </a:r>
            <a:r>
              <a:rPr lang="en-US" dirty="0" err="1" smtClean="0"/>
              <a:t>उपयोग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/>
              <a:t>फिशरचा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दृष्टिकोन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err="1" smtClean="0"/>
              <a:t>फिशरचे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विनिमय</a:t>
            </a:r>
            <a:r>
              <a:rPr lang="en-US" sz="2000" dirty="0" smtClean="0"/>
              <a:t> </a:t>
            </a:r>
            <a:r>
              <a:rPr lang="en-US" sz="2000" dirty="0" err="1" smtClean="0"/>
              <a:t>समीकरण</a:t>
            </a:r>
            <a:r>
              <a:rPr lang="en-US" sz="2000" dirty="0" smtClean="0"/>
              <a:t> MV=PT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/>
              <a:t>फिशरच्या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सिध्दांताची</a:t>
            </a:r>
            <a:r>
              <a:rPr lang="en-US" sz="2000" dirty="0" smtClean="0"/>
              <a:t> </a:t>
            </a:r>
            <a:r>
              <a:rPr lang="en-US" sz="2000" dirty="0" err="1" smtClean="0"/>
              <a:t>गृहिते</a:t>
            </a:r>
            <a:r>
              <a:rPr lang="en-US" sz="2000" dirty="0" smtClean="0"/>
              <a:t>:</a:t>
            </a:r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पूर्ण</a:t>
            </a:r>
            <a:r>
              <a:rPr lang="en-US" sz="1800" dirty="0" smtClean="0"/>
              <a:t> </a:t>
            </a:r>
            <a:r>
              <a:rPr lang="en-US" sz="1800" dirty="0" err="1" smtClean="0"/>
              <a:t>रोजगार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पैशाच्या</a:t>
            </a:r>
            <a:r>
              <a:rPr lang="en-US" sz="1800" dirty="0" smtClean="0"/>
              <a:t> </a:t>
            </a:r>
            <a:r>
              <a:rPr lang="en-US" sz="1800" dirty="0" err="1" smtClean="0"/>
              <a:t>पुरवठयात</a:t>
            </a:r>
            <a:r>
              <a:rPr lang="en-US" sz="1800" dirty="0" smtClean="0"/>
              <a:t> (M) </a:t>
            </a:r>
            <a:r>
              <a:rPr lang="en-US" sz="1800" dirty="0" err="1" smtClean="0"/>
              <a:t>बदल</a:t>
            </a:r>
            <a:r>
              <a:rPr lang="en-US" sz="1800" dirty="0" smtClean="0"/>
              <a:t> </a:t>
            </a:r>
            <a:r>
              <a:rPr lang="en-US" sz="1800" dirty="0" err="1" smtClean="0"/>
              <a:t>झाला</a:t>
            </a:r>
            <a:r>
              <a:rPr lang="en-US" sz="1800" dirty="0" smtClean="0"/>
              <a:t> </a:t>
            </a:r>
            <a:r>
              <a:rPr lang="en-US" sz="1800" dirty="0" err="1" smtClean="0"/>
              <a:t>तरी</a:t>
            </a:r>
            <a:r>
              <a:rPr lang="en-US" sz="1800" dirty="0" smtClean="0"/>
              <a:t> </a:t>
            </a:r>
            <a:r>
              <a:rPr lang="en-US" sz="1800" dirty="0" err="1" smtClean="0"/>
              <a:t>इतर</a:t>
            </a:r>
            <a:r>
              <a:rPr lang="en-US" sz="1800" dirty="0" smtClean="0"/>
              <a:t> </a:t>
            </a:r>
            <a:r>
              <a:rPr lang="en-US" sz="1800" dirty="0" err="1" smtClean="0"/>
              <a:t>घटकात</a:t>
            </a:r>
            <a:r>
              <a:rPr lang="en-US" sz="1800" dirty="0" smtClean="0"/>
              <a:t> </a:t>
            </a:r>
            <a:r>
              <a:rPr lang="en-US" sz="1800" dirty="0" err="1" smtClean="0"/>
              <a:t>म्हणजे</a:t>
            </a:r>
            <a:r>
              <a:rPr lang="en-US" sz="1800" dirty="0" smtClean="0"/>
              <a:t> M1, V, V1 </a:t>
            </a:r>
            <a:r>
              <a:rPr lang="en-US" sz="1800" dirty="0" err="1" smtClean="0"/>
              <a:t>आणि</a:t>
            </a:r>
            <a:r>
              <a:rPr lang="en-US" sz="1800" dirty="0" smtClean="0"/>
              <a:t> T </a:t>
            </a:r>
            <a:r>
              <a:rPr lang="en-US" sz="1800" dirty="0" err="1" smtClean="0"/>
              <a:t>मध्ये</a:t>
            </a:r>
            <a:r>
              <a:rPr lang="en-US" sz="1800" dirty="0" smtClean="0"/>
              <a:t> </a:t>
            </a:r>
            <a:r>
              <a:rPr lang="en-US" sz="1800" dirty="0" err="1" smtClean="0"/>
              <a:t>कोणताच</a:t>
            </a:r>
            <a:r>
              <a:rPr lang="en-US" sz="1800" dirty="0" smtClean="0"/>
              <a:t> </a:t>
            </a:r>
            <a:r>
              <a:rPr lang="en-US" sz="1800" dirty="0" err="1" smtClean="0"/>
              <a:t>बदल</a:t>
            </a:r>
            <a:r>
              <a:rPr lang="en-US" sz="1800" dirty="0" smtClean="0"/>
              <a:t> </a:t>
            </a:r>
            <a:r>
              <a:rPr lang="en-US" sz="1800" dirty="0" err="1" smtClean="0"/>
              <a:t>होत</a:t>
            </a:r>
            <a:r>
              <a:rPr lang="en-US" sz="1800" dirty="0" smtClean="0"/>
              <a:t> </a:t>
            </a:r>
            <a:r>
              <a:rPr lang="en-US" sz="1800" dirty="0" err="1" smtClean="0"/>
              <a:t>नाही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सरकार</a:t>
            </a:r>
            <a:r>
              <a:rPr lang="en-US" sz="1800" dirty="0" smtClean="0"/>
              <a:t> </a:t>
            </a:r>
            <a:r>
              <a:rPr lang="en-US" sz="1800" dirty="0" err="1" smtClean="0"/>
              <a:t>निर्मित</a:t>
            </a:r>
            <a:r>
              <a:rPr lang="en-US" sz="1800" dirty="0" smtClean="0"/>
              <a:t> </a:t>
            </a:r>
            <a:r>
              <a:rPr lang="en-US" sz="1800" dirty="0" err="1" smtClean="0"/>
              <a:t>पैसा</a:t>
            </a:r>
            <a:r>
              <a:rPr lang="en-US" sz="1800" dirty="0" smtClean="0"/>
              <a:t> (M1) </a:t>
            </a:r>
            <a:r>
              <a:rPr lang="en-US" sz="1800" dirty="0" err="1" smtClean="0"/>
              <a:t>आणि</a:t>
            </a:r>
            <a:r>
              <a:rPr lang="en-US" sz="1800" dirty="0" smtClean="0"/>
              <a:t> </a:t>
            </a:r>
            <a:r>
              <a:rPr lang="en-US" sz="1800" dirty="0" err="1" smtClean="0"/>
              <a:t>बँक</a:t>
            </a:r>
            <a:r>
              <a:rPr lang="en-US" sz="1800" dirty="0" smtClean="0"/>
              <a:t> </a:t>
            </a:r>
            <a:r>
              <a:rPr lang="en-US" sz="1800" dirty="0" err="1" smtClean="0"/>
              <a:t>निर्मित</a:t>
            </a:r>
            <a:r>
              <a:rPr lang="en-US" sz="1800" dirty="0" smtClean="0"/>
              <a:t> </a:t>
            </a:r>
            <a:r>
              <a:rPr lang="en-US" sz="1800" dirty="0" err="1" smtClean="0"/>
              <a:t>पत-पैशात</a:t>
            </a:r>
            <a:r>
              <a:rPr lang="en-US" sz="1800" dirty="0" smtClean="0"/>
              <a:t> </a:t>
            </a:r>
            <a:r>
              <a:rPr lang="en-US" sz="1800" dirty="0" err="1" smtClean="0"/>
              <a:t>वाढ</a:t>
            </a:r>
            <a:r>
              <a:rPr lang="en-US" sz="1800" dirty="0" smtClean="0"/>
              <a:t> </a:t>
            </a:r>
            <a:r>
              <a:rPr lang="en-US" sz="1800" dirty="0" err="1" smtClean="0"/>
              <a:t>किंवा</a:t>
            </a:r>
            <a:r>
              <a:rPr lang="en-US" sz="1800" dirty="0" smtClean="0"/>
              <a:t> </a:t>
            </a:r>
            <a:r>
              <a:rPr lang="en-US" sz="1800" dirty="0" err="1" smtClean="0"/>
              <a:t>घटक</a:t>
            </a:r>
            <a:r>
              <a:rPr lang="en-US" sz="1800" dirty="0" smtClean="0"/>
              <a:t> </a:t>
            </a:r>
            <a:r>
              <a:rPr lang="en-US" sz="1800" dirty="0" err="1" smtClean="0"/>
              <a:t>होते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समाजातील</a:t>
            </a:r>
            <a:r>
              <a:rPr lang="en-US" sz="1800" dirty="0" smtClean="0"/>
              <a:t> </a:t>
            </a:r>
            <a:r>
              <a:rPr lang="en-US" sz="1800" dirty="0" err="1" smtClean="0"/>
              <a:t>सर्व</a:t>
            </a:r>
            <a:r>
              <a:rPr lang="en-US" sz="1800" dirty="0" smtClean="0"/>
              <a:t> </a:t>
            </a:r>
            <a:r>
              <a:rPr lang="en-US" sz="1800" dirty="0" err="1" smtClean="0"/>
              <a:t>व्यवहार</a:t>
            </a:r>
            <a:r>
              <a:rPr lang="en-US" sz="1800" dirty="0" smtClean="0"/>
              <a:t> </a:t>
            </a:r>
            <a:r>
              <a:rPr lang="en-US" sz="1800" dirty="0" err="1" smtClean="0"/>
              <a:t>पैशाच्या</a:t>
            </a:r>
            <a:r>
              <a:rPr lang="en-US" sz="1800" dirty="0" smtClean="0"/>
              <a:t> </a:t>
            </a:r>
            <a:r>
              <a:rPr lang="en-US" sz="1800" dirty="0" err="1" smtClean="0"/>
              <a:t>साहाय्यानेच</a:t>
            </a:r>
            <a:r>
              <a:rPr lang="en-US" sz="1800" dirty="0" smtClean="0"/>
              <a:t> </a:t>
            </a:r>
            <a:r>
              <a:rPr lang="en-US" sz="1800" dirty="0" err="1" smtClean="0"/>
              <a:t>केले</a:t>
            </a:r>
            <a:r>
              <a:rPr lang="en-US" sz="1800" dirty="0" smtClean="0"/>
              <a:t> </a:t>
            </a:r>
            <a:r>
              <a:rPr lang="en-US" sz="1800" dirty="0" err="1" smtClean="0"/>
              <a:t>जातात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किंमतीच्या</a:t>
            </a:r>
            <a:r>
              <a:rPr lang="en-US" sz="1800" dirty="0" smtClean="0"/>
              <a:t> </a:t>
            </a:r>
            <a:r>
              <a:rPr lang="en-US" sz="1800" dirty="0" err="1" smtClean="0"/>
              <a:t>पातळीतील</a:t>
            </a:r>
            <a:r>
              <a:rPr lang="en-US" sz="1800" dirty="0" smtClean="0"/>
              <a:t> </a:t>
            </a:r>
            <a:r>
              <a:rPr lang="en-US" sz="1800" dirty="0" err="1" smtClean="0"/>
              <a:t>बदलाचा</a:t>
            </a:r>
            <a:r>
              <a:rPr lang="en-US" sz="1800" dirty="0" smtClean="0"/>
              <a:t> </a:t>
            </a:r>
            <a:r>
              <a:rPr lang="en-US" sz="1800" dirty="0" err="1" smtClean="0"/>
              <a:t>इतर</a:t>
            </a:r>
            <a:r>
              <a:rPr lang="en-US" sz="1800" dirty="0" smtClean="0"/>
              <a:t> </a:t>
            </a:r>
            <a:r>
              <a:rPr lang="en-US" sz="1800" dirty="0" err="1" smtClean="0"/>
              <a:t>घटकावर</a:t>
            </a:r>
            <a:r>
              <a:rPr lang="en-US" sz="1800" dirty="0" smtClean="0"/>
              <a:t> </a:t>
            </a:r>
            <a:r>
              <a:rPr lang="en-US" sz="1800" dirty="0" err="1" smtClean="0"/>
              <a:t>परिणाम</a:t>
            </a:r>
            <a:r>
              <a:rPr lang="en-US" sz="1800" dirty="0" smtClean="0"/>
              <a:t> </a:t>
            </a:r>
            <a:r>
              <a:rPr lang="en-US" sz="1800" dirty="0" err="1" smtClean="0"/>
              <a:t>होत</a:t>
            </a:r>
            <a:r>
              <a:rPr lang="en-US" sz="1800" dirty="0" smtClean="0"/>
              <a:t> </a:t>
            </a:r>
            <a:r>
              <a:rPr lang="en-US" sz="1800" dirty="0" err="1" smtClean="0"/>
              <a:t>नाही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अल्पकाळात</a:t>
            </a:r>
            <a:r>
              <a:rPr lang="en-US" sz="1800" dirty="0" smtClean="0"/>
              <a:t> </a:t>
            </a:r>
            <a:r>
              <a:rPr lang="en-US" sz="1800" dirty="0" err="1" smtClean="0"/>
              <a:t>पैशाची</a:t>
            </a:r>
            <a:r>
              <a:rPr lang="en-US" sz="1800" dirty="0" smtClean="0"/>
              <a:t> </a:t>
            </a:r>
            <a:r>
              <a:rPr lang="en-US" sz="1800" dirty="0" err="1" smtClean="0"/>
              <a:t>मागणी</a:t>
            </a:r>
            <a:r>
              <a:rPr lang="en-US" sz="1800" dirty="0" smtClean="0"/>
              <a:t> </a:t>
            </a:r>
            <a:r>
              <a:rPr lang="en-US" sz="1800" dirty="0" err="1" smtClean="0"/>
              <a:t>स्थिर</a:t>
            </a:r>
            <a:r>
              <a:rPr lang="en-US" sz="1800" dirty="0" smtClean="0"/>
              <a:t> </a:t>
            </a:r>
            <a:r>
              <a:rPr lang="en-US" sz="1800" dirty="0" err="1" smtClean="0"/>
              <a:t>राहते</a:t>
            </a:r>
            <a:endParaRPr lang="en-US" sz="1800" dirty="0" smtClean="0"/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सामाजातील</a:t>
            </a:r>
            <a:r>
              <a:rPr lang="en-US" sz="1800" dirty="0" smtClean="0"/>
              <a:t> </a:t>
            </a:r>
            <a:r>
              <a:rPr lang="en-US" sz="1800" dirty="0" err="1" smtClean="0"/>
              <a:t>विनिमयाचे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व्यवहार</a:t>
            </a:r>
            <a:r>
              <a:rPr lang="en-US" sz="1800" dirty="0" smtClean="0"/>
              <a:t> (T) </a:t>
            </a:r>
            <a:r>
              <a:rPr lang="en-US" sz="1800" dirty="0" err="1" smtClean="0"/>
              <a:t>स्वतंत्र</a:t>
            </a:r>
            <a:r>
              <a:rPr lang="en-US" sz="1800" dirty="0" smtClean="0"/>
              <a:t> </a:t>
            </a:r>
            <a:r>
              <a:rPr lang="en-US" sz="1800" dirty="0" err="1" smtClean="0"/>
              <a:t>घटक</a:t>
            </a:r>
            <a:r>
              <a:rPr lang="en-US" sz="1800" dirty="0" smtClean="0"/>
              <a:t> </a:t>
            </a:r>
            <a:r>
              <a:rPr lang="en-US" sz="1800" dirty="0" err="1" smtClean="0"/>
              <a:t>असून</a:t>
            </a:r>
            <a:r>
              <a:rPr lang="en-US" sz="1800" dirty="0" smtClean="0"/>
              <a:t> </a:t>
            </a:r>
            <a:r>
              <a:rPr lang="en-US" sz="1800" dirty="0" err="1" smtClean="0"/>
              <a:t>लोकसंख्या</a:t>
            </a:r>
            <a:r>
              <a:rPr lang="en-US" sz="1800" dirty="0" smtClean="0"/>
              <a:t>, </a:t>
            </a:r>
            <a:r>
              <a:rPr lang="en-US" sz="1800" dirty="0" err="1" smtClean="0"/>
              <a:t>संघटन</a:t>
            </a:r>
            <a:r>
              <a:rPr lang="en-US" sz="1800" dirty="0" smtClean="0"/>
              <a:t> </a:t>
            </a:r>
            <a:r>
              <a:rPr lang="en-US" sz="1800" dirty="0" err="1" smtClean="0"/>
              <a:t>कौशल्य</a:t>
            </a:r>
            <a:r>
              <a:rPr lang="en-US" sz="1800" dirty="0" smtClean="0"/>
              <a:t> इ.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पैशाचा</a:t>
            </a:r>
            <a:r>
              <a:rPr lang="en-US" dirty="0" smtClean="0"/>
              <a:t> </a:t>
            </a:r>
            <a:r>
              <a:rPr lang="en-US" dirty="0" err="1" smtClean="0"/>
              <a:t>संख्यामान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 numCol="2">
            <a:normAutofit fontScale="70000" lnSpcReduction="20000"/>
          </a:bodyPr>
          <a:lstStyle/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नवीन</a:t>
            </a:r>
            <a:r>
              <a:rPr lang="en-US" dirty="0" smtClean="0"/>
              <a:t> </a:t>
            </a:r>
            <a:r>
              <a:rPr lang="en-US" dirty="0" err="1" smtClean="0"/>
              <a:t>असे</a:t>
            </a:r>
            <a:r>
              <a:rPr lang="en-US" dirty="0" smtClean="0"/>
              <a:t> </a:t>
            </a:r>
            <a:r>
              <a:rPr lang="en-US" dirty="0" err="1" smtClean="0"/>
              <a:t>काहीच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पूर्व</a:t>
            </a:r>
            <a:r>
              <a:rPr lang="en-US" dirty="0" smtClean="0"/>
              <a:t> </a:t>
            </a:r>
            <a:r>
              <a:rPr lang="en-US" dirty="0" err="1" smtClean="0"/>
              <a:t>रोजगार</a:t>
            </a:r>
            <a:r>
              <a:rPr lang="en-US" dirty="0" smtClean="0"/>
              <a:t> </a:t>
            </a:r>
            <a:r>
              <a:rPr lang="en-US" dirty="0" err="1" smtClean="0"/>
              <a:t>अवास्तव</a:t>
            </a:r>
            <a:r>
              <a:rPr lang="en-US" dirty="0" smtClean="0"/>
              <a:t> </a:t>
            </a:r>
            <a:r>
              <a:rPr lang="en-US" dirty="0" err="1" smtClean="0"/>
              <a:t>कल्पना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पैशाच्या</a:t>
            </a:r>
            <a:r>
              <a:rPr lang="en-US" dirty="0" smtClean="0"/>
              <a:t> </a:t>
            </a:r>
            <a:r>
              <a:rPr lang="en-US" dirty="0" err="1" smtClean="0"/>
              <a:t>पुरवठयास</a:t>
            </a:r>
            <a:r>
              <a:rPr lang="en-US" dirty="0" smtClean="0"/>
              <a:t> </a:t>
            </a:r>
            <a:r>
              <a:rPr lang="en-US" dirty="0" err="1" smtClean="0"/>
              <a:t>अवास्तव</a:t>
            </a:r>
            <a:r>
              <a:rPr lang="en-US" dirty="0" smtClean="0"/>
              <a:t> </a:t>
            </a:r>
            <a:r>
              <a:rPr lang="en-US" dirty="0" err="1" smtClean="0"/>
              <a:t>महत्व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चलन</a:t>
            </a:r>
            <a:r>
              <a:rPr lang="en-US" dirty="0" smtClean="0"/>
              <a:t> </a:t>
            </a:r>
            <a:r>
              <a:rPr lang="en-US" dirty="0" err="1" smtClean="0"/>
              <a:t>प्रवेगाची</a:t>
            </a:r>
            <a:r>
              <a:rPr lang="en-US" dirty="0" smtClean="0"/>
              <a:t> </a:t>
            </a:r>
            <a:r>
              <a:rPr lang="en-US" dirty="0" err="1" smtClean="0"/>
              <a:t>कल्पना</a:t>
            </a:r>
            <a:r>
              <a:rPr lang="en-US" dirty="0" smtClean="0"/>
              <a:t> </a:t>
            </a:r>
            <a:r>
              <a:rPr lang="en-US" dirty="0" err="1" smtClean="0"/>
              <a:t>अवास्तव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सर्वसामान्य</a:t>
            </a:r>
            <a:r>
              <a:rPr lang="en-US" dirty="0" smtClean="0"/>
              <a:t> </a:t>
            </a:r>
            <a:r>
              <a:rPr lang="en-US" dirty="0" err="1" smtClean="0"/>
              <a:t>किंमतीची</a:t>
            </a:r>
            <a:r>
              <a:rPr lang="en-US" dirty="0" smtClean="0"/>
              <a:t> </a:t>
            </a:r>
            <a:r>
              <a:rPr lang="en-US" dirty="0" err="1" smtClean="0"/>
              <a:t>पातळी</a:t>
            </a:r>
            <a:r>
              <a:rPr lang="en-US" dirty="0" smtClean="0"/>
              <a:t> </a:t>
            </a:r>
            <a:r>
              <a:rPr lang="en-US" dirty="0" err="1" smtClean="0"/>
              <a:t>चुकीची</a:t>
            </a:r>
            <a:r>
              <a:rPr lang="en-US" dirty="0" smtClean="0"/>
              <a:t> </a:t>
            </a:r>
            <a:r>
              <a:rPr lang="en-US" dirty="0" err="1" smtClean="0"/>
              <a:t>कल्पना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विधिग्राहय</a:t>
            </a:r>
            <a:r>
              <a:rPr lang="en-US" dirty="0" smtClean="0"/>
              <a:t> </a:t>
            </a:r>
            <a:r>
              <a:rPr lang="en-US" dirty="0" err="1" smtClean="0"/>
              <a:t>चलन</a:t>
            </a:r>
            <a:r>
              <a:rPr lang="en-US" dirty="0" smtClean="0"/>
              <a:t> व </a:t>
            </a:r>
            <a:r>
              <a:rPr lang="en-US" dirty="0" err="1" smtClean="0"/>
              <a:t>पत</a:t>
            </a:r>
            <a:r>
              <a:rPr lang="en-US" dirty="0" smtClean="0"/>
              <a:t> </a:t>
            </a:r>
            <a:r>
              <a:rPr lang="en-US" dirty="0" err="1" smtClean="0"/>
              <a:t>पैसा</a:t>
            </a:r>
            <a:r>
              <a:rPr lang="en-US" dirty="0" smtClean="0"/>
              <a:t> </a:t>
            </a:r>
            <a:r>
              <a:rPr lang="en-US" dirty="0" err="1" smtClean="0"/>
              <a:t>यांच</a:t>
            </a:r>
            <a:r>
              <a:rPr lang="en-US" dirty="0" smtClean="0"/>
              <a:t> </a:t>
            </a:r>
            <a:r>
              <a:rPr lang="en-US" dirty="0" err="1" smtClean="0"/>
              <a:t>संबंध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किंमतीच्या</a:t>
            </a:r>
            <a:r>
              <a:rPr lang="en-US" dirty="0" smtClean="0"/>
              <a:t> </a:t>
            </a:r>
            <a:r>
              <a:rPr lang="en-US" dirty="0" err="1" smtClean="0"/>
              <a:t>पातळीला</a:t>
            </a:r>
            <a:r>
              <a:rPr lang="en-US" dirty="0" smtClean="0"/>
              <a:t> </a:t>
            </a:r>
            <a:r>
              <a:rPr lang="en-US" dirty="0" err="1" smtClean="0"/>
              <a:t>निष्क्रिय</a:t>
            </a:r>
            <a:r>
              <a:rPr lang="en-US" dirty="0" smtClean="0"/>
              <a:t> </a:t>
            </a:r>
            <a:r>
              <a:rPr lang="en-US" dirty="0" err="1" smtClean="0"/>
              <a:t>मानले</a:t>
            </a:r>
            <a:r>
              <a:rPr lang="en-US" dirty="0" smtClean="0"/>
              <a:t> </a:t>
            </a:r>
            <a:r>
              <a:rPr lang="en-US" dirty="0" err="1" smtClean="0"/>
              <a:t>आहे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स्थिर</a:t>
            </a:r>
            <a:r>
              <a:rPr lang="en-US" dirty="0" smtClean="0"/>
              <a:t> </a:t>
            </a:r>
            <a:r>
              <a:rPr lang="en-US" dirty="0" err="1" smtClean="0"/>
              <a:t>स्वरुपाचा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मागणीच्या</a:t>
            </a:r>
            <a:r>
              <a:rPr lang="en-US" dirty="0" smtClean="0"/>
              <a:t> </a:t>
            </a:r>
            <a:r>
              <a:rPr lang="en-US" dirty="0" err="1" smtClean="0"/>
              <a:t>बाजूकडे</a:t>
            </a:r>
            <a:r>
              <a:rPr lang="en-US" dirty="0" smtClean="0"/>
              <a:t> </a:t>
            </a:r>
            <a:r>
              <a:rPr lang="en-US" dirty="0" err="1" smtClean="0"/>
              <a:t>दुर्लक्ष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व्याजदराकडे</a:t>
            </a:r>
            <a:r>
              <a:rPr lang="en-US" dirty="0" smtClean="0"/>
              <a:t> </a:t>
            </a:r>
            <a:r>
              <a:rPr lang="en-US" dirty="0" err="1" smtClean="0"/>
              <a:t>दुर्लक्ष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विसंगतीपूर्ण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पैशाच्या</a:t>
            </a:r>
            <a:r>
              <a:rPr lang="en-US" dirty="0" smtClean="0"/>
              <a:t> </a:t>
            </a:r>
            <a:r>
              <a:rPr lang="en-US" dirty="0" err="1" smtClean="0"/>
              <a:t>मूल्याचा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r>
              <a:rPr lang="en-US" dirty="0" smtClean="0"/>
              <a:t> व </a:t>
            </a:r>
            <a:r>
              <a:rPr lang="en-US" dirty="0" err="1" smtClean="0"/>
              <a:t>मूल्याचा</a:t>
            </a:r>
            <a:r>
              <a:rPr lang="en-US" dirty="0" smtClean="0"/>
              <a:t> </a:t>
            </a:r>
            <a:r>
              <a:rPr lang="en-US" dirty="0" err="1" smtClean="0"/>
              <a:t>सामान्य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r>
              <a:rPr lang="en-US" dirty="0" smtClean="0"/>
              <a:t> </a:t>
            </a:r>
            <a:r>
              <a:rPr lang="en-US" dirty="0" err="1" smtClean="0"/>
              <a:t>यात</a:t>
            </a:r>
            <a:r>
              <a:rPr lang="en-US" dirty="0" smtClean="0"/>
              <a:t> </a:t>
            </a:r>
            <a:r>
              <a:rPr lang="en-US" dirty="0" err="1" smtClean="0"/>
              <a:t>फरक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दीर्घकालीन</a:t>
            </a:r>
            <a:r>
              <a:rPr lang="en-US" dirty="0" smtClean="0"/>
              <a:t> </a:t>
            </a:r>
            <a:r>
              <a:rPr lang="en-US" dirty="0" err="1" smtClean="0"/>
              <a:t>मूल्य</a:t>
            </a:r>
            <a:r>
              <a:rPr lang="en-US" dirty="0" smtClean="0"/>
              <a:t> </a:t>
            </a:r>
            <a:r>
              <a:rPr lang="en-US" dirty="0" err="1" smtClean="0"/>
              <a:t>निर्णयाचे</a:t>
            </a:r>
            <a:r>
              <a:rPr lang="en-US" dirty="0" smtClean="0"/>
              <a:t> </a:t>
            </a:r>
            <a:r>
              <a:rPr lang="en-US" dirty="0" err="1" smtClean="0"/>
              <a:t>विवेचन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व्यापारचक्राचा</a:t>
            </a:r>
            <a:r>
              <a:rPr lang="en-US" dirty="0" smtClean="0"/>
              <a:t> </a:t>
            </a:r>
            <a:r>
              <a:rPr lang="en-US" dirty="0" err="1" smtClean="0"/>
              <a:t>विचार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Font typeface="+mj-lt"/>
              <a:buAutoNum type="arabicPeriod"/>
            </a:pPr>
            <a:r>
              <a:rPr lang="en-US" dirty="0" err="1" smtClean="0"/>
              <a:t>कार्यकारणभावाचा</a:t>
            </a:r>
            <a:r>
              <a:rPr lang="en-US" dirty="0" smtClean="0"/>
              <a:t> </a:t>
            </a:r>
            <a:r>
              <a:rPr lang="en-US" dirty="0" err="1" smtClean="0"/>
              <a:t>अभाव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फिशरच्या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सिध्दांतावरीज</a:t>
            </a:r>
            <a:r>
              <a:rPr lang="en-US" dirty="0" smtClean="0"/>
              <a:t> </a:t>
            </a:r>
            <a:r>
              <a:rPr lang="en-US" dirty="0" err="1" smtClean="0"/>
              <a:t>टीका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err="1" smtClean="0"/>
              <a:t>दैनंदिन</a:t>
            </a:r>
            <a:r>
              <a:rPr lang="en-US" dirty="0" smtClean="0"/>
              <a:t> </a:t>
            </a:r>
            <a:r>
              <a:rPr lang="en-US" dirty="0" err="1" smtClean="0"/>
              <a:t>व्यवहार</a:t>
            </a:r>
            <a:r>
              <a:rPr lang="en-US" dirty="0" smtClean="0"/>
              <a:t> </a:t>
            </a:r>
            <a:r>
              <a:rPr lang="en-US" dirty="0" err="1" smtClean="0"/>
              <a:t>हेतू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err="1" smtClean="0"/>
              <a:t>दक्षता</a:t>
            </a:r>
            <a:r>
              <a:rPr lang="en-US" dirty="0" smtClean="0"/>
              <a:t> </a:t>
            </a:r>
            <a:r>
              <a:rPr lang="en-US" dirty="0" err="1" smtClean="0"/>
              <a:t>हेतू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err="1" smtClean="0"/>
              <a:t>सट्टेबाजीचा</a:t>
            </a:r>
            <a:r>
              <a:rPr lang="en-US" dirty="0" smtClean="0"/>
              <a:t> </a:t>
            </a:r>
            <a:r>
              <a:rPr lang="en-US" dirty="0" err="1" smtClean="0"/>
              <a:t>हेतू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None/>
            </a:pPr>
            <a:r>
              <a:rPr lang="en-US" dirty="0" err="1" smtClean="0"/>
              <a:t>केंब्रिज</a:t>
            </a:r>
            <a:r>
              <a:rPr lang="en-US" dirty="0" smtClean="0"/>
              <a:t> </a:t>
            </a:r>
            <a:r>
              <a:rPr lang="en-US" dirty="0" err="1" smtClean="0"/>
              <a:t>समीकरणे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None/>
            </a:pPr>
            <a:r>
              <a:rPr lang="en-US" dirty="0" smtClean="0"/>
              <a:t>	M=</a:t>
            </a:r>
            <a:r>
              <a:rPr lang="en-US" dirty="0" err="1" smtClean="0"/>
              <a:t>ky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केंब्रिज</a:t>
            </a:r>
            <a:r>
              <a:rPr lang="en-US" sz="2400" dirty="0" smtClean="0"/>
              <a:t> </a:t>
            </a:r>
            <a:r>
              <a:rPr lang="en-US" sz="2400" dirty="0" err="1" smtClean="0"/>
              <a:t>दृष्टिकोन</a:t>
            </a:r>
            <a:r>
              <a:rPr lang="en-US" sz="2400" dirty="0" smtClean="0"/>
              <a:t> (</a:t>
            </a:r>
            <a:r>
              <a:rPr lang="en-US" sz="2400" dirty="0" err="1" smtClean="0"/>
              <a:t>पैशाला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मागणी</a:t>
            </a:r>
            <a:r>
              <a:rPr lang="en-US" sz="2400" dirty="0" smtClean="0"/>
              <a:t> </a:t>
            </a:r>
            <a:r>
              <a:rPr lang="en-US" sz="2400" dirty="0" err="1" smtClean="0"/>
              <a:t>का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असते</a:t>
            </a:r>
            <a:r>
              <a:rPr lang="en-US" sz="2400" dirty="0" smtClean="0"/>
              <a:t> </a:t>
            </a:r>
            <a:r>
              <a:rPr lang="en-US" sz="2400" dirty="0" err="1" smtClean="0"/>
              <a:t>आणि</a:t>
            </a:r>
            <a:r>
              <a:rPr lang="en-US" sz="2400" dirty="0" smtClean="0"/>
              <a:t> </a:t>
            </a:r>
            <a:r>
              <a:rPr lang="en-US" sz="2400" dirty="0" err="1" smtClean="0"/>
              <a:t>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किती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प्रमाणात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असते</a:t>
            </a:r>
            <a:r>
              <a:rPr lang="en-US" sz="2400" dirty="0" smtClean="0"/>
              <a:t>, </a:t>
            </a:r>
            <a:r>
              <a:rPr lang="en-US" sz="2400" dirty="0" err="1" smtClean="0"/>
              <a:t>पैशाला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असणारी</a:t>
            </a:r>
            <a:r>
              <a:rPr lang="en-US" sz="2400" dirty="0" smtClean="0"/>
              <a:t> </a:t>
            </a:r>
            <a:r>
              <a:rPr lang="en-US" sz="2400" dirty="0" err="1" smtClean="0"/>
              <a:t>मागणी</a:t>
            </a:r>
            <a:r>
              <a:rPr lang="en-US" sz="2400" dirty="0" smtClean="0"/>
              <a:t> </a:t>
            </a:r>
            <a:r>
              <a:rPr lang="en-US" sz="2400" dirty="0" err="1" smtClean="0"/>
              <a:t>आणि</a:t>
            </a:r>
            <a:r>
              <a:rPr lang="en-US" sz="2400" dirty="0" smtClean="0"/>
              <a:t> </a:t>
            </a:r>
            <a:r>
              <a:rPr lang="en-US" sz="2400" dirty="0" err="1" smtClean="0"/>
              <a:t>पैशाचे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मूल्य</a:t>
            </a:r>
            <a:r>
              <a:rPr lang="en-US" sz="2400" dirty="0" smtClean="0"/>
              <a:t> </a:t>
            </a:r>
            <a:r>
              <a:rPr lang="en-US" sz="2400" dirty="0" err="1" smtClean="0"/>
              <a:t>यांचा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संबंध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1600" dirty="0" err="1" smtClean="0"/>
              <a:t>पॉलइझिंग</a:t>
            </a:r>
            <a:r>
              <a:rPr lang="en-US" sz="1600" dirty="0" smtClean="0"/>
              <a:t> - “</a:t>
            </a:r>
            <a:r>
              <a:rPr lang="en-US" sz="1600" dirty="0" err="1" smtClean="0"/>
              <a:t>चलनवाढ</a:t>
            </a:r>
            <a:r>
              <a:rPr lang="en-US" sz="1600" dirty="0" smtClean="0"/>
              <a:t> </a:t>
            </a:r>
            <a:r>
              <a:rPr lang="en-US" sz="1600" dirty="0" err="1" smtClean="0"/>
              <a:t>ही</a:t>
            </a:r>
            <a:r>
              <a:rPr lang="en-US" sz="1600" dirty="0" smtClean="0"/>
              <a:t> </a:t>
            </a:r>
            <a:r>
              <a:rPr lang="en-US" sz="1600" dirty="0" err="1" smtClean="0"/>
              <a:t>अशी</a:t>
            </a:r>
            <a:r>
              <a:rPr lang="en-US" sz="1600" dirty="0" smtClean="0"/>
              <a:t> </a:t>
            </a:r>
            <a:r>
              <a:rPr lang="en-US" sz="1600" dirty="0" err="1" smtClean="0"/>
              <a:t>असंतुलनाची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अवस्थाहोय</a:t>
            </a:r>
            <a:r>
              <a:rPr lang="en-US" sz="1600" dirty="0" smtClean="0"/>
              <a:t> </a:t>
            </a:r>
            <a:r>
              <a:rPr lang="en-US" sz="1600" dirty="0" err="1" smtClean="0"/>
              <a:t>की</a:t>
            </a:r>
            <a:r>
              <a:rPr lang="en-US" sz="1600" dirty="0" smtClean="0"/>
              <a:t>, </a:t>
            </a:r>
            <a:r>
              <a:rPr lang="en-US" sz="1600" dirty="0" err="1" smtClean="0"/>
              <a:t>ज्यामध्ये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खरेदी</a:t>
            </a:r>
            <a:r>
              <a:rPr lang="en-US" sz="1600" dirty="0" smtClean="0"/>
              <a:t> </a:t>
            </a:r>
            <a:r>
              <a:rPr lang="en-US" sz="1600" dirty="0" err="1" smtClean="0"/>
              <a:t>शक्तीचा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विस्तार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झाल्यामूळे</a:t>
            </a:r>
            <a:r>
              <a:rPr lang="en-US" sz="1600" dirty="0" smtClean="0"/>
              <a:t> </a:t>
            </a:r>
            <a:r>
              <a:rPr lang="en-US" sz="1600" dirty="0" err="1" smtClean="0"/>
              <a:t>वस्तूंच्या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किंमती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वाढतात</a:t>
            </a:r>
            <a:r>
              <a:rPr lang="en-US" sz="1600" dirty="0" smtClean="0"/>
              <a:t> </a:t>
            </a:r>
            <a:r>
              <a:rPr lang="en-US" sz="1600" dirty="0" err="1" smtClean="0"/>
              <a:t>किंवा</a:t>
            </a:r>
            <a:r>
              <a:rPr lang="en-US" sz="1600" dirty="0" smtClean="0"/>
              <a:t> </a:t>
            </a:r>
            <a:r>
              <a:rPr lang="en-US" sz="1600" dirty="0" err="1" smtClean="0"/>
              <a:t>वस्तूंच्या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किंमती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वाढल्यामूळे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खरेदी</a:t>
            </a:r>
            <a:r>
              <a:rPr lang="en-US" sz="1600" dirty="0" smtClean="0"/>
              <a:t> </a:t>
            </a:r>
            <a:r>
              <a:rPr lang="en-US" sz="1600" dirty="0" err="1" smtClean="0"/>
              <a:t>शक्तीचा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विस्तार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होतो</a:t>
            </a:r>
            <a:r>
              <a:rPr lang="en-US" sz="1600" dirty="0" smtClean="0"/>
              <a:t>.”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err="1" smtClean="0"/>
              <a:t>वैशिष्ट्ये</a:t>
            </a:r>
            <a:r>
              <a:rPr lang="en-US" sz="1600" dirty="0" smtClean="0"/>
              <a:t>: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पैशाचा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अतिपुरवठा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खरेदीशक्तीत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किमतीच्या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पातळीत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पैशाच्या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स्वरुपातील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उत्पन्नात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पतपुरवठ्यात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नियोजनावरील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युध्द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नैसर्गिक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आपत्ती</a:t>
            </a:r>
            <a:r>
              <a:rPr lang="en-US" sz="1600" dirty="0" smtClean="0"/>
              <a:t> </a:t>
            </a:r>
            <a:r>
              <a:rPr lang="en-US" sz="1600" dirty="0" err="1" smtClean="0"/>
              <a:t>किंवा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संकट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चौथे</a:t>
            </a:r>
            <a:r>
              <a:rPr lang="en-US" dirty="0" smtClean="0"/>
              <a:t>: </a:t>
            </a:r>
            <a:r>
              <a:rPr lang="en-US" dirty="0" err="1" smtClean="0"/>
              <a:t>चलनवाढ</a:t>
            </a:r>
            <a:r>
              <a:rPr lang="en-US" dirty="0" smtClean="0"/>
              <a:t> व </a:t>
            </a:r>
            <a:r>
              <a:rPr lang="en-US" dirty="0" err="1" smtClean="0"/>
              <a:t>चलनघट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तुटीचा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अर्थ</a:t>
            </a:r>
            <a:r>
              <a:rPr lang="en-US" sz="2400" dirty="0" smtClean="0"/>
              <a:t> </a:t>
            </a:r>
            <a:r>
              <a:rPr lang="en-US" sz="2400" dirty="0" err="1" smtClean="0"/>
              <a:t>भरणा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चलनवेगात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वाढ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पतपुरवठ्यात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वाढ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नियोजनावरील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खर्च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युध्द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नैसर्गिक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आपत्ती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किंवा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संकट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लोकसंख्येतील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वाढ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श्रमिक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संघटनेचा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प्रभाव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साठेबाजी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करविषयक</a:t>
            </a:r>
            <a:r>
              <a:rPr lang="en-US" sz="2400" dirty="0" smtClean="0"/>
              <a:t> </a:t>
            </a:r>
            <a:r>
              <a:rPr lang="en-US" sz="2400" dirty="0" err="1" smtClean="0"/>
              <a:t>धोरण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उत्पादक</a:t>
            </a:r>
            <a:r>
              <a:rPr lang="en-US" sz="2400" dirty="0" smtClean="0"/>
              <a:t> </a:t>
            </a:r>
            <a:r>
              <a:rPr lang="en-US" sz="2400" dirty="0" err="1" smtClean="0"/>
              <a:t>साधनांची</a:t>
            </a:r>
            <a:r>
              <a:rPr lang="en-US" sz="2400" dirty="0" smtClean="0"/>
              <a:t> </a:t>
            </a:r>
            <a:r>
              <a:rPr lang="en-US" sz="2400" dirty="0" err="1" smtClean="0"/>
              <a:t>टंचाई</a:t>
            </a:r>
            <a:r>
              <a:rPr lang="en-US" sz="2400" dirty="0" smtClean="0"/>
              <a:t> 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काळा</a:t>
            </a:r>
            <a:r>
              <a:rPr lang="en-US" sz="2400" dirty="0" smtClean="0"/>
              <a:t> </a:t>
            </a:r>
            <a:r>
              <a:rPr lang="en-US" sz="2400" dirty="0" err="1" smtClean="0"/>
              <a:t>पैसा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देशाचे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औद्योगिकरण</a:t>
            </a:r>
            <a:r>
              <a:rPr lang="en-US" sz="2400" dirty="0" smtClean="0"/>
              <a:t> 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निर्यात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वाढ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चलनवाढीची</a:t>
            </a:r>
            <a:r>
              <a:rPr lang="en-US" dirty="0" smtClean="0"/>
              <a:t> </a:t>
            </a:r>
            <a:r>
              <a:rPr lang="en-US" dirty="0" err="1" smtClean="0"/>
              <a:t>कारणे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“</a:t>
            </a: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</a:t>
            </a:r>
            <a:r>
              <a:rPr lang="en-US" dirty="0" smtClean="0"/>
              <a:t> </a:t>
            </a:r>
            <a:r>
              <a:rPr lang="en-US" dirty="0" err="1" smtClean="0"/>
              <a:t>हे</a:t>
            </a:r>
            <a:r>
              <a:rPr lang="en-US" dirty="0" smtClean="0"/>
              <a:t> </a:t>
            </a:r>
            <a:r>
              <a:rPr lang="en-US" dirty="0" err="1" smtClean="0"/>
              <a:t>व्यक्तिगत</a:t>
            </a:r>
            <a:r>
              <a:rPr lang="en-US" dirty="0" smtClean="0"/>
              <a:t> </a:t>
            </a:r>
            <a:r>
              <a:rPr lang="en-US" dirty="0" err="1" smtClean="0"/>
              <a:t>घटकांची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करीत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r>
              <a:rPr lang="en-US" dirty="0" smtClean="0"/>
              <a:t>, </a:t>
            </a:r>
            <a:r>
              <a:rPr lang="en-US" dirty="0" err="1" smtClean="0"/>
              <a:t>तर</a:t>
            </a:r>
            <a:r>
              <a:rPr lang="en-US" dirty="0" smtClean="0"/>
              <a:t> </a:t>
            </a:r>
            <a:r>
              <a:rPr lang="en-US" dirty="0" err="1" smtClean="0"/>
              <a:t>सामूहिक</a:t>
            </a:r>
            <a:r>
              <a:rPr lang="en-US" dirty="0" smtClean="0"/>
              <a:t> </a:t>
            </a:r>
            <a:r>
              <a:rPr lang="en-US" dirty="0" err="1" smtClean="0"/>
              <a:t>घटकांची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करते</a:t>
            </a:r>
            <a:r>
              <a:rPr lang="en-US" dirty="0" smtClean="0"/>
              <a:t>.  </a:t>
            </a:r>
            <a:r>
              <a:rPr lang="en-US" dirty="0" err="1" smtClean="0"/>
              <a:t>व्यक्तिगत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करीत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r>
              <a:rPr lang="en-US" dirty="0" smtClean="0"/>
              <a:t>, </a:t>
            </a:r>
            <a:r>
              <a:rPr lang="en-US" dirty="0" err="1" smtClean="0"/>
              <a:t>तर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करते</a:t>
            </a:r>
            <a:r>
              <a:rPr lang="en-US" dirty="0" smtClean="0"/>
              <a:t>.  </a:t>
            </a:r>
            <a:r>
              <a:rPr lang="en-US" dirty="0" err="1" smtClean="0"/>
              <a:t>व्यक्तिगत</a:t>
            </a:r>
            <a:r>
              <a:rPr lang="en-US" dirty="0" smtClean="0"/>
              <a:t> </a:t>
            </a:r>
            <a:r>
              <a:rPr lang="en-US" dirty="0" err="1" smtClean="0"/>
              <a:t>किमतीची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करीत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r>
              <a:rPr lang="en-US" dirty="0" smtClean="0"/>
              <a:t> </a:t>
            </a:r>
            <a:r>
              <a:rPr lang="en-US" dirty="0" err="1" smtClean="0"/>
              <a:t>तर</a:t>
            </a:r>
            <a:r>
              <a:rPr lang="en-US" dirty="0" smtClean="0"/>
              <a:t> </a:t>
            </a:r>
            <a:r>
              <a:rPr lang="en-US" dirty="0" err="1" smtClean="0"/>
              <a:t>सर्वसाधारण</a:t>
            </a:r>
            <a:r>
              <a:rPr lang="en-US" dirty="0" smtClean="0"/>
              <a:t> </a:t>
            </a:r>
            <a:r>
              <a:rPr lang="en-US" dirty="0" err="1" smtClean="0"/>
              <a:t>किमतीच्या</a:t>
            </a:r>
            <a:r>
              <a:rPr lang="en-US" dirty="0" smtClean="0"/>
              <a:t> </a:t>
            </a:r>
            <a:r>
              <a:rPr lang="en-US" dirty="0" err="1" smtClean="0"/>
              <a:t>पातळीची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करते</a:t>
            </a:r>
            <a:r>
              <a:rPr lang="en-US" dirty="0" smtClean="0"/>
              <a:t>.  </a:t>
            </a:r>
            <a:r>
              <a:rPr lang="en-US" dirty="0" err="1" smtClean="0"/>
              <a:t>व्यक्तिगत</a:t>
            </a:r>
            <a:r>
              <a:rPr lang="en-US" dirty="0" smtClean="0"/>
              <a:t> </a:t>
            </a:r>
            <a:r>
              <a:rPr lang="en-US" dirty="0" err="1" smtClean="0"/>
              <a:t>उत्पादनाची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करीत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r>
              <a:rPr lang="en-US" dirty="0" smtClean="0"/>
              <a:t> </a:t>
            </a:r>
            <a:r>
              <a:rPr lang="en-US" dirty="0" err="1" smtClean="0"/>
              <a:t>तर</a:t>
            </a:r>
            <a:r>
              <a:rPr lang="en-US" dirty="0" smtClean="0"/>
              <a:t> </a:t>
            </a:r>
            <a:r>
              <a:rPr lang="en-US" dirty="0" err="1" smtClean="0"/>
              <a:t>राष्ट्री</a:t>
            </a:r>
            <a:r>
              <a:rPr lang="en-US" dirty="0" smtClean="0"/>
              <a:t> </a:t>
            </a:r>
            <a:r>
              <a:rPr lang="en-US" dirty="0" err="1" smtClean="0"/>
              <a:t>उत्पादनाची</a:t>
            </a:r>
            <a:r>
              <a:rPr lang="en-US" dirty="0" smtClean="0"/>
              <a:t> </a:t>
            </a:r>
            <a:r>
              <a:rPr lang="en-US" dirty="0" err="1" smtClean="0"/>
              <a:t>चर्चा</a:t>
            </a:r>
            <a:r>
              <a:rPr lang="en-US" dirty="0" smtClean="0"/>
              <a:t> </a:t>
            </a:r>
            <a:r>
              <a:rPr lang="en-US" dirty="0" err="1" smtClean="0"/>
              <a:t>करते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पहिले</a:t>
            </a:r>
            <a:r>
              <a:rPr lang="en-US" dirty="0" smtClean="0"/>
              <a:t>: </a:t>
            </a:r>
            <a:r>
              <a:rPr lang="en-US" dirty="0" err="1" smtClean="0"/>
              <a:t>स्थुल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अर्थशास्त्राची</a:t>
            </a:r>
            <a:r>
              <a:rPr lang="en-US" dirty="0" smtClean="0"/>
              <a:t> </a:t>
            </a:r>
            <a:r>
              <a:rPr lang="en-US" dirty="0" err="1" smtClean="0"/>
              <a:t>ओळख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उत्पादनावर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रोजगारीवर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वितरणावर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r>
              <a:rPr lang="en-US" sz="2400" dirty="0" smtClean="0"/>
              <a:t> (</a:t>
            </a:r>
            <a:r>
              <a:rPr lang="en-US" sz="2400" dirty="0" err="1" smtClean="0"/>
              <a:t>स्थिर</a:t>
            </a:r>
            <a:r>
              <a:rPr lang="en-US" sz="2400" dirty="0" smtClean="0"/>
              <a:t> </a:t>
            </a:r>
            <a:r>
              <a:rPr lang="en-US" sz="2400" dirty="0" err="1" smtClean="0"/>
              <a:t>उत्पन्न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असणारा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वर्ग</a:t>
            </a:r>
            <a:r>
              <a:rPr lang="en-US" sz="2400" dirty="0" smtClean="0"/>
              <a:t>, </a:t>
            </a:r>
            <a:r>
              <a:rPr lang="en-US" sz="2400" dirty="0" err="1" smtClean="0"/>
              <a:t>धनको</a:t>
            </a:r>
            <a:r>
              <a:rPr lang="en-US" sz="2400" dirty="0" smtClean="0"/>
              <a:t> व </a:t>
            </a:r>
            <a:r>
              <a:rPr lang="en-US" sz="2400" dirty="0" err="1" smtClean="0"/>
              <a:t>ऋणको</a:t>
            </a:r>
            <a:r>
              <a:rPr lang="en-US" sz="2400" dirty="0" smtClean="0"/>
              <a:t>, </a:t>
            </a:r>
            <a:r>
              <a:rPr lang="en-US" sz="2400" dirty="0" err="1" smtClean="0"/>
              <a:t>उत्पादक</a:t>
            </a:r>
            <a:r>
              <a:rPr lang="en-US" sz="2400" dirty="0" smtClean="0"/>
              <a:t>, </a:t>
            </a:r>
            <a:r>
              <a:rPr lang="en-US" sz="2400" dirty="0" err="1" smtClean="0"/>
              <a:t>उपभोक्ते</a:t>
            </a:r>
            <a:r>
              <a:rPr lang="en-US" sz="2400" dirty="0" smtClean="0"/>
              <a:t>, </a:t>
            </a:r>
            <a:r>
              <a:rPr lang="en-US" sz="2400" dirty="0" err="1" smtClean="0"/>
              <a:t>शेतकरी</a:t>
            </a:r>
            <a:r>
              <a:rPr lang="en-US" sz="2400" dirty="0" smtClean="0"/>
              <a:t>, </a:t>
            </a:r>
            <a:r>
              <a:rPr lang="en-US" sz="2400" dirty="0" err="1" smtClean="0"/>
              <a:t>धार्मिक</a:t>
            </a:r>
            <a:r>
              <a:rPr lang="en-US" sz="2400" dirty="0" smtClean="0"/>
              <a:t>)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परराष्ट्रीय</a:t>
            </a:r>
            <a:r>
              <a:rPr lang="en-US" sz="2400" dirty="0" smtClean="0"/>
              <a:t> </a:t>
            </a:r>
            <a:r>
              <a:rPr lang="en-US" sz="2400" dirty="0" err="1" smtClean="0"/>
              <a:t>व्यापार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नैतिक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सामाजिक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राजकिय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आर्थिक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चलनवाढीचे</a:t>
            </a:r>
            <a:r>
              <a:rPr lang="en-US" dirty="0" smtClean="0"/>
              <a:t> </a:t>
            </a:r>
            <a:r>
              <a:rPr lang="en-US" dirty="0" err="1" smtClean="0"/>
              <a:t>परिणाम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862072"/>
          </a:xfrm>
        </p:spPr>
        <p:txBody>
          <a:bodyPr/>
          <a:lstStyle/>
          <a:p>
            <a:pPr marL="624078" indent="-514350">
              <a:lnSpc>
                <a:spcPct val="200000"/>
              </a:lnSpc>
              <a:buFont typeface="+mj-lt"/>
              <a:buAutoNum type="alphaUcPeriod"/>
            </a:pPr>
            <a:r>
              <a:rPr lang="en-US" dirty="0" err="1" smtClean="0"/>
              <a:t>चलनविषयक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Font typeface="+mj-lt"/>
              <a:buAutoNum type="alphaUcPeriod"/>
            </a:pPr>
            <a:r>
              <a:rPr lang="en-US" dirty="0" err="1" smtClean="0"/>
              <a:t>वित्तीय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endParaRPr lang="en-US" dirty="0" smtClean="0"/>
          </a:p>
          <a:p>
            <a:pPr marL="624078" indent="-514350">
              <a:lnSpc>
                <a:spcPct val="200000"/>
              </a:lnSpc>
              <a:buFont typeface="+mj-lt"/>
              <a:buAutoNum type="alphaUcPeriod"/>
            </a:pPr>
            <a:r>
              <a:rPr lang="en-US" dirty="0" err="1" smtClean="0"/>
              <a:t>प्रत्यक्ष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चलनवाढीवर</a:t>
            </a:r>
            <a:r>
              <a:rPr lang="en-US" dirty="0" smtClean="0"/>
              <a:t> </a:t>
            </a:r>
            <a:r>
              <a:rPr lang="en-US" dirty="0" err="1" smtClean="0"/>
              <a:t>उपाययोजना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dirty="0" err="1" smtClean="0"/>
              <a:t>प्रा</a:t>
            </a:r>
            <a:r>
              <a:rPr lang="en-US" dirty="0" smtClean="0"/>
              <a:t>. </a:t>
            </a:r>
            <a:r>
              <a:rPr lang="en-US" dirty="0" err="1" smtClean="0"/>
              <a:t>केन्स</a:t>
            </a:r>
            <a:r>
              <a:rPr lang="en-US" dirty="0" smtClean="0"/>
              <a:t> “</a:t>
            </a:r>
            <a:r>
              <a:rPr lang="en-US" dirty="0" err="1" smtClean="0"/>
              <a:t>पैशाची</a:t>
            </a:r>
            <a:r>
              <a:rPr lang="en-US" dirty="0" smtClean="0"/>
              <a:t> </a:t>
            </a:r>
            <a:r>
              <a:rPr lang="en-US" dirty="0" err="1" smtClean="0"/>
              <a:t>खरेदी</a:t>
            </a:r>
            <a:r>
              <a:rPr lang="en-US" dirty="0" smtClean="0"/>
              <a:t> </a:t>
            </a:r>
            <a:r>
              <a:rPr lang="en-US" dirty="0" err="1" smtClean="0"/>
              <a:t>शक्ती</a:t>
            </a:r>
            <a:r>
              <a:rPr lang="en-US" dirty="0" smtClean="0"/>
              <a:t> </a:t>
            </a:r>
            <a:r>
              <a:rPr lang="en-US" dirty="0" err="1" smtClean="0"/>
              <a:t>वाढावी</a:t>
            </a:r>
            <a:r>
              <a:rPr lang="en-US" dirty="0" smtClean="0"/>
              <a:t> </a:t>
            </a:r>
            <a:r>
              <a:rPr lang="en-US" dirty="0" err="1" smtClean="0"/>
              <a:t>आणि</a:t>
            </a:r>
            <a:r>
              <a:rPr lang="en-US" dirty="0" smtClean="0"/>
              <a:t> </a:t>
            </a:r>
            <a:r>
              <a:rPr lang="en-US" dirty="0" err="1" smtClean="0"/>
              <a:t>किंमतपातळी</a:t>
            </a:r>
            <a:r>
              <a:rPr lang="en-US" dirty="0" smtClean="0"/>
              <a:t> </a:t>
            </a:r>
            <a:r>
              <a:rPr lang="en-US" dirty="0" err="1" smtClean="0"/>
              <a:t>कमी</a:t>
            </a:r>
            <a:r>
              <a:rPr lang="en-US" dirty="0" smtClean="0"/>
              <a:t> </a:t>
            </a:r>
            <a:r>
              <a:rPr lang="en-US" dirty="0" err="1" smtClean="0"/>
              <a:t>व्हावी</a:t>
            </a:r>
            <a:r>
              <a:rPr lang="en-US" dirty="0" smtClean="0"/>
              <a:t> </a:t>
            </a:r>
            <a:r>
              <a:rPr lang="en-US" dirty="0" err="1" smtClean="0"/>
              <a:t>यासाठी</a:t>
            </a:r>
            <a:r>
              <a:rPr lang="en-US" dirty="0" smtClean="0"/>
              <a:t> </a:t>
            </a:r>
            <a:r>
              <a:rPr lang="en-US" dirty="0" err="1" smtClean="0"/>
              <a:t>पैशाचा</a:t>
            </a:r>
            <a:r>
              <a:rPr lang="en-US" dirty="0" smtClean="0"/>
              <a:t> </a:t>
            </a:r>
            <a:r>
              <a:rPr lang="en-US" dirty="0" err="1" smtClean="0"/>
              <a:t>पुरवठा</a:t>
            </a:r>
            <a:r>
              <a:rPr lang="en-US" dirty="0" smtClean="0"/>
              <a:t> </a:t>
            </a:r>
            <a:r>
              <a:rPr lang="en-US" dirty="0" err="1" smtClean="0"/>
              <a:t>गरजेपेक्षा</a:t>
            </a:r>
            <a:r>
              <a:rPr lang="en-US" dirty="0" smtClean="0"/>
              <a:t> </a:t>
            </a:r>
            <a:r>
              <a:rPr lang="en-US" dirty="0" err="1" smtClean="0"/>
              <a:t>कमी</a:t>
            </a:r>
            <a:r>
              <a:rPr lang="en-US" dirty="0" smtClean="0"/>
              <a:t> </a:t>
            </a:r>
            <a:r>
              <a:rPr lang="en-US" dirty="0" err="1" smtClean="0"/>
              <a:t>करण्याच्या</a:t>
            </a:r>
            <a:r>
              <a:rPr lang="en-US" dirty="0" smtClean="0"/>
              <a:t> </a:t>
            </a:r>
            <a:r>
              <a:rPr lang="en-US" dirty="0" err="1" smtClean="0"/>
              <a:t>धोरणाला</a:t>
            </a:r>
            <a:r>
              <a:rPr lang="en-US" dirty="0" smtClean="0"/>
              <a:t> </a:t>
            </a:r>
            <a:r>
              <a:rPr lang="en-US" dirty="0" err="1" smtClean="0"/>
              <a:t>चलनघटीचे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चलन</a:t>
            </a:r>
            <a:r>
              <a:rPr lang="en-US" dirty="0" smtClean="0"/>
              <a:t> </a:t>
            </a:r>
            <a:r>
              <a:rPr lang="en-US" dirty="0" err="1" smtClean="0"/>
              <a:t>संकोचाचे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r>
              <a:rPr lang="en-US" dirty="0" smtClean="0"/>
              <a:t> </a:t>
            </a:r>
            <a:r>
              <a:rPr lang="en-US" dirty="0" err="1" smtClean="0"/>
              <a:t>म्हणतात</a:t>
            </a:r>
            <a:r>
              <a:rPr lang="en-US" dirty="0" smtClean="0"/>
              <a:t>”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 err="1" smtClean="0"/>
              <a:t>प्रा</a:t>
            </a:r>
            <a:r>
              <a:rPr lang="en-US" dirty="0" smtClean="0"/>
              <a:t>. </a:t>
            </a:r>
            <a:r>
              <a:rPr lang="en-US" dirty="0" err="1" smtClean="0"/>
              <a:t>पिगू</a:t>
            </a:r>
            <a:r>
              <a:rPr lang="en-US" dirty="0" smtClean="0"/>
              <a:t> “</a:t>
            </a:r>
            <a:r>
              <a:rPr lang="en-US" dirty="0" err="1" smtClean="0"/>
              <a:t>ज्यावेळी</a:t>
            </a:r>
            <a:r>
              <a:rPr lang="en-US" dirty="0" smtClean="0"/>
              <a:t> </a:t>
            </a:r>
            <a:r>
              <a:rPr lang="en-US" dirty="0" err="1" smtClean="0"/>
              <a:t>वस्तू</a:t>
            </a:r>
            <a:r>
              <a:rPr lang="en-US" dirty="0" smtClean="0"/>
              <a:t> व </a:t>
            </a:r>
            <a:r>
              <a:rPr lang="en-US" dirty="0" err="1" smtClean="0"/>
              <a:t>सेवा</a:t>
            </a:r>
            <a:r>
              <a:rPr lang="en-US" dirty="0" smtClean="0"/>
              <a:t> </a:t>
            </a:r>
            <a:r>
              <a:rPr lang="en-US" dirty="0" err="1" smtClean="0"/>
              <a:t>यांचे</a:t>
            </a:r>
            <a:r>
              <a:rPr lang="en-US" dirty="0" smtClean="0"/>
              <a:t> </a:t>
            </a:r>
            <a:r>
              <a:rPr lang="en-US" dirty="0" err="1" smtClean="0"/>
              <a:t>उत्पादन</a:t>
            </a:r>
            <a:r>
              <a:rPr lang="en-US" dirty="0" smtClean="0"/>
              <a:t> </a:t>
            </a:r>
            <a:r>
              <a:rPr lang="en-US" dirty="0" err="1" smtClean="0"/>
              <a:t>पैशाच्या</a:t>
            </a:r>
            <a:r>
              <a:rPr lang="en-US" dirty="0" smtClean="0"/>
              <a:t> </a:t>
            </a:r>
            <a:r>
              <a:rPr lang="en-US" dirty="0" err="1" smtClean="0"/>
              <a:t>पुरवठ्यात</a:t>
            </a:r>
            <a:r>
              <a:rPr lang="en-US" dirty="0" smtClean="0"/>
              <a:t> </a:t>
            </a:r>
            <a:r>
              <a:rPr lang="en-US" dirty="0" err="1" smtClean="0"/>
              <a:t>होणाऱ्या</a:t>
            </a:r>
            <a:r>
              <a:rPr lang="en-US" dirty="0" smtClean="0"/>
              <a:t> </a:t>
            </a:r>
            <a:r>
              <a:rPr lang="en-US" dirty="0" err="1" smtClean="0"/>
              <a:t>वाढीपेक्षा</a:t>
            </a:r>
            <a:r>
              <a:rPr lang="en-US" dirty="0" smtClean="0"/>
              <a:t> </a:t>
            </a:r>
            <a:r>
              <a:rPr lang="en-US" dirty="0" err="1" smtClean="0"/>
              <a:t>जास्त</a:t>
            </a:r>
            <a:r>
              <a:rPr lang="en-US" dirty="0" smtClean="0"/>
              <a:t> </a:t>
            </a:r>
            <a:r>
              <a:rPr lang="en-US" dirty="0" err="1" smtClean="0"/>
              <a:t>वेगाने</a:t>
            </a:r>
            <a:r>
              <a:rPr lang="en-US" dirty="0" smtClean="0"/>
              <a:t> </a:t>
            </a:r>
            <a:r>
              <a:rPr lang="en-US" dirty="0" err="1" smtClean="0"/>
              <a:t>वाढते</a:t>
            </a:r>
            <a:r>
              <a:rPr lang="en-US" dirty="0" smtClean="0"/>
              <a:t> </a:t>
            </a:r>
            <a:r>
              <a:rPr lang="en-US" dirty="0" err="1" smtClean="0"/>
              <a:t>तेव्हा</a:t>
            </a:r>
            <a:r>
              <a:rPr lang="en-US" dirty="0" smtClean="0"/>
              <a:t> </a:t>
            </a:r>
            <a:r>
              <a:rPr lang="en-US" dirty="0" err="1" smtClean="0"/>
              <a:t>त्या</a:t>
            </a:r>
            <a:r>
              <a:rPr lang="en-US" dirty="0" smtClean="0"/>
              <a:t> </a:t>
            </a:r>
            <a:r>
              <a:rPr lang="en-US" dirty="0" err="1" smtClean="0"/>
              <a:t>स्थितीला</a:t>
            </a:r>
            <a:r>
              <a:rPr lang="en-US" dirty="0" smtClean="0"/>
              <a:t> </a:t>
            </a:r>
            <a:r>
              <a:rPr lang="en-US" dirty="0" err="1" smtClean="0"/>
              <a:t>चलनघट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चलन</a:t>
            </a:r>
            <a:r>
              <a:rPr lang="en-US" dirty="0" smtClean="0"/>
              <a:t> </a:t>
            </a:r>
            <a:r>
              <a:rPr lang="en-US" dirty="0" err="1" smtClean="0"/>
              <a:t>संकोच</a:t>
            </a:r>
            <a:r>
              <a:rPr lang="en-US" dirty="0" smtClean="0"/>
              <a:t> </a:t>
            </a:r>
            <a:r>
              <a:rPr lang="en-US" dirty="0" err="1" smtClean="0"/>
              <a:t>म्हणतात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चलनघट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करांच्या</a:t>
            </a:r>
            <a:r>
              <a:rPr lang="en-US" dirty="0" smtClean="0"/>
              <a:t> </a:t>
            </a:r>
            <a:r>
              <a:rPr lang="en-US" dirty="0" err="1" smtClean="0"/>
              <a:t>प्रमाणात</a:t>
            </a:r>
            <a:r>
              <a:rPr lang="en-US" dirty="0" smtClean="0"/>
              <a:t> </a:t>
            </a:r>
            <a:r>
              <a:rPr lang="en-US" dirty="0" err="1" smtClean="0"/>
              <a:t>वाढ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कर्ज</a:t>
            </a:r>
            <a:r>
              <a:rPr lang="en-US" dirty="0" smtClean="0"/>
              <a:t> </a:t>
            </a:r>
            <a:r>
              <a:rPr lang="en-US" dirty="0" err="1" smtClean="0"/>
              <a:t>उभारणी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पत</a:t>
            </a:r>
            <a:r>
              <a:rPr lang="en-US" dirty="0" smtClean="0"/>
              <a:t> </a:t>
            </a:r>
            <a:r>
              <a:rPr lang="en-US" dirty="0" err="1" smtClean="0"/>
              <a:t>संकोच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उत्पादनात</a:t>
            </a:r>
            <a:r>
              <a:rPr lang="en-US" dirty="0" smtClean="0"/>
              <a:t> </a:t>
            </a:r>
            <a:r>
              <a:rPr lang="en-US" dirty="0" err="1" smtClean="0"/>
              <a:t>वाढ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सरकारची</a:t>
            </a:r>
            <a:r>
              <a:rPr lang="en-US" dirty="0" smtClean="0"/>
              <a:t> </a:t>
            </a:r>
            <a:r>
              <a:rPr lang="en-US" dirty="0" err="1" smtClean="0"/>
              <a:t>असमर्थता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चलनघटीची</a:t>
            </a:r>
            <a:r>
              <a:rPr lang="en-US" dirty="0" smtClean="0"/>
              <a:t> </a:t>
            </a:r>
            <a:r>
              <a:rPr lang="en-US" dirty="0" err="1" smtClean="0"/>
              <a:t>कारणे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 numCol="2">
            <a:noAutofit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उत्पादकांचा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वर्ग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रोजगार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निश्चित</a:t>
            </a:r>
            <a:r>
              <a:rPr lang="en-US" sz="2400" dirty="0" smtClean="0"/>
              <a:t> </a:t>
            </a:r>
            <a:r>
              <a:rPr lang="en-US" sz="2400" dirty="0" err="1" smtClean="0"/>
              <a:t>उत्पन्न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असणारा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वर्ग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अस्थिर</a:t>
            </a:r>
            <a:r>
              <a:rPr lang="en-US" sz="2400" dirty="0" smtClean="0"/>
              <a:t> </a:t>
            </a:r>
            <a:r>
              <a:rPr lang="en-US" sz="2400" dirty="0" err="1" smtClean="0"/>
              <a:t>उत्पन्न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असणारा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वर्ग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शेतकरी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धनको</a:t>
            </a:r>
            <a:r>
              <a:rPr lang="en-US" sz="2400" dirty="0" smtClean="0"/>
              <a:t> </a:t>
            </a:r>
            <a:r>
              <a:rPr lang="en-US" sz="2400" dirty="0" err="1" smtClean="0"/>
              <a:t>आणि</a:t>
            </a:r>
            <a:r>
              <a:rPr lang="en-US" sz="2400" dirty="0" smtClean="0"/>
              <a:t> </a:t>
            </a:r>
            <a:r>
              <a:rPr lang="en-US" sz="2400" dirty="0" err="1" smtClean="0"/>
              <a:t>ऋणको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उपभोक्ता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सामाजिक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नैतिक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परिणाम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आयात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कमी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निर्यात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वाढ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सरकारवरील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विश्वास</a:t>
            </a:r>
            <a:r>
              <a:rPr lang="en-US" sz="2400" dirty="0" smtClean="0"/>
              <a:t> </a:t>
            </a:r>
            <a:r>
              <a:rPr lang="en-US" sz="2400" dirty="0" err="1" smtClean="0"/>
              <a:t>नाहीसा</a:t>
            </a:r>
            <a:r>
              <a:rPr lang="en-US" sz="2400" dirty="0" smtClean="0"/>
              <a:t> </a:t>
            </a:r>
            <a:r>
              <a:rPr lang="en-US" sz="2400" dirty="0" err="1" smtClean="0"/>
              <a:t>होतो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लोकांचा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स्वत:वरील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विश्वास</a:t>
            </a:r>
            <a:r>
              <a:rPr lang="en-US" sz="2400" dirty="0" smtClean="0"/>
              <a:t> </a:t>
            </a:r>
            <a:r>
              <a:rPr lang="en-US" sz="2400" dirty="0" err="1" smtClean="0"/>
              <a:t>नाहीसा</a:t>
            </a:r>
            <a:r>
              <a:rPr lang="en-US" sz="2400" dirty="0" smtClean="0"/>
              <a:t> </a:t>
            </a:r>
            <a:r>
              <a:rPr lang="en-US" sz="2400" dirty="0" err="1" smtClean="0"/>
              <a:t>होतो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चलनघटीचे</a:t>
            </a:r>
            <a:r>
              <a:rPr lang="en-US" dirty="0" smtClean="0"/>
              <a:t> </a:t>
            </a:r>
            <a:r>
              <a:rPr lang="en-US" dirty="0" err="1" smtClean="0"/>
              <a:t>परिणाम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पतनियंत्रणाच्या</a:t>
            </a:r>
            <a:r>
              <a:rPr lang="en-US" dirty="0" smtClean="0"/>
              <a:t> </a:t>
            </a:r>
            <a:r>
              <a:rPr lang="en-US" dirty="0" err="1" smtClean="0"/>
              <a:t>धोरणात</a:t>
            </a:r>
            <a:r>
              <a:rPr lang="en-US" dirty="0" smtClean="0"/>
              <a:t> </a:t>
            </a:r>
            <a:r>
              <a:rPr lang="en-US" dirty="0" err="1" smtClean="0"/>
              <a:t>बदल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सरकारी</a:t>
            </a:r>
            <a:r>
              <a:rPr lang="en-US" dirty="0" smtClean="0"/>
              <a:t> </a:t>
            </a:r>
            <a:r>
              <a:rPr lang="en-US" dirty="0" err="1" smtClean="0"/>
              <a:t>खर्चात</a:t>
            </a:r>
            <a:r>
              <a:rPr lang="en-US" dirty="0" smtClean="0"/>
              <a:t> </a:t>
            </a:r>
            <a:r>
              <a:rPr lang="en-US" dirty="0" err="1" smtClean="0"/>
              <a:t>वाढ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तुटीचा</a:t>
            </a:r>
            <a:r>
              <a:rPr lang="en-US" dirty="0" smtClean="0"/>
              <a:t> </a:t>
            </a:r>
            <a:r>
              <a:rPr lang="en-US" dirty="0" err="1" smtClean="0"/>
              <a:t>अर्थभरणा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निर्यातीत</a:t>
            </a:r>
            <a:r>
              <a:rPr lang="en-US" dirty="0" smtClean="0"/>
              <a:t> </a:t>
            </a:r>
            <a:r>
              <a:rPr lang="en-US" dirty="0" err="1" smtClean="0"/>
              <a:t>वाढ</a:t>
            </a:r>
            <a:r>
              <a:rPr lang="en-US" dirty="0" smtClean="0"/>
              <a:t> व </a:t>
            </a:r>
            <a:r>
              <a:rPr lang="en-US" dirty="0" err="1" smtClean="0"/>
              <a:t>घट</a:t>
            </a:r>
            <a:r>
              <a:rPr lang="en-US" dirty="0" smtClean="0"/>
              <a:t> </a:t>
            </a:r>
            <a:r>
              <a:rPr lang="en-US" dirty="0" err="1" smtClean="0"/>
              <a:t>करण्याचे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कर्जाची</a:t>
            </a:r>
            <a:r>
              <a:rPr lang="en-US" dirty="0" smtClean="0"/>
              <a:t> </a:t>
            </a:r>
            <a:r>
              <a:rPr lang="en-US" dirty="0" err="1" smtClean="0"/>
              <a:t>फेड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उत्पादनावर</a:t>
            </a:r>
            <a:r>
              <a:rPr lang="en-US" dirty="0" smtClean="0"/>
              <a:t> </a:t>
            </a:r>
            <a:r>
              <a:rPr lang="en-US" dirty="0" err="1" smtClean="0"/>
              <a:t>नियंत्रण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चलनघटीबाबत</a:t>
            </a:r>
            <a:r>
              <a:rPr lang="en-US" dirty="0" smtClean="0"/>
              <a:t> </a:t>
            </a:r>
            <a:r>
              <a:rPr lang="en-US" dirty="0" err="1" smtClean="0"/>
              <a:t>उपाययोजना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en-US" dirty="0" err="1" smtClean="0"/>
              <a:t>से</a:t>
            </a:r>
            <a:r>
              <a:rPr lang="en-US" dirty="0" smtClean="0"/>
              <a:t>” </a:t>
            </a:r>
            <a:r>
              <a:rPr lang="en-US" dirty="0" err="1" smtClean="0"/>
              <a:t>चा</a:t>
            </a:r>
            <a:r>
              <a:rPr lang="en-US" dirty="0" smtClean="0"/>
              <a:t> </a:t>
            </a:r>
            <a:r>
              <a:rPr lang="en-US" dirty="0" err="1" smtClean="0"/>
              <a:t>बाजारपेठेचा</a:t>
            </a:r>
            <a:r>
              <a:rPr lang="en-US" dirty="0" smtClean="0"/>
              <a:t> </a:t>
            </a:r>
            <a:r>
              <a:rPr lang="en-US" dirty="0" err="1" smtClean="0"/>
              <a:t>नियम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algn="ctr">
              <a:lnSpc>
                <a:spcPct val="150000"/>
              </a:lnSpc>
              <a:buNone/>
            </a:pPr>
            <a:r>
              <a:rPr lang="en-US" dirty="0" smtClean="0"/>
              <a:t>“</a:t>
            </a:r>
            <a:r>
              <a:rPr lang="en-US" dirty="0" err="1" smtClean="0"/>
              <a:t>पुरवठा</a:t>
            </a:r>
            <a:r>
              <a:rPr lang="en-US" dirty="0" smtClean="0"/>
              <a:t> </a:t>
            </a:r>
            <a:r>
              <a:rPr lang="en-US" dirty="0" err="1" smtClean="0"/>
              <a:t>आपली</a:t>
            </a:r>
            <a:r>
              <a:rPr lang="en-US" dirty="0" smtClean="0"/>
              <a:t> </a:t>
            </a:r>
            <a:r>
              <a:rPr lang="en-US" dirty="0" err="1" smtClean="0"/>
              <a:t>मागणी</a:t>
            </a:r>
            <a:r>
              <a:rPr lang="en-US" dirty="0" smtClean="0"/>
              <a:t> </a:t>
            </a:r>
            <a:r>
              <a:rPr lang="en-US" dirty="0" err="1" smtClean="0"/>
              <a:t>निर्माण</a:t>
            </a:r>
            <a:r>
              <a:rPr lang="en-US" dirty="0" smtClean="0"/>
              <a:t> </a:t>
            </a:r>
            <a:r>
              <a:rPr lang="en-US" dirty="0" err="1" smtClean="0"/>
              <a:t>करतो</a:t>
            </a:r>
            <a:r>
              <a:rPr lang="en-US" dirty="0" smtClean="0"/>
              <a:t>”</a:t>
            </a:r>
            <a:endParaRPr lang="en-US" dirty="0" smtClean="0"/>
          </a:p>
          <a:p>
            <a:pPr algn="ctr">
              <a:lnSpc>
                <a:spcPct val="150000"/>
              </a:lnSpc>
              <a:buNone/>
            </a:pPr>
            <a:r>
              <a:rPr lang="en-US" dirty="0" smtClean="0"/>
              <a:t>(Supply creates its own demand)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प्रकरण</a:t>
            </a:r>
            <a:r>
              <a:rPr lang="en-US" sz="3600" dirty="0" smtClean="0"/>
              <a:t> </a:t>
            </a:r>
            <a:r>
              <a:rPr lang="en-US" sz="3600" dirty="0" err="1" smtClean="0"/>
              <a:t>पाचवे</a:t>
            </a:r>
            <a:r>
              <a:rPr lang="en-US" sz="3600" dirty="0" smtClean="0"/>
              <a:t>: </a:t>
            </a:r>
            <a:r>
              <a:rPr lang="en-US" sz="3600" dirty="0" err="1" smtClean="0"/>
              <a:t>उत्पन्न</a:t>
            </a:r>
            <a:r>
              <a:rPr lang="en-US" sz="3600" dirty="0" smtClean="0"/>
              <a:t> व </a:t>
            </a:r>
            <a:r>
              <a:rPr lang="en-US" sz="3600" dirty="0" err="1" smtClean="0"/>
              <a:t>रोजगाराचे</a:t>
            </a:r>
            <a:r>
              <a:rPr lang="en-US" sz="3600" dirty="0" smtClean="0"/>
              <a:t> </a:t>
            </a:r>
            <a:r>
              <a:rPr lang="en-US" sz="3600" dirty="0" err="1" smtClean="0"/>
              <a:t>सिध्दांत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बाजारात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पूर्णस्पर्धा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अस्तित्वात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असते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अर्थव्यवस्थेत</a:t>
            </a:r>
            <a:r>
              <a:rPr lang="en-US" sz="2400" dirty="0" smtClean="0"/>
              <a:t> </a:t>
            </a:r>
            <a:r>
              <a:rPr lang="en-US" sz="2400" dirty="0" err="1" smtClean="0"/>
              <a:t>पैशाचा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प्रवाह</a:t>
            </a:r>
            <a:r>
              <a:rPr lang="en-US" sz="2400" dirty="0" smtClean="0"/>
              <a:t> </a:t>
            </a:r>
            <a:r>
              <a:rPr lang="en-US" sz="2400" dirty="0" err="1" smtClean="0"/>
              <a:t>सतत</a:t>
            </a:r>
            <a:r>
              <a:rPr lang="en-US" sz="2400" dirty="0" smtClean="0"/>
              <a:t> </a:t>
            </a:r>
            <a:r>
              <a:rPr lang="en-US" sz="2400" dirty="0" err="1" smtClean="0"/>
              <a:t>चालू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असतो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सरकारचे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धोरण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निर्हसतक्षेपाचे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असे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बाजाराचा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आकार</a:t>
            </a:r>
            <a:r>
              <a:rPr lang="en-US" sz="2400" dirty="0" smtClean="0"/>
              <a:t> </a:t>
            </a:r>
            <a:r>
              <a:rPr lang="en-US" sz="2400" dirty="0" err="1" smtClean="0"/>
              <a:t>मर्यादित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असतो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बचल</a:t>
            </a:r>
            <a:r>
              <a:rPr lang="en-US" sz="2400" dirty="0" smtClean="0"/>
              <a:t> </a:t>
            </a:r>
            <a:r>
              <a:rPr lang="en-US" sz="2400" dirty="0" err="1" smtClean="0"/>
              <a:t>ही</a:t>
            </a:r>
            <a:r>
              <a:rPr lang="en-US" sz="2400" dirty="0" smtClean="0"/>
              <a:t> </a:t>
            </a:r>
            <a:r>
              <a:rPr lang="en-US" sz="2400" dirty="0" err="1" smtClean="0"/>
              <a:t>गुंतवणूकीबरोबर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असते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मजुरीच्या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दरात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पुरेशा</a:t>
            </a:r>
            <a:r>
              <a:rPr lang="en-US" sz="2400" dirty="0" smtClean="0"/>
              <a:t> </a:t>
            </a:r>
            <a:r>
              <a:rPr lang="en-US" sz="2400" dirty="0" err="1" smtClean="0"/>
              <a:t>प्रमाणात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घट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करता</a:t>
            </a:r>
            <a:r>
              <a:rPr lang="en-US" sz="2400" dirty="0" smtClean="0"/>
              <a:t> </a:t>
            </a:r>
            <a:r>
              <a:rPr lang="en-US" sz="2400" dirty="0" err="1" smtClean="0"/>
              <a:t>येते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बचत</a:t>
            </a:r>
            <a:r>
              <a:rPr lang="en-US" sz="2400" dirty="0" smtClean="0"/>
              <a:t> </a:t>
            </a:r>
            <a:r>
              <a:rPr lang="en-US" sz="2400" dirty="0" err="1" smtClean="0"/>
              <a:t>म्हणजे</a:t>
            </a:r>
            <a:r>
              <a:rPr lang="en-US" sz="2400" dirty="0" smtClean="0"/>
              <a:t> </a:t>
            </a:r>
            <a:r>
              <a:rPr lang="en-US" sz="2400" dirty="0" err="1" smtClean="0"/>
              <a:t>भांडवली</a:t>
            </a:r>
            <a:r>
              <a:rPr lang="en-US" sz="2400" dirty="0" smtClean="0"/>
              <a:t> </a:t>
            </a:r>
            <a:r>
              <a:rPr lang="en-US" sz="2400" dirty="0" err="1" smtClean="0"/>
              <a:t>वस्तूसाठी</a:t>
            </a:r>
            <a:r>
              <a:rPr lang="en-US" sz="2400" dirty="0" smtClean="0"/>
              <a:t> </a:t>
            </a:r>
            <a:r>
              <a:rPr lang="en-US" sz="2400" dirty="0" err="1" smtClean="0"/>
              <a:t>झालेला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खर्च</a:t>
            </a:r>
            <a:r>
              <a:rPr lang="en-US" sz="2400" dirty="0" smtClean="0"/>
              <a:t> </a:t>
            </a:r>
            <a:r>
              <a:rPr lang="en-US" sz="2400" dirty="0" err="1" smtClean="0"/>
              <a:t>होय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वस्तू</a:t>
            </a:r>
            <a:r>
              <a:rPr lang="en-US" sz="2400" dirty="0" smtClean="0"/>
              <a:t> व </a:t>
            </a:r>
            <a:r>
              <a:rPr lang="en-US" sz="2400" dirty="0" err="1" smtClean="0"/>
              <a:t>सेवा</a:t>
            </a:r>
            <a:r>
              <a:rPr lang="en-US" sz="2400" dirty="0" smtClean="0"/>
              <a:t> </a:t>
            </a:r>
            <a:r>
              <a:rPr lang="en-US" sz="2400" dirty="0" err="1" smtClean="0"/>
              <a:t>यांच्या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किंमती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संतुलन</a:t>
            </a:r>
            <a:r>
              <a:rPr lang="en-US" sz="2400" dirty="0" smtClean="0"/>
              <a:t> </a:t>
            </a:r>
            <a:r>
              <a:rPr lang="en-US" sz="2400" dirty="0" err="1" smtClean="0"/>
              <a:t>अवस्थेत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स्थिर</a:t>
            </a:r>
            <a:r>
              <a:rPr lang="en-US" sz="2400" dirty="0" smtClean="0"/>
              <a:t> </a:t>
            </a:r>
            <a:r>
              <a:rPr lang="en-US" sz="2400" dirty="0" err="1" smtClean="0"/>
              <a:t>झालेल्या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असतात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से</a:t>
            </a:r>
            <a:r>
              <a:rPr lang="en-US" dirty="0" smtClean="0"/>
              <a:t> </a:t>
            </a:r>
            <a:r>
              <a:rPr lang="en-US" dirty="0" err="1" smtClean="0"/>
              <a:t>च्या</a:t>
            </a:r>
            <a:r>
              <a:rPr lang="en-US" dirty="0" smtClean="0"/>
              <a:t> </a:t>
            </a:r>
            <a:r>
              <a:rPr lang="en-US" dirty="0" err="1" smtClean="0"/>
              <a:t>बाजार</a:t>
            </a:r>
            <a:r>
              <a:rPr lang="en-US" dirty="0" smtClean="0"/>
              <a:t> </a:t>
            </a:r>
            <a:r>
              <a:rPr lang="en-US" dirty="0" err="1" smtClean="0"/>
              <a:t>नियमाची</a:t>
            </a:r>
            <a:r>
              <a:rPr lang="en-US" dirty="0" smtClean="0"/>
              <a:t> </a:t>
            </a:r>
            <a:r>
              <a:rPr lang="en-US" dirty="0" err="1" smtClean="0"/>
              <a:t>गृहिते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पूर्ण</a:t>
            </a:r>
            <a:r>
              <a:rPr lang="en-US" dirty="0" smtClean="0"/>
              <a:t> </a:t>
            </a:r>
            <a:r>
              <a:rPr lang="en-US" dirty="0" err="1" smtClean="0"/>
              <a:t>रोजगार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सरकारी</a:t>
            </a:r>
            <a:r>
              <a:rPr lang="en-US" dirty="0" smtClean="0"/>
              <a:t> </a:t>
            </a:r>
            <a:r>
              <a:rPr lang="en-US" dirty="0" err="1" smtClean="0"/>
              <a:t>हस्तक्षेप</a:t>
            </a:r>
            <a:r>
              <a:rPr lang="en-US" dirty="0" smtClean="0"/>
              <a:t> </a:t>
            </a:r>
            <a:r>
              <a:rPr lang="en-US" dirty="0" err="1" smtClean="0"/>
              <a:t>आवश्यक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बचत</a:t>
            </a:r>
            <a:r>
              <a:rPr lang="en-US" dirty="0" smtClean="0"/>
              <a:t> व </a:t>
            </a:r>
            <a:r>
              <a:rPr lang="en-US" dirty="0" err="1" smtClean="0"/>
              <a:t>गुंतवणूकीत</a:t>
            </a:r>
            <a:r>
              <a:rPr lang="en-US" dirty="0" smtClean="0"/>
              <a:t> </a:t>
            </a:r>
            <a:r>
              <a:rPr lang="en-US" dirty="0" err="1" smtClean="0"/>
              <a:t>समानता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अतिरिक्त</a:t>
            </a:r>
            <a:r>
              <a:rPr lang="en-US" dirty="0" smtClean="0"/>
              <a:t> </a:t>
            </a:r>
            <a:r>
              <a:rPr lang="en-US" dirty="0" err="1" smtClean="0"/>
              <a:t>उत्पादन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से</a:t>
            </a:r>
            <a:r>
              <a:rPr lang="en-US" dirty="0" smtClean="0"/>
              <a:t> </a:t>
            </a:r>
            <a:r>
              <a:rPr lang="en-US" dirty="0" err="1" smtClean="0"/>
              <a:t>च्या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सिध्दांताचे</a:t>
            </a:r>
            <a:r>
              <a:rPr lang="en-US" dirty="0" smtClean="0"/>
              <a:t> </a:t>
            </a:r>
            <a:r>
              <a:rPr lang="en-US" dirty="0" err="1" smtClean="0"/>
              <a:t>निष्कर्ष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पूर्ण</a:t>
            </a:r>
            <a:r>
              <a:rPr lang="en-US" sz="2000" dirty="0" smtClean="0"/>
              <a:t> </a:t>
            </a:r>
            <a:r>
              <a:rPr lang="en-US" sz="2000" dirty="0" err="1" smtClean="0"/>
              <a:t>स्पर्धेचा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अभाव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प्रभावी</a:t>
            </a:r>
            <a:r>
              <a:rPr lang="en-US" sz="2000" dirty="0" smtClean="0"/>
              <a:t> </a:t>
            </a:r>
            <a:r>
              <a:rPr lang="en-US" sz="2000" dirty="0" err="1" smtClean="0"/>
              <a:t>मागणीचा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अभाव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अल्पकाभचा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विचार</a:t>
            </a:r>
            <a:r>
              <a:rPr lang="en-US" sz="2000" dirty="0" smtClean="0"/>
              <a:t> </a:t>
            </a:r>
            <a:r>
              <a:rPr lang="en-US" sz="2000" dirty="0" err="1" smtClean="0"/>
              <a:t>नाही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मजुरीत</a:t>
            </a:r>
            <a:r>
              <a:rPr lang="en-US" sz="2000" dirty="0" smtClean="0"/>
              <a:t> </a:t>
            </a:r>
            <a:r>
              <a:rPr lang="en-US" sz="2000" dirty="0" err="1" smtClean="0"/>
              <a:t>घट</a:t>
            </a:r>
            <a:r>
              <a:rPr lang="en-US" sz="2000" dirty="0" smtClean="0"/>
              <a:t> </a:t>
            </a:r>
            <a:r>
              <a:rPr lang="en-US" sz="2000" dirty="0" err="1" smtClean="0"/>
              <a:t>केल्याने</a:t>
            </a:r>
            <a:r>
              <a:rPr lang="en-US" sz="2000" dirty="0" smtClean="0"/>
              <a:t> </a:t>
            </a:r>
            <a:r>
              <a:rPr lang="en-US" sz="2000" dirty="0" err="1" smtClean="0"/>
              <a:t>पूर्ण</a:t>
            </a:r>
            <a:r>
              <a:rPr lang="en-US" sz="2000" dirty="0" smtClean="0"/>
              <a:t> </a:t>
            </a:r>
            <a:r>
              <a:rPr lang="en-US" sz="2000" dirty="0" err="1" smtClean="0"/>
              <a:t>रोजगार</a:t>
            </a:r>
            <a:r>
              <a:rPr lang="en-US" sz="2000" dirty="0" smtClean="0"/>
              <a:t> </a:t>
            </a:r>
            <a:r>
              <a:rPr lang="en-US" sz="2000" dirty="0" err="1" smtClean="0"/>
              <a:t>अशक्य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बचत</a:t>
            </a:r>
            <a:r>
              <a:rPr lang="en-US" sz="2000" dirty="0" smtClean="0"/>
              <a:t> व </a:t>
            </a:r>
            <a:r>
              <a:rPr lang="en-US" sz="2000" dirty="0" err="1" smtClean="0"/>
              <a:t>गुंतवणुकीत</a:t>
            </a:r>
            <a:r>
              <a:rPr lang="en-US" sz="2000" dirty="0" smtClean="0"/>
              <a:t> </a:t>
            </a:r>
            <a:r>
              <a:rPr lang="en-US" sz="2000" dirty="0" err="1" smtClean="0"/>
              <a:t>समानता</a:t>
            </a:r>
            <a:r>
              <a:rPr lang="en-US" sz="2000" dirty="0" smtClean="0"/>
              <a:t> </a:t>
            </a:r>
            <a:r>
              <a:rPr lang="en-US" sz="2000" dirty="0" err="1" smtClean="0"/>
              <a:t>राहत</a:t>
            </a:r>
            <a:r>
              <a:rPr lang="en-US" sz="2000" dirty="0" smtClean="0"/>
              <a:t> </a:t>
            </a:r>
            <a:r>
              <a:rPr lang="en-US" sz="2000" dirty="0" err="1" smtClean="0"/>
              <a:t>नाही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मंदीच्या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परिस्थितीचा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विचार</a:t>
            </a:r>
            <a:r>
              <a:rPr lang="en-US" sz="2000" dirty="0" smtClean="0"/>
              <a:t> </a:t>
            </a:r>
            <a:r>
              <a:rPr lang="en-US" sz="2000" dirty="0" err="1" smtClean="0"/>
              <a:t>नाही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सर्वच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</a:t>
            </a:r>
            <a:r>
              <a:rPr lang="en-US" sz="2000" dirty="0" smtClean="0"/>
              <a:t> </a:t>
            </a:r>
            <a:r>
              <a:rPr lang="en-US" sz="2000" dirty="0" err="1" smtClean="0"/>
              <a:t>खर्च</a:t>
            </a:r>
            <a:r>
              <a:rPr lang="en-US" sz="2000" dirty="0" smtClean="0"/>
              <a:t> </a:t>
            </a:r>
            <a:r>
              <a:rPr lang="en-US" sz="2000" dirty="0" err="1" smtClean="0"/>
              <a:t>केले</a:t>
            </a:r>
            <a:r>
              <a:rPr lang="en-US" sz="2000" dirty="0" smtClean="0"/>
              <a:t> </a:t>
            </a:r>
            <a:r>
              <a:rPr lang="en-US" sz="2000" dirty="0" err="1" smtClean="0"/>
              <a:t>जात</a:t>
            </a:r>
            <a:r>
              <a:rPr lang="en-US" sz="2000" dirty="0" smtClean="0"/>
              <a:t> </a:t>
            </a:r>
            <a:r>
              <a:rPr lang="en-US" sz="2000" dirty="0" err="1" smtClean="0"/>
              <a:t>नाही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सर्वच</a:t>
            </a:r>
            <a:r>
              <a:rPr lang="en-US" sz="2000" dirty="0" smtClean="0"/>
              <a:t> </a:t>
            </a:r>
            <a:r>
              <a:rPr lang="en-US" sz="2000" dirty="0" err="1" smtClean="0"/>
              <a:t>बचत</a:t>
            </a:r>
            <a:r>
              <a:rPr lang="en-US" sz="2000" dirty="0" smtClean="0"/>
              <a:t> </a:t>
            </a:r>
            <a:r>
              <a:rPr lang="en-US" sz="2000" dirty="0" err="1" smtClean="0"/>
              <a:t>भांडवली</a:t>
            </a:r>
            <a:r>
              <a:rPr lang="en-US" sz="2000" dirty="0" smtClean="0"/>
              <a:t> </a:t>
            </a:r>
            <a:r>
              <a:rPr lang="en-US" sz="2000" dirty="0" err="1" smtClean="0"/>
              <a:t>वस्तूच्या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खरेदीसाठी</a:t>
            </a:r>
            <a:r>
              <a:rPr lang="en-US" sz="2000" dirty="0" smtClean="0"/>
              <a:t> </a:t>
            </a:r>
            <a:r>
              <a:rPr lang="en-US" sz="2000" dirty="0" err="1" smtClean="0"/>
              <a:t>खर्च</a:t>
            </a:r>
            <a:r>
              <a:rPr lang="en-US" sz="2000" dirty="0" smtClean="0"/>
              <a:t> </a:t>
            </a:r>
            <a:r>
              <a:rPr lang="en-US" sz="2000" dirty="0" err="1" smtClean="0"/>
              <a:t>केली</a:t>
            </a:r>
            <a:r>
              <a:rPr lang="en-US" sz="2000" dirty="0" smtClean="0"/>
              <a:t> </a:t>
            </a:r>
            <a:r>
              <a:rPr lang="en-US" sz="2000" dirty="0" err="1" smtClean="0"/>
              <a:t>जात</a:t>
            </a:r>
            <a:r>
              <a:rPr lang="en-US" sz="2000" dirty="0" smtClean="0"/>
              <a:t> </a:t>
            </a:r>
            <a:r>
              <a:rPr lang="en-US" sz="2000" dirty="0" err="1" smtClean="0"/>
              <a:t>नाही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संतुलन</a:t>
            </a:r>
            <a:r>
              <a:rPr lang="en-US" sz="2000" dirty="0" smtClean="0"/>
              <a:t> </a:t>
            </a:r>
            <a:r>
              <a:rPr lang="en-US" sz="2000" dirty="0" err="1" smtClean="0"/>
              <a:t>ही</a:t>
            </a:r>
            <a:r>
              <a:rPr lang="en-US" sz="2000" dirty="0" smtClean="0"/>
              <a:t> </a:t>
            </a:r>
            <a:r>
              <a:rPr lang="en-US" sz="2000" dirty="0" err="1" smtClean="0"/>
              <a:t>गृहीत</a:t>
            </a:r>
            <a:r>
              <a:rPr lang="en-US" sz="2000" dirty="0" smtClean="0"/>
              <a:t> </a:t>
            </a:r>
            <a:r>
              <a:rPr lang="en-US" sz="2000" dirty="0" err="1" smtClean="0"/>
              <a:t>अवस्था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रोजगाराबाबतचे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मर्यादित</a:t>
            </a:r>
            <a:r>
              <a:rPr lang="en-US" sz="2000" dirty="0" smtClean="0"/>
              <a:t> </a:t>
            </a:r>
            <a:r>
              <a:rPr lang="en-US" sz="2000" dirty="0" err="1" smtClean="0"/>
              <a:t>स्पष्टिकरण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से</a:t>
            </a:r>
            <a:r>
              <a:rPr lang="en-US" dirty="0" smtClean="0"/>
              <a:t> </a:t>
            </a:r>
            <a:r>
              <a:rPr lang="en-US" dirty="0" err="1" smtClean="0"/>
              <a:t>च्या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सिध्दांतावर</a:t>
            </a:r>
            <a:r>
              <a:rPr lang="en-US" dirty="0" smtClean="0"/>
              <a:t> </a:t>
            </a:r>
            <a:r>
              <a:rPr lang="en-US" dirty="0" err="1" smtClean="0"/>
              <a:t>करण्यात</a:t>
            </a:r>
            <a:r>
              <a:rPr lang="en-US" dirty="0" smtClean="0"/>
              <a:t> </a:t>
            </a:r>
            <a:r>
              <a:rPr lang="en-US" dirty="0" err="1" smtClean="0"/>
              <a:t>येणाऱ्या</a:t>
            </a:r>
            <a:r>
              <a:rPr lang="en-US" dirty="0" smtClean="0"/>
              <a:t> </a:t>
            </a:r>
            <a:r>
              <a:rPr lang="en-US" dirty="0" err="1" smtClean="0"/>
              <a:t>टीका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624072"/>
          </a:xfrm>
        </p:spPr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सरकारला</a:t>
            </a:r>
            <a:r>
              <a:rPr lang="en-US" dirty="0" smtClean="0"/>
              <a:t> </a:t>
            </a:r>
            <a:r>
              <a:rPr lang="en-US" dirty="0" err="1" smtClean="0"/>
              <a:t>आर्थिक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r>
              <a:rPr lang="en-US" dirty="0" smtClean="0"/>
              <a:t> </a:t>
            </a:r>
            <a:r>
              <a:rPr lang="en-US" dirty="0" err="1" smtClean="0"/>
              <a:t>निश्चित</a:t>
            </a:r>
            <a:r>
              <a:rPr lang="en-US" dirty="0" smtClean="0"/>
              <a:t> </a:t>
            </a:r>
            <a:r>
              <a:rPr lang="en-US" dirty="0" err="1" smtClean="0"/>
              <a:t>करण्यासाठी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अर्थव्यवस्थेची</a:t>
            </a:r>
            <a:r>
              <a:rPr lang="en-US" dirty="0" smtClean="0"/>
              <a:t> </a:t>
            </a:r>
            <a:r>
              <a:rPr lang="en-US" dirty="0" err="1" smtClean="0"/>
              <a:t>अधिक</a:t>
            </a:r>
            <a:r>
              <a:rPr lang="en-US" dirty="0" smtClean="0"/>
              <a:t> </a:t>
            </a:r>
            <a:r>
              <a:rPr lang="en-US" dirty="0" err="1" smtClean="0"/>
              <a:t>चांगली</a:t>
            </a:r>
            <a:r>
              <a:rPr lang="en-US" dirty="0" smtClean="0"/>
              <a:t> </a:t>
            </a:r>
            <a:r>
              <a:rPr lang="en-US" dirty="0" err="1" smtClean="0"/>
              <a:t>माहिती</a:t>
            </a:r>
            <a:r>
              <a:rPr lang="en-US" dirty="0" smtClean="0"/>
              <a:t> </a:t>
            </a:r>
            <a:r>
              <a:rPr lang="en-US" dirty="0" err="1" smtClean="0"/>
              <a:t>मिळविण्यासाठी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अनेक</a:t>
            </a:r>
            <a:r>
              <a:rPr lang="en-US" dirty="0" smtClean="0"/>
              <a:t> </a:t>
            </a:r>
            <a:r>
              <a:rPr lang="en-US" dirty="0" err="1" smtClean="0"/>
              <a:t>आर्थिक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सिध्दांताची</a:t>
            </a:r>
            <a:r>
              <a:rPr lang="en-US" dirty="0" smtClean="0"/>
              <a:t> </a:t>
            </a:r>
            <a:r>
              <a:rPr lang="en-US" dirty="0" err="1" smtClean="0"/>
              <a:t>निर्मिती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पूर्ण</a:t>
            </a:r>
            <a:r>
              <a:rPr lang="en-US" dirty="0" smtClean="0"/>
              <a:t> </a:t>
            </a:r>
            <a:r>
              <a:rPr lang="en-US" dirty="0" err="1" smtClean="0"/>
              <a:t>रोजगारीची</a:t>
            </a:r>
            <a:r>
              <a:rPr lang="en-US" dirty="0" smtClean="0"/>
              <a:t> </a:t>
            </a:r>
            <a:r>
              <a:rPr lang="en-US" dirty="0" err="1" smtClean="0"/>
              <a:t>परिस्थिती</a:t>
            </a:r>
            <a:r>
              <a:rPr lang="en-US" dirty="0" smtClean="0"/>
              <a:t> </a:t>
            </a:r>
            <a:r>
              <a:rPr lang="en-US" dirty="0" err="1" smtClean="0"/>
              <a:t>शक्य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सूक्ष्म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अर्थशास्त्राची</a:t>
            </a:r>
            <a:r>
              <a:rPr lang="en-US" dirty="0" smtClean="0"/>
              <a:t> </a:t>
            </a:r>
            <a:r>
              <a:rPr lang="en-US" dirty="0" err="1" smtClean="0"/>
              <a:t>माहिती</a:t>
            </a:r>
            <a:r>
              <a:rPr lang="en-US" dirty="0" smtClean="0"/>
              <a:t> व </a:t>
            </a:r>
            <a:r>
              <a:rPr lang="en-US" dirty="0" err="1" smtClean="0"/>
              <a:t>महत्व</a:t>
            </a:r>
            <a:r>
              <a:rPr lang="en-US" dirty="0" smtClean="0"/>
              <a:t> </a:t>
            </a:r>
            <a:r>
              <a:rPr lang="en-US" dirty="0" err="1" smtClean="0"/>
              <a:t>कळते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अर्थशास्त्राचे</a:t>
            </a:r>
            <a:r>
              <a:rPr lang="en-US" dirty="0" smtClean="0"/>
              <a:t> </a:t>
            </a:r>
            <a:r>
              <a:rPr lang="en-US" dirty="0" err="1" smtClean="0"/>
              <a:t>उपयोग</a:t>
            </a:r>
            <a:r>
              <a:rPr lang="en-US" dirty="0" smtClean="0"/>
              <a:t> </a:t>
            </a:r>
            <a:r>
              <a:rPr lang="en-US" dirty="0" err="1" smtClean="0"/>
              <a:t>आणि</a:t>
            </a:r>
            <a:r>
              <a:rPr lang="en-US" dirty="0" smtClean="0"/>
              <a:t> </a:t>
            </a:r>
            <a:r>
              <a:rPr lang="en-US" dirty="0" err="1" smtClean="0"/>
              <a:t>महत्व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“</a:t>
            </a:r>
            <a:r>
              <a:rPr lang="en-US" dirty="0" err="1" smtClean="0"/>
              <a:t>भांडवलशाही</a:t>
            </a:r>
            <a:r>
              <a:rPr lang="en-US" dirty="0" smtClean="0"/>
              <a:t> </a:t>
            </a:r>
            <a:r>
              <a:rPr lang="en-US" dirty="0" err="1" smtClean="0"/>
              <a:t>अर्थव्यवस्थेत</a:t>
            </a:r>
            <a:r>
              <a:rPr lang="en-US" dirty="0" smtClean="0"/>
              <a:t> </a:t>
            </a:r>
            <a:r>
              <a:rPr lang="en-US" dirty="0" err="1" smtClean="0"/>
              <a:t>ज्याठिकाणी</a:t>
            </a:r>
            <a:r>
              <a:rPr lang="en-US" dirty="0" smtClean="0"/>
              <a:t> </a:t>
            </a:r>
            <a:r>
              <a:rPr lang="en-US" dirty="0" err="1" smtClean="0"/>
              <a:t>समाजाची</a:t>
            </a:r>
            <a:r>
              <a:rPr lang="en-US" dirty="0" smtClean="0"/>
              <a:t> </a:t>
            </a:r>
            <a:r>
              <a:rPr lang="en-US" dirty="0" err="1" smtClean="0"/>
              <a:t>एकूण</a:t>
            </a:r>
            <a:r>
              <a:rPr lang="en-US" dirty="0" smtClean="0"/>
              <a:t> </a:t>
            </a:r>
            <a:r>
              <a:rPr lang="en-US" dirty="0" err="1" smtClean="0"/>
              <a:t>मागणी</a:t>
            </a:r>
            <a:r>
              <a:rPr lang="en-US" dirty="0" smtClean="0"/>
              <a:t> </a:t>
            </a:r>
            <a:r>
              <a:rPr lang="en-US" dirty="0" err="1" smtClean="0"/>
              <a:t>किंमत</a:t>
            </a:r>
            <a:r>
              <a:rPr lang="en-US" dirty="0" smtClean="0"/>
              <a:t> </a:t>
            </a:r>
            <a:r>
              <a:rPr lang="en-US" dirty="0" err="1" smtClean="0"/>
              <a:t>आणि</a:t>
            </a:r>
            <a:r>
              <a:rPr lang="en-US" dirty="0" smtClean="0"/>
              <a:t> </a:t>
            </a:r>
            <a:r>
              <a:rPr lang="en-US" dirty="0" err="1" smtClean="0"/>
              <a:t>एकूण</a:t>
            </a:r>
            <a:r>
              <a:rPr lang="en-US" dirty="0" smtClean="0"/>
              <a:t> </a:t>
            </a:r>
            <a:r>
              <a:rPr lang="en-US" dirty="0" err="1" smtClean="0"/>
              <a:t>पुरवठा</a:t>
            </a:r>
            <a:r>
              <a:rPr lang="en-US" dirty="0" smtClean="0"/>
              <a:t> </a:t>
            </a:r>
            <a:r>
              <a:rPr lang="en-US" dirty="0" err="1" smtClean="0"/>
              <a:t>किंमत</a:t>
            </a:r>
            <a:r>
              <a:rPr lang="en-US" dirty="0" smtClean="0"/>
              <a:t> </a:t>
            </a:r>
            <a:r>
              <a:rPr lang="en-US" dirty="0" err="1" smtClean="0"/>
              <a:t>यांची</a:t>
            </a:r>
            <a:r>
              <a:rPr lang="en-US" dirty="0" smtClean="0"/>
              <a:t> </a:t>
            </a:r>
            <a:r>
              <a:rPr lang="en-US" dirty="0" err="1" smtClean="0"/>
              <a:t>समानता</a:t>
            </a:r>
            <a:r>
              <a:rPr lang="en-US" dirty="0" smtClean="0"/>
              <a:t> </a:t>
            </a:r>
            <a:r>
              <a:rPr lang="en-US" dirty="0" err="1" smtClean="0"/>
              <a:t>प्रस्थापित</a:t>
            </a:r>
            <a:r>
              <a:rPr lang="en-US" dirty="0" smtClean="0"/>
              <a:t> </a:t>
            </a:r>
            <a:r>
              <a:rPr lang="en-US" dirty="0" err="1" smtClean="0"/>
              <a:t>होते</a:t>
            </a:r>
            <a:r>
              <a:rPr lang="en-US" dirty="0" smtClean="0"/>
              <a:t> </a:t>
            </a:r>
            <a:r>
              <a:rPr lang="en-US" dirty="0" err="1" smtClean="0"/>
              <a:t>त्या</a:t>
            </a:r>
            <a:r>
              <a:rPr lang="en-US" dirty="0" smtClean="0"/>
              <a:t> </a:t>
            </a:r>
            <a:r>
              <a:rPr lang="en-US" dirty="0" err="1" smtClean="0"/>
              <a:t>ठिकाणी</a:t>
            </a:r>
            <a:r>
              <a:rPr lang="en-US" dirty="0" smtClean="0"/>
              <a:t> </a:t>
            </a:r>
            <a:r>
              <a:rPr lang="en-US" dirty="0" err="1" smtClean="0"/>
              <a:t>अर्थव्यवस्थेचे</a:t>
            </a:r>
            <a:r>
              <a:rPr lang="en-US" dirty="0" smtClean="0"/>
              <a:t> </a:t>
            </a:r>
            <a:r>
              <a:rPr lang="en-US" dirty="0" err="1" smtClean="0"/>
              <a:t>संतुलन</a:t>
            </a:r>
            <a:r>
              <a:rPr lang="en-US" dirty="0" smtClean="0"/>
              <a:t> </a:t>
            </a:r>
            <a:r>
              <a:rPr lang="en-US" dirty="0" err="1" smtClean="0"/>
              <a:t>होऊन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उत्पादन</a:t>
            </a:r>
            <a:r>
              <a:rPr lang="en-US" dirty="0" smtClean="0"/>
              <a:t> व </a:t>
            </a:r>
            <a:r>
              <a:rPr lang="en-US" dirty="0" err="1" smtClean="0"/>
              <a:t>रोजगारीची</a:t>
            </a:r>
            <a:r>
              <a:rPr lang="en-US" dirty="0" smtClean="0"/>
              <a:t> </a:t>
            </a:r>
            <a:r>
              <a:rPr lang="en-US" dirty="0" err="1" smtClean="0"/>
              <a:t>पातळी</a:t>
            </a:r>
            <a:r>
              <a:rPr lang="en-US" dirty="0" smtClean="0"/>
              <a:t> </a:t>
            </a:r>
            <a:r>
              <a:rPr lang="en-US" dirty="0" err="1" smtClean="0"/>
              <a:t>निश्चित</a:t>
            </a:r>
            <a:r>
              <a:rPr lang="en-US" dirty="0" smtClean="0"/>
              <a:t> </a:t>
            </a:r>
            <a:r>
              <a:rPr lang="en-US" dirty="0" err="1" smtClean="0"/>
              <a:t>होते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किन्सचा</a:t>
            </a:r>
            <a:r>
              <a:rPr lang="en-US" dirty="0" smtClean="0"/>
              <a:t> </a:t>
            </a:r>
            <a:r>
              <a:rPr lang="en-US" dirty="0" err="1" smtClean="0"/>
              <a:t>रोजगारविषयक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भांडवलशाही</a:t>
            </a:r>
            <a:r>
              <a:rPr lang="en-US" sz="2400" dirty="0" smtClean="0"/>
              <a:t> </a:t>
            </a:r>
            <a:r>
              <a:rPr lang="en-US" sz="2400" dirty="0" err="1" smtClean="0"/>
              <a:t>अर्थव्यवस्था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पूर्ण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स्पर्धा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अल्पकाळ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बंद</a:t>
            </a:r>
            <a:r>
              <a:rPr lang="en-US" sz="2400" dirty="0" smtClean="0"/>
              <a:t> </a:t>
            </a:r>
            <a:r>
              <a:rPr lang="en-US" sz="2400" dirty="0" err="1" smtClean="0"/>
              <a:t>अर्थव्यवस्था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विकसित</a:t>
            </a:r>
            <a:r>
              <a:rPr lang="en-US" sz="2400" dirty="0" smtClean="0"/>
              <a:t> </a:t>
            </a:r>
            <a:r>
              <a:rPr lang="en-US" sz="2400" dirty="0" err="1" smtClean="0"/>
              <a:t>राष्ट्र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पैशाचे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स्थान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गतिमान</a:t>
            </a:r>
            <a:r>
              <a:rPr lang="en-US" sz="2400" dirty="0" smtClean="0"/>
              <a:t> </a:t>
            </a:r>
            <a:r>
              <a:rPr lang="en-US" sz="2400" dirty="0" err="1" smtClean="0"/>
              <a:t>समाज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केन्सच्या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सिध्दांताची</a:t>
            </a:r>
            <a:r>
              <a:rPr lang="en-US" dirty="0" smtClean="0"/>
              <a:t> </a:t>
            </a:r>
            <a:r>
              <a:rPr lang="en-US" dirty="0" err="1" smtClean="0"/>
              <a:t>गृहिते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550091"/>
          </a:xfrm>
        </p:spPr>
        <p:txBody>
          <a:bodyPr/>
          <a:lstStyle/>
          <a:p>
            <a:r>
              <a:rPr lang="en-US" dirty="0" err="1" smtClean="0"/>
              <a:t>एकूण</a:t>
            </a:r>
            <a:r>
              <a:rPr lang="en-US" dirty="0" smtClean="0"/>
              <a:t> </a:t>
            </a:r>
            <a:r>
              <a:rPr lang="en-US" dirty="0" err="1" smtClean="0"/>
              <a:t>मागणी</a:t>
            </a:r>
            <a:r>
              <a:rPr lang="en-US" dirty="0" smtClean="0"/>
              <a:t> </a:t>
            </a:r>
            <a:r>
              <a:rPr lang="en-US" dirty="0" err="1" smtClean="0"/>
              <a:t>किंमत</a:t>
            </a:r>
            <a:endParaRPr lang="en-US" dirty="0" smtClean="0"/>
          </a:p>
          <a:p>
            <a:r>
              <a:rPr lang="en-US" dirty="0" err="1" smtClean="0"/>
              <a:t>एकूण</a:t>
            </a:r>
            <a:r>
              <a:rPr lang="en-US" dirty="0" smtClean="0"/>
              <a:t> </a:t>
            </a:r>
            <a:r>
              <a:rPr lang="en-US" dirty="0" err="1" smtClean="0"/>
              <a:t>पुरवठा</a:t>
            </a:r>
            <a:r>
              <a:rPr lang="en-US" dirty="0" smtClean="0"/>
              <a:t> </a:t>
            </a:r>
            <a:r>
              <a:rPr lang="en-US" dirty="0" err="1" smtClean="0"/>
              <a:t>किंमत</a:t>
            </a:r>
            <a:endParaRPr lang="en-US" dirty="0" smtClean="0"/>
          </a:p>
          <a:p>
            <a:r>
              <a:rPr lang="en-US" dirty="0" err="1" smtClean="0"/>
              <a:t>अर्थव्यवस्थेचे</a:t>
            </a:r>
            <a:r>
              <a:rPr lang="en-US" dirty="0" smtClean="0"/>
              <a:t> </a:t>
            </a:r>
            <a:r>
              <a:rPr lang="en-US" dirty="0" err="1" smtClean="0"/>
              <a:t>संतुलन</a:t>
            </a:r>
            <a:endParaRPr lang="en-US" dirty="0" smtClean="0"/>
          </a:p>
          <a:p>
            <a:r>
              <a:rPr lang="en-US" dirty="0" err="1" smtClean="0"/>
              <a:t>प्रभावी</a:t>
            </a:r>
            <a:r>
              <a:rPr lang="en-US" dirty="0" smtClean="0"/>
              <a:t> </a:t>
            </a:r>
            <a:r>
              <a:rPr lang="en-US" dirty="0" err="1" smtClean="0"/>
              <a:t>मागणीचे</a:t>
            </a:r>
            <a:r>
              <a:rPr lang="en-US" dirty="0" smtClean="0"/>
              <a:t> </a:t>
            </a:r>
            <a:r>
              <a:rPr lang="en-US" dirty="0" err="1" smtClean="0"/>
              <a:t>तत्व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Effective Demand CamScanner 06-14-2023 12.58.38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981200"/>
            <a:ext cx="5118819" cy="441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मंदीचे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अर्थशास्त्र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पूर्ण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स्पर्धेचा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आधार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विकसनशील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राष्ट्रांना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निरुपयोगी</a:t>
            </a:r>
            <a:r>
              <a:rPr lang="en-US" sz="2400" dirty="0" smtClean="0"/>
              <a:t> 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अल्पकाळाचा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विचार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बंदिस्त</a:t>
            </a:r>
            <a:r>
              <a:rPr lang="en-US" sz="2400" dirty="0" smtClean="0"/>
              <a:t> </a:t>
            </a:r>
            <a:r>
              <a:rPr lang="en-US" sz="2400" dirty="0" err="1" smtClean="0"/>
              <a:t>अर्थव्यवस्था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भांडवलशाहीचे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समर्थन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बचत</a:t>
            </a:r>
            <a:r>
              <a:rPr lang="en-US" sz="2400" dirty="0" smtClean="0"/>
              <a:t> व </a:t>
            </a:r>
            <a:r>
              <a:rPr lang="en-US" sz="2400" dirty="0" err="1" smtClean="0"/>
              <a:t>गुंतवणूकीत</a:t>
            </a:r>
            <a:r>
              <a:rPr lang="en-US" sz="2400" dirty="0" smtClean="0"/>
              <a:t> </a:t>
            </a:r>
            <a:r>
              <a:rPr lang="en-US" sz="2400" dirty="0" err="1" smtClean="0"/>
              <a:t>समानता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सूक्ष्म</a:t>
            </a:r>
            <a:r>
              <a:rPr lang="en-US" sz="2400" dirty="0" smtClean="0"/>
              <a:t> </a:t>
            </a:r>
            <a:r>
              <a:rPr lang="en-US" sz="2400" dirty="0" err="1" smtClean="0"/>
              <a:t>घटकांचा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विचार</a:t>
            </a:r>
            <a:r>
              <a:rPr lang="en-US" sz="2400" dirty="0" smtClean="0"/>
              <a:t> </a:t>
            </a:r>
            <a:r>
              <a:rPr lang="en-US" sz="2400" dirty="0" err="1" smtClean="0"/>
              <a:t>नाही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केन्सच्या</a:t>
            </a:r>
            <a:r>
              <a:rPr lang="en-US" dirty="0" smtClean="0"/>
              <a:t> </a:t>
            </a:r>
            <a:r>
              <a:rPr lang="en-US" dirty="0" err="1" smtClean="0"/>
              <a:t>सिध्दांतावरील</a:t>
            </a:r>
            <a:r>
              <a:rPr lang="en-US" dirty="0" smtClean="0"/>
              <a:t> </a:t>
            </a:r>
            <a:r>
              <a:rPr lang="en-US" dirty="0" err="1" smtClean="0"/>
              <a:t>टीका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सामान्य</a:t>
            </a:r>
            <a:r>
              <a:rPr lang="en-US" sz="2400" dirty="0" smtClean="0"/>
              <a:t> </a:t>
            </a:r>
            <a:r>
              <a:rPr lang="en-US" sz="2400" dirty="0" err="1" smtClean="0"/>
              <a:t>सिध्दांत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अल्पकालीन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विवेचन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नियंत्रित</a:t>
            </a:r>
            <a:r>
              <a:rPr lang="en-US" sz="2400" dirty="0" smtClean="0"/>
              <a:t> </a:t>
            </a:r>
            <a:r>
              <a:rPr lang="en-US" sz="2400" dirty="0" err="1" smtClean="0"/>
              <a:t>भांडवलशाही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सिध्दांताला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तथ्यांची</a:t>
            </a:r>
            <a:r>
              <a:rPr lang="en-US" sz="2400" dirty="0" smtClean="0"/>
              <a:t> </a:t>
            </a:r>
            <a:r>
              <a:rPr lang="en-US" sz="2400" dirty="0" err="1" smtClean="0"/>
              <a:t>जोड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बचत</a:t>
            </a:r>
            <a:r>
              <a:rPr lang="en-US" sz="2400" dirty="0" smtClean="0"/>
              <a:t> </a:t>
            </a:r>
            <a:r>
              <a:rPr lang="en-US" sz="2400" dirty="0" err="1" smtClean="0"/>
              <a:t>हा</a:t>
            </a:r>
            <a:r>
              <a:rPr lang="en-US" sz="2400" dirty="0" smtClean="0"/>
              <a:t> </a:t>
            </a:r>
            <a:r>
              <a:rPr lang="en-US" sz="2400" dirty="0" err="1" smtClean="0"/>
              <a:t>अभिशाप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प्रभावी</a:t>
            </a:r>
            <a:r>
              <a:rPr lang="en-US" sz="2400" dirty="0" smtClean="0"/>
              <a:t> </a:t>
            </a:r>
            <a:r>
              <a:rPr lang="en-US" sz="2400" dirty="0" err="1" smtClean="0"/>
              <a:t>मागणी</a:t>
            </a:r>
            <a:r>
              <a:rPr lang="en-US" sz="2400" dirty="0" smtClean="0"/>
              <a:t> व </a:t>
            </a:r>
            <a:r>
              <a:rPr lang="en-US" sz="2400" dirty="0" err="1" smtClean="0"/>
              <a:t>महत्व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गतिशील</a:t>
            </a:r>
            <a:r>
              <a:rPr lang="en-US" sz="2400" dirty="0" smtClean="0"/>
              <a:t> </a:t>
            </a:r>
            <a:r>
              <a:rPr lang="en-US" sz="2400" dirty="0" err="1" smtClean="0"/>
              <a:t>स्वरुप</a:t>
            </a:r>
            <a:r>
              <a:rPr lang="en-US" sz="2400" dirty="0" smtClean="0"/>
              <a:t> 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सरकारी</a:t>
            </a:r>
            <a:r>
              <a:rPr lang="en-US" sz="2400" dirty="0" smtClean="0"/>
              <a:t> </a:t>
            </a:r>
            <a:r>
              <a:rPr lang="en-US" sz="2400" dirty="0" err="1" smtClean="0"/>
              <a:t>हस्तक्षेप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केन्सच्या</a:t>
            </a:r>
            <a:r>
              <a:rPr lang="en-US" sz="3200" dirty="0" smtClean="0"/>
              <a:t> </a:t>
            </a:r>
            <a:r>
              <a:rPr lang="en-US" sz="3200" dirty="0" err="1" smtClean="0"/>
              <a:t>रोजगार</a:t>
            </a:r>
            <a:r>
              <a:rPr lang="en-US" sz="3200" dirty="0" smtClean="0"/>
              <a:t> </a:t>
            </a:r>
            <a:r>
              <a:rPr lang="en-US" sz="3200" dirty="0" err="1" smtClean="0"/>
              <a:t>विषयक</a:t>
            </a:r>
            <a:r>
              <a:rPr lang="en-US" sz="3200" dirty="0" smtClean="0"/>
              <a:t> </a:t>
            </a:r>
            <a:r>
              <a:rPr lang="en-US" sz="3200" dirty="0" err="1" smtClean="0"/>
              <a:t>सिध्दांताची</a:t>
            </a:r>
            <a:r>
              <a:rPr lang="en-US" sz="3200" dirty="0" smtClean="0"/>
              <a:t> </a:t>
            </a:r>
            <a:r>
              <a:rPr lang="en-US" sz="3200" dirty="0" err="1" smtClean="0"/>
              <a:t>वैशिष्ट्ये</a:t>
            </a:r>
            <a:r>
              <a:rPr lang="en-US" sz="3200" dirty="0" smtClean="0"/>
              <a:t>: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व्यक्तिगत</a:t>
            </a:r>
            <a:r>
              <a:rPr lang="en-US" dirty="0" smtClean="0"/>
              <a:t> </a:t>
            </a:r>
            <a:r>
              <a:rPr lang="en-US" dirty="0" err="1" smtClean="0"/>
              <a:t>पातळीवरील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लहान</a:t>
            </a:r>
            <a:r>
              <a:rPr lang="en-US" dirty="0" smtClean="0"/>
              <a:t> </a:t>
            </a:r>
            <a:r>
              <a:rPr lang="en-US" dirty="0" err="1" smtClean="0"/>
              <a:t>लहान</a:t>
            </a:r>
            <a:r>
              <a:rPr lang="en-US" dirty="0" smtClean="0"/>
              <a:t> </a:t>
            </a:r>
            <a:r>
              <a:rPr lang="en-US" dirty="0" err="1" smtClean="0"/>
              <a:t>घटकांच्या</a:t>
            </a:r>
            <a:r>
              <a:rPr lang="en-US" dirty="0" smtClean="0"/>
              <a:t> </a:t>
            </a:r>
            <a:r>
              <a:rPr lang="en-US" dirty="0" err="1" smtClean="0"/>
              <a:t>अभ्यासाकडे</a:t>
            </a:r>
            <a:r>
              <a:rPr lang="en-US" dirty="0" smtClean="0"/>
              <a:t> </a:t>
            </a:r>
            <a:r>
              <a:rPr lang="en-US" dirty="0" err="1" smtClean="0"/>
              <a:t>दुर्लक्ष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निष्कर्ष</a:t>
            </a:r>
            <a:r>
              <a:rPr lang="en-US" dirty="0" smtClean="0"/>
              <a:t> </a:t>
            </a:r>
            <a:r>
              <a:rPr lang="en-US" dirty="0" err="1" smtClean="0"/>
              <a:t>फसवे</a:t>
            </a:r>
            <a:r>
              <a:rPr lang="en-US" dirty="0" smtClean="0"/>
              <a:t> व </a:t>
            </a:r>
            <a:r>
              <a:rPr lang="en-US" dirty="0" err="1" smtClean="0"/>
              <a:t>चुकीचे</a:t>
            </a:r>
            <a:r>
              <a:rPr lang="en-US" dirty="0" smtClean="0"/>
              <a:t> </a:t>
            </a:r>
            <a:r>
              <a:rPr lang="en-US" dirty="0" err="1" smtClean="0"/>
              <a:t>असतात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समूहात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समुदायात</a:t>
            </a:r>
            <a:r>
              <a:rPr lang="en-US" dirty="0" smtClean="0"/>
              <a:t> </a:t>
            </a:r>
            <a:r>
              <a:rPr lang="en-US" dirty="0" err="1" smtClean="0"/>
              <a:t>परस्परविरोधी</a:t>
            </a:r>
            <a:r>
              <a:rPr lang="en-US" dirty="0" smtClean="0"/>
              <a:t> </a:t>
            </a:r>
            <a:r>
              <a:rPr lang="en-US" dirty="0" err="1" smtClean="0"/>
              <a:t>घटकांचा</a:t>
            </a:r>
            <a:r>
              <a:rPr lang="en-US" dirty="0" smtClean="0"/>
              <a:t> </a:t>
            </a:r>
            <a:r>
              <a:rPr lang="en-US" dirty="0" err="1" smtClean="0"/>
              <a:t>समावेश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सामुदायिक</a:t>
            </a:r>
            <a:r>
              <a:rPr lang="en-US" dirty="0" smtClean="0"/>
              <a:t> </a:t>
            </a:r>
            <a:r>
              <a:rPr lang="en-US" dirty="0" err="1" smtClean="0"/>
              <a:t>प्रवृत्तीचे</a:t>
            </a:r>
            <a:r>
              <a:rPr lang="en-US" dirty="0" smtClean="0"/>
              <a:t> </a:t>
            </a:r>
            <a:r>
              <a:rPr lang="en-US" dirty="0" err="1" smtClean="0"/>
              <a:t>मापन</a:t>
            </a:r>
            <a:r>
              <a:rPr lang="en-US" dirty="0" smtClean="0"/>
              <a:t> </a:t>
            </a:r>
            <a:r>
              <a:rPr lang="en-US" dirty="0" err="1" smtClean="0"/>
              <a:t>पैशात</a:t>
            </a:r>
            <a:r>
              <a:rPr lang="en-US" dirty="0" smtClean="0"/>
              <a:t> </a:t>
            </a:r>
            <a:r>
              <a:rPr lang="en-US" dirty="0" err="1" smtClean="0"/>
              <a:t>करता</a:t>
            </a:r>
            <a:r>
              <a:rPr lang="en-US" dirty="0" smtClean="0"/>
              <a:t> </a:t>
            </a:r>
            <a:r>
              <a:rPr lang="en-US" dirty="0" err="1" smtClean="0"/>
              <a:t>येत</a:t>
            </a:r>
            <a:r>
              <a:rPr lang="en-US" dirty="0" smtClean="0"/>
              <a:t> </a:t>
            </a:r>
            <a:r>
              <a:rPr lang="en-US" dirty="0" err="1" smtClean="0"/>
              <a:t>नाही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अर्थशास्त्राचे</a:t>
            </a:r>
            <a:r>
              <a:rPr lang="en-US" dirty="0" smtClean="0"/>
              <a:t> </a:t>
            </a:r>
            <a:r>
              <a:rPr lang="en-US" dirty="0" err="1" smtClean="0"/>
              <a:t>विवेचन</a:t>
            </a:r>
            <a:r>
              <a:rPr lang="en-US" dirty="0" smtClean="0"/>
              <a:t> </a:t>
            </a:r>
            <a:r>
              <a:rPr lang="en-US" dirty="0" err="1" smtClean="0"/>
              <a:t>अपूर्ण</a:t>
            </a:r>
            <a:r>
              <a:rPr lang="en-US" dirty="0" smtClean="0"/>
              <a:t> </a:t>
            </a:r>
            <a:r>
              <a:rPr lang="en-US" dirty="0" err="1" smtClean="0"/>
              <a:t>आहे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अर्थशास्त्राच्या</a:t>
            </a:r>
            <a:r>
              <a:rPr lang="en-US" dirty="0" smtClean="0"/>
              <a:t> </a:t>
            </a:r>
            <a:r>
              <a:rPr lang="en-US" dirty="0" err="1" smtClean="0"/>
              <a:t>मर्यादा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दोष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समूच्चयाचा</a:t>
            </a:r>
            <a:r>
              <a:rPr lang="en-US" dirty="0" smtClean="0"/>
              <a:t> </a:t>
            </a:r>
            <a:r>
              <a:rPr lang="en-US" dirty="0" err="1" smtClean="0"/>
              <a:t>अभ्यास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समस्त</a:t>
            </a:r>
            <a:r>
              <a:rPr lang="en-US" dirty="0" smtClean="0"/>
              <a:t> </a:t>
            </a:r>
            <a:r>
              <a:rPr lang="en-US" dirty="0" err="1" smtClean="0"/>
              <a:t>मागणी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समस्त</a:t>
            </a:r>
            <a:r>
              <a:rPr lang="en-US" dirty="0" smtClean="0"/>
              <a:t> </a:t>
            </a:r>
            <a:r>
              <a:rPr lang="en-US" dirty="0" err="1" smtClean="0"/>
              <a:t>पुरवठा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मागणी</a:t>
            </a:r>
            <a:r>
              <a:rPr lang="en-US" dirty="0" smtClean="0"/>
              <a:t> व </a:t>
            </a:r>
            <a:r>
              <a:rPr lang="en-US" dirty="0" err="1" smtClean="0"/>
              <a:t>पुरवठ्यातील</a:t>
            </a:r>
            <a:r>
              <a:rPr lang="en-US" dirty="0" smtClean="0"/>
              <a:t> </a:t>
            </a:r>
            <a:r>
              <a:rPr lang="en-US" dirty="0" err="1" smtClean="0"/>
              <a:t>संबंध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समुच्चयाचे</a:t>
            </a:r>
            <a:r>
              <a:rPr lang="en-US" dirty="0" smtClean="0"/>
              <a:t> </a:t>
            </a:r>
            <a:r>
              <a:rPr lang="en-US" dirty="0" err="1" smtClean="0"/>
              <a:t>मूल्य</a:t>
            </a:r>
            <a:r>
              <a:rPr lang="en-US" dirty="0" smtClean="0"/>
              <a:t> </a:t>
            </a:r>
            <a:r>
              <a:rPr lang="en-US" dirty="0" err="1" smtClean="0"/>
              <a:t>पैशात</a:t>
            </a:r>
            <a:r>
              <a:rPr lang="en-US" dirty="0" smtClean="0"/>
              <a:t> </a:t>
            </a:r>
            <a:r>
              <a:rPr lang="en-US" dirty="0" err="1" smtClean="0"/>
              <a:t>व्यक्त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समतोलाची</a:t>
            </a:r>
            <a:r>
              <a:rPr lang="en-US" dirty="0" smtClean="0"/>
              <a:t> </a:t>
            </a:r>
            <a:r>
              <a:rPr lang="en-US" dirty="0" err="1" smtClean="0"/>
              <a:t>स्थिती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अर्थशास्त्राचे</a:t>
            </a:r>
            <a:r>
              <a:rPr lang="en-US" dirty="0" smtClean="0"/>
              <a:t> </a:t>
            </a:r>
            <a:r>
              <a:rPr lang="en-US" dirty="0" err="1" smtClean="0"/>
              <a:t>स्वरुप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उपभोग</a:t>
            </a:r>
            <a:r>
              <a:rPr lang="en-US" dirty="0" smtClean="0"/>
              <a:t> व </a:t>
            </a:r>
            <a:r>
              <a:rPr lang="en-US" dirty="0" err="1" smtClean="0"/>
              <a:t>गुंतवणूक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उत्पादन</a:t>
            </a:r>
            <a:r>
              <a:rPr lang="en-US" dirty="0" smtClean="0"/>
              <a:t> व </a:t>
            </a:r>
            <a:r>
              <a:rPr lang="en-US" dirty="0" err="1" smtClean="0"/>
              <a:t>रोजगार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आर्थिक</a:t>
            </a:r>
            <a:r>
              <a:rPr lang="en-US" dirty="0" smtClean="0"/>
              <a:t> </a:t>
            </a:r>
            <a:r>
              <a:rPr lang="en-US" dirty="0" err="1" smtClean="0"/>
              <a:t>स्थैर्य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आर्थिक</a:t>
            </a:r>
            <a:r>
              <a:rPr lang="en-US" dirty="0" smtClean="0"/>
              <a:t> </a:t>
            </a:r>
            <a:r>
              <a:rPr lang="en-US" dirty="0" err="1" smtClean="0"/>
              <a:t>वृध्दि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उत्पन्नाचा</a:t>
            </a:r>
            <a:r>
              <a:rPr lang="en-US" dirty="0" smtClean="0"/>
              <a:t> </a:t>
            </a:r>
            <a:r>
              <a:rPr lang="en-US" dirty="0" err="1" smtClean="0"/>
              <a:t>अभ्यास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सर्वसाधारण</a:t>
            </a:r>
            <a:r>
              <a:rPr lang="en-US" dirty="0" smtClean="0"/>
              <a:t> </a:t>
            </a:r>
            <a:r>
              <a:rPr lang="en-US" dirty="0" err="1" smtClean="0"/>
              <a:t>किंमत</a:t>
            </a:r>
            <a:r>
              <a:rPr lang="en-US" dirty="0" smtClean="0"/>
              <a:t>  </a:t>
            </a:r>
            <a:r>
              <a:rPr lang="en-US" dirty="0" err="1" smtClean="0"/>
              <a:t>पातळी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विदेशी</a:t>
            </a:r>
            <a:r>
              <a:rPr lang="en-US" dirty="0" smtClean="0"/>
              <a:t> </a:t>
            </a:r>
            <a:r>
              <a:rPr lang="en-US" dirty="0" err="1" smtClean="0"/>
              <a:t>व्यापारविषयक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विभाजनविषयक</a:t>
            </a:r>
            <a:r>
              <a:rPr lang="en-US" dirty="0" smtClean="0"/>
              <a:t> </a:t>
            </a:r>
            <a:r>
              <a:rPr lang="en-US" dirty="0" err="1" smtClean="0"/>
              <a:t>सिध्दांत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अर्थशास्त्राची</a:t>
            </a:r>
            <a:r>
              <a:rPr lang="en-US" dirty="0" smtClean="0"/>
              <a:t> </a:t>
            </a:r>
            <a:r>
              <a:rPr lang="en-US" dirty="0" err="1" smtClean="0"/>
              <a:t>व्याप्ती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उत्पन्नाचा</a:t>
            </a:r>
            <a:r>
              <a:rPr lang="en-US" dirty="0" smtClean="0"/>
              <a:t> </a:t>
            </a:r>
            <a:r>
              <a:rPr lang="en-US" dirty="0" err="1" smtClean="0"/>
              <a:t>अर्थ</a:t>
            </a:r>
            <a:r>
              <a:rPr lang="en-US" dirty="0" smtClean="0"/>
              <a:t> (</a:t>
            </a:r>
            <a:r>
              <a:rPr lang="en-US" dirty="0" err="1" smtClean="0"/>
              <a:t>व्याख्या</a:t>
            </a:r>
            <a:r>
              <a:rPr lang="en-US" dirty="0" smtClean="0"/>
              <a:t> – </a:t>
            </a:r>
            <a:r>
              <a:rPr lang="en-US" dirty="0" err="1" smtClean="0"/>
              <a:t>मार्शल</a:t>
            </a:r>
            <a:r>
              <a:rPr lang="en-US" dirty="0" smtClean="0"/>
              <a:t>, </a:t>
            </a:r>
            <a:r>
              <a:rPr lang="en-US" dirty="0" err="1" smtClean="0"/>
              <a:t>पीगू</a:t>
            </a:r>
            <a:r>
              <a:rPr lang="en-US" dirty="0" smtClean="0"/>
              <a:t> </a:t>
            </a:r>
            <a:r>
              <a:rPr lang="en-US" dirty="0" err="1" smtClean="0"/>
              <a:t>आणि</a:t>
            </a:r>
            <a:r>
              <a:rPr lang="en-US" dirty="0" smtClean="0"/>
              <a:t> </a:t>
            </a:r>
            <a:r>
              <a:rPr lang="en-US" dirty="0" err="1" smtClean="0"/>
              <a:t>फिशर</a:t>
            </a:r>
            <a:r>
              <a:rPr lang="en-US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उत्पन्नचे</a:t>
            </a:r>
            <a:r>
              <a:rPr lang="en-US" dirty="0" smtClean="0"/>
              <a:t> </a:t>
            </a:r>
            <a:r>
              <a:rPr lang="en-US" dirty="0" err="1" smtClean="0"/>
              <a:t>घटक</a:t>
            </a:r>
            <a:r>
              <a:rPr lang="en-US" dirty="0" smtClean="0"/>
              <a:t> व </a:t>
            </a:r>
            <a:r>
              <a:rPr lang="en-US" dirty="0" err="1" smtClean="0"/>
              <a:t>महत्व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उत्पन्नाच्या</a:t>
            </a:r>
            <a:r>
              <a:rPr lang="en-US" dirty="0" smtClean="0"/>
              <a:t> </a:t>
            </a:r>
            <a:r>
              <a:rPr lang="en-US" dirty="0" err="1" smtClean="0"/>
              <a:t>संकल्पना</a:t>
            </a:r>
            <a:r>
              <a:rPr lang="en-US" dirty="0" smtClean="0"/>
              <a:t> (</a:t>
            </a:r>
            <a:r>
              <a:rPr lang="en-US" dirty="0" err="1" smtClean="0"/>
              <a:t>सकल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, </a:t>
            </a: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, </a:t>
            </a: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स्वदेशी</a:t>
            </a:r>
            <a:r>
              <a:rPr lang="en-US" dirty="0" smtClean="0"/>
              <a:t> </a:t>
            </a:r>
            <a:r>
              <a:rPr lang="en-US" dirty="0" err="1" smtClean="0"/>
              <a:t>उत्पादन</a:t>
            </a:r>
            <a:r>
              <a:rPr lang="en-US" dirty="0" smtClean="0"/>
              <a:t>, </a:t>
            </a:r>
            <a:r>
              <a:rPr lang="en-US" dirty="0" err="1" smtClean="0"/>
              <a:t>साधारण</a:t>
            </a:r>
            <a:r>
              <a:rPr lang="en-US" dirty="0" smtClean="0"/>
              <a:t> </a:t>
            </a: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उत्पादन</a:t>
            </a:r>
            <a:r>
              <a:rPr lang="en-US" dirty="0" smtClean="0"/>
              <a:t>, </a:t>
            </a:r>
            <a:r>
              <a:rPr lang="en-US" dirty="0" err="1" smtClean="0"/>
              <a:t>वास्तव</a:t>
            </a:r>
            <a:r>
              <a:rPr lang="en-US" dirty="0" smtClean="0"/>
              <a:t> </a:t>
            </a:r>
            <a:r>
              <a:rPr lang="en-US" dirty="0" err="1" smtClean="0"/>
              <a:t>स्थूल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, </a:t>
            </a:r>
            <a:r>
              <a:rPr lang="en-US" dirty="0" err="1" smtClean="0"/>
              <a:t>शुध्द</a:t>
            </a:r>
            <a:r>
              <a:rPr lang="en-US" dirty="0" smtClean="0"/>
              <a:t>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r>
              <a:rPr lang="en-US" dirty="0" smtClean="0"/>
              <a:t>, 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दुसरे</a:t>
            </a:r>
            <a:r>
              <a:rPr lang="en-US" dirty="0" smtClean="0"/>
              <a:t>: </a:t>
            </a:r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GNP = C+I+G+(X-M)+(R-P)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GDP = C+I+G-NET INCOME FROM ABROAD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NNP = GNP – </a:t>
            </a:r>
            <a:r>
              <a:rPr lang="en-US" dirty="0" err="1" smtClean="0"/>
              <a:t>घसारा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NDP = GDP – </a:t>
            </a:r>
            <a:r>
              <a:rPr lang="en-US" dirty="0" err="1" smtClean="0"/>
              <a:t>घसारा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चक्राकार प्रवाह राष्ट्रीय उत्पन्न CamScanner 06-14-2023 12.58.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473" y="1481138"/>
            <a:ext cx="6623054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राष्ट्रीय</a:t>
            </a:r>
            <a:r>
              <a:rPr lang="en-US" dirty="0" smtClean="0"/>
              <a:t> </a:t>
            </a:r>
            <a:r>
              <a:rPr lang="en-US" dirty="0" err="1" smtClean="0"/>
              <a:t>उत्पन्नाचा</a:t>
            </a:r>
            <a:r>
              <a:rPr lang="en-US" dirty="0" smtClean="0"/>
              <a:t> </a:t>
            </a:r>
            <a:r>
              <a:rPr lang="en-US" dirty="0" err="1" smtClean="0"/>
              <a:t>चक्राकार</a:t>
            </a:r>
            <a:r>
              <a:rPr lang="en-US" dirty="0" smtClean="0"/>
              <a:t> </a:t>
            </a:r>
            <a:r>
              <a:rPr lang="en-US" dirty="0" err="1" smtClean="0"/>
              <a:t>प्रवाह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771</TotalTime>
  <Words>1145</Words>
  <Application>Microsoft Office PowerPoint</Application>
  <PresentationFormat>On-screen Show (4:3)</PresentationFormat>
  <Paragraphs>244</Paragraphs>
  <Slides>34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Concourse</vt:lpstr>
      <vt:lpstr>स्थूल अर्थशास्त्र I</vt:lpstr>
      <vt:lpstr>प्रकरण पहिले: स्थुल अर्थशास्त्राची ओळख</vt:lpstr>
      <vt:lpstr>स्थूल अर्थशास्त्राचे उपयोग आणि महत्व</vt:lpstr>
      <vt:lpstr>स्थूल अर्थशास्त्राच्या मर्यादा किंवा दोष:</vt:lpstr>
      <vt:lpstr>स्थूल अर्थशास्त्राचे स्वरुप </vt:lpstr>
      <vt:lpstr>स्थूल अर्थशास्त्राची व्याप्ती</vt:lpstr>
      <vt:lpstr>प्रकरण दुसरे: राष्ट्रीय उत्पन्न</vt:lpstr>
      <vt:lpstr>Slide 8</vt:lpstr>
      <vt:lpstr>राष्ट्रीय उत्पन्नाचा चक्राकार प्रवाह</vt:lpstr>
      <vt:lpstr>राष्ट्रीय उत्पन्न मोजण्याच्या पध्दती:</vt:lpstr>
      <vt:lpstr>राष्ट्रीय उत्पन्न मोजणीतील अडचणी:</vt:lpstr>
      <vt:lpstr>प्रकरण तिसरे: अर्थव्यवस्थेत पैशाची भुमिका</vt:lpstr>
      <vt:lpstr>पैशाची कार्य</vt:lpstr>
      <vt:lpstr>Slide 14</vt:lpstr>
      <vt:lpstr>पैशाचा संख्यामान सिध्दांत</vt:lpstr>
      <vt:lpstr>फिशरच्या सिध्दांतावरीज टीका:</vt:lpstr>
      <vt:lpstr>केंब्रिज दृष्टिकोन (पैशाला मागणी का असते आणि ती किती प्रमाणात असते, पैशाला असणारी मागणी आणि पैशाचे मूल्य यांचा संबंध)</vt:lpstr>
      <vt:lpstr>प्रकरण चौथे: चलनवाढ व चलनघट</vt:lpstr>
      <vt:lpstr>चलनवाढीची कारणे</vt:lpstr>
      <vt:lpstr>चलनवाढीचे परिणाम</vt:lpstr>
      <vt:lpstr>चलनवाढीवर उपाययोजना:</vt:lpstr>
      <vt:lpstr>चलनघट</vt:lpstr>
      <vt:lpstr>चलनघटीची कारणे</vt:lpstr>
      <vt:lpstr>चलनघटीचे परिणाम</vt:lpstr>
      <vt:lpstr>चलनघटीबाबत उपाययोजना</vt:lpstr>
      <vt:lpstr>प्रकरण पाचवे: उत्पन्न व रोजगाराचे सिध्दांत</vt:lpstr>
      <vt:lpstr>से च्या बाजार नियमाची गृहिते</vt:lpstr>
      <vt:lpstr>से च्या सिध्दांताचे निष्कर्ष</vt:lpstr>
      <vt:lpstr>से च्या सिध्दांतावर करण्यात येणाऱ्या टीका</vt:lpstr>
      <vt:lpstr>किन्सचा रोजगारविषयक सिध्दांत:</vt:lpstr>
      <vt:lpstr>केन्सच्या सिध्दांताची गृहिते</vt:lpstr>
      <vt:lpstr>Slide 32</vt:lpstr>
      <vt:lpstr>केन्सच्या सिध्दांतावरील टीका:</vt:lpstr>
      <vt:lpstr>केन्सच्या रोजगार विषयक सिध्दांताची वैशिष्ट्ये: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स्थूल अर्थशास्त्र</dc:title>
  <dc:creator>admin</dc:creator>
  <cp:lastModifiedBy>admin</cp:lastModifiedBy>
  <cp:revision>128</cp:revision>
  <dcterms:created xsi:type="dcterms:W3CDTF">2023-06-14T06:20:57Z</dcterms:created>
  <dcterms:modified xsi:type="dcterms:W3CDTF">2023-06-16T09:50:34Z</dcterms:modified>
</cp:coreProperties>
</file>