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80" r:id="rId4"/>
    <p:sldId id="279" r:id="rId5"/>
    <p:sldId id="278" r:id="rId6"/>
    <p:sldId id="309" r:id="rId7"/>
    <p:sldId id="310" r:id="rId8"/>
    <p:sldId id="312" r:id="rId9"/>
    <p:sldId id="308" r:id="rId10"/>
    <p:sldId id="313" r:id="rId11"/>
    <p:sldId id="314" r:id="rId12"/>
    <p:sldId id="319" r:id="rId13"/>
    <p:sldId id="315" r:id="rId14"/>
    <p:sldId id="316" r:id="rId15"/>
    <p:sldId id="317" r:id="rId16"/>
    <p:sldId id="318" r:id="rId17"/>
    <p:sldId id="320" r:id="rId18"/>
    <p:sldId id="269" r:id="rId19"/>
    <p:sldId id="268" r:id="rId20"/>
    <p:sldId id="296" r:id="rId21"/>
    <p:sldId id="295" r:id="rId22"/>
    <p:sldId id="294" r:id="rId23"/>
    <p:sldId id="293" r:id="rId24"/>
    <p:sldId id="292" r:id="rId25"/>
    <p:sldId id="291" r:id="rId26"/>
    <p:sldId id="290" r:id="rId27"/>
    <p:sldId id="307" r:id="rId28"/>
    <p:sldId id="305" r:id="rId29"/>
    <p:sldId id="304" r:id="rId30"/>
    <p:sldId id="323" r:id="rId31"/>
    <p:sldId id="301"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6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hyperlink" Target="https://en.wikipedia.org/wiki/Dinah_Morris" TargetMode="External"/><Relationship Id="rId2" Type="http://schemas.openxmlformats.org/officeDocument/2006/relationships/hyperlink" Target="https://en.wikipedia.org/wiki/Hetty_Sorrel" TargetMode="External"/><Relationship Id="rId1" Type="http://schemas.openxmlformats.org/officeDocument/2006/relationships/hyperlink" Target="https://en.wikipedia.org/wiki/Adam_Bede_(character)" TargetMode="External"/><Relationship Id="rId4" Type="http://schemas.openxmlformats.org/officeDocument/2006/relationships/hyperlink" Target="https://en.wikipedia.org/wiki/Squire"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769FD2-2EA6-4EB5-B9F3-9FD8925BE211}"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BB3F0E35-0FCD-49D0-A0AD-77AC2C06F530}">
      <dgm:prSet phldrT="[Text]"/>
      <dgm:spPr/>
      <dgm:t>
        <a:bodyPr/>
        <a:lstStyle/>
        <a:p>
          <a:r>
            <a:rPr lang="en-US" b="1" dirty="0" smtClean="0"/>
            <a:t>The Bede family: </a:t>
          </a:r>
          <a:r>
            <a:rPr lang="en-US" dirty="0" smtClean="0">
              <a:hlinkClick xmlns:r="http://schemas.openxmlformats.org/officeDocument/2006/relationships" r:id="rId1" tooltip="Adam Bede (character)"/>
            </a:rPr>
            <a:t>Adam Bede</a:t>
          </a:r>
          <a:r>
            <a:rPr lang="en-US" dirty="0" smtClean="0"/>
            <a:t>, </a:t>
          </a:r>
        </a:p>
        <a:p>
          <a:r>
            <a:rPr lang="en-US" dirty="0" smtClean="0"/>
            <a:t>Seth Bede, Lisbeth Bede, Thias (Matthias) Bede, Gyp is Adam's dog</a:t>
          </a:r>
          <a:endParaRPr lang="en-US" dirty="0"/>
        </a:p>
      </dgm:t>
    </dgm:pt>
    <dgm:pt modelId="{114F60B6-0C1B-465F-AA7C-78A050D0A9AD}" type="parTrans" cxnId="{D307545E-EF03-44AE-9218-599816EA9884}">
      <dgm:prSet/>
      <dgm:spPr/>
      <dgm:t>
        <a:bodyPr/>
        <a:lstStyle/>
        <a:p>
          <a:endParaRPr lang="en-US"/>
        </a:p>
      </dgm:t>
    </dgm:pt>
    <dgm:pt modelId="{337C9B12-2266-4BF4-8320-043EF95EDFDD}" type="sibTrans" cxnId="{D307545E-EF03-44AE-9218-599816EA9884}">
      <dgm:prSet/>
      <dgm:spPr/>
      <dgm:t>
        <a:bodyPr/>
        <a:lstStyle/>
        <a:p>
          <a:endParaRPr lang="en-US"/>
        </a:p>
      </dgm:t>
    </dgm:pt>
    <dgm:pt modelId="{56033E69-8984-4ED4-A562-8566A7C29AB3}">
      <dgm:prSet phldrT="[Text]" custT="1"/>
      <dgm:spPr/>
      <dgm:t>
        <a:bodyPr/>
        <a:lstStyle/>
        <a:p>
          <a:r>
            <a:rPr lang="en-US" sz="2000" b="1" dirty="0" smtClean="0"/>
            <a:t>Poyser family:</a:t>
          </a:r>
        </a:p>
        <a:p>
          <a:r>
            <a:rPr lang="en-US" sz="2000" dirty="0" smtClean="0"/>
            <a:t>Martin Poyser and his wife Rachel, Marty and Tommy - sons. "Old Martin" Mr. Poyser's elderly father, </a:t>
          </a:r>
          <a:r>
            <a:rPr lang="en-US" sz="2000" dirty="0" smtClean="0">
              <a:hlinkClick xmlns:r="http://schemas.openxmlformats.org/officeDocument/2006/relationships" r:id="rId2" tooltip="Hetty Sorrel"/>
            </a:rPr>
            <a:t>Hetty Sorrel</a:t>
          </a:r>
          <a:r>
            <a:rPr lang="en-US" sz="2000" dirty="0" smtClean="0"/>
            <a:t>, </a:t>
          </a:r>
          <a:r>
            <a:rPr lang="en-US" sz="2000" dirty="0" smtClean="0">
              <a:hlinkClick xmlns:r="http://schemas.openxmlformats.org/officeDocument/2006/relationships" r:id="rId3" tooltip="Dinah Morris"/>
            </a:rPr>
            <a:t>Dinah Morris</a:t>
          </a:r>
          <a:r>
            <a:rPr lang="en-US" sz="1700" dirty="0" smtClean="0"/>
            <a:t> </a:t>
          </a:r>
          <a:endParaRPr lang="en-US" sz="2000" dirty="0"/>
        </a:p>
      </dgm:t>
    </dgm:pt>
    <dgm:pt modelId="{24BDE73F-050F-4EBF-9F61-43D38907D341}" type="parTrans" cxnId="{4F2427FE-B28B-4FC4-804C-53A622C152FF}">
      <dgm:prSet/>
      <dgm:spPr/>
      <dgm:t>
        <a:bodyPr/>
        <a:lstStyle/>
        <a:p>
          <a:endParaRPr lang="en-US"/>
        </a:p>
      </dgm:t>
    </dgm:pt>
    <dgm:pt modelId="{64E1C16B-DC14-4BFD-B8B5-A9FF6ED6FC6F}" type="sibTrans" cxnId="{4F2427FE-B28B-4FC4-804C-53A622C152FF}">
      <dgm:prSet/>
      <dgm:spPr/>
      <dgm:t>
        <a:bodyPr/>
        <a:lstStyle/>
        <a:p>
          <a:endParaRPr lang="en-US"/>
        </a:p>
      </dgm:t>
    </dgm:pt>
    <dgm:pt modelId="{AE2F90C3-1892-41CC-B9DE-4EC7D0B03B07}">
      <dgm:prSet phldrT="[Text]" custT="1"/>
      <dgm:spPr/>
      <dgm:t>
        <a:bodyPr/>
        <a:lstStyle/>
        <a:p>
          <a:r>
            <a:rPr lang="en-US" sz="2000" b="1" dirty="0" smtClean="0"/>
            <a:t>Irwine family:</a:t>
          </a:r>
        </a:p>
        <a:p>
          <a:r>
            <a:rPr lang="en-US" sz="2000" dirty="0" smtClean="0"/>
            <a:t>Adolphus Irwine, Mrs. Irwine, Pastor </a:t>
          </a:r>
          <a:endParaRPr lang="en-US" sz="2000" dirty="0"/>
        </a:p>
      </dgm:t>
    </dgm:pt>
    <dgm:pt modelId="{BEF06B76-DC41-4968-B949-4DE75B70CAB3}" type="parTrans" cxnId="{676C8715-F177-46A1-8D03-8DAB6B6353A6}">
      <dgm:prSet/>
      <dgm:spPr/>
      <dgm:t>
        <a:bodyPr/>
        <a:lstStyle/>
        <a:p>
          <a:endParaRPr lang="en-US"/>
        </a:p>
      </dgm:t>
    </dgm:pt>
    <dgm:pt modelId="{BF81E7E1-36B1-4838-8CB9-DA46D2C0D5E9}" type="sibTrans" cxnId="{676C8715-F177-46A1-8D03-8DAB6B6353A6}">
      <dgm:prSet/>
      <dgm:spPr/>
      <dgm:t>
        <a:bodyPr/>
        <a:lstStyle/>
        <a:p>
          <a:endParaRPr lang="en-US"/>
        </a:p>
      </dgm:t>
    </dgm:pt>
    <dgm:pt modelId="{A6AAF86E-86DA-43F0-A00D-BCEFC89D83F3}">
      <dgm:prSet phldrT="[Text]"/>
      <dgm:spPr/>
      <dgm:t>
        <a:bodyPr/>
        <a:lstStyle/>
        <a:p>
          <a:r>
            <a:rPr lang="en-US" b="1" dirty="0" smtClean="0"/>
            <a:t>Donnithorne family:</a:t>
          </a:r>
        </a:p>
        <a:p>
          <a:r>
            <a:rPr lang="en-US" dirty="0" smtClean="0">
              <a:hlinkClick xmlns:r="http://schemas.openxmlformats.org/officeDocument/2006/relationships" r:id="rId4" tooltip="Squire"/>
            </a:rPr>
            <a:t>Squire</a:t>
          </a:r>
          <a:r>
            <a:rPr lang="en-US" dirty="0" smtClean="0"/>
            <a:t> Donnithorne, Arthur Donnithorne, Miss Lydia Donnithorne</a:t>
          </a:r>
          <a:endParaRPr lang="en-US" dirty="0"/>
        </a:p>
      </dgm:t>
    </dgm:pt>
    <dgm:pt modelId="{E7709B2D-6053-4FFA-80B8-5F4A0FA7A183}" type="parTrans" cxnId="{5B61B0DA-39A7-461D-8E92-B3756B2B5297}">
      <dgm:prSet/>
      <dgm:spPr/>
      <dgm:t>
        <a:bodyPr/>
        <a:lstStyle/>
        <a:p>
          <a:endParaRPr lang="en-US"/>
        </a:p>
      </dgm:t>
    </dgm:pt>
    <dgm:pt modelId="{F8EB2AD6-BF22-4E99-B0A1-AA2E36205880}" type="sibTrans" cxnId="{5B61B0DA-39A7-461D-8E92-B3756B2B5297}">
      <dgm:prSet/>
      <dgm:spPr/>
      <dgm:t>
        <a:bodyPr/>
        <a:lstStyle/>
        <a:p>
          <a:endParaRPr lang="en-US"/>
        </a:p>
      </dgm:t>
    </dgm:pt>
    <dgm:pt modelId="{0BABE3D1-70B0-4710-893A-C5864E084837}">
      <dgm:prSet phldrT="[Text]" custT="1"/>
      <dgm:spPr/>
      <dgm:t>
        <a:bodyPr/>
        <a:lstStyle/>
        <a:p>
          <a:r>
            <a:rPr lang="en-US" sz="2000" b="1" dirty="0" smtClean="0"/>
            <a:t>Other characters</a:t>
          </a:r>
        </a:p>
        <a:p>
          <a:r>
            <a:rPr lang="en-US" sz="2000" dirty="0" smtClean="0"/>
            <a:t>Bartle Massey, Mr. Craig, Jonathan, Ben Cranage, Chad Cranage, Chad's Bess, and Joshua Rann.</a:t>
          </a:r>
          <a:endParaRPr lang="en-US" sz="2000" dirty="0"/>
        </a:p>
      </dgm:t>
    </dgm:pt>
    <dgm:pt modelId="{51100753-3E1F-46CB-B574-3EA29F47A9FA}" type="parTrans" cxnId="{3111230C-7387-4A35-AECE-CD945AD7A692}">
      <dgm:prSet/>
      <dgm:spPr/>
      <dgm:t>
        <a:bodyPr/>
        <a:lstStyle/>
        <a:p>
          <a:endParaRPr lang="en-US"/>
        </a:p>
      </dgm:t>
    </dgm:pt>
    <dgm:pt modelId="{0F53C302-7C85-4A56-BE5A-451314552DE9}" type="sibTrans" cxnId="{3111230C-7387-4A35-AECE-CD945AD7A692}">
      <dgm:prSet/>
      <dgm:spPr/>
      <dgm:t>
        <a:bodyPr/>
        <a:lstStyle/>
        <a:p>
          <a:endParaRPr lang="en-US"/>
        </a:p>
      </dgm:t>
    </dgm:pt>
    <dgm:pt modelId="{1628DA6A-DB66-4C74-B2C8-635C4FCE50B6}" type="pres">
      <dgm:prSet presAssocID="{17769FD2-2EA6-4EB5-B9F3-9FD8925BE211}" presName="cycle" presStyleCnt="0">
        <dgm:presLayoutVars>
          <dgm:dir/>
          <dgm:resizeHandles val="exact"/>
        </dgm:presLayoutVars>
      </dgm:prSet>
      <dgm:spPr/>
      <dgm:t>
        <a:bodyPr/>
        <a:lstStyle/>
        <a:p>
          <a:endParaRPr lang="en-US"/>
        </a:p>
      </dgm:t>
    </dgm:pt>
    <dgm:pt modelId="{F66CF3F4-015C-4329-A0AD-3C061FD837D4}" type="pres">
      <dgm:prSet presAssocID="{BB3F0E35-0FCD-49D0-A0AD-77AC2C06F530}" presName="node" presStyleLbl="node1" presStyleIdx="0" presStyleCnt="5" custScaleX="178370" custScaleY="157653" custRadScaleRad="7181" custRadScaleInc="-434312">
        <dgm:presLayoutVars>
          <dgm:bulletEnabled val="1"/>
        </dgm:presLayoutVars>
      </dgm:prSet>
      <dgm:spPr/>
      <dgm:t>
        <a:bodyPr/>
        <a:lstStyle/>
        <a:p>
          <a:endParaRPr lang="en-US"/>
        </a:p>
      </dgm:t>
    </dgm:pt>
    <dgm:pt modelId="{F4B99EEA-43B6-4ADF-88B3-C88485280ED5}" type="pres">
      <dgm:prSet presAssocID="{337C9B12-2266-4BF4-8320-043EF95EDFDD}" presName="sibTrans" presStyleLbl="sibTrans2D1" presStyleIdx="0" presStyleCnt="5"/>
      <dgm:spPr/>
      <dgm:t>
        <a:bodyPr/>
        <a:lstStyle/>
        <a:p>
          <a:endParaRPr lang="en-US"/>
        </a:p>
      </dgm:t>
    </dgm:pt>
    <dgm:pt modelId="{A14E01D2-69BA-4A9B-8C25-07285FCBE6CC}" type="pres">
      <dgm:prSet presAssocID="{337C9B12-2266-4BF4-8320-043EF95EDFDD}" presName="connectorText" presStyleLbl="sibTrans2D1" presStyleIdx="0" presStyleCnt="5"/>
      <dgm:spPr/>
      <dgm:t>
        <a:bodyPr/>
        <a:lstStyle/>
        <a:p>
          <a:endParaRPr lang="en-US"/>
        </a:p>
      </dgm:t>
    </dgm:pt>
    <dgm:pt modelId="{FE19EAC4-C0AB-4C5C-9446-1CA5AD8295B2}" type="pres">
      <dgm:prSet presAssocID="{56033E69-8984-4ED4-A562-8566A7C29AB3}" presName="node" presStyleLbl="node1" presStyleIdx="1" presStyleCnt="5" custScaleX="229082" custScaleY="157408" custRadScaleRad="198668" custRadScaleInc="-15218">
        <dgm:presLayoutVars>
          <dgm:bulletEnabled val="1"/>
        </dgm:presLayoutVars>
      </dgm:prSet>
      <dgm:spPr/>
      <dgm:t>
        <a:bodyPr/>
        <a:lstStyle/>
        <a:p>
          <a:endParaRPr lang="en-US"/>
        </a:p>
      </dgm:t>
    </dgm:pt>
    <dgm:pt modelId="{A91F5B7D-569B-4276-AFA8-B8901EE88EAC}" type="pres">
      <dgm:prSet presAssocID="{64E1C16B-DC14-4BFD-B8B5-A9FF6ED6FC6F}" presName="sibTrans" presStyleLbl="sibTrans2D1" presStyleIdx="1" presStyleCnt="5"/>
      <dgm:spPr/>
      <dgm:t>
        <a:bodyPr/>
        <a:lstStyle/>
        <a:p>
          <a:endParaRPr lang="en-US"/>
        </a:p>
      </dgm:t>
    </dgm:pt>
    <dgm:pt modelId="{8CC0172D-F8EA-4ABF-BF42-F4FEAA4BA9E8}" type="pres">
      <dgm:prSet presAssocID="{64E1C16B-DC14-4BFD-B8B5-A9FF6ED6FC6F}" presName="connectorText" presStyleLbl="sibTrans2D1" presStyleIdx="1" presStyleCnt="5"/>
      <dgm:spPr/>
      <dgm:t>
        <a:bodyPr/>
        <a:lstStyle/>
        <a:p>
          <a:endParaRPr lang="en-US"/>
        </a:p>
      </dgm:t>
    </dgm:pt>
    <dgm:pt modelId="{C642AF84-F515-4CE2-BC10-A30B59B4C86A}" type="pres">
      <dgm:prSet presAssocID="{AE2F90C3-1892-41CC-B9DE-4EC7D0B03B07}" presName="node" presStyleLbl="node1" presStyleIdx="2" presStyleCnt="5" custScaleX="186454" custScaleY="109608" custRadScaleRad="184982" custRadScaleInc="-91475">
        <dgm:presLayoutVars>
          <dgm:bulletEnabled val="1"/>
        </dgm:presLayoutVars>
      </dgm:prSet>
      <dgm:spPr/>
      <dgm:t>
        <a:bodyPr/>
        <a:lstStyle/>
        <a:p>
          <a:endParaRPr lang="en-US"/>
        </a:p>
      </dgm:t>
    </dgm:pt>
    <dgm:pt modelId="{CABFBDDB-3290-46BA-BB7A-783E435A6506}" type="pres">
      <dgm:prSet presAssocID="{BF81E7E1-36B1-4838-8CB9-DA46D2C0D5E9}" presName="sibTrans" presStyleLbl="sibTrans2D1" presStyleIdx="2" presStyleCnt="5" custAng="20166591" custScaleX="54024" custLinFactY="-132772" custLinFactNeighborX="-10403" custLinFactNeighborY="-200000"/>
      <dgm:spPr/>
      <dgm:t>
        <a:bodyPr/>
        <a:lstStyle/>
        <a:p>
          <a:endParaRPr lang="en-US"/>
        </a:p>
      </dgm:t>
    </dgm:pt>
    <dgm:pt modelId="{B31461CE-E049-4DE3-88B4-27E6C0EB11F3}" type="pres">
      <dgm:prSet presAssocID="{BF81E7E1-36B1-4838-8CB9-DA46D2C0D5E9}" presName="connectorText" presStyleLbl="sibTrans2D1" presStyleIdx="2" presStyleCnt="5"/>
      <dgm:spPr/>
      <dgm:t>
        <a:bodyPr/>
        <a:lstStyle/>
        <a:p>
          <a:endParaRPr lang="en-US"/>
        </a:p>
      </dgm:t>
    </dgm:pt>
    <dgm:pt modelId="{D1EA21E8-F47F-41ED-92F4-B755FF42E2EE}" type="pres">
      <dgm:prSet presAssocID="{A6AAF86E-86DA-43F0-A00D-BCEFC89D83F3}" presName="node" presStyleLbl="node1" presStyleIdx="3" presStyleCnt="5" custScaleX="235200" custScaleY="147552" custRadScaleRad="186267" custRadScaleInc="225271">
        <dgm:presLayoutVars>
          <dgm:bulletEnabled val="1"/>
        </dgm:presLayoutVars>
      </dgm:prSet>
      <dgm:spPr/>
      <dgm:t>
        <a:bodyPr/>
        <a:lstStyle/>
        <a:p>
          <a:endParaRPr lang="en-US"/>
        </a:p>
      </dgm:t>
    </dgm:pt>
    <dgm:pt modelId="{DE45A383-130D-481C-ADED-FD76884EB257}" type="pres">
      <dgm:prSet presAssocID="{F8EB2AD6-BF22-4E99-B0A1-AA2E36205880}" presName="sibTrans" presStyleLbl="sibTrans2D1" presStyleIdx="3" presStyleCnt="5" custAng="3018855" custFlipHor="1" custScaleX="898993" custLinFactX="1153185" custLinFactNeighborX="1200000" custLinFactNeighborY="-76374"/>
      <dgm:spPr/>
      <dgm:t>
        <a:bodyPr/>
        <a:lstStyle/>
        <a:p>
          <a:endParaRPr lang="en-US"/>
        </a:p>
      </dgm:t>
    </dgm:pt>
    <dgm:pt modelId="{06924BC3-0F8D-490F-945A-9AA40C314F7A}" type="pres">
      <dgm:prSet presAssocID="{F8EB2AD6-BF22-4E99-B0A1-AA2E36205880}" presName="connectorText" presStyleLbl="sibTrans2D1" presStyleIdx="3" presStyleCnt="5"/>
      <dgm:spPr/>
      <dgm:t>
        <a:bodyPr/>
        <a:lstStyle/>
        <a:p>
          <a:endParaRPr lang="en-US"/>
        </a:p>
      </dgm:t>
    </dgm:pt>
    <dgm:pt modelId="{1F9F424E-FB32-4112-8861-B11C378AF20D}" type="pres">
      <dgm:prSet presAssocID="{0BABE3D1-70B0-4710-893A-C5864E084837}" presName="node" presStyleLbl="node1" presStyleIdx="4" presStyleCnt="5" custScaleX="227929" custScaleY="165533" custRadScaleRad="188956" custRadScaleInc="-89806">
        <dgm:presLayoutVars>
          <dgm:bulletEnabled val="1"/>
        </dgm:presLayoutVars>
      </dgm:prSet>
      <dgm:spPr/>
      <dgm:t>
        <a:bodyPr/>
        <a:lstStyle/>
        <a:p>
          <a:endParaRPr lang="en-US"/>
        </a:p>
      </dgm:t>
    </dgm:pt>
    <dgm:pt modelId="{E89CA172-2584-443F-86BE-DDAE6F637500}" type="pres">
      <dgm:prSet presAssocID="{0F53C302-7C85-4A56-BE5A-451314552DE9}" presName="sibTrans" presStyleLbl="sibTrans2D1" presStyleIdx="4" presStyleCnt="5" custAng="21192588" custScaleX="230745" custScaleY="76305" custLinFactNeighborX="-7942" custLinFactNeighborY="-4953"/>
      <dgm:spPr/>
      <dgm:t>
        <a:bodyPr/>
        <a:lstStyle/>
        <a:p>
          <a:endParaRPr lang="en-US"/>
        </a:p>
      </dgm:t>
    </dgm:pt>
    <dgm:pt modelId="{19928F0D-C7E6-45DF-B3CB-BD5DECE17EBC}" type="pres">
      <dgm:prSet presAssocID="{0F53C302-7C85-4A56-BE5A-451314552DE9}" presName="connectorText" presStyleLbl="sibTrans2D1" presStyleIdx="4" presStyleCnt="5"/>
      <dgm:spPr/>
      <dgm:t>
        <a:bodyPr/>
        <a:lstStyle/>
        <a:p>
          <a:endParaRPr lang="en-US"/>
        </a:p>
      </dgm:t>
    </dgm:pt>
  </dgm:ptLst>
  <dgm:cxnLst>
    <dgm:cxn modelId="{676C8715-F177-46A1-8D03-8DAB6B6353A6}" srcId="{17769FD2-2EA6-4EB5-B9F3-9FD8925BE211}" destId="{AE2F90C3-1892-41CC-B9DE-4EC7D0B03B07}" srcOrd="2" destOrd="0" parTransId="{BEF06B76-DC41-4968-B949-4DE75B70CAB3}" sibTransId="{BF81E7E1-36B1-4838-8CB9-DA46D2C0D5E9}"/>
    <dgm:cxn modelId="{06A6A630-BF2E-4662-89BF-E33A0A8F73D0}" type="presOf" srcId="{64E1C16B-DC14-4BFD-B8B5-A9FF6ED6FC6F}" destId="{8CC0172D-F8EA-4ABF-BF42-F4FEAA4BA9E8}" srcOrd="1" destOrd="0" presId="urn:microsoft.com/office/officeart/2005/8/layout/cycle2"/>
    <dgm:cxn modelId="{6EE04D70-1163-4507-9A24-A7A8C3B9B42E}" type="presOf" srcId="{0BABE3D1-70B0-4710-893A-C5864E084837}" destId="{1F9F424E-FB32-4112-8861-B11C378AF20D}" srcOrd="0" destOrd="0" presId="urn:microsoft.com/office/officeart/2005/8/layout/cycle2"/>
    <dgm:cxn modelId="{85846FDA-54D8-41FA-9540-89AD11EFAA0F}" type="presOf" srcId="{337C9B12-2266-4BF4-8320-043EF95EDFDD}" destId="{A14E01D2-69BA-4A9B-8C25-07285FCBE6CC}" srcOrd="1" destOrd="0" presId="urn:microsoft.com/office/officeart/2005/8/layout/cycle2"/>
    <dgm:cxn modelId="{4F2427FE-B28B-4FC4-804C-53A622C152FF}" srcId="{17769FD2-2EA6-4EB5-B9F3-9FD8925BE211}" destId="{56033E69-8984-4ED4-A562-8566A7C29AB3}" srcOrd="1" destOrd="0" parTransId="{24BDE73F-050F-4EBF-9F61-43D38907D341}" sibTransId="{64E1C16B-DC14-4BFD-B8B5-A9FF6ED6FC6F}"/>
    <dgm:cxn modelId="{E8E3C43E-F486-4940-9CE8-E0D6370A2E14}" type="presOf" srcId="{56033E69-8984-4ED4-A562-8566A7C29AB3}" destId="{FE19EAC4-C0AB-4C5C-9446-1CA5AD8295B2}" srcOrd="0" destOrd="0" presId="urn:microsoft.com/office/officeart/2005/8/layout/cycle2"/>
    <dgm:cxn modelId="{FB112E49-EB42-46A6-A70C-B0DB5E384F10}" type="presOf" srcId="{337C9B12-2266-4BF4-8320-043EF95EDFDD}" destId="{F4B99EEA-43B6-4ADF-88B3-C88485280ED5}" srcOrd="0" destOrd="0" presId="urn:microsoft.com/office/officeart/2005/8/layout/cycle2"/>
    <dgm:cxn modelId="{5B61B0DA-39A7-461D-8E92-B3756B2B5297}" srcId="{17769FD2-2EA6-4EB5-B9F3-9FD8925BE211}" destId="{A6AAF86E-86DA-43F0-A00D-BCEFC89D83F3}" srcOrd="3" destOrd="0" parTransId="{E7709B2D-6053-4FFA-80B8-5F4A0FA7A183}" sibTransId="{F8EB2AD6-BF22-4E99-B0A1-AA2E36205880}"/>
    <dgm:cxn modelId="{37160919-6D64-4BD0-A204-25C156F3768D}" type="presOf" srcId="{0F53C302-7C85-4A56-BE5A-451314552DE9}" destId="{E89CA172-2584-443F-86BE-DDAE6F637500}" srcOrd="0" destOrd="0" presId="urn:microsoft.com/office/officeart/2005/8/layout/cycle2"/>
    <dgm:cxn modelId="{E2414990-2C9F-4728-B1D9-337E001B2F92}" type="presOf" srcId="{0F53C302-7C85-4A56-BE5A-451314552DE9}" destId="{19928F0D-C7E6-45DF-B3CB-BD5DECE17EBC}" srcOrd="1" destOrd="0" presId="urn:microsoft.com/office/officeart/2005/8/layout/cycle2"/>
    <dgm:cxn modelId="{B6CBD275-BBFA-4F96-AED0-A9D8D61E33ED}" type="presOf" srcId="{17769FD2-2EA6-4EB5-B9F3-9FD8925BE211}" destId="{1628DA6A-DB66-4C74-B2C8-635C4FCE50B6}" srcOrd="0" destOrd="0" presId="urn:microsoft.com/office/officeart/2005/8/layout/cycle2"/>
    <dgm:cxn modelId="{214CB20F-D2B4-4248-85D6-B2D485EC6289}" type="presOf" srcId="{BF81E7E1-36B1-4838-8CB9-DA46D2C0D5E9}" destId="{B31461CE-E049-4DE3-88B4-27E6C0EB11F3}" srcOrd="1" destOrd="0" presId="urn:microsoft.com/office/officeart/2005/8/layout/cycle2"/>
    <dgm:cxn modelId="{D082527A-9A45-405A-824C-09DD16B2C1CB}" type="presOf" srcId="{F8EB2AD6-BF22-4E99-B0A1-AA2E36205880}" destId="{DE45A383-130D-481C-ADED-FD76884EB257}" srcOrd="0" destOrd="0" presId="urn:microsoft.com/office/officeart/2005/8/layout/cycle2"/>
    <dgm:cxn modelId="{EF444B52-DF37-4D98-8F89-8E0F2EC9DEB6}" type="presOf" srcId="{AE2F90C3-1892-41CC-B9DE-4EC7D0B03B07}" destId="{C642AF84-F515-4CE2-BC10-A30B59B4C86A}" srcOrd="0" destOrd="0" presId="urn:microsoft.com/office/officeart/2005/8/layout/cycle2"/>
    <dgm:cxn modelId="{E72C4455-2765-49CA-AE10-A4494BAA28B6}" type="presOf" srcId="{F8EB2AD6-BF22-4E99-B0A1-AA2E36205880}" destId="{06924BC3-0F8D-490F-945A-9AA40C314F7A}" srcOrd="1" destOrd="0" presId="urn:microsoft.com/office/officeart/2005/8/layout/cycle2"/>
    <dgm:cxn modelId="{3111230C-7387-4A35-AECE-CD945AD7A692}" srcId="{17769FD2-2EA6-4EB5-B9F3-9FD8925BE211}" destId="{0BABE3D1-70B0-4710-893A-C5864E084837}" srcOrd="4" destOrd="0" parTransId="{51100753-3E1F-46CB-B574-3EA29F47A9FA}" sibTransId="{0F53C302-7C85-4A56-BE5A-451314552DE9}"/>
    <dgm:cxn modelId="{331C8AC6-3839-497E-AE59-6B2E57D0D351}" type="presOf" srcId="{64E1C16B-DC14-4BFD-B8B5-A9FF6ED6FC6F}" destId="{A91F5B7D-569B-4276-AFA8-B8901EE88EAC}" srcOrd="0" destOrd="0" presId="urn:microsoft.com/office/officeart/2005/8/layout/cycle2"/>
    <dgm:cxn modelId="{15EF2CE2-F881-46F2-A323-0F3B16018824}" type="presOf" srcId="{A6AAF86E-86DA-43F0-A00D-BCEFC89D83F3}" destId="{D1EA21E8-F47F-41ED-92F4-B755FF42E2EE}" srcOrd="0" destOrd="0" presId="urn:microsoft.com/office/officeart/2005/8/layout/cycle2"/>
    <dgm:cxn modelId="{3D56708C-E4C8-425C-9DBA-0D76E839D929}" type="presOf" srcId="{BF81E7E1-36B1-4838-8CB9-DA46D2C0D5E9}" destId="{CABFBDDB-3290-46BA-BB7A-783E435A6506}" srcOrd="0" destOrd="0" presId="urn:microsoft.com/office/officeart/2005/8/layout/cycle2"/>
    <dgm:cxn modelId="{9F5BE7D8-9FCE-4FF3-9606-300E3AE798DB}" type="presOf" srcId="{BB3F0E35-0FCD-49D0-A0AD-77AC2C06F530}" destId="{F66CF3F4-015C-4329-A0AD-3C061FD837D4}" srcOrd="0" destOrd="0" presId="urn:microsoft.com/office/officeart/2005/8/layout/cycle2"/>
    <dgm:cxn modelId="{D307545E-EF03-44AE-9218-599816EA9884}" srcId="{17769FD2-2EA6-4EB5-B9F3-9FD8925BE211}" destId="{BB3F0E35-0FCD-49D0-A0AD-77AC2C06F530}" srcOrd="0" destOrd="0" parTransId="{114F60B6-0C1B-465F-AA7C-78A050D0A9AD}" sibTransId="{337C9B12-2266-4BF4-8320-043EF95EDFDD}"/>
    <dgm:cxn modelId="{E9DF6730-D8BD-468B-AF6E-CEA9A58F1148}" type="presParOf" srcId="{1628DA6A-DB66-4C74-B2C8-635C4FCE50B6}" destId="{F66CF3F4-015C-4329-A0AD-3C061FD837D4}" srcOrd="0" destOrd="0" presId="urn:microsoft.com/office/officeart/2005/8/layout/cycle2"/>
    <dgm:cxn modelId="{EB4444EA-3EC1-4D14-A851-86CA7554B1DE}" type="presParOf" srcId="{1628DA6A-DB66-4C74-B2C8-635C4FCE50B6}" destId="{F4B99EEA-43B6-4ADF-88B3-C88485280ED5}" srcOrd="1" destOrd="0" presId="urn:microsoft.com/office/officeart/2005/8/layout/cycle2"/>
    <dgm:cxn modelId="{656285DB-6D87-4B43-94C8-7A0D561E77DC}" type="presParOf" srcId="{F4B99EEA-43B6-4ADF-88B3-C88485280ED5}" destId="{A14E01D2-69BA-4A9B-8C25-07285FCBE6CC}" srcOrd="0" destOrd="0" presId="urn:microsoft.com/office/officeart/2005/8/layout/cycle2"/>
    <dgm:cxn modelId="{12B8E6F6-BCB6-4602-840F-85FC05438D43}" type="presParOf" srcId="{1628DA6A-DB66-4C74-B2C8-635C4FCE50B6}" destId="{FE19EAC4-C0AB-4C5C-9446-1CA5AD8295B2}" srcOrd="2" destOrd="0" presId="urn:microsoft.com/office/officeart/2005/8/layout/cycle2"/>
    <dgm:cxn modelId="{19EF3C56-DF93-4B83-9519-BE199C37C3B9}" type="presParOf" srcId="{1628DA6A-DB66-4C74-B2C8-635C4FCE50B6}" destId="{A91F5B7D-569B-4276-AFA8-B8901EE88EAC}" srcOrd="3" destOrd="0" presId="urn:microsoft.com/office/officeart/2005/8/layout/cycle2"/>
    <dgm:cxn modelId="{C170EDD1-EDB2-45CF-B710-4B014B6FBAAC}" type="presParOf" srcId="{A91F5B7D-569B-4276-AFA8-B8901EE88EAC}" destId="{8CC0172D-F8EA-4ABF-BF42-F4FEAA4BA9E8}" srcOrd="0" destOrd="0" presId="urn:microsoft.com/office/officeart/2005/8/layout/cycle2"/>
    <dgm:cxn modelId="{9EE65ADA-B8D3-43B3-950B-CC7169E1C56D}" type="presParOf" srcId="{1628DA6A-DB66-4C74-B2C8-635C4FCE50B6}" destId="{C642AF84-F515-4CE2-BC10-A30B59B4C86A}" srcOrd="4" destOrd="0" presId="urn:microsoft.com/office/officeart/2005/8/layout/cycle2"/>
    <dgm:cxn modelId="{D6AD14E3-5412-4AD8-A696-F5F3D6DB5A99}" type="presParOf" srcId="{1628DA6A-DB66-4C74-B2C8-635C4FCE50B6}" destId="{CABFBDDB-3290-46BA-BB7A-783E435A6506}" srcOrd="5" destOrd="0" presId="urn:microsoft.com/office/officeart/2005/8/layout/cycle2"/>
    <dgm:cxn modelId="{AB840508-C95E-41F8-802B-598C8FBC32B8}" type="presParOf" srcId="{CABFBDDB-3290-46BA-BB7A-783E435A6506}" destId="{B31461CE-E049-4DE3-88B4-27E6C0EB11F3}" srcOrd="0" destOrd="0" presId="urn:microsoft.com/office/officeart/2005/8/layout/cycle2"/>
    <dgm:cxn modelId="{0239EDFB-0794-4927-A546-DE39E83E2D92}" type="presParOf" srcId="{1628DA6A-DB66-4C74-B2C8-635C4FCE50B6}" destId="{D1EA21E8-F47F-41ED-92F4-B755FF42E2EE}" srcOrd="6" destOrd="0" presId="urn:microsoft.com/office/officeart/2005/8/layout/cycle2"/>
    <dgm:cxn modelId="{53F0EFFA-67FE-4A71-8706-682DA6D8C5CA}" type="presParOf" srcId="{1628DA6A-DB66-4C74-B2C8-635C4FCE50B6}" destId="{DE45A383-130D-481C-ADED-FD76884EB257}" srcOrd="7" destOrd="0" presId="urn:microsoft.com/office/officeart/2005/8/layout/cycle2"/>
    <dgm:cxn modelId="{28ECF658-2111-4BC2-A09E-57873909E703}" type="presParOf" srcId="{DE45A383-130D-481C-ADED-FD76884EB257}" destId="{06924BC3-0F8D-490F-945A-9AA40C314F7A}" srcOrd="0" destOrd="0" presId="urn:microsoft.com/office/officeart/2005/8/layout/cycle2"/>
    <dgm:cxn modelId="{CAFDE5DD-EBA8-4BD8-8ABE-8EEE4F9EA85F}" type="presParOf" srcId="{1628DA6A-DB66-4C74-B2C8-635C4FCE50B6}" destId="{1F9F424E-FB32-4112-8861-B11C378AF20D}" srcOrd="8" destOrd="0" presId="urn:microsoft.com/office/officeart/2005/8/layout/cycle2"/>
    <dgm:cxn modelId="{B26FE690-B3B3-46FA-A83F-35C9DD37A1E0}" type="presParOf" srcId="{1628DA6A-DB66-4C74-B2C8-635C4FCE50B6}" destId="{E89CA172-2584-443F-86BE-DDAE6F637500}" srcOrd="9" destOrd="0" presId="urn:microsoft.com/office/officeart/2005/8/layout/cycle2"/>
    <dgm:cxn modelId="{71EA8373-C4E1-43E8-84A2-2789212E6C63}" type="presParOf" srcId="{E89CA172-2584-443F-86BE-DDAE6F637500}" destId="{19928F0D-C7E6-45DF-B3CB-BD5DECE17EBC}"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ECF118E-2287-44CF-AB04-6F3C48CA3830}" type="datetimeFigureOut">
              <a:rPr lang="en-US" smtClean="0"/>
              <a:t>30/06/2021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176E8-FCA1-4967-B4CF-71EC99DF0EC1}" type="slidenum">
              <a:rPr lang="en-US" smtClean="0"/>
              <a:t>‹#›</a:t>
            </a:fld>
            <a:endParaRPr lang="en-US"/>
          </a:p>
        </p:txBody>
      </p:sp>
    </p:spTree>
    <p:extLst>
      <p:ext uri="{BB962C8B-B14F-4D97-AF65-F5344CB8AC3E}">
        <p14:creationId xmlns:p14="http://schemas.microsoft.com/office/powerpoint/2010/main" val="3590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CF118E-2287-44CF-AB04-6F3C48CA3830}" type="datetimeFigureOut">
              <a:rPr lang="en-US" smtClean="0"/>
              <a:t>30/06/2021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176E8-FCA1-4967-B4CF-71EC99DF0EC1}" type="slidenum">
              <a:rPr lang="en-US" smtClean="0"/>
              <a:t>‹#›</a:t>
            </a:fld>
            <a:endParaRPr lang="en-US"/>
          </a:p>
        </p:txBody>
      </p:sp>
    </p:spTree>
    <p:extLst>
      <p:ext uri="{BB962C8B-B14F-4D97-AF65-F5344CB8AC3E}">
        <p14:creationId xmlns:p14="http://schemas.microsoft.com/office/powerpoint/2010/main" val="3300759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CF118E-2287-44CF-AB04-6F3C48CA3830}" type="datetimeFigureOut">
              <a:rPr lang="en-US" smtClean="0"/>
              <a:t>30/06/2021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176E8-FCA1-4967-B4CF-71EC99DF0EC1}" type="slidenum">
              <a:rPr lang="en-US" smtClean="0"/>
              <a:t>‹#›</a:t>
            </a:fld>
            <a:endParaRPr lang="en-US"/>
          </a:p>
        </p:txBody>
      </p:sp>
    </p:spTree>
    <p:extLst>
      <p:ext uri="{BB962C8B-B14F-4D97-AF65-F5344CB8AC3E}">
        <p14:creationId xmlns:p14="http://schemas.microsoft.com/office/powerpoint/2010/main" val="3246255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CF118E-2287-44CF-AB04-6F3C48CA3830}" type="datetimeFigureOut">
              <a:rPr lang="en-US" smtClean="0"/>
              <a:t>30/06/2021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176E8-FCA1-4967-B4CF-71EC99DF0EC1}" type="slidenum">
              <a:rPr lang="en-US" smtClean="0"/>
              <a:t>‹#›</a:t>
            </a:fld>
            <a:endParaRPr lang="en-US"/>
          </a:p>
        </p:txBody>
      </p:sp>
    </p:spTree>
    <p:extLst>
      <p:ext uri="{BB962C8B-B14F-4D97-AF65-F5344CB8AC3E}">
        <p14:creationId xmlns:p14="http://schemas.microsoft.com/office/powerpoint/2010/main" val="3408008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CF118E-2287-44CF-AB04-6F3C48CA3830}" type="datetimeFigureOut">
              <a:rPr lang="en-US" smtClean="0"/>
              <a:t>30/06/2021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176E8-FCA1-4967-B4CF-71EC99DF0EC1}" type="slidenum">
              <a:rPr lang="en-US" smtClean="0"/>
              <a:t>‹#›</a:t>
            </a:fld>
            <a:endParaRPr lang="en-US"/>
          </a:p>
        </p:txBody>
      </p:sp>
    </p:spTree>
    <p:extLst>
      <p:ext uri="{BB962C8B-B14F-4D97-AF65-F5344CB8AC3E}">
        <p14:creationId xmlns:p14="http://schemas.microsoft.com/office/powerpoint/2010/main" val="1817788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CF118E-2287-44CF-AB04-6F3C48CA3830}" type="datetimeFigureOut">
              <a:rPr lang="en-US" smtClean="0"/>
              <a:t>30/06/2021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1176E8-FCA1-4967-B4CF-71EC99DF0EC1}" type="slidenum">
              <a:rPr lang="en-US" smtClean="0"/>
              <a:t>‹#›</a:t>
            </a:fld>
            <a:endParaRPr lang="en-US"/>
          </a:p>
        </p:txBody>
      </p:sp>
    </p:spTree>
    <p:extLst>
      <p:ext uri="{BB962C8B-B14F-4D97-AF65-F5344CB8AC3E}">
        <p14:creationId xmlns:p14="http://schemas.microsoft.com/office/powerpoint/2010/main" val="2331076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ECF118E-2287-44CF-AB04-6F3C48CA3830}" type="datetimeFigureOut">
              <a:rPr lang="en-US" smtClean="0"/>
              <a:t>30/06/2021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1176E8-FCA1-4967-B4CF-71EC99DF0EC1}" type="slidenum">
              <a:rPr lang="en-US" smtClean="0"/>
              <a:t>‹#›</a:t>
            </a:fld>
            <a:endParaRPr lang="en-US"/>
          </a:p>
        </p:txBody>
      </p:sp>
    </p:spTree>
    <p:extLst>
      <p:ext uri="{BB962C8B-B14F-4D97-AF65-F5344CB8AC3E}">
        <p14:creationId xmlns:p14="http://schemas.microsoft.com/office/powerpoint/2010/main" val="4008115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ECF118E-2287-44CF-AB04-6F3C48CA3830}" type="datetimeFigureOut">
              <a:rPr lang="en-US" smtClean="0"/>
              <a:t>30/06/2021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1176E8-FCA1-4967-B4CF-71EC99DF0EC1}" type="slidenum">
              <a:rPr lang="en-US" smtClean="0"/>
              <a:t>‹#›</a:t>
            </a:fld>
            <a:endParaRPr lang="en-US"/>
          </a:p>
        </p:txBody>
      </p:sp>
    </p:spTree>
    <p:extLst>
      <p:ext uri="{BB962C8B-B14F-4D97-AF65-F5344CB8AC3E}">
        <p14:creationId xmlns:p14="http://schemas.microsoft.com/office/powerpoint/2010/main" val="3190841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CF118E-2287-44CF-AB04-6F3C48CA3830}" type="datetimeFigureOut">
              <a:rPr lang="en-US" smtClean="0"/>
              <a:t>30/06/2021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1176E8-FCA1-4967-B4CF-71EC99DF0EC1}" type="slidenum">
              <a:rPr lang="en-US" smtClean="0"/>
              <a:t>‹#›</a:t>
            </a:fld>
            <a:endParaRPr lang="en-US"/>
          </a:p>
        </p:txBody>
      </p:sp>
    </p:spTree>
    <p:extLst>
      <p:ext uri="{BB962C8B-B14F-4D97-AF65-F5344CB8AC3E}">
        <p14:creationId xmlns:p14="http://schemas.microsoft.com/office/powerpoint/2010/main" val="414542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CF118E-2287-44CF-AB04-6F3C48CA3830}" type="datetimeFigureOut">
              <a:rPr lang="en-US" smtClean="0"/>
              <a:t>30/06/2021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1176E8-FCA1-4967-B4CF-71EC99DF0EC1}" type="slidenum">
              <a:rPr lang="en-US" smtClean="0"/>
              <a:t>‹#›</a:t>
            </a:fld>
            <a:endParaRPr lang="en-US"/>
          </a:p>
        </p:txBody>
      </p:sp>
    </p:spTree>
    <p:extLst>
      <p:ext uri="{BB962C8B-B14F-4D97-AF65-F5344CB8AC3E}">
        <p14:creationId xmlns:p14="http://schemas.microsoft.com/office/powerpoint/2010/main" val="1556671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CF118E-2287-44CF-AB04-6F3C48CA3830}" type="datetimeFigureOut">
              <a:rPr lang="en-US" smtClean="0"/>
              <a:t>30/06/2021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1176E8-FCA1-4967-B4CF-71EC99DF0EC1}" type="slidenum">
              <a:rPr lang="en-US" smtClean="0"/>
              <a:t>‹#›</a:t>
            </a:fld>
            <a:endParaRPr lang="en-US"/>
          </a:p>
        </p:txBody>
      </p:sp>
    </p:spTree>
    <p:extLst>
      <p:ext uri="{BB962C8B-B14F-4D97-AF65-F5344CB8AC3E}">
        <p14:creationId xmlns:p14="http://schemas.microsoft.com/office/powerpoint/2010/main" val="1139813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CF118E-2287-44CF-AB04-6F3C48CA3830}" type="datetimeFigureOut">
              <a:rPr lang="en-US" smtClean="0"/>
              <a:t>30/06/2021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1176E8-FCA1-4967-B4CF-71EC99DF0EC1}" type="slidenum">
              <a:rPr lang="en-US" smtClean="0"/>
              <a:t>‹#›</a:t>
            </a:fld>
            <a:endParaRPr lang="en-US"/>
          </a:p>
        </p:txBody>
      </p:sp>
    </p:spTree>
    <p:extLst>
      <p:ext uri="{BB962C8B-B14F-4D97-AF65-F5344CB8AC3E}">
        <p14:creationId xmlns:p14="http://schemas.microsoft.com/office/powerpoint/2010/main" val="19226512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https://www.collinsdictionary.com/dictionary/english/cent" TargetMode="External"/><Relationship Id="rId3" Type="http://schemas.openxmlformats.org/officeDocument/2006/relationships/hyperlink" Target="https://www.collinsdictionary.com/dictionary/english/develop" TargetMode="External"/><Relationship Id="rId7" Type="http://schemas.openxmlformats.org/officeDocument/2006/relationships/hyperlink" Target="https://www.collinsdictionary.com/dictionary/english/early" TargetMode="External"/><Relationship Id="rId2" Type="http://schemas.openxmlformats.org/officeDocument/2006/relationships/hyperlink" Target="https://www.collinsdictionary.com/dictionary/english/protestant" TargetMode="External"/><Relationship Id="rId1" Type="http://schemas.openxmlformats.org/officeDocument/2006/relationships/slideLayout" Target="../slideLayouts/slideLayout2.xml"/><Relationship Id="rId6" Type="http://schemas.openxmlformats.org/officeDocument/2006/relationships/hyperlink" Target="https://www.collinsdictionary.com/dictionary/english/george" TargetMode="External"/><Relationship Id="rId5" Type="http://schemas.openxmlformats.org/officeDocument/2006/relationships/hyperlink" Target="https://www.collinsdictionary.com/dictionary/english/charles" TargetMode="External"/><Relationship Id="rId4" Type="http://schemas.openxmlformats.org/officeDocument/2006/relationships/hyperlink" Target="https://www.collinsdictionary.com/dictionary/english/evangelistic" TargetMode="External"/><Relationship Id="rId9" Type="http://schemas.openxmlformats.org/officeDocument/2006/relationships/hyperlink" Target="https://www.bbc.co.uk/religion/religions/christianity/history/jesus_1.shtml"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en.wikipedia.org/wiki/Adam_Bede_(characte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Rector_(ecclesiastical)" TargetMode="External"/><Relationship Id="rId2" Type="http://schemas.openxmlformats.org/officeDocument/2006/relationships/hyperlink" Target="https://en.wikipedia.org/wiki/Methodis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en.wikipedia.org/wiki/Misogynis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p:cNvSpPr>
            <a:spLocks noGrp="1"/>
          </p:cNvSpPr>
          <p:nvPr>
            <p:ph type="subTitle" idx="1"/>
          </p:nvPr>
        </p:nvSpPr>
        <p:spPr>
          <a:xfrm>
            <a:off x="1524000" y="3929063"/>
            <a:ext cx="6605588" cy="1328736"/>
          </a:xfrm>
        </p:spPr>
        <p:txBody>
          <a:bodyPr/>
          <a:lstStyle/>
          <a:p>
            <a:endParaRPr lang="en-US" dirty="0"/>
          </a:p>
        </p:txBody>
      </p:sp>
      <p:pic>
        <p:nvPicPr>
          <p:cNvPr id="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1" y="161669"/>
            <a:ext cx="11920537" cy="669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5374106" y="988249"/>
            <a:ext cx="6320590" cy="5732338"/>
          </a:xfrm>
          <a:prstGeom prst="rect">
            <a:avLst/>
          </a:prstGeom>
        </p:spPr>
        <p:txBody>
          <a:bodyPr wrap="square">
            <a:spAutoFit/>
          </a:bodyPr>
          <a:lstStyle/>
          <a:p>
            <a:pPr marL="66040" marR="0">
              <a:lnSpc>
                <a:spcPts val="4800"/>
              </a:lnSpc>
              <a:spcBef>
                <a:spcPts val="0"/>
              </a:spcBef>
              <a:spcAft>
                <a:spcPts val="0"/>
              </a:spcAft>
              <a:tabLst>
                <a:tab pos="2082800" algn="l"/>
              </a:tabLst>
            </a:pPr>
            <a:r>
              <a:rPr lang="en-US" sz="2000" b="1" dirty="0"/>
              <a:t>Course No. 6 : English Literature III (Victorian</a:t>
            </a:r>
            <a:r>
              <a:rPr lang="en-US" sz="2000" b="1" dirty="0" smtClean="0"/>
              <a:t>)</a:t>
            </a:r>
          </a:p>
          <a:p>
            <a:r>
              <a:rPr lang="en-US" sz="2000" b="1" dirty="0"/>
              <a:t>Unit III : </a:t>
            </a:r>
            <a:r>
              <a:rPr lang="en-US" sz="2000" b="1" dirty="0" smtClean="0"/>
              <a:t>Fiction- </a:t>
            </a:r>
            <a:r>
              <a:rPr lang="en-US" sz="2000" dirty="0" smtClean="0"/>
              <a:t>1</a:t>
            </a:r>
            <a:r>
              <a:rPr lang="en-US" sz="2000" dirty="0"/>
              <a:t>) </a:t>
            </a:r>
            <a:r>
              <a:rPr lang="en-US" sz="2000" i="1" dirty="0"/>
              <a:t>Vanity Fair</a:t>
            </a:r>
            <a:r>
              <a:rPr lang="en-US" sz="2000" dirty="0"/>
              <a:t>: William Thackeray, </a:t>
            </a:r>
            <a:endParaRPr lang="en-US" sz="2000" dirty="0" smtClean="0"/>
          </a:p>
          <a:p>
            <a:r>
              <a:rPr lang="en-US" sz="2000" dirty="0"/>
              <a:t>	</a:t>
            </a:r>
            <a:r>
              <a:rPr lang="en-US" sz="2000" dirty="0" smtClean="0"/>
              <a:t>	2</a:t>
            </a:r>
            <a:r>
              <a:rPr lang="en-US" sz="2000" dirty="0"/>
              <a:t>) </a:t>
            </a:r>
            <a:r>
              <a:rPr lang="en-US" sz="2000" i="1" dirty="0"/>
              <a:t>Adam Bede</a:t>
            </a:r>
            <a:r>
              <a:rPr lang="en-US" sz="2000" dirty="0"/>
              <a:t>: George Eliot</a:t>
            </a:r>
            <a:endParaRPr lang="en-US" sz="2000" b="1" dirty="0" smtClean="0"/>
          </a:p>
          <a:p>
            <a:pPr marL="66040" marR="0">
              <a:lnSpc>
                <a:spcPts val="4800"/>
              </a:lnSpc>
              <a:spcBef>
                <a:spcPts val="0"/>
              </a:spcBef>
              <a:spcAft>
                <a:spcPts val="0"/>
              </a:spcAft>
              <a:tabLst>
                <a:tab pos="2082800" algn="l"/>
              </a:tabLst>
            </a:pPr>
            <a:r>
              <a:rPr lang="en-US" sz="4000" dirty="0" smtClean="0">
                <a:solidFill>
                  <a:srgbClr val="007471"/>
                </a:solidFill>
                <a:latin typeface="Baskerville Old Face" panose="02020602080505020303" pitchFamily="18" charset="0"/>
                <a:ea typeface="Times New Roman" panose="02020603050405020304" pitchFamily="18" charset="0"/>
                <a:cs typeface="Times New Roman" panose="02020603050405020304" pitchFamily="18" charset="0"/>
              </a:rPr>
              <a:t>Adam </a:t>
            </a:r>
            <a:r>
              <a:rPr lang="en-US" sz="4000" dirty="0">
                <a:solidFill>
                  <a:srgbClr val="007471"/>
                </a:solidFill>
                <a:latin typeface="Baskerville Old Face" panose="02020602080505020303" pitchFamily="18" charset="0"/>
                <a:ea typeface="Times New Roman" panose="02020603050405020304" pitchFamily="18" charset="0"/>
                <a:cs typeface="Times New Roman" panose="02020603050405020304" pitchFamily="18" charset="0"/>
              </a:rPr>
              <a:t>Bede </a:t>
            </a:r>
            <a:endParaRPr lang="en-US" sz="4000" dirty="0" smtClean="0">
              <a:solidFill>
                <a:srgbClr val="007471"/>
              </a:solidFill>
              <a:latin typeface="Baskerville Old Face" panose="02020602080505020303" pitchFamily="18" charset="0"/>
              <a:ea typeface="Times New Roman" panose="02020603050405020304" pitchFamily="18" charset="0"/>
              <a:cs typeface="Times New Roman" panose="02020603050405020304" pitchFamily="18" charset="0"/>
            </a:endParaRPr>
          </a:p>
          <a:p>
            <a:pPr marL="66040" marR="0">
              <a:lnSpc>
                <a:spcPts val="4800"/>
              </a:lnSpc>
              <a:spcBef>
                <a:spcPts val="0"/>
              </a:spcBef>
              <a:spcAft>
                <a:spcPts val="0"/>
              </a:spcAft>
              <a:tabLst>
                <a:tab pos="2082800" algn="l"/>
              </a:tabLst>
            </a:pPr>
            <a:r>
              <a:rPr lang="en-US" sz="3200" dirty="0" smtClean="0">
                <a:solidFill>
                  <a:srgbClr val="007471"/>
                </a:solidFill>
                <a:latin typeface="Baskerville Old Face" panose="02020602080505020303" pitchFamily="18" charset="0"/>
                <a:ea typeface="Times New Roman" panose="02020603050405020304" pitchFamily="18" charset="0"/>
                <a:cs typeface="Times New Roman" panose="02020603050405020304" pitchFamily="18" charset="0"/>
              </a:rPr>
              <a:t>	George Eliot</a:t>
            </a:r>
          </a:p>
          <a:p>
            <a:pPr marL="66040" marR="0">
              <a:lnSpc>
                <a:spcPts val="4800"/>
              </a:lnSpc>
              <a:spcBef>
                <a:spcPts val="0"/>
              </a:spcBef>
              <a:spcAft>
                <a:spcPts val="0"/>
              </a:spcAft>
              <a:tabLst>
                <a:tab pos="2082800" algn="l"/>
              </a:tabLst>
            </a:pPr>
            <a:endParaRPr lang="en-US" sz="3200">
              <a:solidFill>
                <a:srgbClr val="007471"/>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a:p>
            <a:pPr marL="66040" marR="0">
              <a:lnSpc>
                <a:spcPts val="4800"/>
              </a:lnSpc>
              <a:spcBef>
                <a:spcPts val="0"/>
              </a:spcBef>
              <a:spcAft>
                <a:spcPts val="0"/>
              </a:spcAft>
              <a:tabLst>
                <a:tab pos="2082800" algn="l"/>
              </a:tabLst>
            </a:pPr>
            <a:endParaRPr lang="en-US" sz="4000" dirty="0" smtClean="0">
              <a:solidFill>
                <a:srgbClr val="007471"/>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a:p>
            <a:pPr marL="66040" marR="0" algn="r">
              <a:lnSpc>
                <a:spcPct val="107000"/>
              </a:lnSpc>
              <a:spcBef>
                <a:spcPts val="220"/>
              </a:spcBef>
              <a:spcAft>
                <a:spcPts val="0"/>
              </a:spcAft>
              <a:tabLst>
                <a:tab pos="1676400" algn="l"/>
              </a:tabLst>
            </a:pPr>
            <a:r>
              <a:rPr lang="en-US" sz="2800" dirty="0" smtClean="0">
                <a:solidFill>
                  <a:srgbClr val="007471"/>
                </a:solidFill>
                <a:latin typeface="Baskerville Old Face" panose="02020602080505020303" pitchFamily="18" charset="0"/>
                <a:ea typeface="Times New Roman" panose="02020603050405020304" pitchFamily="18" charset="0"/>
                <a:cs typeface="Times New Roman" panose="02020603050405020304" pitchFamily="18" charset="0"/>
              </a:rPr>
              <a:t>Dr. M H Khandagale</a:t>
            </a:r>
          </a:p>
          <a:p>
            <a:pPr marL="66040" marR="0" algn="r">
              <a:lnSpc>
                <a:spcPct val="107000"/>
              </a:lnSpc>
              <a:spcBef>
                <a:spcPts val="220"/>
              </a:spcBef>
              <a:spcAft>
                <a:spcPts val="0"/>
              </a:spcAft>
              <a:tabLst>
                <a:tab pos="1676400" algn="l"/>
              </a:tabLst>
            </a:pPr>
            <a:r>
              <a:rPr lang="en-US" sz="2800" dirty="0" smtClean="0">
                <a:solidFill>
                  <a:srgbClr val="007471"/>
                </a:solidFill>
                <a:latin typeface="Baskerville Old Face" panose="02020602080505020303" pitchFamily="18" charset="0"/>
                <a:ea typeface="Times New Roman" panose="02020603050405020304" pitchFamily="18" charset="0"/>
                <a:cs typeface="Times New Roman" panose="02020603050405020304" pitchFamily="18" charset="0"/>
              </a:rPr>
              <a:t>Assistant Professor</a:t>
            </a:r>
          </a:p>
          <a:p>
            <a:pPr marL="66040" marR="0" algn="r">
              <a:lnSpc>
                <a:spcPct val="107000"/>
              </a:lnSpc>
              <a:spcBef>
                <a:spcPts val="220"/>
              </a:spcBef>
              <a:spcAft>
                <a:spcPts val="0"/>
              </a:spcAft>
              <a:tabLst>
                <a:tab pos="1676400" algn="l"/>
              </a:tabLst>
            </a:pPr>
            <a:r>
              <a:rPr lang="en-US" sz="2800" dirty="0" smtClean="0">
                <a:solidFill>
                  <a:srgbClr val="007471"/>
                </a:solidFill>
                <a:latin typeface="Baskerville Old Face" panose="02020602080505020303" pitchFamily="18" charset="0"/>
                <a:ea typeface="Times New Roman" panose="02020603050405020304" pitchFamily="18" charset="0"/>
                <a:cs typeface="Times New Roman" panose="02020603050405020304" pitchFamily="18" charset="0"/>
              </a:rPr>
              <a:t>PG &amp; Research Dept. of English</a:t>
            </a:r>
          </a:p>
          <a:p>
            <a:pPr marL="66040" marR="0" algn="r">
              <a:lnSpc>
                <a:spcPct val="107000"/>
              </a:lnSpc>
              <a:spcBef>
                <a:spcPts val="220"/>
              </a:spcBef>
              <a:spcAft>
                <a:spcPts val="0"/>
              </a:spcAft>
              <a:tabLst>
                <a:tab pos="1676400" algn="l"/>
              </a:tabLst>
            </a:pPr>
            <a:r>
              <a:rPr lang="en-US" sz="2800" dirty="0" smtClean="0">
                <a:solidFill>
                  <a:srgbClr val="007471"/>
                </a:solidFill>
                <a:latin typeface="Baskerville Old Face" panose="02020602080505020303" pitchFamily="18" charset="0"/>
                <a:ea typeface="Times New Roman" panose="02020603050405020304" pitchFamily="18" charset="0"/>
                <a:cs typeface="Times New Roman" panose="02020603050405020304" pitchFamily="18" charset="0"/>
              </a:rPr>
              <a:t>Dayanand College of Arts, Latur </a:t>
            </a:r>
            <a:endParaRPr lang="en-US" sz="2800" dirty="0">
              <a:effectLst/>
              <a:latin typeface="Baskerville Old Face" panose="020206020805050203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9632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783771"/>
          </a:xfrm>
        </p:spPr>
        <p:txBody>
          <a:bodyPr>
            <a:normAutofit/>
          </a:bodyPr>
          <a:lstStyle/>
          <a:p>
            <a:pPr algn="ctr"/>
            <a:r>
              <a:rPr lang="en-US" sz="3600" b="1" dirty="0" smtClean="0">
                <a:solidFill>
                  <a:srgbClr val="00B050"/>
                </a:solidFill>
                <a:latin typeface="Baskerville Old Face" panose="02020602080505020303" pitchFamily="18" charset="0"/>
              </a:rPr>
              <a:t>Plot Review</a:t>
            </a:r>
            <a:endParaRPr lang="en-US" sz="3600" b="1" dirty="0">
              <a:solidFill>
                <a:srgbClr val="00B050"/>
              </a:solidFill>
              <a:latin typeface="Baskerville Old Face" panose="02020602080505020303" pitchFamily="18" charset="0"/>
            </a:endParaRPr>
          </a:p>
        </p:txBody>
      </p:sp>
      <p:sp>
        <p:nvSpPr>
          <p:cNvPr id="3" name="Content Placeholder 2"/>
          <p:cNvSpPr>
            <a:spLocks noGrp="1"/>
          </p:cNvSpPr>
          <p:nvPr>
            <p:ph idx="1"/>
          </p:nvPr>
        </p:nvSpPr>
        <p:spPr>
          <a:xfrm>
            <a:off x="359229" y="1330036"/>
            <a:ext cx="11707585" cy="5283035"/>
          </a:xfrm>
        </p:spPr>
        <p:txBody>
          <a:bodyPr>
            <a:noAutofit/>
          </a:bodyPr>
          <a:lstStyle/>
          <a:p>
            <a:pPr>
              <a:lnSpc>
                <a:spcPct val="100000"/>
              </a:lnSpc>
            </a:pPr>
            <a:r>
              <a:rPr lang="en-US" sz="2400" dirty="0">
                <a:solidFill>
                  <a:srgbClr val="FFC000"/>
                </a:solidFill>
                <a:latin typeface="Times New Roman" panose="02020603050405020304" pitchFamily="18" charset="0"/>
                <a:cs typeface="Times New Roman" panose="02020603050405020304" pitchFamily="18" charset="0"/>
              </a:rPr>
              <a:t>Dinah Morris</a:t>
            </a:r>
            <a:r>
              <a:rPr lang="en-US" sz="2400" dirty="0">
                <a:latin typeface="Times New Roman" panose="02020603050405020304" pitchFamily="18" charset="0"/>
                <a:cs typeface="Times New Roman" panose="02020603050405020304" pitchFamily="18" charset="0"/>
              </a:rPr>
              <a:t>, a Methodist preacher, arrives in </a:t>
            </a:r>
            <a:r>
              <a:rPr lang="en-US" sz="2400" dirty="0">
                <a:solidFill>
                  <a:srgbClr val="00B050"/>
                </a:solidFill>
                <a:latin typeface="Times New Roman" panose="02020603050405020304" pitchFamily="18" charset="0"/>
                <a:cs typeface="Times New Roman" panose="02020603050405020304" pitchFamily="18" charset="0"/>
              </a:rPr>
              <a:t>Hayslope</a:t>
            </a:r>
            <a:r>
              <a:rPr lang="en-US" sz="2400" dirty="0">
                <a:latin typeface="Times New Roman" panose="02020603050405020304" pitchFamily="18" charset="0"/>
                <a:cs typeface="Times New Roman" panose="02020603050405020304" pitchFamily="18" charset="0"/>
              </a:rPr>
              <a:t>, a small village in England, in 1799. </a:t>
            </a:r>
            <a:endParaRPr lang="en-US" sz="2400" dirty="0" smtClean="0">
              <a:latin typeface="Times New Roman" panose="02020603050405020304" pitchFamily="18" charset="0"/>
              <a:cs typeface="Times New Roman" panose="02020603050405020304" pitchFamily="18" charset="0"/>
            </a:endParaRPr>
          </a:p>
          <a:p>
            <a:pPr>
              <a:lnSpc>
                <a:spcPct val="100000"/>
              </a:lnSpc>
            </a:pPr>
            <a:r>
              <a:rPr lang="en-US" sz="2400" dirty="0" smtClean="0">
                <a:latin typeface="Times New Roman" panose="02020603050405020304" pitchFamily="18" charset="0"/>
                <a:cs typeface="Times New Roman" panose="02020603050405020304" pitchFamily="18" charset="0"/>
              </a:rPr>
              <a:t>She </a:t>
            </a:r>
            <a:r>
              <a:rPr lang="en-US" sz="2400" dirty="0">
                <a:latin typeface="Times New Roman" panose="02020603050405020304" pitchFamily="18" charset="0"/>
                <a:cs typeface="Times New Roman" panose="02020603050405020304" pitchFamily="18" charset="0"/>
              </a:rPr>
              <a:t>stays with her aunt and uncle</a:t>
            </a:r>
            <a:r>
              <a:rPr lang="en-US" sz="2400" dirty="0">
                <a:solidFill>
                  <a:srgbClr val="FFC000"/>
                </a:solidFill>
                <a:latin typeface="Times New Roman" panose="02020603050405020304" pitchFamily="18" charset="0"/>
                <a:cs typeface="Times New Roman" panose="02020603050405020304" pitchFamily="18" charset="0"/>
              </a:rPr>
              <a:t>, Mr. and Mrs. Poyser</a:t>
            </a:r>
            <a:r>
              <a:rPr lang="en-US" sz="2400" dirty="0">
                <a:latin typeface="Times New Roman" panose="02020603050405020304" pitchFamily="18" charset="0"/>
                <a:cs typeface="Times New Roman" panose="02020603050405020304" pitchFamily="18" charset="0"/>
              </a:rPr>
              <a:t>, although she plans to return soon to </a:t>
            </a:r>
            <a:r>
              <a:rPr lang="en-US" sz="2400" dirty="0">
                <a:solidFill>
                  <a:srgbClr val="00B050"/>
                </a:solidFill>
                <a:latin typeface="Times New Roman" panose="02020603050405020304" pitchFamily="18" charset="0"/>
                <a:cs typeface="Times New Roman" panose="02020603050405020304" pitchFamily="18" charset="0"/>
              </a:rPr>
              <a:t>Snowfield</a:t>
            </a:r>
            <a:r>
              <a:rPr lang="en-US" sz="2400" dirty="0">
                <a:latin typeface="Times New Roman" panose="02020603050405020304" pitchFamily="18" charset="0"/>
                <a:cs typeface="Times New Roman" panose="02020603050405020304" pitchFamily="18" charset="0"/>
              </a:rPr>
              <a:t>, where she normally lives. </a:t>
            </a:r>
            <a:endParaRPr lang="en-US" sz="2400" dirty="0" smtClean="0">
              <a:latin typeface="Times New Roman" panose="02020603050405020304" pitchFamily="18" charset="0"/>
              <a:cs typeface="Times New Roman" panose="02020603050405020304" pitchFamily="18" charset="0"/>
            </a:endParaRPr>
          </a:p>
          <a:p>
            <a:pPr>
              <a:lnSpc>
                <a:spcPct val="100000"/>
              </a:lnSpc>
            </a:pPr>
            <a:r>
              <a:rPr lang="en-US" sz="2400" dirty="0" smtClean="0">
                <a:solidFill>
                  <a:srgbClr val="FFC000"/>
                </a:solidFill>
                <a:latin typeface="Times New Roman" panose="02020603050405020304" pitchFamily="18" charset="0"/>
                <a:cs typeface="Times New Roman" panose="02020603050405020304" pitchFamily="18" charset="0"/>
              </a:rPr>
              <a:t>Seth </a:t>
            </a:r>
            <a:r>
              <a:rPr lang="en-US" sz="2400" dirty="0">
                <a:solidFill>
                  <a:srgbClr val="FFC000"/>
                </a:solidFill>
                <a:latin typeface="Times New Roman" panose="02020603050405020304" pitchFamily="18" charset="0"/>
                <a:cs typeface="Times New Roman" panose="02020603050405020304" pitchFamily="18" charset="0"/>
              </a:rPr>
              <a:t>Bede</a:t>
            </a:r>
            <a:r>
              <a:rPr lang="en-US" sz="2400" dirty="0">
                <a:latin typeface="Times New Roman" panose="02020603050405020304" pitchFamily="18" charset="0"/>
                <a:cs typeface="Times New Roman" panose="02020603050405020304" pitchFamily="18" charset="0"/>
              </a:rPr>
              <a:t>, a local carpenter, loves her and is learning to live with her rejection of his marriage proposal. </a:t>
            </a:r>
            <a:endParaRPr lang="en-US" sz="2400" dirty="0" smtClean="0">
              <a:latin typeface="Times New Roman" panose="02020603050405020304" pitchFamily="18" charset="0"/>
              <a:cs typeface="Times New Roman" panose="02020603050405020304" pitchFamily="18" charset="0"/>
            </a:endParaRPr>
          </a:p>
          <a:p>
            <a:pPr>
              <a:lnSpc>
                <a:spcPct val="100000"/>
              </a:lnSpc>
            </a:pPr>
            <a:r>
              <a:rPr lang="en-US" sz="2400" dirty="0" smtClean="0">
                <a:latin typeface="Times New Roman" panose="02020603050405020304" pitchFamily="18" charset="0"/>
                <a:cs typeface="Times New Roman" panose="02020603050405020304" pitchFamily="18" charset="0"/>
              </a:rPr>
              <a:t>Seth’s </a:t>
            </a:r>
            <a:r>
              <a:rPr lang="en-US" sz="2400" dirty="0">
                <a:latin typeface="Times New Roman" panose="02020603050405020304" pitchFamily="18" charset="0"/>
                <a:cs typeface="Times New Roman" panose="02020603050405020304" pitchFamily="18" charset="0"/>
              </a:rPr>
              <a:t>brother, Adam Bede, also lives in Hayslope and works as the foreman at the carpentry shop where he and his brother work. </a:t>
            </a:r>
            <a:endParaRPr lang="en-US" sz="2400" dirty="0" smtClean="0">
              <a:latin typeface="Times New Roman" panose="02020603050405020304" pitchFamily="18" charset="0"/>
              <a:cs typeface="Times New Roman" panose="02020603050405020304" pitchFamily="18" charset="0"/>
            </a:endParaRPr>
          </a:p>
          <a:p>
            <a:pPr>
              <a:lnSpc>
                <a:spcPct val="100000"/>
              </a:lnSpc>
            </a:pPr>
            <a:r>
              <a:rPr lang="en-US" sz="2400" dirty="0" smtClean="0">
                <a:solidFill>
                  <a:srgbClr val="FFC000"/>
                </a:solidFill>
                <a:latin typeface="Times New Roman" panose="02020603050405020304" pitchFamily="18" charset="0"/>
                <a:cs typeface="Times New Roman" panose="02020603050405020304" pitchFamily="18" charset="0"/>
              </a:rPr>
              <a:t>Adam</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loves a seventeen-year-old village beauty named </a:t>
            </a:r>
            <a:r>
              <a:rPr lang="en-US" sz="2400" dirty="0">
                <a:solidFill>
                  <a:srgbClr val="FFC000"/>
                </a:solidFill>
                <a:latin typeface="Times New Roman" panose="02020603050405020304" pitchFamily="18" charset="0"/>
                <a:cs typeface="Times New Roman" panose="02020603050405020304" pitchFamily="18" charset="0"/>
              </a:rPr>
              <a:t>Hetty </a:t>
            </a:r>
            <a:r>
              <a:rPr lang="en-US" sz="2400" dirty="0" smtClean="0">
                <a:solidFill>
                  <a:srgbClr val="FFC000"/>
                </a:solidFill>
                <a:latin typeface="Times New Roman" panose="02020603050405020304" pitchFamily="18" charset="0"/>
                <a:cs typeface="Times New Roman" panose="02020603050405020304" pitchFamily="18" charset="0"/>
              </a:rPr>
              <a:t>Sorrel </a:t>
            </a:r>
            <a:r>
              <a:rPr lang="en-US" sz="2400" dirty="0" smtClean="0">
                <a:latin typeface="Times New Roman" panose="02020603050405020304" pitchFamily="18" charset="0"/>
                <a:cs typeface="Times New Roman" panose="02020603050405020304" pitchFamily="18" charset="0"/>
              </a:rPr>
              <a:t>who </a:t>
            </a:r>
            <a:r>
              <a:rPr lang="en-US" sz="2400" dirty="0">
                <a:latin typeface="Times New Roman" panose="02020603050405020304" pitchFamily="18" charset="0"/>
                <a:cs typeface="Times New Roman" panose="02020603050405020304" pitchFamily="18" charset="0"/>
              </a:rPr>
              <a:t>is Mr. Poyser’s niece, lives with the Poysers and helps with the chores.</a:t>
            </a:r>
          </a:p>
          <a:p>
            <a:pPr marL="0" indent="0">
              <a:lnSpc>
                <a:spcPct val="100000"/>
              </a:lnSpc>
              <a:buNone/>
            </a:pP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9185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814648"/>
          </a:xfrm>
        </p:spPr>
        <p:txBody>
          <a:bodyPr>
            <a:normAutofit/>
          </a:bodyPr>
          <a:lstStyle/>
          <a:p>
            <a:pPr algn="ctr"/>
            <a:r>
              <a:rPr lang="en-US" sz="2800" b="1" dirty="0">
                <a:solidFill>
                  <a:srgbClr val="00B050"/>
                </a:solidFill>
                <a:latin typeface="Baskerville Old Face" panose="02020602080505020303" pitchFamily="18" charset="0"/>
              </a:rPr>
              <a:t>Plot Review</a:t>
            </a:r>
            <a:endParaRPr lang="en-US" sz="2800" dirty="0"/>
          </a:p>
        </p:txBody>
      </p:sp>
      <p:sp>
        <p:nvSpPr>
          <p:cNvPr id="3" name="Content Placeholder 2"/>
          <p:cNvSpPr>
            <a:spLocks noGrp="1"/>
          </p:cNvSpPr>
          <p:nvPr>
            <p:ph idx="1"/>
          </p:nvPr>
        </p:nvSpPr>
        <p:spPr/>
        <p:txBody>
          <a:bodyPr/>
          <a:lstStyle/>
          <a:p>
            <a:pPr>
              <a:lnSpc>
                <a:spcPct val="150000"/>
              </a:lnSpc>
            </a:pPr>
            <a:r>
              <a:rPr lang="en-US" sz="2400" dirty="0">
                <a:solidFill>
                  <a:srgbClr val="FFC000"/>
                </a:solidFill>
                <a:latin typeface="Times New Roman" panose="02020603050405020304" pitchFamily="18" charset="0"/>
                <a:cs typeface="Times New Roman" panose="02020603050405020304" pitchFamily="18" charset="0"/>
              </a:rPr>
              <a:t>Thias Bede</a:t>
            </a:r>
            <a:r>
              <a:rPr lang="en-US" sz="2400" dirty="0">
                <a:latin typeface="Times New Roman" panose="02020603050405020304" pitchFamily="18" charset="0"/>
                <a:cs typeface="Times New Roman" panose="02020603050405020304" pitchFamily="18" charset="0"/>
              </a:rPr>
              <a:t>, the father of Seth and Adam, drowns in the river near their house after a drinking binge. </a:t>
            </a:r>
            <a:endParaRPr lang="en-US" sz="2400" dirty="0" smtClean="0">
              <a:latin typeface="Times New Roman" panose="02020603050405020304" pitchFamily="18" charset="0"/>
              <a:cs typeface="Times New Roman" panose="02020603050405020304" pitchFamily="18" charset="0"/>
            </a:endParaRPr>
          </a:p>
          <a:p>
            <a:pPr>
              <a:lnSpc>
                <a:spcPct val="150000"/>
              </a:lnSpc>
            </a:pPr>
            <a:r>
              <a:rPr lang="en-US" sz="2400" dirty="0" smtClean="0">
                <a:latin typeface="Times New Roman" panose="02020603050405020304" pitchFamily="18" charset="0"/>
                <a:cs typeface="Times New Roman" panose="02020603050405020304" pitchFamily="18" charset="0"/>
              </a:rPr>
              <a:t>Their </a:t>
            </a:r>
            <a:r>
              <a:rPr lang="en-US" sz="2400" dirty="0">
                <a:latin typeface="Times New Roman" panose="02020603050405020304" pitchFamily="18" charset="0"/>
                <a:cs typeface="Times New Roman" panose="02020603050405020304" pitchFamily="18" charset="0"/>
              </a:rPr>
              <a:t>mother, </a:t>
            </a:r>
            <a:r>
              <a:rPr lang="en-US" sz="2400" dirty="0">
                <a:solidFill>
                  <a:srgbClr val="FFC000"/>
                </a:solidFill>
                <a:latin typeface="Times New Roman" panose="02020603050405020304" pitchFamily="18" charset="0"/>
                <a:cs typeface="Times New Roman" panose="02020603050405020304" pitchFamily="18" charset="0"/>
              </a:rPr>
              <a:t>Lisbeth</a:t>
            </a:r>
            <a:r>
              <a:rPr lang="en-US" sz="2400" dirty="0">
                <a:latin typeface="Times New Roman" panose="02020603050405020304" pitchFamily="18" charset="0"/>
                <a:cs typeface="Times New Roman" panose="02020603050405020304" pitchFamily="18" charset="0"/>
              </a:rPr>
              <a:t>, is distraught. </a:t>
            </a:r>
            <a:endParaRPr lang="en-US" sz="2400" dirty="0" smtClean="0">
              <a:latin typeface="Times New Roman" panose="02020603050405020304" pitchFamily="18" charset="0"/>
              <a:cs typeface="Times New Roman" panose="02020603050405020304" pitchFamily="18" charset="0"/>
            </a:endParaRPr>
          </a:p>
          <a:p>
            <a:pPr>
              <a:lnSpc>
                <a:spcPct val="150000"/>
              </a:lnSpc>
            </a:pPr>
            <a:r>
              <a:rPr lang="en-US" sz="2400" dirty="0" smtClean="0">
                <a:latin typeface="Times New Roman" panose="02020603050405020304" pitchFamily="18" charset="0"/>
                <a:cs typeface="Times New Roman" panose="02020603050405020304" pitchFamily="18" charset="0"/>
              </a:rPr>
              <a:t>Dinah </a:t>
            </a:r>
            <a:r>
              <a:rPr lang="en-US" sz="2400" dirty="0">
                <a:latin typeface="Times New Roman" panose="02020603050405020304" pitchFamily="18" charset="0"/>
                <a:cs typeface="Times New Roman" panose="02020603050405020304" pitchFamily="18" charset="0"/>
              </a:rPr>
              <a:t>goes to comfort Lisbeth, and she is able to soothe her where no one else can. </a:t>
            </a:r>
            <a:endParaRPr lang="en-US" sz="2400" dirty="0" smtClean="0">
              <a:latin typeface="Times New Roman" panose="02020603050405020304" pitchFamily="18" charset="0"/>
              <a:cs typeface="Times New Roman" panose="02020603050405020304" pitchFamily="18" charset="0"/>
            </a:endParaRPr>
          </a:p>
          <a:p>
            <a:pPr>
              <a:lnSpc>
                <a:spcPct val="150000"/>
              </a:lnSpc>
            </a:pPr>
            <a:r>
              <a:rPr lang="en-US" sz="2400" dirty="0" smtClean="0">
                <a:latin typeface="Times New Roman" panose="02020603050405020304" pitchFamily="18" charset="0"/>
                <a:cs typeface="Times New Roman" panose="02020603050405020304" pitchFamily="18" charset="0"/>
              </a:rPr>
              <a:t>Lisbeth </a:t>
            </a:r>
            <a:r>
              <a:rPr lang="en-US" sz="2400" dirty="0">
                <a:latin typeface="Times New Roman" panose="02020603050405020304" pitchFamily="18" charset="0"/>
                <a:cs typeface="Times New Roman" panose="02020603050405020304" pitchFamily="18" charset="0"/>
              </a:rPr>
              <a:t>wishes that Dinah could </a:t>
            </a:r>
            <a:r>
              <a:rPr lang="en-US" sz="2400" dirty="0">
                <a:solidFill>
                  <a:srgbClr val="FFC000"/>
                </a:solidFill>
                <a:latin typeface="Times New Roman" panose="02020603050405020304" pitchFamily="18" charset="0"/>
                <a:cs typeface="Times New Roman" panose="02020603050405020304" pitchFamily="18" charset="0"/>
              </a:rPr>
              <a:t>be her daughter-in-law.</a:t>
            </a:r>
          </a:p>
          <a:p>
            <a:endParaRPr lang="en-US" dirty="0"/>
          </a:p>
        </p:txBody>
      </p:sp>
    </p:spTree>
    <p:extLst>
      <p:ext uri="{BB962C8B-B14F-4D97-AF65-F5344CB8AC3E}">
        <p14:creationId xmlns:p14="http://schemas.microsoft.com/office/powerpoint/2010/main" val="679894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518555"/>
          </a:xfrm>
        </p:spPr>
        <p:txBody>
          <a:bodyPr>
            <a:normAutofit/>
          </a:bodyPr>
          <a:lstStyle/>
          <a:p>
            <a:pPr algn="ctr"/>
            <a:r>
              <a:rPr lang="en-US" sz="2800" b="1" dirty="0">
                <a:solidFill>
                  <a:srgbClr val="00B050"/>
                </a:solidFill>
                <a:latin typeface="Baskerville Old Face" panose="02020602080505020303" pitchFamily="18" charset="0"/>
              </a:rPr>
              <a:t>Plot Review</a:t>
            </a:r>
            <a:endParaRPr lang="en-US" sz="2800" dirty="0"/>
          </a:p>
        </p:txBody>
      </p:sp>
      <p:sp>
        <p:nvSpPr>
          <p:cNvPr id="3" name="Content Placeholder 2"/>
          <p:cNvSpPr>
            <a:spLocks noGrp="1"/>
          </p:cNvSpPr>
          <p:nvPr>
            <p:ph idx="1"/>
          </p:nvPr>
        </p:nvSpPr>
        <p:spPr>
          <a:xfrm>
            <a:off x="555171" y="1518556"/>
            <a:ext cx="11201400" cy="5045529"/>
          </a:xfrm>
        </p:spPr>
        <p:txBody>
          <a:bodyPr/>
          <a:lstStyle/>
          <a:p>
            <a:pPr>
              <a:lnSpc>
                <a:spcPct val="150000"/>
              </a:lnSpc>
            </a:pPr>
            <a:r>
              <a:rPr lang="en-US" sz="2400" dirty="0">
                <a:latin typeface="Times New Roman" panose="02020603050405020304" pitchFamily="18" charset="0"/>
                <a:cs typeface="Times New Roman" panose="02020603050405020304" pitchFamily="18" charset="0"/>
              </a:rPr>
              <a:t>The local landlord, </a:t>
            </a:r>
            <a:r>
              <a:rPr lang="en-US" sz="2400" dirty="0">
                <a:solidFill>
                  <a:srgbClr val="FFC000"/>
                </a:solidFill>
                <a:latin typeface="Times New Roman" panose="02020603050405020304" pitchFamily="18" charset="0"/>
                <a:cs typeface="Times New Roman" panose="02020603050405020304" pitchFamily="18" charset="0"/>
              </a:rPr>
              <a:t>Squire Donnithorne</a:t>
            </a:r>
            <a:r>
              <a:rPr lang="en-US" sz="2400" dirty="0">
                <a:latin typeface="Times New Roman" panose="02020603050405020304" pitchFamily="18" charset="0"/>
                <a:cs typeface="Times New Roman" panose="02020603050405020304" pitchFamily="18" charset="0"/>
              </a:rPr>
              <a:t>, rules the parish with an iron fist. </a:t>
            </a:r>
            <a:endParaRPr lang="en-US" sz="2400" dirty="0" smtClean="0">
              <a:latin typeface="Times New Roman" panose="02020603050405020304" pitchFamily="18" charset="0"/>
              <a:cs typeface="Times New Roman" panose="02020603050405020304" pitchFamily="18" charset="0"/>
            </a:endParaRPr>
          </a:p>
          <a:p>
            <a:pPr>
              <a:lnSpc>
                <a:spcPct val="150000"/>
              </a:lnSpc>
            </a:pPr>
            <a:r>
              <a:rPr lang="en-US" sz="2400" dirty="0" smtClean="0">
                <a:latin typeface="Times New Roman" panose="02020603050405020304" pitchFamily="18" charset="0"/>
                <a:cs typeface="Times New Roman" panose="02020603050405020304" pitchFamily="18" charset="0"/>
              </a:rPr>
              <a:t>His </a:t>
            </a:r>
            <a:r>
              <a:rPr lang="en-US" sz="2400" dirty="0">
                <a:latin typeface="Times New Roman" panose="02020603050405020304" pitchFamily="18" charset="0"/>
                <a:cs typeface="Times New Roman" panose="02020603050405020304" pitchFamily="18" charset="0"/>
              </a:rPr>
              <a:t>grandson and heir, Captain Donnithorne, </a:t>
            </a:r>
            <a:r>
              <a:rPr lang="en-US" sz="2400" dirty="0" smtClean="0">
                <a:latin typeface="Times New Roman" panose="02020603050405020304" pitchFamily="18" charset="0"/>
                <a:cs typeface="Times New Roman" panose="02020603050405020304" pitchFamily="18" charset="0"/>
              </a:rPr>
              <a:t>a </a:t>
            </a:r>
            <a:r>
              <a:rPr lang="en-US" sz="2400" dirty="0">
                <a:latin typeface="Times New Roman" panose="02020603050405020304" pitchFamily="18" charset="0"/>
                <a:cs typeface="Times New Roman" panose="02020603050405020304" pitchFamily="18" charset="0"/>
              </a:rPr>
              <a:t>member of the regimental army, has broken his arm and is living with the Squire. </a:t>
            </a:r>
            <a:endParaRPr lang="en-US" sz="2400" dirty="0" smtClean="0">
              <a:latin typeface="Times New Roman" panose="02020603050405020304" pitchFamily="18" charset="0"/>
              <a:cs typeface="Times New Roman" panose="02020603050405020304" pitchFamily="18" charset="0"/>
            </a:endParaRPr>
          </a:p>
          <a:p>
            <a:pPr>
              <a:lnSpc>
                <a:spcPct val="150000"/>
              </a:lnSpc>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villagers all respect and adore </a:t>
            </a:r>
            <a:r>
              <a:rPr lang="en-US" sz="2400" dirty="0">
                <a:solidFill>
                  <a:srgbClr val="FFC000"/>
                </a:solidFill>
                <a:latin typeface="Times New Roman" panose="02020603050405020304" pitchFamily="18" charset="0"/>
                <a:cs typeface="Times New Roman" panose="02020603050405020304" pitchFamily="18" charset="0"/>
              </a:rPr>
              <a:t>Captain </a:t>
            </a:r>
            <a:r>
              <a:rPr lang="en-US" sz="2400" dirty="0" smtClean="0">
                <a:solidFill>
                  <a:srgbClr val="FFC000"/>
                </a:solidFill>
                <a:latin typeface="Times New Roman" panose="02020603050405020304" pitchFamily="18" charset="0"/>
                <a:cs typeface="Times New Roman" panose="02020603050405020304" pitchFamily="18" charset="0"/>
              </a:rPr>
              <a:t>Donnithorne.</a:t>
            </a:r>
          </a:p>
          <a:p>
            <a:pPr>
              <a:lnSpc>
                <a:spcPct val="150000"/>
              </a:lnSpc>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Captain Donnithorne flirts secretively with </a:t>
            </a:r>
            <a:r>
              <a:rPr lang="en-US" sz="2400" dirty="0">
                <a:solidFill>
                  <a:srgbClr val="FFC000"/>
                </a:solidFill>
                <a:latin typeface="Times New Roman" panose="02020603050405020304" pitchFamily="18" charset="0"/>
                <a:cs typeface="Times New Roman" panose="02020603050405020304" pitchFamily="18" charset="0"/>
              </a:rPr>
              <a:t>Hetty</a:t>
            </a:r>
            <a:r>
              <a:rPr lang="en-US" sz="2400" dirty="0">
                <a:latin typeface="Times New Roman" panose="02020603050405020304" pitchFamily="18" charset="0"/>
                <a:cs typeface="Times New Roman" panose="02020603050405020304" pitchFamily="18" charset="0"/>
              </a:rPr>
              <a:t> after first meeting her at the Poysers. </a:t>
            </a:r>
            <a:endParaRPr lang="en-US" sz="2400" dirty="0" smtClean="0">
              <a:latin typeface="Times New Roman" panose="02020603050405020304" pitchFamily="18" charset="0"/>
              <a:cs typeface="Times New Roman" panose="02020603050405020304" pitchFamily="18" charset="0"/>
            </a:endParaRPr>
          </a:p>
          <a:p>
            <a:pPr>
              <a:lnSpc>
                <a:spcPct val="150000"/>
              </a:lnSpc>
            </a:pPr>
            <a:r>
              <a:rPr lang="en-US" sz="2400" dirty="0" smtClean="0">
                <a:latin typeface="Times New Roman" panose="02020603050405020304" pitchFamily="18" charset="0"/>
                <a:cs typeface="Times New Roman" panose="02020603050405020304" pitchFamily="18" charset="0"/>
              </a:rPr>
              <a:t>He </a:t>
            </a:r>
            <a:r>
              <a:rPr lang="en-US" sz="2400" dirty="0">
                <a:latin typeface="Times New Roman" panose="02020603050405020304" pitchFamily="18" charset="0"/>
                <a:cs typeface="Times New Roman" panose="02020603050405020304" pitchFamily="18" charset="0"/>
              </a:rPr>
              <a:t>asks her when she will next be visiting the Squire’s residence and </a:t>
            </a:r>
            <a:r>
              <a:rPr lang="en-US" sz="2400" dirty="0">
                <a:solidFill>
                  <a:srgbClr val="00B050"/>
                </a:solidFill>
                <a:latin typeface="Times New Roman" panose="02020603050405020304" pitchFamily="18" charset="0"/>
                <a:cs typeface="Times New Roman" panose="02020603050405020304" pitchFamily="18" charset="0"/>
              </a:rPr>
              <a:t>arranges to meet her alone in the woods when she passes through.</a:t>
            </a:r>
          </a:p>
          <a:p>
            <a:pPr>
              <a:lnSpc>
                <a:spcPct val="150000"/>
              </a:lnSpc>
            </a:pPr>
            <a:endParaRPr lang="en-US" dirty="0"/>
          </a:p>
        </p:txBody>
      </p:sp>
    </p:spTree>
    <p:extLst>
      <p:ext uri="{BB962C8B-B14F-4D97-AF65-F5344CB8AC3E}">
        <p14:creationId xmlns:p14="http://schemas.microsoft.com/office/powerpoint/2010/main" val="2453944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832758"/>
          </a:xfrm>
        </p:spPr>
        <p:txBody>
          <a:bodyPr>
            <a:normAutofit/>
          </a:bodyPr>
          <a:lstStyle/>
          <a:p>
            <a:pPr algn="ctr"/>
            <a:r>
              <a:rPr lang="en-US" sz="3600" b="1" dirty="0">
                <a:solidFill>
                  <a:srgbClr val="00B050"/>
                </a:solidFill>
                <a:latin typeface="Baskerville Old Face" panose="02020602080505020303" pitchFamily="18" charset="0"/>
              </a:rPr>
              <a:t>Plot Review</a:t>
            </a:r>
            <a:endParaRPr lang="en-US" sz="3600" dirty="0"/>
          </a:p>
        </p:txBody>
      </p:sp>
      <p:sp>
        <p:nvSpPr>
          <p:cNvPr id="3" name="Content Placeholder 2"/>
          <p:cNvSpPr>
            <a:spLocks noGrp="1"/>
          </p:cNvSpPr>
          <p:nvPr>
            <p:ph idx="1"/>
          </p:nvPr>
        </p:nvSpPr>
        <p:spPr>
          <a:xfrm>
            <a:off x="195943" y="1077686"/>
            <a:ext cx="11805557" cy="5192485"/>
          </a:xfrm>
        </p:spPr>
        <p:txBody>
          <a:bodyPr>
            <a:normAutofit/>
          </a:bodyPr>
          <a:lstStyle/>
          <a:p>
            <a:r>
              <a:rPr lang="en-US" sz="2400" dirty="0" smtClean="0">
                <a:latin typeface="Times New Roman" panose="02020603050405020304" pitchFamily="18" charset="0"/>
                <a:cs typeface="Times New Roman" panose="02020603050405020304" pitchFamily="18" charset="0"/>
              </a:rPr>
              <a:t>Captain </a:t>
            </a:r>
            <a:r>
              <a:rPr lang="en-US" sz="2400" dirty="0">
                <a:latin typeface="Times New Roman" panose="02020603050405020304" pitchFamily="18" charset="0"/>
                <a:cs typeface="Times New Roman" panose="02020603050405020304" pitchFamily="18" charset="0"/>
              </a:rPr>
              <a:t>Donnithorne </a:t>
            </a:r>
            <a:r>
              <a:rPr lang="en-US" sz="2400" dirty="0" smtClean="0">
                <a:latin typeface="Times New Roman" panose="02020603050405020304" pitchFamily="18" charset="0"/>
                <a:cs typeface="Times New Roman" panose="02020603050405020304" pitchFamily="18" charset="0"/>
              </a:rPr>
              <a:t>and Hetty </a:t>
            </a:r>
            <a:r>
              <a:rPr lang="en-US" sz="2400" dirty="0">
                <a:latin typeface="Times New Roman" panose="02020603050405020304" pitchFamily="18" charset="0"/>
                <a:cs typeface="Times New Roman" panose="02020603050405020304" pitchFamily="18" charset="0"/>
              </a:rPr>
              <a:t>meets up </a:t>
            </a:r>
            <a:r>
              <a:rPr lang="en-US" sz="2400" dirty="0" smtClean="0">
                <a:latin typeface="Times New Roman" panose="02020603050405020304" pitchFamily="18" charset="0"/>
                <a:cs typeface="Times New Roman" panose="02020603050405020304" pitchFamily="18" charset="0"/>
              </a:rPr>
              <a:t>in </a:t>
            </a:r>
            <a:r>
              <a:rPr lang="en-US" sz="2400" dirty="0">
                <a:latin typeface="Times New Roman" panose="02020603050405020304" pitchFamily="18" charset="0"/>
                <a:cs typeface="Times New Roman" panose="02020603050405020304" pitchFamily="18" charset="0"/>
              </a:rPr>
              <a:t>the woods, they are alone </a:t>
            </a:r>
            <a:r>
              <a:rPr lang="en-US" sz="2400" dirty="0" smtClean="0">
                <a:latin typeface="Times New Roman" panose="02020603050405020304" pitchFamily="18" charset="0"/>
                <a:cs typeface="Times New Roman" panose="02020603050405020304" pitchFamily="18" charset="0"/>
              </a:rPr>
              <a:t>and </a:t>
            </a:r>
            <a:r>
              <a:rPr lang="en-US" sz="2400" dirty="0">
                <a:latin typeface="Times New Roman" panose="02020603050405020304" pitchFamily="18" charset="0"/>
                <a:cs typeface="Times New Roman" panose="02020603050405020304" pitchFamily="18" charset="0"/>
              </a:rPr>
              <a:t>both are bashful</a:t>
            </a:r>
            <a:r>
              <a:rPr lang="en-US" sz="2400" dirty="0" smtClean="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Captain Donnithorne teases Hetty about her many suitors, and she cries. He puts his arms around her, but he then immediately panics at the inappropriateness of his advances and runs off</a:t>
            </a:r>
            <a:r>
              <a:rPr lang="en-US" sz="2400" dirty="0" smtClean="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Later Captain Donnithorne meditates on what he has done and decides he needs to see Hetty to clear up what happened</a:t>
            </a:r>
            <a:r>
              <a:rPr lang="en-US" sz="2400" dirty="0" smtClean="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He meets her on her way back through </a:t>
            </a:r>
            <a:r>
              <a:rPr lang="en-US" sz="2400" dirty="0">
                <a:solidFill>
                  <a:srgbClr val="00B0F0"/>
                </a:solidFill>
                <a:latin typeface="Times New Roman" panose="02020603050405020304" pitchFamily="18" charset="0"/>
                <a:cs typeface="Times New Roman" panose="02020603050405020304" pitchFamily="18" charset="0"/>
              </a:rPr>
              <a:t>the woods, and they kiss. </a:t>
            </a:r>
            <a:endParaRPr lang="en-US" sz="2400" dirty="0" smtClean="0">
              <a:solidFill>
                <a:srgbClr val="00B0F0"/>
              </a:solidFill>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This </a:t>
            </a:r>
            <a:r>
              <a:rPr lang="en-US" sz="2400" dirty="0">
                <a:latin typeface="Times New Roman" panose="02020603050405020304" pitchFamily="18" charset="0"/>
                <a:cs typeface="Times New Roman" panose="02020603050405020304" pitchFamily="18" charset="0"/>
              </a:rPr>
              <a:t>encounter begins a summer-long affair, which only ends when </a:t>
            </a:r>
            <a:r>
              <a:rPr lang="en-US" sz="2400" dirty="0">
                <a:solidFill>
                  <a:srgbClr val="00B0F0"/>
                </a:solidFill>
                <a:latin typeface="Times New Roman" panose="02020603050405020304" pitchFamily="18" charset="0"/>
                <a:cs typeface="Times New Roman" panose="02020603050405020304" pitchFamily="18" charset="0"/>
              </a:rPr>
              <a:t>Captain Donnithorne </a:t>
            </a:r>
            <a:r>
              <a:rPr lang="en-US" sz="2400" dirty="0">
                <a:latin typeface="Times New Roman" panose="02020603050405020304" pitchFamily="18" charset="0"/>
                <a:cs typeface="Times New Roman" panose="02020603050405020304" pitchFamily="18" charset="0"/>
              </a:rPr>
              <a:t>leaves to </a:t>
            </a:r>
            <a:r>
              <a:rPr lang="en-US" sz="2400" dirty="0">
                <a:solidFill>
                  <a:srgbClr val="00B0F0"/>
                </a:solidFill>
                <a:latin typeface="Times New Roman" panose="02020603050405020304" pitchFamily="18" charset="0"/>
                <a:cs typeface="Times New Roman" panose="02020603050405020304" pitchFamily="18" charset="0"/>
              </a:rPr>
              <a:t>rejoin his regiment. </a:t>
            </a:r>
            <a:endParaRPr lang="en-US" sz="2400" dirty="0" smtClean="0">
              <a:solidFill>
                <a:srgbClr val="00B0F0"/>
              </a:solidFill>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Hetty </a:t>
            </a:r>
            <a:r>
              <a:rPr lang="en-US" sz="2400" dirty="0">
                <a:latin typeface="Times New Roman" panose="02020603050405020304" pitchFamily="18" charset="0"/>
                <a:cs typeface="Times New Roman" panose="02020603050405020304" pitchFamily="18" charset="0"/>
              </a:rPr>
              <a:t>believes that Captain Donnithorne will marry her and make her into the great socialite she dreams of being</a:t>
            </a:r>
            <a:r>
              <a:rPr lang="en-US" sz="2400" dirty="0" smtClean="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Although she does not exactly love him, she loves </a:t>
            </a:r>
            <a:r>
              <a:rPr lang="en-US" sz="2400" dirty="0">
                <a:solidFill>
                  <a:srgbClr val="00B0F0"/>
                </a:solidFill>
                <a:latin typeface="Times New Roman" panose="02020603050405020304" pitchFamily="18" charset="0"/>
                <a:cs typeface="Times New Roman" panose="02020603050405020304" pitchFamily="18" charset="0"/>
              </a:rPr>
              <a:t>the wealth and privilege </a:t>
            </a:r>
            <a:r>
              <a:rPr lang="en-US" sz="2400" dirty="0">
                <a:latin typeface="Times New Roman" panose="02020603050405020304" pitchFamily="18" charset="0"/>
                <a:cs typeface="Times New Roman" panose="02020603050405020304" pitchFamily="18" charset="0"/>
              </a:rPr>
              <a:t>he represents.</a:t>
            </a:r>
          </a:p>
          <a:p>
            <a:endParaRPr lang="en-US" dirty="0"/>
          </a:p>
        </p:txBody>
      </p:sp>
    </p:spTree>
    <p:extLst>
      <p:ext uri="{BB962C8B-B14F-4D97-AF65-F5344CB8AC3E}">
        <p14:creationId xmlns:p14="http://schemas.microsoft.com/office/powerpoint/2010/main" val="1868976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67632"/>
          </a:xfrm>
        </p:spPr>
        <p:txBody>
          <a:bodyPr>
            <a:normAutofit fontScale="90000"/>
          </a:bodyPr>
          <a:lstStyle/>
          <a:p>
            <a:pPr algn="ctr"/>
            <a:r>
              <a:rPr lang="en-US" sz="2800" b="1" dirty="0">
                <a:solidFill>
                  <a:srgbClr val="00B050"/>
                </a:solidFill>
                <a:latin typeface="Baskerville Old Face" panose="02020602080505020303" pitchFamily="18" charset="0"/>
              </a:rPr>
              <a:t>Plot Review</a:t>
            </a:r>
            <a:endParaRPr lang="en-US" sz="2800" dirty="0"/>
          </a:p>
        </p:txBody>
      </p:sp>
      <p:sp>
        <p:nvSpPr>
          <p:cNvPr id="3" name="Content Placeholder 2"/>
          <p:cNvSpPr>
            <a:spLocks noGrp="1"/>
          </p:cNvSpPr>
          <p:nvPr>
            <p:ph idx="1"/>
          </p:nvPr>
        </p:nvSpPr>
        <p:spPr>
          <a:xfrm>
            <a:off x="571499" y="1028700"/>
            <a:ext cx="11446329" cy="5666014"/>
          </a:xfrm>
        </p:spPr>
        <p:txBody>
          <a:bodyPr>
            <a:normAutofit lnSpcReduction="10000"/>
          </a:bodyPr>
          <a:lstStyle/>
          <a:p>
            <a:r>
              <a:rPr lang="en-US" sz="2400" dirty="0">
                <a:solidFill>
                  <a:srgbClr val="00B0F0"/>
                </a:solidFill>
                <a:latin typeface="Times New Roman" panose="02020603050405020304" pitchFamily="18" charset="0"/>
                <a:cs typeface="Times New Roman" panose="02020603050405020304" pitchFamily="18" charset="0"/>
              </a:rPr>
              <a:t>Captain Donnithorne </a:t>
            </a:r>
            <a:r>
              <a:rPr lang="en-US" sz="2400" dirty="0" smtClean="0">
                <a:latin typeface="Times New Roman" panose="02020603050405020304" pitchFamily="18" charset="0"/>
                <a:cs typeface="Times New Roman" panose="02020603050405020304" pitchFamily="18" charset="0"/>
              </a:rPr>
              <a:t>invites </a:t>
            </a:r>
            <a:r>
              <a:rPr lang="en-US" sz="2400" dirty="0">
                <a:latin typeface="Times New Roman" panose="02020603050405020304" pitchFamily="18" charset="0"/>
                <a:cs typeface="Times New Roman" panose="02020603050405020304" pitchFamily="18" charset="0"/>
              </a:rPr>
              <a:t>all the members in the </a:t>
            </a:r>
            <a:r>
              <a:rPr lang="en-US" sz="2400" dirty="0" smtClean="0">
                <a:latin typeface="Times New Roman" panose="02020603050405020304" pitchFamily="18" charset="0"/>
                <a:cs typeface="Times New Roman" panose="02020603050405020304" pitchFamily="18" charset="0"/>
              </a:rPr>
              <a:t>parish for a party.</a:t>
            </a:r>
          </a:p>
          <a:p>
            <a:r>
              <a:rPr lang="en-US" sz="2400" dirty="0" smtClean="0">
                <a:solidFill>
                  <a:srgbClr val="00B0F0"/>
                </a:solidFill>
                <a:latin typeface="Times New Roman" panose="02020603050405020304" pitchFamily="18" charset="0"/>
                <a:cs typeface="Times New Roman" panose="02020603050405020304" pitchFamily="18" charset="0"/>
              </a:rPr>
              <a:t>Adam</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discovers that </a:t>
            </a:r>
            <a:r>
              <a:rPr lang="en-US" sz="2400" dirty="0">
                <a:solidFill>
                  <a:srgbClr val="00B0F0"/>
                </a:solidFill>
                <a:latin typeface="Times New Roman" panose="02020603050405020304" pitchFamily="18" charset="0"/>
                <a:cs typeface="Times New Roman" panose="02020603050405020304" pitchFamily="18" charset="0"/>
              </a:rPr>
              <a:t>Hetty</a:t>
            </a:r>
            <a:r>
              <a:rPr lang="en-US" sz="2400" dirty="0">
                <a:latin typeface="Times New Roman" panose="02020603050405020304" pitchFamily="18" charset="0"/>
                <a:cs typeface="Times New Roman" panose="02020603050405020304" pitchFamily="18" charset="0"/>
              </a:rPr>
              <a:t> is wearing a </a:t>
            </a:r>
            <a:r>
              <a:rPr lang="en-US" sz="2400" dirty="0">
                <a:solidFill>
                  <a:srgbClr val="00B0F0"/>
                </a:solidFill>
                <a:latin typeface="Times New Roman" panose="02020603050405020304" pitchFamily="18" charset="0"/>
                <a:cs typeface="Times New Roman" panose="02020603050405020304" pitchFamily="18" charset="0"/>
              </a:rPr>
              <a:t>locket</a:t>
            </a:r>
            <a:r>
              <a:rPr lang="en-US" sz="2400" dirty="0">
                <a:latin typeface="Times New Roman" panose="02020603050405020304" pitchFamily="18" charset="0"/>
                <a:cs typeface="Times New Roman" panose="02020603050405020304" pitchFamily="18" charset="0"/>
              </a:rPr>
              <a:t> that Captain Donnithorne gave her. He becomes suspicious that she might have a secret </a:t>
            </a:r>
            <a:r>
              <a:rPr lang="en-US" sz="2400" dirty="0" smtClean="0">
                <a:latin typeface="Times New Roman" panose="02020603050405020304" pitchFamily="18" charset="0"/>
                <a:cs typeface="Times New Roman" panose="02020603050405020304" pitchFamily="18" charset="0"/>
              </a:rPr>
              <a:t>lover. </a:t>
            </a:r>
          </a:p>
          <a:p>
            <a:r>
              <a:rPr lang="en-US" sz="2400" dirty="0" smtClean="0">
                <a:latin typeface="Times New Roman" panose="02020603050405020304" pitchFamily="18" charset="0"/>
                <a:cs typeface="Times New Roman" panose="02020603050405020304" pitchFamily="18" charset="0"/>
              </a:rPr>
              <a:t>On </a:t>
            </a:r>
            <a:r>
              <a:rPr lang="en-US" sz="2400" dirty="0">
                <a:latin typeface="Times New Roman" panose="02020603050405020304" pitchFamily="18" charset="0"/>
                <a:cs typeface="Times New Roman" panose="02020603050405020304" pitchFamily="18" charset="0"/>
              </a:rPr>
              <a:t>the last night Captain Donnithorne is in town, </a:t>
            </a:r>
            <a:r>
              <a:rPr lang="en-US" sz="2400" dirty="0">
                <a:solidFill>
                  <a:srgbClr val="00B0F0"/>
                </a:solidFill>
                <a:latin typeface="Times New Roman" panose="02020603050405020304" pitchFamily="18" charset="0"/>
                <a:cs typeface="Times New Roman" panose="02020603050405020304" pitchFamily="18" charset="0"/>
              </a:rPr>
              <a:t>Adam catches him kissing Hetty </a:t>
            </a:r>
            <a:r>
              <a:rPr lang="en-US" sz="2400" dirty="0">
                <a:latin typeface="Times New Roman" panose="02020603050405020304" pitchFamily="18" charset="0"/>
                <a:cs typeface="Times New Roman" panose="02020603050405020304" pitchFamily="18" charset="0"/>
              </a:rPr>
              <a:t>in the woods</a:t>
            </a:r>
            <a:r>
              <a:rPr lang="en-US" sz="2400" dirty="0" smtClean="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Adam </a:t>
            </a:r>
            <a:r>
              <a:rPr lang="en-US" sz="2400" dirty="0" smtClean="0">
                <a:latin typeface="Times New Roman" panose="02020603050405020304" pitchFamily="18" charset="0"/>
                <a:cs typeface="Times New Roman" panose="02020603050405020304" pitchFamily="18" charset="0"/>
              </a:rPr>
              <a:t>fights Captain </a:t>
            </a:r>
            <a:r>
              <a:rPr lang="en-US" sz="2400" dirty="0">
                <a:latin typeface="Times New Roman" panose="02020603050405020304" pitchFamily="18" charset="0"/>
                <a:cs typeface="Times New Roman" panose="02020603050405020304" pitchFamily="18" charset="0"/>
              </a:rPr>
              <a:t>Donnithorne </a:t>
            </a:r>
            <a:r>
              <a:rPr lang="en-US" sz="2400" dirty="0" smtClean="0">
                <a:latin typeface="Times New Roman" panose="02020603050405020304" pitchFamily="18" charset="0"/>
                <a:cs typeface="Times New Roman" panose="02020603050405020304" pitchFamily="18" charset="0"/>
              </a:rPr>
              <a:t>and wins who lies </a:t>
            </a:r>
            <a:r>
              <a:rPr lang="en-US" sz="2400" dirty="0">
                <a:latin typeface="Times New Roman" panose="02020603050405020304" pitchFamily="18" charset="0"/>
                <a:cs typeface="Times New Roman" panose="02020603050405020304" pitchFamily="18" charset="0"/>
              </a:rPr>
              <a:t>to Adam that the affair was no more than a little flirtation.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At </a:t>
            </a:r>
            <a:r>
              <a:rPr lang="en-US" sz="2400" dirty="0">
                <a:latin typeface="Times New Roman" panose="02020603050405020304" pitchFamily="18" charset="0"/>
                <a:cs typeface="Times New Roman" panose="02020603050405020304" pitchFamily="18" charset="0"/>
              </a:rPr>
              <a:t>his response, Adam tells him he must write a letter to Hetty letting her know that the </a:t>
            </a:r>
            <a:r>
              <a:rPr lang="en-US" sz="2400" dirty="0">
                <a:solidFill>
                  <a:srgbClr val="00B0F0"/>
                </a:solidFill>
                <a:latin typeface="Times New Roman" panose="02020603050405020304" pitchFamily="18" charset="0"/>
                <a:cs typeface="Times New Roman" panose="02020603050405020304" pitchFamily="18" charset="0"/>
              </a:rPr>
              <a:t>affair is over</a:t>
            </a:r>
            <a:r>
              <a:rPr lang="en-US" sz="2400" dirty="0">
                <a:latin typeface="Times New Roman" panose="02020603050405020304" pitchFamily="18" charset="0"/>
                <a:cs typeface="Times New Roman" panose="02020603050405020304" pitchFamily="18" charset="0"/>
              </a:rPr>
              <a:t>. Captain Donnithorne does so, and Adam delivers the letter.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Hetty </a:t>
            </a:r>
            <a:r>
              <a:rPr lang="en-US" sz="2400" dirty="0">
                <a:latin typeface="Times New Roman" panose="02020603050405020304" pitchFamily="18" charset="0"/>
                <a:cs typeface="Times New Roman" panose="02020603050405020304" pitchFamily="18" charset="0"/>
              </a:rPr>
              <a:t>is crushed, but after some time </a:t>
            </a:r>
            <a:r>
              <a:rPr lang="en-US" sz="2400" dirty="0">
                <a:solidFill>
                  <a:srgbClr val="00B0F0"/>
                </a:solidFill>
                <a:latin typeface="Times New Roman" panose="02020603050405020304" pitchFamily="18" charset="0"/>
                <a:cs typeface="Times New Roman" panose="02020603050405020304" pitchFamily="18" charset="0"/>
              </a:rPr>
              <a:t>she resolves to marry Adam </a:t>
            </a:r>
            <a:endParaRPr lang="en-US" sz="2400" dirty="0" smtClean="0">
              <a:solidFill>
                <a:srgbClr val="00B0F0"/>
              </a:solidFill>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By </a:t>
            </a:r>
            <a:r>
              <a:rPr lang="en-US" sz="2400" dirty="0">
                <a:latin typeface="Times New Roman" panose="02020603050405020304" pitchFamily="18" charset="0"/>
                <a:cs typeface="Times New Roman" panose="02020603050405020304" pitchFamily="18" charset="0"/>
              </a:rPr>
              <a:t>the time Captain </a:t>
            </a:r>
            <a:r>
              <a:rPr lang="en-US" sz="2400" dirty="0">
                <a:solidFill>
                  <a:srgbClr val="00B0F0"/>
                </a:solidFill>
                <a:latin typeface="Times New Roman" panose="02020603050405020304" pitchFamily="18" charset="0"/>
                <a:cs typeface="Times New Roman" panose="02020603050405020304" pitchFamily="18" charset="0"/>
              </a:rPr>
              <a:t>Donnithorne leaves</a:t>
            </a:r>
            <a:r>
              <a:rPr lang="en-US" sz="2400" dirty="0">
                <a:latin typeface="Times New Roman" panose="02020603050405020304" pitchFamily="18" charset="0"/>
                <a:cs typeface="Times New Roman" panose="02020603050405020304" pitchFamily="18" charset="0"/>
              </a:rPr>
              <a:t>, </a:t>
            </a:r>
            <a:r>
              <a:rPr lang="en-US" sz="2400" dirty="0">
                <a:solidFill>
                  <a:srgbClr val="00B0F0"/>
                </a:solidFill>
                <a:latin typeface="Times New Roman" panose="02020603050405020304" pitchFamily="18" charset="0"/>
                <a:cs typeface="Times New Roman" panose="02020603050405020304" pitchFamily="18" charset="0"/>
              </a:rPr>
              <a:t>Hetty is </a:t>
            </a:r>
            <a:r>
              <a:rPr lang="en-US" sz="2400" dirty="0" smtClean="0">
                <a:solidFill>
                  <a:srgbClr val="00B0F0"/>
                </a:solidFill>
                <a:latin typeface="Times New Roman" panose="02020603050405020304" pitchFamily="18" charset="0"/>
                <a:cs typeface="Times New Roman" panose="02020603050405020304" pitchFamily="18" charset="0"/>
              </a:rPr>
              <a:t>pregnant</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She resolves to go out to find Captain Donnithorne because she cannot bear to have those who know her find out about her shame.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She </a:t>
            </a:r>
            <a:r>
              <a:rPr lang="en-US" sz="2400" dirty="0">
                <a:latin typeface="Times New Roman" panose="02020603050405020304" pitchFamily="18" charset="0"/>
                <a:cs typeface="Times New Roman" panose="02020603050405020304" pitchFamily="18" charset="0"/>
              </a:rPr>
              <a:t>believes that Captain Donnithorne will help her, even though she feels he can never erase her shame.</a:t>
            </a:r>
          </a:p>
          <a:p>
            <a:endParaRPr lang="en-US" dirty="0" smtClean="0"/>
          </a:p>
          <a:p>
            <a:endParaRPr lang="en-US" dirty="0"/>
          </a:p>
          <a:p>
            <a:endParaRPr lang="en-US" dirty="0"/>
          </a:p>
        </p:txBody>
      </p:sp>
    </p:spTree>
    <p:extLst>
      <p:ext uri="{BB962C8B-B14F-4D97-AF65-F5344CB8AC3E}">
        <p14:creationId xmlns:p14="http://schemas.microsoft.com/office/powerpoint/2010/main" val="3885392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6957"/>
            <a:ext cx="10515600" cy="1404257"/>
          </a:xfrm>
        </p:spPr>
        <p:txBody>
          <a:bodyPr>
            <a:normAutofit/>
          </a:bodyPr>
          <a:lstStyle/>
          <a:p>
            <a:pPr algn="ctr"/>
            <a:r>
              <a:rPr lang="en-US" sz="2800" b="1" dirty="0">
                <a:solidFill>
                  <a:srgbClr val="00B050"/>
                </a:solidFill>
                <a:latin typeface="Baskerville Old Face" panose="02020602080505020303" pitchFamily="18" charset="0"/>
              </a:rPr>
              <a:t>Plot Review</a:t>
            </a:r>
            <a:endParaRPr lang="en-US" sz="2800" dirty="0"/>
          </a:p>
        </p:txBody>
      </p:sp>
      <p:sp>
        <p:nvSpPr>
          <p:cNvPr id="3" name="Content Placeholder 2"/>
          <p:cNvSpPr>
            <a:spLocks noGrp="1"/>
          </p:cNvSpPr>
          <p:nvPr>
            <p:ph idx="1"/>
          </p:nvPr>
        </p:nvSpPr>
        <p:spPr/>
        <p:txBody>
          <a:bodyPr/>
          <a:lstStyle/>
          <a:p>
            <a:r>
              <a:rPr lang="en-US" sz="2400" dirty="0">
                <a:latin typeface="Times New Roman" panose="02020603050405020304" pitchFamily="18" charset="0"/>
                <a:cs typeface="Times New Roman" panose="02020603050405020304" pitchFamily="18" charset="0"/>
              </a:rPr>
              <a:t>Hetty sets out to locate Captain Donnithorne</a:t>
            </a:r>
            <a:r>
              <a:rPr lang="en-US" sz="2400" dirty="0" smtClean="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At the end of an arduous journey, she learns that he has gone to Ireland.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She </a:t>
            </a:r>
            <a:r>
              <a:rPr lang="en-US" sz="2400" dirty="0">
                <a:latin typeface="Times New Roman" panose="02020603050405020304" pitchFamily="18" charset="0"/>
                <a:cs typeface="Times New Roman" panose="02020603050405020304" pitchFamily="18" charset="0"/>
              </a:rPr>
              <a:t>heads </a:t>
            </a:r>
            <a:r>
              <a:rPr lang="en-US" sz="2400" dirty="0" smtClean="0">
                <a:latin typeface="Times New Roman" panose="02020603050405020304" pitchFamily="18" charset="0"/>
                <a:cs typeface="Times New Roman" panose="02020603050405020304" pitchFamily="18" charset="0"/>
              </a:rPr>
              <a:t>to </a:t>
            </a:r>
            <a:r>
              <a:rPr lang="en-US" sz="2400" dirty="0">
                <a:latin typeface="Times New Roman" panose="02020603050405020304" pitchFamily="18" charset="0"/>
                <a:cs typeface="Times New Roman" panose="02020603050405020304" pitchFamily="18" charset="0"/>
              </a:rPr>
              <a:t>visit </a:t>
            </a:r>
            <a:r>
              <a:rPr lang="en-US" sz="2400" dirty="0" smtClean="0">
                <a:latin typeface="Times New Roman" panose="02020603050405020304" pitchFamily="18" charset="0"/>
                <a:cs typeface="Times New Roman" panose="02020603050405020304" pitchFamily="18" charset="0"/>
              </a:rPr>
              <a:t>Dinah </a:t>
            </a:r>
            <a:r>
              <a:rPr lang="en-US" sz="2400" dirty="0">
                <a:latin typeface="Times New Roman" panose="02020603050405020304" pitchFamily="18" charset="0"/>
                <a:cs typeface="Times New Roman" panose="02020603050405020304" pitchFamily="18" charset="0"/>
              </a:rPr>
              <a:t>who she believes will help her without judging her.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Along </a:t>
            </a:r>
            <a:r>
              <a:rPr lang="en-US" sz="2400" dirty="0">
                <a:latin typeface="Times New Roman" panose="02020603050405020304" pitchFamily="18" charset="0"/>
                <a:cs typeface="Times New Roman" panose="02020603050405020304" pitchFamily="18" charset="0"/>
              </a:rPr>
              <a:t>the way, </a:t>
            </a:r>
            <a:r>
              <a:rPr lang="en-US" sz="2400" dirty="0">
                <a:solidFill>
                  <a:srgbClr val="00B0F0"/>
                </a:solidFill>
                <a:latin typeface="Times New Roman" panose="02020603050405020304" pitchFamily="18" charset="0"/>
                <a:cs typeface="Times New Roman" panose="02020603050405020304" pitchFamily="18" charset="0"/>
              </a:rPr>
              <a:t>she gives birth to her child</a:t>
            </a:r>
            <a:r>
              <a:rPr lang="en-US" sz="2400" dirty="0">
                <a:latin typeface="Times New Roman" panose="02020603050405020304" pitchFamily="18" charset="0"/>
                <a:cs typeface="Times New Roman" panose="02020603050405020304" pitchFamily="18" charset="0"/>
              </a:rPr>
              <a:t>. Distraught, she takes the child into the </a:t>
            </a:r>
            <a:r>
              <a:rPr lang="en-US" sz="2400" dirty="0">
                <a:solidFill>
                  <a:srgbClr val="00B0F0"/>
                </a:solidFill>
                <a:latin typeface="Times New Roman" panose="02020603050405020304" pitchFamily="18" charset="0"/>
                <a:cs typeface="Times New Roman" panose="02020603050405020304" pitchFamily="18" charset="0"/>
              </a:rPr>
              <a:t>woods and buries it under a tree. </a:t>
            </a:r>
            <a:endParaRPr lang="en-US" sz="2400" dirty="0" smtClean="0">
              <a:solidFill>
                <a:srgbClr val="00B0F0"/>
              </a:solidFill>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Hetty </a:t>
            </a:r>
            <a:r>
              <a:rPr lang="en-US" sz="2400" dirty="0">
                <a:latin typeface="Times New Roman" panose="02020603050405020304" pitchFamily="18" charset="0"/>
                <a:cs typeface="Times New Roman" panose="02020603050405020304" pitchFamily="18" charset="0"/>
              </a:rPr>
              <a:t>goes away, but she cannot escape the sound of the child’s cry. She returns to where she left the baby</a:t>
            </a:r>
            <a:r>
              <a:rPr lang="en-US" sz="2400" dirty="0" smtClean="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 farm laborer and </a:t>
            </a:r>
            <a:r>
              <a:rPr lang="en-US" sz="2400" dirty="0">
                <a:solidFill>
                  <a:srgbClr val="00B0F0"/>
                </a:solidFill>
                <a:latin typeface="Times New Roman" panose="02020603050405020304" pitchFamily="18" charset="0"/>
                <a:cs typeface="Times New Roman" panose="02020603050405020304" pitchFamily="18" charset="0"/>
              </a:rPr>
              <a:t>the </a:t>
            </a:r>
            <a:r>
              <a:rPr lang="en-US" sz="2400" dirty="0" err="1">
                <a:solidFill>
                  <a:srgbClr val="00B0F0"/>
                </a:solidFill>
                <a:latin typeface="Times New Roman" panose="02020603050405020304" pitchFamily="18" charset="0"/>
                <a:cs typeface="Times New Roman" panose="02020603050405020304" pitchFamily="18" charset="0"/>
              </a:rPr>
              <a:t>Stoniton</a:t>
            </a:r>
            <a:r>
              <a:rPr lang="en-US" sz="2400" dirty="0">
                <a:solidFill>
                  <a:srgbClr val="00B0F0"/>
                </a:solidFill>
                <a:latin typeface="Times New Roman" panose="02020603050405020304" pitchFamily="18" charset="0"/>
                <a:cs typeface="Times New Roman" panose="02020603050405020304" pitchFamily="18" charset="0"/>
              </a:rPr>
              <a:t> constable discover her, and the constable takes her into custody for the murder of her child</a:t>
            </a:r>
            <a:r>
              <a:rPr lang="en-US" sz="24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1826046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43189"/>
          </a:xfrm>
        </p:spPr>
        <p:txBody>
          <a:bodyPr>
            <a:normAutofit/>
          </a:bodyPr>
          <a:lstStyle/>
          <a:p>
            <a:pPr algn="ctr"/>
            <a:r>
              <a:rPr lang="en-US" sz="2800" b="1" dirty="0">
                <a:solidFill>
                  <a:srgbClr val="00B050"/>
                </a:solidFill>
                <a:latin typeface="Baskerville Old Face" panose="02020602080505020303" pitchFamily="18" charset="0"/>
              </a:rPr>
              <a:t>Plot Review</a:t>
            </a:r>
            <a:endParaRPr lang="en-US" sz="2800" dirty="0"/>
          </a:p>
        </p:txBody>
      </p:sp>
      <p:sp>
        <p:nvSpPr>
          <p:cNvPr id="3" name="Content Placeholder 2"/>
          <p:cNvSpPr>
            <a:spLocks noGrp="1"/>
          </p:cNvSpPr>
          <p:nvPr>
            <p:ph idx="1"/>
          </p:nvPr>
        </p:nvSpPr>
        <p:spPr>
          <a:xfrm>
            <a:off x="293914" y="1208314"/>
            <a:ext cx="11658600" cy="5404757"/>
          </a:xfrm>
        </p:spPr>
        <p:txBody>
          <a:bodyPr>
            <a:normAutofit lnSpcReduction="10000"/>
          </a:bodyPr>
          <a:lstStyle/>
          <a:p>
            <a:pPr>
              <a:lnSpc>
                <a:spcPct val="150000"/>
              </a:lnSpc>
            </a:pPr>
            <a:r>
              <a:rPr lang="en-US" sz="2400" dirty="0">
                <a:latin typeface="Times New Roman" panose="02020603050405020304" pitchFamily="18" charset="0"/>
                <a:cs typeface="Times New Roman" panose="02020603050405020304" pitchFamily="18" charset="0"/>
              </a:rPr>
              <a:t>Adam is distraught when he cannot find Hetty and concludes that Captain Donnithorne must have lured her away from their upcoming marriage</a:t>
            </a:r>
            <a:r>
              <a:rPr lang="en-US" sz="2400" dirty="0" smtClean="0">
                <a:latin typeface="Times New Roman" panose="02020603050405020304" pitchFamily="18" charset="0"/>
                <a:cs typeface="Times New Roman" panose="02020603050405020304" pitchFamily="18" charset="0"/>
              </a:rPr>
              <a:t>.</a:t>
            </a:r>
          </a:p>
          <a:p>
            <a:pPr>
              <a:lnSpc>
                <a:spcPct val="150000"/>
              </a:lnSpc>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Before traveling to Ireland to find him, he first goes to Mr. Irwine to inform him of his plan. </a:t>
            </a:r>
            <a:endParaRPr lang="en-US" sz="2400" dirty="0" smtClean="0">
              <a:latin typeface="Times New Roman" panose="02020603050405020304" pitchFamily="18" charset="0"/>
              <a:cs typeface="Times New Roman" panose="02020603050405020304" pitchFamily="18" charset="0"/>
            </a:endParaRPr>
          </a:p>
          <a:p>
            <a:pPr>
              <a:lnSpc>
                <a:spcPct val="150000"/>
              </a:lnSpc>
            </a:pPr>
            <a:r>
              <a:rPr lang="en-US" sz="2400" dirty="0" smtClean="0">
                <a:latin typeface="Times New Roman" panose="02020603050405020304" pitchFamily="18" charset="0"/>
                <a:cs typeface="Times New Roman" panose="02020603050405020304" pitchFamily="18" charset="0"/>
              </a:rPr>
              <a:t>Mr</a:t>
            </a:r>
            <a:r>
              <a:rPr lang="en-US" sz="2400" dirty="0">
                <a:latin typeface="Times New Roman" panose="02020603050405020304" pitchFamily="18" charset="0"/>
                <a:cs typeface="Times New Roman" panose="02020603050405020304" pitchFamily="18" charset="0"/>
              </a:rPr>
              <a:t>. Irwine tells Adam that Hetty is in jail for murder. Adam goes to her trial, even though the situation troubles him. </a:t>
            </a:r>
            <a:endParaRPr lang="en-US" sz="2400" dirty="0" smtClean="0">
              <a:latin typeface="Times New Roman" panose="02020603050405020304" pitchFamily="18" charset="0"/>
              <a:cs typeface="Times New Roman" panose="02020603050405020304" pitchFamily="18" charset="0"/>
            </a:endParaRPr>
          </a:p>
          <a:p>
            <a:pPr>
              <a:lnSpc>
                <a:spcPct val="150000"/>
              </a:lnSpc>
            </a:pPr>
            <a:r>
              <a:rPr lang="en-US" sz="2400" dirty="0" smtClean="0">
                <a:latin typeface="Times New Roman" panose="02020603050405020304" pitchFamily="18" charset="0"/>
                <a:cs typeface="Times New Roman" panose="02020603050405020304" pitchFamily="18" charset="0"/>
              </a:rPr>
              <a:t>Dinah </a:t>
            </a:r>
            <a:r>
              <a:rPr lang="en-US" sz="2400" dirty="0">
                <a:latin typeface="Times New Roman" panose="02020603050405020304" pitchFamily="18" charset="0"/>
                <a:cs typeface="Times New Roman" panose="02020603050405020304" pitchFamily="18" charset="0"/>
              </a:rPr>
              <a:t>arrives and is able to reach Hetty </a:t>
            </a:r>
            <a:r>
              <a:rPr lang="en-US" sz="2400" dirty="0">
                <a:solidFill>
                  <a:srgbClr val="00B0F0"/>
                </a:solidFill>
                <a:latin typeface="Times New Roman" panose="02020603050405020304" pitchFamily="18" charset="0"/>
                <a:cs typeface="Times New Roman" panose="02020603050405020304" pitchFamily="18" charset="0"/>
              </a:rPr>
              <a:t>through her depression and convince her that she must repent to save her soul. </a:t>
            </a:r>
            <a:endParaRPr lang="en-US" sz="2400" dirty="0" smtClean="0">
              <a:solidFill>
                <a:srgbClr val="00B0F0"/>
              </a:solidFill>
              <a:latin typeface="Times New Roman" panose="02020603050405020304" pitchFamily="18" charset="0"/>
              <a:cs typeface="Times New Roman" panose="02020603050405020304" pitchFamily="18" charset="0"/>
            </a:endParaRPr>
          </a:p>
          <a:p>
            <a:pPr>
              <a:lnSpc>
                <a:spcPct val="150000"/>
              </a:lnSpc>
            </a:pPr>
            <a:r>
              <a:rPr lang="en-US" sz="2400" dirty="0" smtClean="0">
                <a:latin typeface="Times New Roman" panose="02020603050405020304" pitchFamily="18" charset="0"/>
                <a:cs typeface="Times New Roman" panose="02020603050405020304" pitchFamily="18" charset="0"/>
              </a:rPr>
              <a:t>Hetty </a:t>
            </a:r>
            <a:r>
              <a:rPr lang="en-US" sz="2400" dirty="0">
                <a:latin typeface="Times New Roman" panose="02020603050405020304" pitchFamily="18" charset="0"/>
                <a:cs typeface="Times New Roman" panose="02020603050405020304" pitchFamily="18" charset="0"/>
              </a:rPr>
              <a:t>is convicted and sentenced to die.</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38062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10515600" cy="930730"/>
          </a:xfrm>
        </p:spPr>
        <p:txBody>
          <a:bodyPr>
            <a:normAutofit/>
          </a:bodyPr>
          <a:lstStyle/>
          <a:p>
            <a:pPr algn="ctr"/>
            <a:r>
              <a:rPr lang="en-US" sz="2800" b="1" dirty="0">
                <a:solidFill>
                  <a:srgbClr val="00B050"/>
                </a:solidFill>
                <a:latin typeface="Baskerville Old Face" panose="02020602080505020303" pitchFamily="18" charset="0"/>
              </a:rPr>
              <a:t>Plot Review</a:t>
            </a:r>
            <a:endParaRPr lang="en-US" sz="2800" dirty="0"/>
          </a:p>
        </p:txBody>
      </p:sp>
      <p:sp>
        <p:nvSpPr>
          <p:cNvPr id="3" name="Content Placeholder 2"/>
          <p:cNvSpPr>
            <a:spLocks noGrp="1"/>
          </p:cNvSpPr>
          <p:nvPr>
            <p:ph idx="1"/>
          </p:nvPr>
        </p:nvSpPr>
        <p:spPr>
          <a:xfrm>
            <a:off x="408214" y="1159330"/>
            <a:ext cx="11527972" cy="5421084"/>
          </a:xfrm>
        </p:spPr>
        <p:txBody>
          <a:bodyPr/>
          <a:lstStyle/>
          <a:p>
            <a:r>
              <a:rPr lang="en-US" sz="2400" dirty="0">
                <a:latin typeface="Times New Roman" panose="02020603050405020304" pitchFamily="18" charset="0"/>
                <a:cs typeface="Times New Roman" panose="02020603050405020304" pitchFamily="18" charset="0"/>
              </a:rPr>
              <a:t>At the last possible moment, Captain Donnithorne arrives with a stay of execution.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Hetty </a:t>
            </a:r>
            <a:r>
              <a:rPr lang="en-US" sz="2400" dirty="0">
                <a:latin typeface="Times New Roman" panose="02020603050405020304" pitchFamily="18" charset="0"/>
                <a:cs typeface="Times New Roman" panose="02020603050405020304" pitchFamily="18" charset="0"/>
              </a:rPr>
              <a:t>is transported, meaning that she is sent away from England for her crimes. She dies just before she is set to return to Hayslope</a:t>
            </a:r>
            <a:r>
              <a:rPr lang="en-US" sz="2400" dirty="0" smtClean="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Captain Donnithorne goes away for a few years because of the shame he has brought on the Poysers and Adam.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Adam </a:t>
            </a:r>
            <a:r>
              <a:rPr lang="en-US" sz="2400" dirty="0">
                <a:latin typeface="Times New Roman" panose="02020603050405020304" pitchFamily="18" charset="0"/>
                <a:cs typeface="Times New Roman" panose="02020603050405020304" pitchFamily="18" charset="0"/>
              </a:rPr>
              <a:t>realizes that he is in love with Dinah.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He </a:t>
            </a:r>
            <a:r>
              <a:rPr lang="en-US" sz="2400" dirty="0">
                <a:latin typeface="Times New Roman" panose="02020603050405020304" pitchFamily="18" charset="0"/>
                <a:cs typeface="Times New Roman" panose="02020603050405020304" pitchFamily="18" charset="0"/>
              </a:rPr>
              <a:t>proposes, but she rejects him until she comes to realize that it is God’s will that she marry Adam.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They </a:t>
            </a:r>
            <a:r>
              <a:rPr lang="en-US" sz="2400" dirty="0">
                <a:latin typeface="Times New Roman" panose="02020603050405020304" pitchFamily="18" charset="0"/>
                <a:cs typeface="Times New Roman" panose="02020603050405020304" pitchFamily="18" charset="0"/>
              </a:rPr>
              <a:t>are married, and they have two children. Seth lives with them and does not marry.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Captain </a:t>
            </a:r>
            <a:r>
              <a:rPr lang="en-US" sz="2400" dirty="0">
                <a:latin typeface="Times New Roman" panose="02020603050405020304" pitchFamily="18" charset="0"/>
                <a:cs typeface="Times New Roman" panose="02020603050405020304" pitchFamily="18" charset="0"/>
              </a:rPr>
              <a:t>Donnithorne ultimately returns to Hayslope, and he and Adam meet one last time at the conclusion of the novel.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They </a:t>
            </a:r>
            <a:r>
              <a:rPr lang="en-US" sz="2400" dirty="0">
                <a:latin typeface="Times New Roman" panose="02020603050405020304" pitchFamily="18" charset="0"/>
                <a:cs typeface="Times New Roman" panose="02020603050405020304" pitchFamily="18" charset="0"/>
              </a:rPr>
              <a:t>are able to stay friends despite all that has come between them.</a:t>
            </a:r>
          </a:p>
          <a:p>
            <a:endParaRPr lang="en-US" dirty="0"/>
          </a:p>
        </p:txBody>
      </p:sp>
    </p:spTree>
    <p:extLst>
      <p:ext uri="{BB962C8B-B14F-4D97-AF65-F5344CB8AC3E}">
        <p14:creationId xmlns:p14="http://schemas.microsoft.com/office/powerpoint/2010/main" val="11061390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528996"/>
          </a:xfrm>
        </p:spPr>
        <p:txBody>
          <a:bodyPr>
            <a:normAutofit/>
          </a:bodyPr>
          <a:lstStyle/>
          <a:p>
            <a:pPr algn="ctr"/>
            <a:r>
              <a:rPr lang="en-US" sz="3600" b="1" dirty="0" smtClean="0">
                <a:solidFill>
                  <a:srgbClr val="00B050"/>
                </a:solidFill>
                <a:latin typeface="Baskerville Old Face" panose="02020602080505020303" pitchFamily="18" charset="0"/>
              </a:rPr>
              <a:t>George Eliot’s </a:t>
            </a:r>
            <a:br>
              <a:rPr lang="en-US" sz="3600" b="1" dirty="0" smtClean="0">
                <a:solidFill>
                  <a:srgbClr val="00B050"/>
                </a:solidFill>
                <a:latin typeface="Baskerville Old Face" panose="02020602080505020303" pitchFamily="18" charset="0"/>
              </a:rPr>
            </a:br>
            <a:r>
              <a:rPr lang="en-US" sz="3600" b="1" dirty="0" smtClean="0">
                <a:solidFill>
                  <a:srgbClr val="00B050"/>
                </a:solidFill>
                <a:latin typeface="Baskerville Old Face" panose="02020602080505020303" pitchFamily="18" charset="0"/>
              </a:rPr>
              <a:t>Psychological Study </a:t>
            </a:r>
            <a:r>
              <a:rPr lang="en-US" sz="3600" b="1" dirty="0">
                <a:solidFill>
                  <a:srgbClr val="00B050"/>
                </a:solidFill>
                <a:latin typeface="Baskerville Old Face" panose="02020602080505020303" pitchFamily="18" charset="0"/>
              </a:rPr>
              <a:t>of </a:t>
            </a:r>
            <a:r>
              <a:rPr lang="en-US" sz="3600" b="1" dirty="0" smtClean="0">
                <a:solidFill>
                  <a:srgbClr val="00B050"/>
                </a:solidFill>
                <a:latin typeface="Baskerville Old Face" panose="02020602080505020303" pitchFamily="18" charset="0"/>
              </a:rPr>
              <a:t>Human </a:t>
            </a:r>
            <a:r>
              <a:rPr lang="en-US" sz="3600" b="1" dirty="0">
                <a:solidFill>
                  <a:srgbClr val="00B050"/>
                </a:solidFill>
                <a:latin typeface="Baskerville Old Face" panose="02020602080505020303" pitchFamily="18" charset="0"/>
              </a:rPr>
              <a:t>N</a:t>
            </a:r>
            <a:r>
              <a:rPr lang="en-US" sz="3600" b="1" dirty="0" smtClean="0">
                <a:solidFill>
                  <a:srgbClr val="00B050"/>
                </a:solidFill>
                <a:latin typeface="Baskerville Old Face" panose="02020602080505020303" pitchFamily="18" charset="0"/>
              </a:rPr>
              <a:t>ature</a:t>
            </a:r>
            <a:endParaRPr lang="en-US" sz="3600" b="1" dirty="0">
              <a:solidFill>
                <a:srgbClr val="00B050"/>
              </a:solidFill>
              <a:latin typeface="Baskerville Old Face" panose="02020602080505020303" pitchFamily="18" charset="0"/>
            </a:endParaRPr>
          </a:p>
        </p:txBody>
      </p:sp>
      <p:sp>
        <p:nvSpPr>
          <p:cNvPr id="3" name="Content Placeholder 2"/>
          <p:cNvSpPr>
            <a:spLocks noGrp="1"/>
          </p:cNvSpPr>
          <p:nvPr>
            <p:ph idx="1"/>
          </p:nvPr>
        </p:nvSpPr>
        <p:spPr>
          <a:xfrm>
            <a:off x="838200" y="1528998"/>
            <a:ext cx="10515600" cy="5051684"/>
          </a:xfrm>
        </p:spPr>
        <p:txBody>
          <a:bodyPr>
            <a:normAutofit/>
          </a:bodyPr>
          <a:lstStyle/>
          <a:p>
            <a:pPr marL="0" indent="0">
              <a:buNone/>
            </a:pPr>
            <a:r>
              <a:rPr lang="en-US" sz="2400" dirty="0" smtClean="0"/>
              <a:t>1. 	</a:t>
            </a:r>
            <a:r>
              <a:rPr lang="en-US" sz="2400" dirty="0" smtClean="0">
                <a:solidFill>
                  <a:srgbClr val="002060"/>
                </a:solidFill>
              </a:rPr>
              <a:t>She is a </a:t>
            </a:r>
            <a:r>
              <a:rPr lang="en-US" sz="2400" dirty="0">
                <a:solidFill>
                  <a:srgbClr val="002060"/>
                </a:solidFill>
              </a:rPr>
              <a:t>pioneer to the modern psychoanalytical novel, </a:t>
            </a:r>
            <a:r>
              <a:rPr lang="en-US" sz="2400" dirty="0" smtClean="0">
                <a:solidFill>
                  <a:srgbClr val="002060"/>
                </a:solidFill>
              </a:rPr>
              <a:t>first </a:t>
            </a:r>
            <a:r>
              <a:rPr lang="en-US" sz="2400" dirty="0">
                <a:solidFill>
                  <a:srgbClr val="002060"/>
                </a:solidFill>
              </a:rPr>
              <a:t>to "put all </a:t>
            </a:r>
            <a:r>
              <a:rPr lang="en-US" sz="2400" dirty="0" smtClean="0">
                <a:solidFill>
                  <a:srgbClr val="002060"/>
                </a:solidFill>
              </a:rPr>
              <a:t>	actions </a:t>
            </a:r>
            <a:r>
              <a:rPr lang="en-US" sz="2400" dirty="0">
                <a:solidFill>
                  <a:srgbClr val="002060"/>
                </a:solidFill>
              </a:rPr>
              <a:t>inside".</a:t>
            </a:r>
          </a:p>
          <a:p>
            <a:pPr marL="0" indent="0">
              <a:buNone/>
            </a:pPr>
            <a:r>
              <a:rPr lang="en-US" sz="2400" dirty="0" smtClean="0">
                <a:solidFill>
                  <a:srgbClr val="002060"/>
                </a:solidFill>
              </a:rPr>
              <a:t>2. 	She depicts, discovers </a:t>
            </a:r>
            <a:r>
              <a:rPr lang="en-US" sz="2400" dirty="0">
                <a:solidFill>
                  <a:srgbClr val="002060"/>
                </a:solidFill>
              </a:rPr>
              <a:t>and </a:t>
            </a:r>
            <a:r>
              <a:rPr lang="en-US" sz="2400" dirty="0" smtClean="0">
                <a:solidFill>
                  <a:srgbClr val="002060"/>
                </a:solidFill>
              </a:rPr>
              <a:t>analyses some </a:t>
            </a:r>
            <a:r>
              <a:rPr lang="en-US" sz="2400" dirty="0">
                <a:solidFill>
                  <a:srgbClr val="00B050"/>
                </a:solidFill>
              </a:rPr>
              <a:t>fundamental truth about </a:t>
            </a:r>
            <a:r>
              <a:rPr lang="en-US" sz="2400" dirty="0" smtClean="0">
                <a:solidFill>
                  <a:srgbClr val="00B050"/>
                </a:solidFill>
              </a:rPr>
              <a:t>life</a:t>
            </a:r>
            <a:r>
              <a:rPr lang="en-US" sz="2400" dirty="0">
                <a:solidFill>
                  <a:srgbClr val="00B050"/>
                </a:solidFill>
              </a:rPr>
              <a:t>.</a:t>
            </a:r>
          </a:p>
          <a:p>
            <a:pPr marL="457200" indent="-457200">
              <a:buAutoNum type="arabicPeriod" startAt="3"/>
            </a:pPr>
            <a:r>
              <a:rPr lang="en-US" sz="2400" dirty="0" smtClean="0">
                <a:solidFill>
                  <a:srgbClr val="002060"/>
                </a:solidFill>
              </a:rPr>
              <a:t>      She presents </a:t>
            </a:r>
            <a:r>
              <a:rPr lang="en-US" sz="2400" dirty="0">
                <a:solidFill>
                  <a:srgbClr val="002060"/>
                </a:solidFill>
              </a:rPr>
              <a:t>the inner </a:t>
            </a:r>
            <a:r>
              <a:rPr lang="en-US" sz="2400" dirty="0" smtClean="0">
                <a:solidFill>
                  <a:srgbClr val="002060"/>
                </a:solidFill>
              </a:rPr>
              <a:t>struggle, </a:t>
            </a:r>
            <a:r>
              <a:rPr lang="en-US" sz="2400" dirty="0">
                <a:solidFill>
                  <a:srgbClr val="002060"/>
                </a:solidFill>
              </a:rPr>
              <a:t>motives</a:t>
            </a:r>
            <a:r>
              <a:rPr lang="en-US" sz="2400" dirty="0" smtClean="0">
                <a:solidFill>
                  <a:srgbClr val="002060"/>
                </a:solidFill>
              </a:rPr>
              <a:t>,</a:t>
            </a:r>
            <a:r>
              <a:rPr lang="en-US" sz="2400" dirty="0">
                <a:solidFill>
                  <a:srgbClr val="002060"/>
                </a:solidFill>
              </a:rPr>
              <a:t> impulses</a:t>
            </a:r>
            <a:r>
              <a:rPr lang="en-US" sz="2400" dirty="0" smtClean="0">
                <a:solidFill>
                  <a:srgbClr val="002060"/>
                </a:solidFill>
              </a:rPr>
              <a:t>  </a:t>
            </a:r>
            <a:r>
              <a:rPr lang="en-US" sz="2400" dirty="0">
                <a:solidFill>
                  <a:srgbClr val="002060"/>
                </a:solidFill>
              </a:rPr>
              <a:t>of an </a:t>
            </a:r>
            <a:r>
              <a:rPr lang="en-US" sz="2400" dirty="0" smtClean="0">
                <a:solidFill>
                  <a:srgbClr val="002060"/>
                </a:solidFill>
              </a:rPr>
              <a:t>individual. </a:t>
            </a:r>
          </a:p>
          <a:p>
            <a:pPr marL="457200" indent="-457200">
              <a:buAutoNum type="arabicPeriod" startAt="3"/>
            </a:pPr>
            <a:r>
              <a:rPr lang="en-US" sz="2400" dirty="0" smtClean="0">
                <a:solidFill>
                  <a:srgbClr val="002060"/>
                </a:solidFill>
              </a:rPr>
              <a:t>      She reveals the hereditary </a:t>
            </a:r>
            <a:r>
              <a:rPr lang="en-US" sz="2400" dirty="0">
                <a:solidFill>
                  <a:srgbClr val="002060"/>
                </a:solidFill>
              </a:rPr>
              <a:t>influences that govern human actions.</a:t>
            </a:r>
          </a:p>
          <a:p>
            <a:pPr marL="0" indent="0">
              <a:buNone/>
            </a:pPr>
            <a:r>
              <a:rPr lang="en-US" sz="2400" dirty="0" smtClean="0">
                <a:solidFill>
                  <a:srgbClr val="002060"/>
                </a:solidFill>
              </a:rPr>
              <a:t> 5. 	Man's </a:t>
            </a:r>
            <a:r>
              <a:rPr lang="en-US" sz="2400" dirty="0">
                <a:solidFill>
                  <a:srgbClr val="002060"/>
                </a:solidFill>
              </a:rPr>
              <a:t>life </a:t>
            </a:r>
            <a:r>
              <a:rPr lang="en-US" sz="2400" dirty="0" smtClean="0">
                <a:solidFill>
                  <a:srgbClr val="002060"/>
                </a:solidFill>
              </a:rPr>
              <a:t>is firmly based on </a:t>
            </a:r>
            <a:r>
              <a:rPr lang="en-US" sz="2400" dirty="0">
                <a:solidFill>
                  <a:srgbClr val="002060"/>
                </a:solidFill>
              </a:rPr>
              <a:t>the moral choices of the </a:t>
            </a:r>
            <a:r>
              <a:rPr lang="en-US" sz="2400" dirty="0" smtClean="0">
                <a:solidFill>
                  <a:srgbClr val="002060"/>
                </a:solidFill>
              </a:rPr>
              <a:t>individual.</a:t>
            </a:r>
          </a:p>
          <a:p>
            <a:pPr marL="0" indent="0">
              <a:buNone/>
            </a:pPr>
            <a:r>
              <a:rPr lang="en-US" sz="2400" dirty="0" smtClean="0">
                <a:solidFill>
                  <a:srgbClr val="002060"/>
                </a:solidFill>
              </a:rPr>
              <a:t>6. 	By </a:t>
            </a:r>
            <a:r>
              <a:rPr lang="en-US" sz="2400" dirty="0">
                <a:solidFill>
                  <a:srgbClr val="002060"/>
                </a:solidFill>
              </a:rPr>
              <a:t>emphasizing the moral </a:t>
            </a:r>
            <a:r>
              <a:rPr lang="en-US" sz="2400" dirty="0" smtClean="0">
                <a:solidFill>
                  <a:srgbClr val="002060"/>
                </a:solidFill>
              </a:rPr>
              <a:t>choices, character develops </a:t>
            </a:r>
            <a:r>
              <a:rPr lang="en-US" sz="2400" dirty="0">
                <a:solidFill>
                  <a:srgbClr val="002060"/>
                </a:solidFill>
              </a:rPr>
              <a:t>in </a:t>
            </a:r>
            <a:r>
              <a:rPr lang="en-US" sz="2400" dirty="0" smtClean="0">
                <a:solidFill>
                  <a:srgbClr val="002060"/>
                </a:solidFill>
              </a:rPr>
              <a:t>its own </a:t>
            </a:r>
            <a:r>
              <a:rPr lang="en-US" sz="2400" dirty="0">
                <a:solidFill>
                  <a:srgbClr val="002060"/>
                </a:solidFill>
              </a:rPr>
              <a:t>logical way.</a:t>
            </a:r>
          </a:p>
          <a:p>
            <a:pPr marL="0" indent="0">
              <a:buNone/>
            </a:pPr>
            <a:r>
              <a:rPr lang="en-US" sz="2400" dirty="0" smtClean="0">
                <a:solidFill>
                  <a:srgbClr val="002060"/>
                </a:solidFill>
              </a:rPr>
              <a:t>7.	The </a:t>
            </a:r>
            <a:r>
              <a:rPr lang="en-US" sz="2400" dirty="0">
                <a:solidFill>
                  <a:srgbClr val="002060"/>
                </a:solidFill>
              </a:rPr>
              <a:t>truth about </a:t>
            </a:r>
            <a:r>
              <a:rPr lang="en-US" sz="2400" dirty="0">
                <a:solidFill>
                  <a:srgbClr val="00B050"/>
                </a:solidFill>
              </a:rPr>
              <a:t>human life can </a:t>
            </a:r>
            <a:r>
              <a:rPr lang="en-US" sz="2400" dirty="0" smtClean="0">
                <a:solidFill>
                  <a:srgbClr val="00B050"/>
                </a:solidFill>
              </a:rPr>
              <a:t>be </a:t>
            </a:r>
            <a:r>
              <a:rPr lang="en-US" sz="2400" dirty="0">
                <a:solidFill>
                  <a:srgbClr val="00B050"/>
                </a:solidFill>
              </a:rPr>
              <a:t>found in </a:t>
            </a:r>
            <a:r>
              <a:rPr lang="en-US" sz="2400" dirty="0" smtClean="0">
                <a:solidFill>
                  <a:srgbClr val="00B050"/>
                </a:solidFill>
              </a:rPr>
              <a:t>his inner struggle</a:t>
            </a:r>
            <a:r>
              <a:rPr lang="en-US" sz="2400" dirty="0" smtClean="0">
                <a:solidFill>
                  <a:srgbClr val="002060"/>
                </a:solidFill>
              </a:rPr>
              <a:t>.</a:t>
            </a:r>
            <a:endParaRPr lang="en-US" sz="2400" dirty="0">
              <a:solidFill>
                <a:srgbClr val="002060"/>
              </a:solidFill>
            </a:endParaRPr>
          </a:p>
          <a:p>
            <a:pPr marL="0" indent="0">
              <a:buNone/>
            </a:pPr>
            <a:r>
              <a:rPr lang="en-US" sz="2400" dirty="0">
                <a:solidFill>
                  <a:srgbClr val="002060"/>
                </a:solidFill>
              </a:rPr>
              <a:t>8</a:t>
            </a:r>
            <a:r>
              <a:rPr lang="en-US" sz="2400" dirty="0" smtClean="0">
                <a:solidFill>
                  <a:srgbClr val="002060"/>
                </a:solidFill>
              </a:rPr>
              <a:t>. 	She joins the </a:t>
            </a:r>
            <a:r>
              <a:rPr lang="en-US" sz="2400" dirty="0" smtClean="0">
                <a:solidFill>
                  <a:srgbClr val="00B050"/>
                </a:solidFill>
              </a:rPr>
              <a:t>inward- individual </a:t>
            </a:r>
            <a:r>
              <a:rPr lang="en-US" sz="2400" dirty="0">
                <a:solidFill>
                  <a:srgbClr val="00B050"/>
                </a:solidFill>
              </a:rPr>
              <a:t>and the </a:t>
            </a:r>
            <a:r>
              <a:rPr lang="en-US" sz="2400" dirty="0" smtClean="0">
                <a:solidFill>
                  <a:srgbClr val="00B050"/>
                </a:solidFill>
              </a:rPr>
              <a:t>outward- </a:t>
            </a:r>
            <a:r>
              <a:rPr lang="en-US" sz="2400" dirty="0">
                <a:solidFill>
                  <a:srgbClr val="00B050"/>
                </a:solidFill>
              </a:rPr>
              <a:t>social circumstances</a:t>
            </a:r>
            <a:r>
              <a:rPr lang="en-US" sz="2400" dirty="0">
                <a:solidFill>
                  <a:srgbClr val="002060"/>
                </a:solidFill>
              </a:rPr>
              <a:t>, and </a:t>
            </a:r>
            <a:r>
              <a:rPr lang="en-US" sz="2400" dirty="0" smtClean="0">
                <a:solidFill>
                  <a:srgbClr val="002060"/>
                </a:solidFill>
              </a:rPr>
              <a:t>	their working </a:t>
            </a:r>
            <a:r>
              <a:rPr lang="en-US" sz="2400" dirty="0">
                <a:solidFill>
                  <a:srgbClr val="002060"/>
                </a:solidFill>
              </a:rPr>
              <a:t>on the lives of </a:t>
            </a:r>
            <a:r>
              <a:rPr lang="en-US" sz="2400" dirty="0" smtClean="0">
                <a:solidFill>
                  <a:srgbClr val="002060"/>
                </a:solidFill>
              </a:rPr>
              <a:t>individuals.</a:t>
            </a:r>
            <a:endParaRPr lang="en-US" sz="2400" dirty="0">
              <a:solidFill>
                <a:srgbClr val="002060"/>
              </a:solidFill>
            </a:endParaRPr>
          </a:p>
        </p:txBody>
      </p:sp>
    </p:spTree>
    <p:extLst>
      <p:ext uri="{BB962C8B-B14F-4D97-AF65-F5344CB8AC3E}">
        <p14:creationId xmlns:p14="http://schemas.microsoft.com/office/powerpoint/2010/main" val="9773679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9275"/>
          </a:xfrm>
        </p:spPr>
        <p:txBody>
          <a:bodyPr>
            <a:normAutofit fontScale="90000"/>
          </a:bodyPr>
          <a:lstStyle/>
          <a:p>
            <a:pPr algn="ctr"/>
            <a:r>
              <a:rPr lang="en-US" b="1" dirty="0">
                <a:solidFill>
                  <a:srgbClr val="00B050"/>
                </a:solidFill>
                <a:latin typeface="Baskerville Old Face" panose="02020602080505020303" pitchFamily="18" charset="0"/>
              </a:rPr>
              <a:t>George </a:t>
            </a:r>
            <a:r>
              <a:rPr lang="en-US" b="1" dirty="0" smtClean="0">
                <a:solidFill>
                  <a:srgbClr val="00B050"/>
                </a:solidFill>
                <a:latin typeface="Baskerville Old Face" panose="02020602080505020303" pitchFamily="18" charset="0"/>
              </a:rPr>
              <a:t>Eliot’s Determinism</a:t>
            </a:r>
            <a:endParaRPr lang="en-US" dirty="0">
              <a:solidFill>
                <a:srgbClr val="00B050"/>
              </a:solidFill>
            </a:endParaRPr>
          </a:p>
        </p:txBody>
      </p:sp>
      <p:sp>
        <p:nvSpPr>
          <p:cNvPr id="3" name="Content Placeholder 2"/>
          <p:cNvSpPr>
            <a:spLocks noGrp="1"/>
          </p:cNvSpPr>
          <p:nvPr>
            <p:ph idx="1"/>
          </p:nvPr>
        </p:nvSpPr>
        <p:spPr>
          <a:xfrm>
            <a:off x="1090864" y="1122946"/>
            <a:ext cx="10122568" cy="5735053"/>
          </a:xfrm>
        </p:spPr>
        <p:txBody>
          <a:bodyPr>
            <a:normAutofit/>
          </a:bodyPr>
          <a:lstStyle/>
          <a:p>
            <a:pPr marL="514350" indent="-514350">
              <a:buAutoNum type="arabicPeriod"/>
            </a:pPr>
            <a:r>
              <a:rPr lang="en-US" dirty="0">
                <a:solidFill>
                  <a:srgbClr val="C00000"/>
                </a:solidFill>
              </a:rPr>
              <a:t>D</a:t>
            </a:r>
            <a:r>
              <a:rPr lang="en-US" dirty="0" smtClean="0">
                <a:solidFill>
                  <a:srgbClr val="C00000"/>
                </a:solidFill>
              </a:rPr>
              <a:t>etermining forces of an Individual</a:t>
            </a:r>
            <a:r>
              <a:rPr lang="en-US" dirty="0" smtClean="0"/>
              <a:t>: environment, nature</a:t>
            </a:r>
            <a:r>
              <a:rPr lang="en-US" dirty="0"/>
              <a:t>, </a:t>
            </a:r>
            <a:r>
              <a:rPr lang="en-US" dirty="0" smtClean="0"/>
              <a:t>heredity</a:t>
            </a:r>
            <a:r>
              <a:rPr lang="en-US" dirty="0"/>
              <a:t>, </a:t>
            </a:r>
            <a:r>
              <a:rPr lang="en-US" dirty="0" smtClean="0"/>
              <a:t>education</a:t>
            </a:r>
            <a:r>
              <a:rPr lang="en-US" dirty="0"/>
              <a:t>, and </a:t>
            </a:r>
            <a:r>
              <a:rPr lang="en-US" dirty="0" smtClean="0"/>
              <a:t>human </a:t>
            </a:r>
            <a:r>
              <a:rPr lang="en-US" dirty="0"/>
              <a:t>conventions</a:t>
            </a:r>
            <a:r>
              <a:rPr lang="en-US" dirty="0" smtClean="0"/>
              <a:t>.</a:t>
            </a:r>
          </a:p>
          <a:p>
            <a:pPr marL="514350" indent="-514350">
              <a:buAutoNum type="arabicPeriod"/>
            </a:pPr>
            <a:endParaRPr lang="en-US" dirty="0"/>
          </a:p>
          <a:p>
            <a:pPr marL="0" indent="0">
              <a:buNone/>
            </a:pPr>
            <a:r>
              <a:rPr lang="en-US" dirty="0" smtClean="0"/>
              <a:t>2.  	 </a:t>
            </a:r>
            <a:r>
              <a:rPr lang="en-US" dirty="0">
                <a:solidFill>
                  <a:srgbClr val="C00000"/>
                </a:solidFill>
              </a:rPr>
              <a:t>These determining </a:t>
            </a:r>
            <a:r>
              <a:rPr lang="en-US" dirty="0" smtClean="0">
                <a:solidFill>
                  <a:srgbClr val="C00000"/>
                </a:solidFill>
              </a:rPr>
              <a:t>forces- </a:t>
            </a:r>
            <a:r>
              <a:rPr lang="en-US" dirty="0" smtClean="0"/>
              <a:t>human </a:t>
            </a:r>
            <a:r>
              <a:rPr lang="en-US" dirty="0"/>
              <a:t>and natural, moral and </a:t>
            </a:r>
            <a:r>
              <a:rPr lang="en-US" dirty="0" smtClean="0"/>
              <a:t>	animal</a:t>
            </a:r>
            <a:r>
              <a:rPr lang="en-US" dirty="0"/>
              <a:t>, </a:t>
            </a:r>
            <a:r>
              <a:rPr lang="en-US" dirty="0" smtClean="0"/>
              <a:t>civilized </a:t>
            </a:r>
            <a:r>
              <a:rPr lang="en-US" dirty="0"/>
              <a:t>and primitive are </a:t>
            </a:r>
            <a:r>
              <a:rPr lang="en-US" dirty="0" smtClean="0"/>
              <a:t>interwoven </a:t>
            </a:r>
            <a:r>
              <a:rPr lang="en-US" dirty="0"/>
              <a:t>and </a:t>
            </a:r>
            <a:r>
              <a:rPr lang="en-US" dirty="0" smtClean="0"/>
              <a:t>	</a:t>
            </a:r>
            <a:r>
              <a:rPr lang="en-US" dirty="0" smtClean="0">
                <a:solidFill>
                  <a:srgbClr val="FF0000"/>
                </a:solidFill>
              </a:rPr>
              <a:t>interconnected in 	shaping the fate</a:t>
            </a:r>
            <a:r>
              <a:rPr lang="en-US" dirty="0" smtClean="0"/>
              <a:t>.</a:t>
            </a:r>
          </a:p>
          <a:p>
            <a:pPr marL="0" indent="0">
              <a:buNone/>
            </a:pPr>
            <a:endParaRPr lang="en-US" dirty="0"/>
          </a:p>
          <a:p>
            <a:pPr marL="0" indent="0">
              <a:buNone/>
            </a:pPr>
            <a:r>
              <a:rPr lang="en-US" dirty="0" smtClean="0"/>
              <a:t>3. 	She Believes that </a:t>
            </a:r>
            <a:r>
              <a:rPr lang="en-US" dirty="0"/>
              <a:t>individual </a:t>
            </a:r>
            <a:r>
              <a:rPr lang="en-US" dirty="0" smtClean="0"/>
              <a:t>failure is </a:t>
            </a:r>
            <a:r>
              <a:rPr lang="en-US" dirty="0"/>
              <a:t>influenced and </a:t>
            </a:r>
            <a:r>
              <a:rPr lang="en-US" dirty="0" smtClean="0"/>
              <a:t>	determined </a:t>
            </a:r>
            <a:r>
              <a:rPr lang="en-US" dirty="0"/>
              <a:t>by the </a:t>
            </a:r>
            <a:r>
              <a:rPr lang="en-US" dirty="0" smtClean="0"/>
              <a:t>combined forces- </a:t>
            </a:r>
            <a:r>
              <a:rPr lang="en-US" dirty="0" smtClean="0">
                <a:solidFill>
                  <a:srgbClr val="FF0000"/>
                </a:solidFill>
              </a:rPr>
              <a:t>individual </a:t>
            </a:r>
            <a:r>
              <a:rPr lang="en-US" dirty="0">
                <a:solidFill>
                  <a:srgbClr val="FF0000"/>
                </a:solidFill>
              </a:rPr>
              <a:t>and </a:t>
            </a:r>
            <a:r>
              <a:rPr lang="en-US" dirty="0" smtClean="0">
                <a:solidFill>
                  <a:srgbClr val="FF0000"/>
                </a:solidFill>
              </a:rPr>
              <a:t>social</a:t>
            </a:r>
            <a:r>
              <a:rPr lang="en-US" dirty="0" smtClean="0"/>
              <a:t>.</a:t>
            </a:r>
          </a:p>
          <a:p>
            <a:pPr marL="0" indent="0">
              <a:buNone/>
            </a:pPr>
            <a:endParaRPr lang="en-US" dirty="0"/>
          </a:p>
          <a:p>
            <a:pPr marL="0" indent="0">
              <a:buNone/>
            </a:pPr>
            <a:r>
              <a:rPr lang="en-US" dirty="0" smtClean="0"/>
              <a:t>4. 	She finds out </a:t>
            </a:r>
            <a:r>
              <a:rPr lang="en-US" dirty="0" smtClean="0">
                <a:solidFill>
                  <a:srgbClr val="FF0000"/>
                </a:solidFill>
              </a:rPr>
              <a:t>tragedy </a:t>
            </a:r>
            <a:r>
              <a:rPr lang="en-US" dirty="0">
                <a:solidFill>
                  <a:srgbClr val="FF0000"/>
                </a:solidFill>
              </a:rPr>
              <a:t>as part of human </a:t>
            </a:r>
            <a:r>
              <a:rPr lang="en-US" dirty="0" smtClean="0">
                <a:solidFill>
                  <a:srgbClr val="FF0000"/>
                </a:solidFill>
              </a:rPr>
              <a:t>life</a:t>
            </a:r>
            <a:r>
              <a:rPr lang="en-US" dirty="0" smtClean="0"/>
              <a:t>; tragedy may not 	be certainly death </a:t>
            </a:r>
            <a:r>
              <a:rPr lang="en-US" dirty="0"/>
              <a:t>but </a:t>
            </a:r>
            <a:r>
              <a:rPr lang="en-US" dirty="0" smtClean="0"/>
              <a:t>may be failure </a:t>
            </a:r>
            <a:r>
              <a:rPr lang="en-US" dirty="0"/>
              <a:t>of individual ideals.</a:t>
            </a:r>
          </a:p>
          <a:p>
            <a:endParaRPr lang="en-US" dirty="0"/>
          </a:p>
        </p:txBody>
      </p:sp>
    </p:spTree>
    <p:extLst>
      <p:ext uri="{BB962C8B-B14F-4D97-AF65-F5344CB8AC3E}">
        <p14:creationId xmlns:p14="http://schemas.microsoft.com/office/powerpoint/2010/main" val="12973460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4589"/>
            <a:ext cx="10515600" cy="1283369"/>
          </a:xfrm>
        </p:spPr>
        <p:txBody>
          <a:bodyPr>
            <a:normAutofit/>
          </a:bodyPr>
          <a:lstStyle/>
          <a:p>
            <a:pPr algn="ctr"/>
            <a:r>
              <a:rPr lang="en-US" dirty="0">
                <a:solidFill>
                  <a:srgbClr val="C00000"/>
                </a:solidFill>
              </a:rPr>
              <a:t>Brief Introduction</a:t>
            </a:r>
          </a:p>
        </p:txBody>
      </p:sp>
      <p:sp>
        <p:nvSpPr>
          <p:cNvPr id="3" name="Content Placeholder 2"/>
          <p:cNvSpPr>
            <a:spLocks noGrp="1"/>
          </p:cNvSpPr>
          <p:nvPr>
            <p:ph idx="1"/>
          </p:nvPr>
        </p:nvSpPr>
        <p:spPr>
          <a:xfrm>
            <a:off x="1588169" y="1876926"/>
            <a:ext cx="8438148" cy="4727074"/>
          </a:xfrm>
        </p:spPr>
        <p:txBody>
          <a:bodyPr>
            <a:normAutofit/>
          </a:bodyPr>
          <a:lstStyle/>
          <a:p>
            <a:r>
              <a:rPr lang="en-US" sz="2400" dirty="0">
                <a:solidFill>
                  <a:srgbClr val="0070C0"/>
                </a:solidFill>
              </a:rPr>
              <a:t>George Eliot</a:t>
            </a:r>
            <a:r>
              <a:rPr lang="en-US" sz="2400" dirty="0">
                <a:solidFill>
                  <a:srgbClr val="002060"/>
                </a:solidFill>
              </a:rPr>
              <a:t> (</a:t>
            </a:r>
            <a:r>
              <a:rPr lang="en-US" sz="2400" dirty="0" smtClean="0">
                <a:solidFill>
                  <a:srgbClr val="002060"/>
                </a:solidFill>
              </a:rPr>
              <a:t>1819-1880)/</a:t>
            </a:r>
            <a:r>
              <a:rPr lang="en-US" sz="2400" dirty="0" smtClean="0">
                <a:solidFill>
                  <a:srgbClr val="0070C0"/>
                </a:solidFill>
              </a:rPr>
              <a:t>Mary </a:t>
            </a:r>
            <a:r>
              <a:rPr lang="en-US" sz="2400" dirty="0">
                <a:solidFill>
                  <a:srgbClr val="0070C0"/>
                </a:solidFill>
              </a:rPr>
              <a:t>Ann </a:t>
            </a:r>
            <a:r>
              <a:rPr lang="en-US" sz="2400" dirty="0" smtClean="0">
                <a:solidFill>
                  <a:srgbClr val="0070C0"/>
                </a:solidFill>
              </a:rPr>
              <a:t>Evans </a:t>
            </a:r>
            <a:r>
              <a:rPr lang="en-US" sz="2400" dirty="0" smtClean="0">
                <a:solidFill>
                  <a:srgbClr val="002060"/>
                </a:solidFill>
              </a:rPr>
              <a:t>was </a:t>
            </a:r>
            <a:r>
              <a:rPr lang="en-US" sz="2400" dirty="0">
                <a:solidFill>
                  <a:srgbClr val="002060"/>
                </a:solidFill>
              </a:rPr>
              <a:t>born in the family of a land </a:t>
            </a:r>
            <a:r>
              <a:rPr lang="en-US" sz="2400" dirty="0" smtClean="0">
                <a:solidFill>
                  <a:srgbClr val="002060"/>
                </a:solidFill>
              </a:rPr>
              <a:t>agent </a:t>
            </a:r>
            <a:r>
              <a:rPr lang="en-US" sz="2400" dirty="0">
                <a:solidFill>
                  <a:srgbClr val="002060"/>
                </a:solidFill>
              </a:rPr>
              <a:t>and spent her childhood amid the rural scenery of Warwickshire in the Midlands</a:t>
            </a:r>
            <a:r>
              <a:rPr lang="en-US" sz="2400" dirty="0" smtClean="0">
                <a:solidFill>
                  <a:srgbClr val="002060"/>
                </a:solidFill>
              </a:rPr>
              <a:t>.</a:t>
            </a:r>
          </a:p>
          <a:p>
            <a:r>
              <a:rPr lang="en-US" sz="2400" dirty="0">
                <a:solidFill>
                  <a:srgbClr val="002060"/>
                </a:solidFill>
              </a:rPr>
              <a:t> </a:t>
            </a:r>
            <a:r>
              <a:rPr lang="en-US" sz="2400" dirty="0" smtClean="0">
                <a:solidFill>
                  <a:srgbClr val="002060"/>
                </a:solidFill>
              </a:rPr>
              <a:t>She </a:t>
            </a:r>
            <a:r>
              <a:rPr lang="en-US" sz="2400" dirty="0">
                <a:solidFill>
                  <a:srgbClr val="002060"/>
                </a:solidFill>
              </a:rPr>
              <a:t>did a great deal of reading and learned music and “</a:t>
            </a:r>
            <a:r>
              <a:rPr lang="en-US" sz="2400" dirty="0">
                <a:solidFill>
                  <a:srgbClr val="0070C0"/>
                </a:solidFill>
              </a:rPr>
              <a:t>the German, French and Italian </a:t>
            </a:r>
            <a:r>
              <a:rPr lang="en-US" sz="2400" dirty="0" smtClean="0">
                <a:solidFill>
                  <a:srgbClr val="0070C0"/>
                </a:solidFill>
              </a:rPr>
              <a:t>languages”</a:t>
            </a:r>
            <a:r>
              <a:rPr lang="en-US" sz="2400" dirty="0" smtClean="0">
                <a:solidFill>
                  <a:srgbClr val="002060"/>
                </a:solidFill>
              </a:rPr>
              <a:t>.</a:t>
            </a:r>
            <a:r>
              <a:rPr lang="en-US" sz="2400" dirty="0">
                <a:solidFill>
                  <a:srgbClr val="002060"/>
                </a:solidFill>
              </a:rPr>
              <a:t> </a:t>
            </a:r>
          </a:p>
          <a:p>
            <a:r>
              <a:rPr lang="en-US" sz="2400" dirty="0" smtClean="0">
                <a:solidFill>
                  <a:srgbClr val="002060"/>
                </a:solidFill>
              </a:rPr>
              <a:t> </a:t>
            </a:r>
            <a:r>
              <a:rPr lang="en-US" sz="2400" dirty="0">
                <a:solidFill>
                  <a:srgbClr val="002060"/>
                </a:solidFill>
              </a:rPr>
              <a:t>She </a:t>
            </a:r>
            <a:r>
              <a:rPr lang="en-US" sz="2400" dirty="0" smtClean="0">
                <a:solidFill>
                  <a:srgbClr val="002060"/>
                </a:solidFill>
              </a:rPr>
              <a:t>had been </a:t>
            </a:r>
            <a:r>
              <a:rPr lang="en-US" sz="2400" dirty="0">
                <a:solidFill>
                  <a:srgbClr val="002060"/>
                </a:solidFill>
              </a:rPr>
              <a:t>brought up under strict </a:t>
            </a:r>
            <a:r>
              <a:rPr lang="en-US" sz="2400" dirty="0">
                <a:solidFill>
                  <a:srgbClr val="0070C0"/>
                </a:solidFill>
              </a:rPr>
              <a:t>religious influences</a:t>
            </a:r>
            <a:r>
              <a:rPr lang="en-US" sz="2400" dirty="0">
                <a:solidFill>
                  <a:srgbClr val="002060"/>
                </a:solidFill>
              </a:rPr>
              <a:t>, but she early abandoned religious beliefs, </a:t>
            </a:r>
            <a:r>
              <a:rPr lang="en-US" sz="2400" dirty="0" smtClean="0">
                <a:solidFill>
                  <a:srgbClr val="002060"/>
                </a:solidFill>
              </a:rPr>
              <a:t>became </a:t>
            </a:r>
            <a:r>
              <a:rPr lang="en-US" sz="2400" dirty="0" smtClean="0">
                <a:solidFill>
                  <a:srgbClr val="0070C0"/>
                </a:solidFill>
              </a:rPr>
              <a:t>a free thinker</a:t>
            </a:r>
            <a:r>
              <a:rPr lang="en-US" sz="2400" dirty="0">
                <a:solidFill>
                  <a:srgbClr val="002060"/>
                </a:solidFill>
              </a:rPr>
              <a:t>, and showed a great interest in social and philosophical problems</a:t>
            </a:r>
            <a:r>
              <a:rPr lang="en-US" sz="2400" dirty="0" smtClean="0">
                <a:solidFill>
                  <a:srgbClr val="002060"/>
                </a:solidFill>
              </a:rPr>
              <a:t>.</a:t>
            </a:r>
          </a:p>
          <a:p>
            <a:r>
              <a:rPr lang="en-US" sz="2400" dirty="0">
                <a:solidFill>
                  <a:srgbClr val="002060"/>
                </a:solidFill>
              </a:rPr>
              <a:t>she became acquainted with </a:t>
            </a:r>
            <a:r>
              <a:rPr lang="en-US" sz="2400" dirty="0">
                <a:solidFill>
                  <a:srgbClr val="0070C0"/>
                </a:solidFill>
              </a:rPr>
              <a:t>the </a:t>
            </a:r>
            <a:r>
              <a:rPr lang="en-US" sz="2400" dirty="0" smtClean="0">
                <a:solidFill>
                  <a:srgbClr val="0070C0"/>
                </a:solidFill>
              </a:rPr>
              <a:t>Italian revolutionary </a:t>
            </a:r>
            <a:r>
              <a:rPr lang="en-US" sz="2400" dirty="0">
                <a:solidFill>
                  <a:srgbClr val="0070C0"/>
                </a:solidFill>
              </a:rPr>
              <a:t>Mazzini </a:t>
            </a:r>
            <a:r>
              <a:rPr lang="en-US" sz="2400" dirty="0">
                <a:solidFill>
                  <a:srgbClr val="002060"/>
                </a:solidFill>
              </a:rPr>
              <a:t>(1805-t872) and </a:t>
            </a:r>
            <a:r>
              <a:rPr lang="en-US" sz="2400" dirty="0">
                <a:solidFill>
                  <a:srgbClr val="0070C0"/>
                </a:solidFill>
              </a:rPr>
              <a:t>George Henry Lewes</a:t>
            </a:r>
            <a:r>
              <a:rPr lang="en-US" sz="2400" dirty="0">
                <a:solidFill>
                  <a:srgbClr val="002060"/>
                </a:solidFill>
              </a:rPr>
              <a:t>, a well-known philosopher and critic, with whom she entered into a union, without legal form, which lasted until his death in 1878</a:t>
            </a:r>
            <a:r>
              <a:rPr lang="en-US" sz="2400" dirty="0" smtClean="0">
                <a:solidFill>
                  <a:srgbClr val="002060"/>
                </a:solidFill>
              </a:rPr>
              <a:t>.</a:t>
            </a:r>
            <a:endParaRPr lang="en-US" sz="2400" dirty="0">
              <a:solidFill>
                <a:srgbClr val="002060"/>
              </a:solidFill>
            </a:endParaRPr>
          </a:p>
        </p:txBody>
      </p:sp>
    </p:spTree>
    <p:extLst>
      <p:ext uri="{BB962C8B-B14F-4D97-AF65-F5344CB8AC3E}">
        <p14:creationId xmlns:p14="http://schemas.microsoft.com/office/powerpoint/2010/main" val="7958868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06475"/>
          </a:xfrm>
        </p:spPr>
        <p:txBody>
          <a:bodyPr>
            <a:normAutofit fontScale="90000"/>
          </a:bodyPr>
          <a:lstStyle/>
          <a:p>
            <a:pPr algn="ctr"/>
            <a:r>
              <a:rPr lang="en-US" b="1" dirty="0" smtClean="0">
                <a:solidFill>
                  <a:srgbClr val="FFC000"/>
                </a:solidFill>
              </a:rPr>
              <a:t>Themes</a:t>
            </a:r>
            <a:r>
              <a:rPr lang="en-US" b="1" dirty="0" smtClean="0">
                <a:solidFill>
                  <a:srgbClr val="00B050"/>
                </a:solidFill>
              </a:rPr>
              <a:t/>
            </a:r>
            <a:br>
              <a:rPr lang="en-US" b="1" dirty="0" smtClean="0">
                <a:solidFill>
                  <a:srgbClr val="00B050"/>
                </a:solidFill>
              </a:rPr>
            </a:br>
            <a:r>
              <a:rPr lang="en-US" sz="4000" b="1" dirty="0" smtClean="0">
                <a:solidFill>
                  <a:srgbClr val="00B050"/>
                </a:solidFill>
              </a:rPr>
              <a:t>01. </a:t>
            </a:r>
            <a:r>
              <a:rPr lang="en-US" sz="4000" dirty="0" smtClean="0">
                <a:solidFill>
                  <a:srgbClr val="00B050"/>
                </a:solidFill>
              </a:rPr>
              <a:t>Inner </a:t>
            </a:r>
            <a:r>
              <a:rPr lang="en-US" sz="4000" dirty="0">
                <a:solidFill>
                  <a:srgbClr val="00B050"/>
                </a:solidFill>
              </a:rPr>
              <a:t>vs. Outer </a:t>
            </a:r>
            <a:r>
              <a:rPr lang="en-US" sz="4000" dirty="0" smtClean="0">
                <a:solidFill>
                  <a:srgbClr val="00B050"/>
                </a:solidFill>
              </a:rPr>
              <a:t>Beauty</a:t>
            </a:r>
          </a:p>
        </p:txBody>
      </p:sp>
      <p:sp>
        <p:nvSpPr>
          <p:cNvPr id="3" name="Content Placeholder 2"/>
          <p:cNvSpPr>
            <a:spLocks noGrp="1"/>
          </p:cNvSpPr>
          <p:nvPr>
            <p:ph idx="1"/>
          </p:nvPr>
        </p:nvSpPr>
        <p:spPr>
          <a:xfrm>
            <a:off x="838200" y="1588168"/>
            <a:ext cx="10515600" cy="5008575"/>
          </a:xfrm>
        </p:spPr>
        <p:txBody>
          <a:bodyPr>
            <a:normAutofit fontScale="85000" lnSpcReduction="20000"/>
          </a:bodyPr>
          <a:lstStyle/>
          <a:p>
            <a:pPr algn="just"/>
            <a:r>
              <a:rPr lang="en-US" dirty="0" smtClean="0">
                <a:solidFill>
                  <a:srgbClr val="002060"/>
                </a:solidFill>
              </a:rPr>
              <a:t>Eliot </a:t>
            </a:r>
            <a:r>
              <a:rPr lang="en-US" dirty="0">
                <a:solidFill>
                  <a:srgbClr val="002060"/>
                </a:solidFill>
              </a:rPr>
              <a:t>contrasts inner and outer beauty </a:t>
            </a:r>
            <a:r>
              <a:rPr lang="en-US" dirty="0" smtClean="0">
                <a:solidFill>
                  <a:srgbClr val="002060"/>
                </a:solidFill>
              </a:rPr>
              <a:t>in the </a:t>
            </a:r>
            <a:r>
              <a:rPr lang="en-US" dirty="0">
                <a:solidFill>
                  <a:srgbClr val="002060"/>
                </a:solidFill>
              </a:rPr>
              <a:t>novel </a:t>
            </a:r>
            <a:r>
              <a:rPr lang="en-US" dirty="0" smtClean="0">
                <a:solidFill>
                  <a:srgbClr val="002060"/>
                </a:solidFill>
              </a:rPr>
              <a:t>and states that external </a:t>
            </a:r>
            <a:r>
              <a:rPr lang="en-US" dirty="0">
                <a:solidFill>
                  <a:srgbClr val="002060"/>
                </a:solidFill>
              </a:rPr>
              <a:t>and internal realities do not always correspond. </a:t>
            </a:r>
            <a:endParaRPr lang="en-US" dirty="0" smtClean="0">
              <a:solidFill>
                <a:srgbClr val="002060"/>
              </a:solidFill>
            </a:endParaRPr>
          </a:p>
          <a:p>
            <a:pPr algn="just"/>
            <a:r>
              <a:rPr lang="en-US" dirty="0" smtClean="0">
                <a:solidFill>
                  <a:srgbClr val="FF0000"/>
                </a:solidFill>
              </a:rPr>
              <a:t>Hetty</a:t>
            </a:r>
            <a:r>
              <a:rPr lang="en-US" dirty="0" smtClean="0">
                <a:solidFill>
                  <a:srgbClr val="002060"/>
                </a:solidFill>
              </a:rPr>
              <a:t> </a:t>
            </a:r>
            <a:r>
              <a:rPr lang="en-US" dirty="0">
                <a:solidFill>
                  <a:srgbClr val="002060"/>
                </a:solidFill>
              </a:rPr>
              <a:t>is physically more beautiful than </a:t>
            </a:r>
            <a:r>
              <a:rPr lang="en-US" dirty="0" smtClean="0">
                <a:solidFill>
                  <a:srgbClr val="FF0000"/>
                </a:solidFill>
              </a:rPr>
              <a:t>Dinah</a:t>
            </a:r>
            <a:r>
              <a:rPr lang="en-US" dirty="0" smtClean="0">
                <a:solidFill>
                  <a:srgbClr val="002060"/>
                </a:solidFill>
              </a:rPr>
              <a:t> but cold </a:t>
            </a:r>
            <a:r>
              <a:rPr lang="en-US" dirty="0">
                <a:solidFill>
                  <a:srgbClr val="002060"/>
                </a:solidFill>
              </a:rPr>
              <a:t>and ugly </a:t>
            </a:r>
            <a:r>
              <a:rPr lang="en-US" dirty="0" smtClean="0">
                <a:solidFill>
                  <a:srgbClr val="002060"/>
                </a:solidFill>
              </a:rPr>
              <a:t>spiritually. </a:t>
            </a:r>
          </a:p>
          <a:p>
            <a:pPr algn="just"/>
            <a:r>
              <a:rPr lang="en-US" dirty="0" smtClean="0">
                <a:solidFill>
                  <a:srgbClr val="FF0000"/>
                </a:solidFill>
              </a:rPr>
              <a:t>Hetty’s </a:t>
            </a:r>
            <a:r>
              <a:rPr lang="en-US" dirty="0">
                <a:solidFill>
                  <a:srgbClr val="FF0000"/>
                </a:solidFill>
              </a:rPr>
              <a:t>outer beauty </a:t>
            </a:r>
            <a:r>
              <a:rPr lang="en-US" dirty="0">
                <a:solidFill>
                  <a:srgbClr val="002060"/>
                </a:solidFill>
              </a:rPr>
              <a:t>masks her inner </a:t>
            </a:r>
            <a:r>
              <a:rPr lang="en-US" dirty="0" smtClean="0">
                <a:solidFill>
                  <a:srgbClr val="002060"/>
                </a:solidFill>
              </a:rPr>
              <a:t>ugliness to </a:t>
            </a:r>
            <a:r>
              <a:rPr lang="en-US" dirty="0">
                <a:solidFill>
                  <a:srgbClr val="FF0000"/>
                </a:solidFill>
              </a:rPr>
              <a:t>Captain Donnithorne and Adam</a:t>
            </a:r>
            <a:r>
              <a:rPr lang="en-US" dirty="0">
                <a:solidFill>
                  <a:srgbClr val="002060"/>
                </a:solidFill>
              </a:rPr>
              <a:t>. </a:t>
            </a:r>
            <a:r>
              <a:rPr lang="en-US" dirty="0" smtClean="0">
                <a:solidFill>
                  <a:srgbClr val="002060"/>
                </a:solidFill>
              </a:rPr>
              <a:t>Adam often misunderstands </a:t>
            </a:r>
            <a:r>
              <a:rPr lang="en-US" dirty="0">
                <a:solidFill>
                  <a:srgbClr val="002060"/>
                </a:solidFill>
              </a:rPr>
              <a:t>her tears and excitement </a:t>
            </a:r>
            <a:r>
              <a:rPr lang="en-US" dirty="0" smtClean="0">
                <a:solidFill>
                  <a:srgbClr val="002060"/>
                </a:solidFill>
              </a:rPr>
              <a:t>as love </a:t>
            </a:r>
            <a:r>
              <a:rPr lang="en-US" dirty="0">
                <a:solidFill>
                  <a:srgbClr val="002060"/>
                </a:solidFill>
              </a:rPr>
              <a:t>for him. </a:t>
            </a:r>
            <a:r>
              <a:rPr lang="en-US" dirty="0" smtClean="0">
                <a:solidFill>
                  <a:srgbClr val="002060"/>
                </a:solidFill>
              </a:rPr>
              <a:t>Captain </a:t>
            </a:r>
            <a:r>
              <a:rPr lang="en-US" dirty="0">
                <a:solidFill>
                  <a:srgbClr val="002060"/>
                </a:solidFill>
              </a:rPr>
              <a:t>Donnithorne </a:t>
            </a:r>
            <a:r>
              <a:rPr lang="en-US" dirty="0" smtClean="0">
                <a:solidFill>
                  <a:srgbClr val="002060"/>
                </a:solidFill>
              </a:rPr>
              <a:t>loses his </a:t>
            </a:r>
            <a:r>
              <a:rPr lang="en-US" dirty="0">
                <a:solidFill>
                  <a:srgbClr val="002060"/>
                </a:solidFill>
              </a:rPr>
              <a:t>control when she cries and he kisses her. </a:t>
            </a:r>
            <a:endParaRPr lang="en-US" dirty="0" smtClean="0">
              <a:solidFill>
                <a:srgbClr val="002060"/>
              </a:solidFill>
            </a:endParaRPr>
          </a:p>
          <a:p>
            <a:pPr algn="just"/>
            <a:r>
              <a:rPr lang="en-US" dirty="0" smtClean="0">
                <a:solidFill>
                  <a:srgbClr val="002060"/>
                </a:solidFill>
              </a:rPr>
              <a:t>Unlike </a:t>
            </a:r>
            <a:r>
              <a:rPr lang="en-US" dirty="0">
                <a:solidFill>
                  <a:srgbClr val="002060"/>
                </a:solidFill>
              </a:rPr>
              <a:t>Hetty, </a:t>
            </a:r>
            <a:r>
              <a:rPr lang="en-US" dirty="0">
                <a:solidFill>
                  <a:srgbClr val="FF0000"/>
                </a:solidFill>
              </a:rPr>
              <a:t>Dinah has an inner </a:t>
            </a:r>
            <a:r>
              <a:rPr lang="en-US" dirty="0" smtClean="0">
                <a:solidFill>
                  <a:srgbClr val="FF0000"/>
                </a:solidFill>
              </a:rPr>
              <a:t>beauty- </a:t>
            </a:r>
            <a:r>
              <a:rPr lang="en-US" dirty="0" smtClean="0">
                <a:solidFill>
                  <a:srgbClr val="002060"/>
                </a:solidFill>
              </a:rPr>
              <a:t>she </a:t>
            </a:r>
            <a:r>
              <a:rPr lang="en-US" dirty="0">
                <a:solidFill>
                  <a:srgbClr val="002060"/>
                </a:solidFill>
              </a:rPr>
              <a:t>helps and </a:t>
            </a:r>
            <a:r>
              <a:rPr lang="en-US" dirty="0" smtClean="0">
                <a:solidFill>
                  <a:srgbClr val="002060"/>
                </a:solidFill>
              </a:rPr>
              <a:t>cares, comforts </a:t>
            </a:r>
            <a:r>
              <a:rPr lang="en-US" dirty="0">
                <a:solidFill>
                  <a:srgbClr val="002060"/>
                </a:solidFill>
              </a:rPr>
              <a:t>Lisbeth </a:t>
            </a:r>
            <a:r>
              <a:rPr lang="en-US" dirty="0" smtClean="0">
                <a:solidFill>
                  <a:srgbClr val="002060"/>
                </a:solidFill>
              </a:rPr>
              <a:t>for her </a:t>
            </a:r>
            <a:r>
              <a:rPr lang="en-US" dirty="0">
                <a:solidFill>
                  <a:srgbClr val="002060"/>
                </a:solidFill>
              </a:rPr>
              <a:t>dead </a:t>
            </a:r>
            <a:r>
              <a:rPr lang="en-US" dirty="0" smtClean="0">
                <a:solidFill>
                  <a:srgbClr val="002060"/>
                </a:solidFill>
              </a:rPr>
              <a:t>husband. </a:t>
            </a:r>
          </a:p>
          <a:p>
            <a:pPr algn="just"/>
            <a:r>
              <a:rPr lang="en-US" dirty="0" smtClean="0">
                <a:solidFill>
                  <a:srgbClr val="002060"/>
                </a:solidFill>
              </a:rPr>
              <a:t>Adam’s feelings </a:t>
            </a:r>
            <a:r>
              <a:rPr lang="en-US" dirty="0">
                <a:solidFill>
                  <a:srgbClr val="002060"/>
                </a:solidFill>
              </a:rPr>
              <a:t>for Dinah change </a:t>
            </a:r>
            <a:r>
              <a:rPr lang="en-US" dirty="0" smtClean="0">
                <a:solidFill>
                  <a:srgbClr val="002060"/>
                </a:solidFill>
              </a:rPr>
              <a:t>when she consoles Hetty there he begins </a:t>
            </a:r>
            <a:r>
              <a:rPr lang="en-US" dirty="0">
                <a:solidFill>
                  <a:srgbClr val="002060"/>
                </a:solidFill>
              </a:rPr>
              <a:t>to see </a:t>
            </a:r>
            <a:r>
              <a:rPr lang="en-US" dirty="0" smtClean="0">
                <a:solidFill>
                  <a:srgbClr val="002060"/>
                </a:solidFill>
              </a:rPr>
              <a:t>Dinah’s outward beauty. </a:t>
            </a:r>
          </a:p>
          <a:p>
            <a:pPr algn="just"/>
            <a:r>
              <a:rPr lang="en-US" dirty="0" smtClean="0">
                <a:solidFill>
                  <a:srgbClr val="002060"/>
                </a:solidFill>
              </a:rPr>
              <a:t>The </a:t>
            </a:r>
            <a:r>
              <a:rPr lang="en-US" dirty="0">
                <a:solidFill>
                  <a:srgbClr val="002060"/>
                </a:solidFill>
              </a:rPr>
              <a:t>natural countryside beauty </a:t>
            </a:r>
            <a:r>
              <a:rPr lang="en-US" dirty="0" smtClean="0">
                <a:solidFill>
                  <a:srgbClr val="002060"/>
                </a:solidFill>
              </a:rPr>
              <a:t>also </a:t>
            </a:r>
            <a:r>
              <a:rPr lang="en-US" dirty="0">
                <a:solidFill>
                  <a:srgbClr val="002060"/>
                </a:solidFill>
              </a:rPr>
              <a:t>shows the contrast between internal and external beauty. </a:t>
            </a:r>
            <a:r>
              <a:rPr lang="en-US" dirty="0" smtClean="0">
                <a:solidFill>
                  <a:srgbClr val="002060"/>
                </a:solidFill>
              </a:rPr>
              <a:t>When Hetty </a:t>
            </a:r>
            <a:r>
              <a:rPr lang="en-US" dirty="0">
                <a:solidFill>
                  <a:srgbClr val="002060"/>
                </a:solidFill>
              </a:rPr>
              <a:t>wanders off to find Captain Donnithorne, the day is </a:t>
            </a:r>
            <a:r>
              <a:rPr lang="en-US" dirty="0" smtClean="0">
                <a:solidFill>
                  <a:srgbClr val="002060"/>
                </a:solidFill>
              </a:rPr>
              <a:t>beautiful, the </a:t>
            </a:r>
            <a:r>
              <a:rPr lang="en-US" dirty="0">
                <a:solidFill>
                  <a:srgbClr val="002060"/>
                </a:solidFill>
              </a:rPr>
              <a:t>countryside is </a:t>
            </a:r>
            <a:r>
              <a:rPr lang="en-US" dirty="0" smtClean="0">
                <a:solidFill>
                  <a:srgbClr val="002060"/>
                </a:solidFill>
              </a:rPr>
              <a:t>magnificent</a:t>
            </a:r>
            <a:r>
              <a:rPr lang="en-US" dirty="0">
                <a:solidFill>
                  <a:srgbClr val="002060"/>
                </a:solidFill>
              </a:rPr>
              <a:t> </a:t>
            </a:r>
            <a:r>
              <a:rPr lang="en-US" dirty="0" smtClean="0">
                <a:solidFill>
                  <a:srgbClr val="002060"/>
                </a:solidFill>
              </a:rPr>
              <a:t>but </a:t>
            </a:r>
            <a:r>
              <a:rPr lang="en-US" dirty="0">
                <a:solidFill>
                  <a:srgbClr val="002060"/>
                </a:solidFill>
              </a:rPr>
              <a:t>Hetty suffers </a:t>
            </a:r>
            <a:r>
              <a:rPr lang="en-US" dirty="0" smtClean="0">
                <a:solidFill>
                  <a:srgbClr val="002060"/>
                </a:solidFill>
              </a:rPr>
              <a:t>extremely inwardly.</a:t>
            </a:r>
          </a:p>
          <a:p>
            <a:pPr algn="just"/>
            <a:r>
              <a:rPr lang="en-US" dirty="0" smtClean="0">
                <a:solidFill>
                  <a:srgbClr val="002060"/>
                </a:solidFill>
              </a:rPr>
              <a:t> </a:t>
            </a:r>
            <a:r>
              <a:rPr lang="en-US" dirty="0">
                <a:solidFill>
                  <a:srgbClr val="002060"/>
                </a:solidFill>
              </a:rPr>
              <a:t>Eliot uses this contrast to encourage the reader to look beyond the surface and explore a deeper meaning.</a:t>
            </a:r>
          </a:p>
          <a:p>
            <a:pPr marL="0" indent="0">
              <a:buNone/>
            </a:pPr>
            <a:endParaRPr lang="en-US" dirty="0"/>
          </a:p>
        </p:txBody>
      </p:sp>
    </p:spTree>
    <p:extLst>
      <p:ext uri="{BB962C8B-B14F-4D97-AF65-F5344CB8AC3E}">
        <p14:creationId xmlns:p14="http://schemas.microsoft.com/office/powerpoint/2010/main" val="10605169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18147"/>
          </a:xfrm>
        </p:spPr>
        <p:txBody>
          <a:bodyPr>
            <a:normAutofit/>
          </a:bodyPr>
          <a:lstStyle/>
          <a:p>
            <a:pPr algn="ctr"/>
            <a:r>
              <a:rPr lang="en-US" sz="3600" dirty="0" smtClean="0">
                <a:solidFill>
                  <a:srgbClr val="00B050"/>
                </a:solidFill>
              </a:rPr>
              <a:t>02. The </a:t>
            </a:r>
            <a:r>
              <a:rPr lang="en-US" sz="3600" dirty="0">
                <a:solidFill>
                  <a:srgbClr val="00B050"/>
                </a:solidFill>
              </a:rPr>
              <a:t>Value of Hard Work</a:t>
            </a:r>
          </a:p>
        </p:txBody>
      </p:sp>
      <p:sp>
        <p:nvSpPr>
          <p:cNvPr id="3" name="Content Placeholder 2"/>
          <p:cNvSpPr>
            <a:spLocks noGrp="1"/>
          </p:cNvSpPr>
          <p:nvPr>
            <p:ph idx="1"/>
          </p:nvPr>
        </p:nvSpPr>
        <p:spPr>
          <a:xfrm>
            <a:off x="163286" y="1469570"/>
            <a:ext cx="11903528" cy="5388430"/>
          </a:xfrm>
        </p:spPr>
        <p:txBody>
          <a:bodyPr>
            <a:normAutofit/>
          </a:bodyPr>
          <a:lstStyle/>
          <a:p>
            <a:pPr marL="0" indent="0" algn="ctr">
              <a:buNone/>
            </a:pPr>
            <a:r>
              <a:rPr lang="en-US" sz="2400" dirty="0" smtClean="0">
                <a:solidFill>
                  <a:srgbClr val="C00000"/>
                </a:solidFill>
                <a:latin typeface="Times New Roman" panose="02020603050405020304" pitchFamily="18" charset="0"/>
                <a:cs typeface="Times New Roman" panose="02020603050405020304" pitchFamily="18" charset="0"/>
              </a:rPr>
              <a:t>The </a:t>
            </a:r>
            <a:r>
              <a:rPr lang="en-US" sz="2400" dirty="0">
                <a:solidFill>
                  <a:srgbClr val="C00000"/>
                </a:solidFill>
                <a:latin typeface="Times New Roman" panose="02020603050405020304" pitchFamily="18" charset="0"/>
                <a:cs typeface="Times New Roman" panose="02020603050405020304" pitchFamily="18" charset="0"/>
              </a:rPr>
              <a:t>chief differences between the good </a:t>
            </a:r>
            <a:r>
              <a:rPr lang="en-US" sz="2400" dirty="0" smtClean="0">
                <a:solidFill>
                  <a:srgbClr val="C00000"/>
                </a:solidFill>
                <a:latin typeface="Times New Roman" panose="02020603050405020304" pitchFamily="18" charset="0"/>
                <a:cs typeface="Times New Roman" panose="02020603050405020304" pitchFamily="18" charset="0"/>
              </a:rPr>
              <a:t>and </a:t>
            </a:r>
            <a:r>
              <a:rPr lang="en-US" sz="2400" dirty="0">
                <a:solidFill>
                  <a:srgbClr val="C00000"/>
                </a:solidFill>
                <a:latin typeface="Times New Roman" panose="02020603050405020304" pitchFamily="18" charset="0"/>
                <a:cs typeface="Times New Roman" panose="02020603050405020304" pitchFamily="18" charset="0"/>
              </a:rPr>
              <a:t>the </a:t>
            </a:r>
            <a:r>
              <a:rPr lang="en-US" sz="2400" dirty="0" smtClean="0">
                <a:solidFill>
                  <a:srgbClr val="C00000"/>
                </a:solidFill>
                <a:latin typeface="Times New Roman" panose="02020603050405020304" pitchFamily="18" charset="0"/>
                <a:cs typeface="Times New Roman" panose="02020603050405020304" pitchFamily="18" charset="0"/>
              </a:rPr>
              <a:t>bad characters </a:t>
            </a:r>
          </a:p>
          <a:p>
            <a:pPr marL="0" indent="0" algn="ctr">
              <a:buNone/>
            </a:pPr>
            <a:r>
              <a:rPr lang="en-US" sz="2400" dirty="0" smtClean="0">
                <a:solidFill>
                  <a:srgbClr val="C00000"/>
                </a:solidFill>
                <a:latin typeface="Times New Roman" panose="02020603050405020304" pitchFamily="18" charset="0"/>
                <a:cs typeface="Times New Roman" panose="02020603050405020304" pitchFamily="18" charset="0"/>
              </a:rPr>
              <a:t>is </a:t>
            </a:r>
            <a:r>
              <a:rPr lang="en-US" sz="2400" dirty="0">
                <a:solidFill>
                  <a:srgbClr val="C00000"/>
                </a:solidFill>
                <a:latin typeface="Times New Roman" panose="02020603050405020304" pitchFamily="18" charset="0"/>
                <a:cs typeface="Times New Roman" panose="02020603050405020304" pitchFamily="18" charset="0"/>
              </a:rPr>
              <a:t>their commitment to </a:t>
            </a:r>
            <a:r>
              <a:rPr lang="en-US" sz="2400" dirty="0" smtClean="0">
                <a:solidFill>
                  <a:srgbClr val="C00000"/>
                </a:solidFill>
                <a:latin typeface="Times New Roman" panose="02020603050405020304" pitchFamily="18" charset="0"/>
                <a:cs typeface="Times New Roman" panose="02020603050405020304" pitchFamily="18" charset="0"/>
              </a:rPr>
              <a:t>the work. </a:t>
            </a:r>
          </a:p>
          <a:p>
            <a:pPr marL="0" indent="0" algn="ctr">
              <a:buNone/>
            </a:pPr>
            <a:endParaRPr lang="en-US" sz="2400" dirty="0" smtClean="0">
              <a:solidFill>
                <a:srgbClr val="C00000"/>
              </a:solidFill>
              <a:latin typeface="Times New Roman" panose="02020603050405020304" pitchFamily="18" charset="0"/>
              <a:cs typeface="Times New Roman" panose="02020603050405020304" pitchFamily="18" charset="0"/>
            </a:endParaRPr>
          </a:p>
          <a:p>
            <a:r>
              <a:rPr lang="en-US" sz="2400" dirty="0" smtClean="0">
                <a:solidFill>
                  <a:srgbClr val="FF0000"/>
                </a:solidFill>
                <a:latin typeface="Times New Roman" panose="02020603050405020304" pitchFamily="18" charset="0"/>
                <a:cs typeface="Times New Roman" panose="02020603050405020304" pitchFamily="18" charset="0"/>
              </a:rPr>
              <a:t>Hard-working</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peasants </a:t>
            </a:r>
            <a:r>
              <a:rPr lang="en-US" sz="2400" dirty="0" smtClean="0">
                <a:latin typeface="Times New Roman" panose="02020603050405020304" pitchFamily="18" charset="0"/>
                <a:cs typeface="Times New Roman" panose="02020603050405020304" pitchFamily="18" charset="0"/>
              </a:rPr>
              <a:t>spend </a:t>
            </a:r>
            <a:r>
              <a:rPr lang="en-US" sz="2400" dirty="0">
                <a:latin typeface="Times New Roman" panose="02020603050405020304" pitchFamily="18" charset="0"/>
                <a:cs typeface="Times New Roman" panose="02020603050405020304" pitchFamily="18" charset="0"/>
              </a:rPr>
              <a:t>their days laboring on farms, in mills, or in </a:t>
            </a:r>
            <a:r>
              <a:rPr lang="en-US" sz="2400" dirty="0" smtClean="0">
                <a:latin typeface="Times New Roman" panose="02020603050405020304" pitchFamily="18" charset="0"/>
                <a:cs typeface="Times New Roman" panose="02020603050405020304" pitchFamily="18" charset="0"/>
              </a:rPr>
              <a:t>shops are gentle and simple. </a:t>
            </a:r>
            <a:r>
              <a:rPr lang="en-US" sz="2400" dirty="0">
                <a:latin typeface="Times New Roman" panose="02020603050405020304" pitchFamily="18" charset="0"/>
                <a:cs typeface="Times New Roman" panose="02020603050405020304" pitchFamily="18" charset="0"/>
              </a:rPr>
              <a:t>They do their best </a:t>
            </a:r>
            <a:r>
              <a:rPr lang="en-US" sz="2400" dirty="0" smtClean="0">
                <a:latin typeface="Times New Roman" panose="02020603050405020304" pitchFamily="18" charset="0"/>
                <a:cs typeface="Times New Roman" panose="02020603050405020304" pitchFamily="18" charset="0"/>
              </a:rPr>
              <a:t>and produce goods. </a:t>
            </a:r>
            <a:r>
              <a:rPr lang="en-US" sz="2400" dirty="0">
                <a:latin typeface="Times New Roman" panose="02020603050405020304" pitchFamily="18" charset="0"/>
                <a:cs typeface="Times New Roman" panose="02020603050405020304" pitchFamily="18" charset="0"/>
              </a:rPr>
              <a:t>e</a:t>
            </a:r>
            <a:r>
              <a:rPr lang="en-US" sz="2400" dirty="0" smtClean="0">
                <a:latin typeface="Times New Roman" panose="02020603050405020304" pitchFamily="18" charset="0"/>
                <a:cs typeface="Times New Roman" panose="02020603050405020304" pitchFamily="18" charset="0"/>
              </a:rPr>
              <a:t>.g.</a:t>
            </a:r>
            <a:r>
              <a:rPr lang="en-US" sz="2400" dirty="0" smtClean="0">
                <a:solidFill>
                  <a:srgbClr val="FF0000"/>
                </a:solidFill>
                <a:latin typeface="Times New Roman" panose="02020603050405020304" pitchFamily="18" charset="0"/>
                <a:cs typeface="Times New Roman" panose="02020603050405020304" pitchFamily="18" charset="0"/>
              </a:rPr>
              <a:t>. Mrs</a:t>
            </a:r>
            <a:r>
              <a:rPr lang="en-US" sz="2400" dirty="0">
                <a:solidFill>
                  <a:srgbClr val="FF0000"/>
                </a:solidFill>
                <a:latin typeface="Times New Roman" panose="02020603050405020304" pitchFamily="18" charset="0"/>
                <a:cs typeface="Times New Roman" panose="02020603050405020304" pitchFamily="18" charset="0"/>
              </a:rPr>
              <a:t>. Poyser</a:t>
            </a:r>
            <a:r>
              <a:rPr lang="en-US" sz="2400" dirty="0">
                <a:latin typeface="Times New Roman" panose="02020603050405020304" pitchFamily="18" charset="0"/>
                <a:cs typeface="Times New Roman" panose="02020603050405020304" pitchFamily="18" charset="0"/>
              </a:rPr>
              <a:t>, whose </a:t>
            </a:r>
            <a:r>
              <a:rPr lang="en-US" sz="2400" dirty="0">
                <a:solidFill>
                  <a:srgbClr val="FF0000"/>
                </a:solidFill>
                <a:latin typeface="Times New Roman" panose="02020603050405020304" pitchFamily="18" charset="0"/>
                <a:cs typeface="Times New Roman" panose="02020603050405020304" pitchFamily="18" charset="0"/>
              </a:rPr>
              <a:t>dairy</a:t>
            </a:r>
            <a:r>
              <a:rPr lang="en-US" sz="2400" dirty="0">
                <a:latin typeface="Times New Roman" panose="02020603050405020304" pitchFamily="18" charset="0"/>
                <a:cs typeface="Times New Roman" panose="02020603050405020304" pitchFamily="18" charset="0"/>
              </a:rPr>
              <a:t> supplies the other villagers and whose cream cheese is renowned in the area; </a:t>
            </a:r>
            <a:r>
              <a:rPr lang="en-US" sz="2400" dirty="0" smtClean="0">
                <a:solidFill>
                  <a:srgbClr val="FF0000"/>
                </a:solidFill>
                <a:latin typeface="Times New Roman" panose="02020603050405020304" pitchFamily="18" charset="0"/>
                <a:cs typeface="Times New Roman" panose="02020603050405020304" pitchFamily="18" charset="0"/>
              </a:rPr>
              <a:t>Adam’s</a:t>
            </a:r>
            <a:r>
              <a:rPr lang="en-US" sz="2400" dirty="0" smtClean="0">
                <a:latin typeface="Times New Roman" panose="02020603050405020304" pitchFamily="18" charset="0"/>
                <a:cs typeface="Times New Roman" panose="02020603050405020304" pitchFamily="18" charset="0"/>
              </a:rPr>
              <a:t> skills </a:t>
            </a:r>
            <a:r>
              <a:rPr lang="en-US" sz="2400" dirty="0">
                <a:latin typeface="Times New Roman" panose="02020603050405020304" pitchFamily="18" charset="0"/>
                <a:cs typeface="Times New Roman" panose="02020603050405020304" pitchFamily="18" charset="0"/>
              </a:rPr>
              <a:t>in carpentry </a:t>
            </a:r>
            <a:r>
              <a:rPr lang="en-US" sz="2400" dirty="0" smtClean="0">
                <a:latin typeface="Times New Roman" panose="02020603050405020304" pitchFamily="18" charset="0"/>
                <a:cs typeface="Times New Roman" panose="02020603050405020304" pitchFamily="18" charset="0"/>
              </a:rPr>
              <a:t>are unmatched and is </a:t>
            </a:r>
            <a:r>
              <a:rPr lang="en-US" sz="2400" dirty="0">
                <a:latin typeface="Times New Roman" panose="02020603050405020304" pitchFamily="18" charset="0"/>
                <a:cs typeface="Times New Roman" panose="02020603050405020304" pitchFamily="18" charset="0"/>
              </a:rPr>
              <a:t>a good and fair manager of people </a:t>
            </a:r>
            <a:r>
              <a:rPr lang="en-US" sz="2400" dirty="0" smtClean="0">
                <a:latin typeface="Times New Roman" panose="02020603050405020304" pitchFamily="18" charset="0"/>
                <a:cs typeface="Times New Roman" panose="02020603050405020304" pitchFamily="18" charset="0"/>
              </a:rPr>
              <a:t>and resources</a:t>
            </a:r>
            <a:r>
              <a:rPr lang="en-US" sz="2400" dirty="0">
                <a:latin typeface="Times New Roman" panose="02020603050405020304" pitchFamily="18" charset="0"/>
                <a:cs typeface="Times New Roman" panose="02020603050405020304" pitchFamily="18" charset="0"/>
              </a:rPr>
              <a:t>; </a:t>
            </a:r>
            <a:r>
              <a:rPr lang="en-US" sz="2400" dirty="0" smtClean="0">
                <a:solidFill>
                  <a:srgbClr val="FF0000"/>
                </a:solidFill>
                <a:latin typeface="Times New Roman" panose="02020603050405020304" pitchFamily="18" charset="0"/>
                <a:cs typeface="Times New Roman" panose="02020603050405020304" pitchFamily="18" charset="0"/>
              </a:rPr>
              <a:t>Dinah</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works </a:t>
            </a:r>
            <a:r>
              <a:rPr lang="en-US" sz="2400" dirty="0">
                <a:latin typeface="Times New Roman" panose="02020603050405020304" pitchFamily="18" charset="0"/>
                <a:cs typeface="Times New Roman" panose="02020603050405020304" pitchFamily="18" charset="0"/>
              </a:rPr>
              <a:t>in a mill. </a:t>
            </a:r>
            <a:endParaRPr lang="en-US" sz="2400" dirty="0" smtClean="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The idlers </a:t>
            </a:r>
            <a:r>
              <a:rPr lang="en-US" sz="2400" dirty="0">
                <a:latin typeface="Times New Roman" panose="02020603050405020304" pitchFamily="18" charset="0"/>
                <a:cs typeface="Times New Roman" panose="02020603050405020304" pitchFamily="18" charset="0"/>
              </a:rPr>
              <a:t>in the novel are </a:t>
            </a:r>
            <a:r>
              <a:rPr lang="en-US" sz="2400" dirty="0" smtClean="0">
                <a:latin typeface="Times New Roman" panose="02020603050405020304" pitchFamily="18" charset="0"/>
                <a:cs typeface="Times New Roman" panose="02020603050405020304" pitchFamily="18" charset="0"/>
              </a:rPr>
              <a:t>evil </a:t>
            </a:r>
            <a:r>
              <a:rPr lang="en-US" sz="2400" dirty="0">
                <a:latin typeface="Times New Roman" panose="02020603050405020304" pitchFamily="18" charset="0"/>
                <a:cs typeface="Times New Roman" panose="02020603050405020304" pitchFamily="18" charset="0"/>
              </a:rPr>
              <a:t>as well as </a:t>
            </a:r>
            <a:r>
              <a:rPr lang="en-US" sz="2400" dirty="0" smtClean="0">
                <a:latin typeface="Times New Roman" panose="02020603050405020304" pitchFamily="18" charset="0"/>
                <a:cs typeface="Times New Roman" panose="02020603050405020304" pitchFamily="18" charset="0"/>
              </a:rPr>
              <a:t>lazy e.g.. </a:t>
            </a:r>
            <a:r>
              <a:rPr lang="en-US" sz="2400" dirty="0" smtClean="0">
                <a:solidFill>
                  <a:srgbClr val="FF0000"/>
                </a:solidFill>
                <a:latin typeface="Times New Roman" panose="02020603050405020304" pitchFamily="18" charset="0"/>
                <a:cs typeface="Times New Roman" panose="02020603050405020304" pitchFamily="18" charset="0"/>
              </a:rPr>
              <a:t>Captain Donnithorne</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often </a:t>
            </a:r>
            <a:r>
              <a:rPr lang="en-US" sz="2400" dirty="0">
                <a:latin typeface="Times New Roman" panose="02020603050405020304" pitchFamily="18" charset="0"/>
                <a:cs typeface="Times New Roman" panose="02020603050405020304" pitchFamily="18" charset="0"/>
              </a:rPr>
              <a:t>complains that he has nothing to </a:t>
            </a:r>
            <a:r>
              <a:rPr lang="en-US" sz="2400" dirty="0" smtClean="0">
                <a:latin typeface="Times New Roman" panose="02020603050405020304" pitchFamily="18" charset="0"/>
                <a:cs typeface="Times New Roman" panose="02020603050405020304" pitchFamily="18" charset="0"/>
              </a:rPr>
              <a:t>do </a:t>
            </a:r>
            <a:r>
              <a:rPr lang="en-US" sz="2400" dirty="0">
                <a:latin typeface="Times New Roman" panose="02020603050405020304" pitchFamily="18" charset="0"/>
                <a:cs typeface="Times New Roman" panose="02020603050405020304" pitchFamily="18" charset="0"/>
              </a:rPr>
              <a:t>and </a:t>
            </a:r>
            <a:r>
              <a:rPr lang="en-US" sz="2400" dirty="0" smtClean="0">
                <a:latin typeface="Times New Roman" panose="02020603050405020304" pitchFamily="18" charset="0"/>
                <a:cs typeface="Times New Roman" panose="02020603050405020304" pitchFamily="18" charset="0"/>
              </a:rPr>
              <a:t>his boredom has </a:t>
            </a:r>
            <a:r>
              <a:rPr lang="en-US" sz="2400" dirty="0">
                <a:latin typeface="Times New Roman" panose="02020603050405020304" pitchFamily="18" charset="0"/>
                <a:cs typeface="Times New Roman" panose="02020603050405020304" pitchFamily="18" charset="0"/>
              </a:rPr>
              <a:t>contributed significantly to </a:t>
            </a:r>
            <a:r>
              <a:rPr lang="en-US" sz="2400" dirty="0">
                <a:solidFill>
                  <a:srgbClr val="FF0000"/>
                </a:solidFill>
                <a:latin typeface="Times New Roman" panose="02020603050405020304" pitchFamily="18" charset="0"/>
                <a:cs typeface="Times New Roman" panose="02020603050405020304" pitchFamily="18" charset="0"/>
              </a:rPr>
              <a:t>Hetty’s</a:t>
            </a:r>
            <a:r>
              <a:rPr lang="en-US" sz="2400" dirty="0">
                <a:latin typeface="Times New Roman" panose="02020603050405020304" pitchFamily="18" charset="0"/>
                <a:cs typeface="Times New Roman" panose="02020603050405020304" pitchFamily="18" charset="0"/>
              </a:rPr>
              <a:t> downfall. </a:t>
            </a:r>
            <a:endParaRPr lang="en-US" sz="2400" dirty="0" smtClean="0">
              <a:latin typeface="Times New Roman" panose="02020603050405020304" pitchFamily="18" charset="0"/>
              <a:cs typeface="Times New Roman" panose="02020603050405020304" pitchFamily="18" charset="0"/>
            </a:endParaRPr>
          </a:p>
          <a:p>
            <a:pPr marL="0" indent="0">
              <a:buNone/>
            </a:pPr>
            <a:endParaRPr lang="en-US" sz="2400" dirty="0" smtClean="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The </a:t>
            </a:r>
            <a:r>
              <a:rPr lang="en-US" sz="2400" dirty="0" smtClean="0">
                <a:latin typeface="Times New Roman" panose="02020603050405020304" pitchFamily="18" charset="0"/>
                <a:cs typeface="Times New Roman" panose="02020603050405020304" pitchFamily="18" charset="0"/>
              </a:rPr>
              <a:t>hard- working </a:t>
            </a:r>
            <a:r>
              <a:rPr lang="en-US" sz="2400" dirty="0">
                <a:latin typeface="Times New Roman" panose="02020603050405020304" pitchFamily="18" charset="0"/>
                <a:cs typeface="Times New Roman" panose="02020603050405020304" pitchFamily="18" charset="0"/>
              </a:rPr>
              <a:t>take pride in their </a:t>
            </a:r>
            <a:r>
              <a:rPr lang="en-US" sz="2400" dirty="0" smtClean="0">
                <a:latin typeface="Times New Roman" panose="02020603050405020304" pitchFamily="18" charset="0"/>
                <a:cs typeface="Times New Roman" panose="02020603050405020304" pitchFamily="18" charset="0"/>
              </a:rPr>
              <a:t>work, they </a:t>
            </a:r>
            <a:r>
              <a:rPr lang="en-US" sz="2400" dirty="0">
                <a:latin typeface="Times New Roman" panose="02020603050405020304" pitchFamily="18" charset="0"/>
                <a:cs typeface="Times New Roman" panose="02020603050405020304" pitchFamily="18" charset="0"/>
              </a:rPr>
              <a:t>do not harm </a:t>
            </a:r>
            <a:r>
              <a:rPr lang="en-US" sz="2400" dirty="0" smtClean="0">
                <a:latin typeface="Times New Roman" panose="02020603050405020304" pitchFamily="18" charset="0"/>
                <a:cs typeface="Times New Roman" panose="02020603050405020304" pitchFamily="18" charset="0"/>
              </a:rPr>
              <a:t>others, they </a:t>
            </a:r>
            <a:r>
              <a:rPr lang="en-US" sz="2400" dirty="0">
                <a:latin typeface="Times New Roman" panose="02020603050405020304" pitchFamily="18" charset="0"/>
                <a:cs typeface="Times New Roman" panose="02020603050405020304" pitchFamily="18" charset="0"/>
              </a:rPr>
              <a:t>are careful and </a:t>
            </a:r>
            <a:r>
              <a:rPr lang="en-US" sz="2400" dirty="0" smtClean="0">
                <a:latin typeface="Times New Roman" panose="02020603050405020304" pitchFamily="18" charset="0"/>
                <a:cs typeface="Times New Roman" panose="02020603050405020304" pitchFamily="18" charset="0"/>
              </a:rPr>
              <a:t>meticulous.</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94387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219199"/>
          </a:xfrm>
        </p:spPr>
        <p:txBody>
          <a:bodyPr>
            <a:normAutofit/>
          </a:bodyPr>
          <a:lstStyle/>
          <a:p>
            <a:pPr algn="ctr"/>
            <a:r>
              <a:rPr lang="en-US" sz="3600" dirty="0" smtClean="0">
                <a:solidFill>
                  <a:srgbClr val="00B050"/>
                </a:solidFill>
              </a:rPr>
              <a:t>03. Love </a:t>
            </a:r>
            <a:r>
              <a:rPr lang="en-US" sz="3600" dirty="0">
                <a:solidFill>
                  <a:srgbClr val="00B050"/>
                </a:solidFill>
              </a:rPr>
              <a:t>as a Transformative Force</a:t>
            </a:r>
          </a:p>
        </p:txBody>
      </p:sp>
      <p:sp>
        <p:nvSpPr>
          <p:cNvPr id="3" name="Content Placeholder 2"/>
          <p:cNvSpPr>
            <a:spLocks noGrp="1"/>
          </p:cNvSpPr>
          <p:nvPr>
            <p:ph idx="1"/>
          </p:nvPr>
        </p:nvSpPr>
        <p:spPr>
          <a:xfrm>
            <a:off x="1058779" y="1411705"/>
            <a:ext cx="10295021" cy="5201366"/>
          </a:xfrm>
        </p:spPr>
        <p:txBody>
          <a:bodyPr>
            <a:normAutofit/>
          </a:bodyPr>
          <a:lstStyle/>
          <a:p>
            <a:pPr marL="0" indent="0" algn="ctr">
              <a:buNone/>
            </a:pPr>
            <a:r>
              <a:rPr lang="en-US" sz="2400" dirty="0" smtClean="0">
                <a:solidFill>
                  <a:srgbClr val="00B050"/>
                </a:solidFill>
                <a:latin typeface="Times New Roman" panose="02020603050405020304" pitchFamily="18" charset="0"/>
                <a:cs typeface="Times New Roman" panose="02020603050405020304" pitchFamily="18" charset="0"/>
              </a:rPr>
              <a:t>Eliot presents ‘Love’ as a </a:t>
            </a:r>
            <a:r>
              <a:rPr lang="en-US" sz="2400" dirty="0">
                <a:solidFill>
                  <a:srgbClr val="00B050"/>
                </a:solidFill>
                <a:latin typeface="Times New Roman" panose="02020603050405020304" pitchFamily="18" charset="0"/>
                <a:cs typeface="Times New Roman" panose="02020603050405020304" pitchFamily="18" charset="0"/>
              </a:rPr>
              <a:t>transformative </a:t>
            </a:r>
            <a:r>
              <a:rPr lang="en-US" sz="2400" dirty="0" smtClean="0">
                <a:solidFill>
                  <a:srgbClr val="00B050"/>
                </a:solidFill>
                <a:latin typeface="Times New Roman" panose="02020603050405020304" pitchFamily="18" charset="0"/>
                <a:cs typeface="Times New Roman" panose="02020603050405020304" pitchFamily="18" charset="0"/>
              </a:rPr>
              <a:t>force. The </a:t>
            </a:r>
            <a:r>
              <a:rPr lang="en-US" sz="2400" dirty="0">
                <a:solidFill>
                  <a:srgbClr val="00B050"/>
                </a:solidFill>
                <a:latin typeface="Times New Roman" panose="02020603050405020304" pitchFamily="18" charset="0"/>
                <a:cs typeface="Times New Roman" panose="02020603050405020304" pitchFamily="18" charset="0"/>
              </a:rPr>
              <a:t>characters who </a:t>
            </a:r>
            <a:r>
              <a:rPr lang="en-US" sz="2400" dirty="0" smtClean="0">
                <a:solidFill>
                  <a:srgbClr val="00B050"/>
                </a:solidFill>
                <a:latin typeface="Times New Roman" panose="02020603050405020304" pitchFamily="18" charset="0"/>
                <a:cs typeface="Times New Roman" panose="02020603050405020304" pitchFamily="18" charset="0"/>
              </a:rPr>
              <a:t>have the true feeling of love </a:t>
            </a:r>
            <a:r>
              <a:rPr lang="en-US" sz="2400" dirty="0">
                <a:solidFill>
                  <a:srgbClr val="00B050"/>
                </a:solidFill>
                <a:latin typeface="Times New Roman" panose="02020603050405020304" pitchFamily="18" charset="0"/>
                <a:cs typeface="Times New Roman" panose="02020603050405020304" pitchFamily="18" charset="0"/>
              </a:rPr>
              <a:t>are </a:t>
            </a:r>
            <a:r>
              <a:rPr lang="en-US" sz="2400" dirty="0" smtClean="0">
                <a:solidFill>
                  <a:srgbClr val="00B050"/>
                </a:solidFill>
                <a:latin typeface="Times New Roman" panose="02020603050405020304" pitchFamily="18" charset="0"/>
                <a:cs typeface="Times New Roman" panose="02020603050405020304" pitchFamily="18" charset="0"/>
              </a:rPr>
              <a:t> </a:t>
            </a:r>
            <a:r>
              <a:rPr lang="en-US" sz="2400" dirty="0">
                <a:solidFill>
                  <a:srgbClr val="00B050"/>
                </a:solidFill>
                <a:latin typeface="Times New Roman" panose="02020603050405020304" pitchFamily="18" charset="0"/>
                <a:cs typeface="Times New Roman" panose="02020603050405020304" pitchFamily="18" charset="0"/>
              </a:rPr>
              <a:t>gentle, </a:t>
            </a:r>
            <a:r>
              <a:rPr lang="en-US" sz="2400" dirty="0" smtClean="0">
                <a:solidFill>
                  <a:srgbClr val="00B050"/>
                </a:solidFill>
                <a:latin typeface="Times New Roman" panose="02020603050405020304" pitchFamily="18" charset="0"/>
                <a:cs typeface="Times New Roman" panose="02020603050405020304" pitchFamily="18" charset="0"/>
              </a:rPr>
              <a:t>kind </a:t>
            </a:r>
            <a:r>
              <a:rPr lang="en-US" sz="2400" dirty="0">
                <a:solidFill>
                  <a:srgbClr val="00B050"/>
                </a:solidFill>
                <a:latin typeface="Times New Roman" panose="02020603050405020304" pitchFamily="18" charset="0"/>
                <a:cs typeface="Times New Roman" panose="02020603050405020304" pitchFamily="18" charset="0"/>
              </a:rPr>
              <a:t>and accepting. </a:t>
            </a:r>
            <a:endParaRPr lang="en-US" sz="2400" dirty="0" smtClean="0">
              <a:solidFill>
                <a:srgbClr val="00B050"/>
              </a:solidFill>
              <a:latin typeface="Times New Roman" panose="02020603050405020304" pitchFamily="18" charset="0"/>
              <a:cs typeface="Times New Roman" panose="02020603050405020304" pitchFamily="18" charset="0"/>
            </a:endParaRPr>
          </a:p>
          <a:p>
            <a:pPr algn="just"/>
            <a:r>
              <a:rPr lang="en-US" sz="2400" dirty="0" smtClean="0">
                <a:solidFill>
                  <a:srgbClr val="FF0000"/>
                </a:solidFill>
                <a:latin typeface="Times New Roman" panose="02020603050405020304" pitchFamily="18" charset="0"/>
                <a:cs typeface="Times New Roman" panose="02020603050405020304" pitchFamily="18" charset="0"/>
              </a:rPr>
              <a:t>Dinah</a:t>
            </a:r>
            <a:r>
              <a:rPr lang="en-US" sz="2400" dirty="0" smtClean="0">
                <a:latin typeface="Times New Roman" panose="02020603050405020304" pitchFamily="18" charset="0"/>
                <a:cs typeface="Times New Roman" panose="02020603050405020304" pitchFamily="18" charset="0"/>
              </a:rPr>
              <a:t> is </a:t>
            </a:r>
            <a:r>
              <a:rPr lang="en-US" sz="2400" dirty="0">
                <a:latin typeface="Times New Roman" panose="02020603050405020304" pitchFamily="18" charset="0"/>
                <a:cs typeface="Times New Roman" panose="02020603050405020304" pitchFamily="18" charset="0"/>
              </a:rPr>
              <a:t>a preacher but is never </a:t>
            </a:r>
            <a:r>
              <a:rPr lang="en-US" sz="2400" dirty="0" smtClean="0">
                <a:latin typeface="Times New Roman" panose="02020603050405020304" pitchFamily="18" charset="0"/>
                <a:cs typeface="Times New Roman" panose="02020603050405020304" pitchFamily="18" charset="0"/>
              </a:rPr>
              <a:t>preachy, accepts </a:t>
            </a:r>
            <a:r>
              <a:rPr lang="en-US" sz="2400" dirty="0">
                <a:latin typeface="Times New Roman" panose="02020603050405020304" pitchFamily="18" charset="0"/>
                <a:cs typeface="Times New Roman" panose="02020603050405020304" pitchFamily="18" charset="0"/>
              </a:rPr>
              <a:t>Hetty as she </a:t>
            </a:r>
            <a:r>
              <a:rPr lang="en-US" sz="2400" dirty="0" smtClean="0">
                <a:latin typeface="Times New Roman" panose="02020603050405020304" pitchFamily="18" charset="0"/>
                <a:cs typeface="Times New Roman" panose="02020603050405020304" pitchFamily="18" charset="0"/>
              </a:rPr>
              <a:t>is, her </a:t>
            </a:r>
            <a:r>
              <a:rPr lang="en-US" sz="2400" dirty="0">
                <a:latin typeface="Times New Roman" panose="02020603050405020304" pitchFamily="18" charset="0"/>
                <a:cs typeface="Times New Roman" panose="02020603050405020304" pitchFamily="18" charset="0"/>
              </a:rPr>
              <a:t>love transforms Hetty in jail because she comforts and listens to Hetty and does not judge her. </a:t>
            </a:r>
            <a:r>
              <a:rPr lang="en-US" sz="2400" dirty="0" smtClean="0">
                <a:latin typeface="Times New Roman" panose="02020603050405020304" pitchFamily="18" charset="0"/>
                <a:cs typeface="Times New Roman" panose="02020603050405020304" pitchFamily="18" charset="0"/>
              </a:rPr>
              <a:t>Before that, </a:t>
            </a:r>
            <a:r>
              <a:rPr lang="en-US" sz="2400" dirty="0">
                <a:latin typeface="Times New Roman" panose="02020603050405020304" pitchFamily="18" charset="0"/>
                <a:cs typeface="Times New Roman" panose="02020603050405020304" pitchFamily="18" charset="0"/>
              </a:rPr>
              <a:t>Hetty was selfish and </a:t>
            </a:r>
            <a:r>
              <a:rPr lang="en-US" sz="2400" dirty="0" smtClean="0">
                <a:latin typeface="Times New Roman" panose="02020603050405020304" pitchFamily="18" charset="0"/>
                <a:cs typeface="Times New Roman" panose="02020603050405020304" pitchFamily="18" charset="0"/>
              </a:rPr>
              <a:t>senseless. </a:t>
            </a:r>
          </a:p>
          <a:p>
            <a:pPr algn="just"/>
            <a:r>
              <a:rPr lang="en-US" sz="2400" dirty="0" smtClean="0">
                <a:solidFill>
                  <a:srgbClr val="FF0000"/>
                </a:solidFill>
                <a:latin typeface="Times New Roman" panose="02020603050405020304" pitchFamily="18" charset="0"/>
                <a:cs typeface="Times New Roman" panose="02020603050405020304" pitchFamily="18" charset="0"/>
              </a:rPr>
              <a:t>Mrs</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smtClean="0">
                <a:solidFill>
                  <a:srgbClr val="FF0000"/>
                </a:solidFill>
                <a:latin typeface="Times New Roman" panose="02020603050405020304" pitchFamily="18" charset="0"/>
                <a:cs typeface="Times New Roman" panose="02020603050405020304" pitchFamily="18" charset="0"/>
              </a:rPr>
              <a:t>Poyser</a:t>
            </a:r>
            <a:r>
              <a:rPr lang="en-US" sz="2400" dirty="0" smtClean="0">
                <a:latin typeface="Times New Roman" panose="02020603050405020304" pitchFamily="18" charset="0"/>
                <a:cs typeface="Times New Roman" panose="02020603050405020304" pitchFamily="18" charset="0"/>
              </a:rPr>
              <a:t> is mild to everyone. </a:t>
            </a:r>
            <a:r>
              <a:rPr lang="en-US" sz="2400" dirty="0">
                <a:latin typeface="Times New Roman" panose="02020603050405020304" pitchFamily="18" charset="0"/>
                <a:cs typeface="Times New Roman" panose="02020603050405020304" pitchFamily="18" charset="0"/>
              </a:rPr>
              <a:t>When Hetty’s crime comes to light, Mrs. Poyser is </a:t>
            </a:r>
            <a:r>
              <a:rPr lang="en-US" sz="2400" dirty="0" smtClean="0">
                <a:latin typeface="Times New Roman" panose="02020603050405020304" pitchFamily="18" charset="0"/>
                <a:cs typeface="Times New Roman" panose="02020603050405020304" pitchFamily="18" charset="0"/>
              </a:rPr>
              <a:t>does </a:t>
            </a:r>
            <a:r>
              <a:rPr lang="en-US" sz="2400" dirty="0">
                <a:latin typeface="Times New Roman" panose="02020603050405020304" pitchFamily="18" charset="0"/>
                <a:cs typeface="Times New Roman" panose="02020603050405020304" pitchFamily="18" charset="0"/>
              </a:rPr>
              <a:t>not </a:t>
            </a:r>
            <a:r>
              <a:rPr lang="en-US" sz="2400" dirty="0" smtClean="0">
                <a:latin typeface="Times New Roman" panose="02020603050405020304" pitchFamily="18" charset="0"/>
                <a:cs typeface="Times New Roman" panose="02020603050405020304" pitchFamily="18" charset="0"/>
              </a:rPr>
              <a:t>criticize Hetty. Mrs</a:t>
            </a:r>
            <a:r>
              <a:rPr lang="en-US" sz="2400" dirty="0">
                <a:latin typeface="Times New Roman" panose="02020603050405020304" pitchFamily="18" charset="0"/>
                <a:cs typeface="Times New Roman" panose="02020603050405020304" pitchFamily="18" charset="0"/>
              </a:rPr>
              <a:t>. Poyser </a:t>
            </a:r>
            <a:r>
              <a:rPr lang="en-US" sz="2400" dirty="0" smtClean="0">
                <a:latin typeface="Times New Roman" panose="02020603050405020304" pitchFamily="18" charset="0"/>
                <a:cs typeface="Times New Roman" panose="02020603050405020304" pitchFamily="18" charset="0"/>
              </a:rPr>
              <a:t>appears to be </a:t>
            </a:r>
            <a:r>
              <a:rPr lang="en-US" sz="2400" dirty="0">
                <a:latin typeface="Times New Roman" panose="02020603050405020304" pitchFamily="18" charset="0"/>
                <a:cs typeface="Times New Roman" panose="02020603050405020304" pitchFamily="18" charset="0"/>
              </a:rPr>
              <a:t>a loving and accepting woman.</a:t>
            </a:r>
          </a:p>
          <a:p>
            <a:pPr algn="just"/>
            <a:r>
              <a:rPr lang="en-US" sz="2400" dirty="0">
                <a:latin typeface="Times New Roman" panose="02020603050405020304" pitchFamily="18" charset="0"/>
                <a:cs typeface="Times New Roman" panose="02020603050405020304" pitchFamily="18" charset="0"/>
              </a:rPr>
              <a:t>The one character that is not transformed by love is </a:t>
            </a:r>
            <a:r>
              <a:rPr lang="en-US" sz="2400" dirty="0">
                <a:solidFill>
                  <a:srgbClr val="FF0000"/>
                </a:solidFill>
                <a:latin typeface="Times New Roman" panose="02020603050405020304" pitchFamily="18" charset="0"/>
                <a:cs typeface="Times New Roman" panose="02020603050405020304" pitchFamily="18" charset="0"/>
              </a:rPr>
              <a:t>Mrs. </a:t>
            </a:r>
            <a:r>
              <a:rPr lang="en-US" sz="2400" dirty="0" smtClean="0">
                <a:solidFill>
                  <a:srgbClr val="FF0000"/>
                </a:solidFill>
                <a:latin typeface="Times New Roman" panose="02020603050405020304" pitchFamily="18" charset="0"/>
                <a:cs typeface="Times New Roman" panose="02020603050405020304" pitchFamily="18" charset="0"/>
              </a:rPr>
              <a:t>Irwine</a:t>
            </a:r>
            <a:r>
              <a:rPr lang="en-US" sz="2400" dirty="0" smtClean="0">
                <a:latin typeface="Times New Roman" panose="02020603050405020304" pitchFamily="18" charset="0"/>
                <a:cs typeface="Times New Roman" panose="02020603050405020304" pitchFamily="18" charset="0"/>
              </a:rPr>
              <a:t>. She is </a:t>
            </a:r>
            <a:r>
              <a:rPr lang="en-US" sz="2400" dirty="0">
                <a:latin typeface="Times New Roman" panose="02020603050405020304" pitchFamily="18" charset="0"/>
                <a:cs typeface="Times New Roman" panose="02020603050405020304" pitchFamily="18" charset="0"/>
              </a:rPr>
              <a:t>critical and sharp and never manages to help others. </a:t>
            </a:r>
            <a:r>
              <a:rPr lang="en-US" sz="2400" dirty="0" smtClean="0">
                <a:latin typeface="Times New Roman" panose="02020603050405020304" pitchFamily="18" charset="0"/>
                <a:cs typeface="Times New Roman" panose="02020603050405020304" pitchFamily="18" charset="0"/>
              </a:rPr>
              <a:t>she </a:t>
            </a:r>
            <a:r>
              <a:rPr lang="en-US" sz="2400" dirty="0">
                <a:latin typeface="Times New Roman" panose="02020603050405020304" pitchFamily="18" charset="0"/>
                <a:cs typeface="Times New Roman" panose="02020603050405020304" pitchFamily="18" charset="0"/>
              </a:rPr>
              <a:t>is neither transformed by love nor capable of transforming others. </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 </a:t>
            </a:r>
            <a:r>
              <a:rPr lang="en-US" sz="2400" dirty="0" smtClean="0">
                <a:solidFill>
                  <a:schemeClr val="accent2"/>
                </a:solidFill>
                <a:latin typeface="Times New Roman" panose="02020603050405020304" pitchFamily="18" charset="0"/>
                <a:cs typeface="Times New Roman" panose="02020603050405020304" pitchFamily="18" charset="0"/>
              </a:rPr>
              <a:t>Eliot</a:t>
            </a:r>
            <a:r>
              <a:rPr lang="en-US" sz="2400" dirty="0" smtClean="0">
                <a:latin typeface="Times New Roman" panose="02020603050405020304" pitchFamily="18" charset="0"/>
                <a:cs typeface="Times New Roman" panose="02020603050405020304" pitchFamily="18" charset="0"/>
              </a:rPr>
              <a:t> gives the massage </a:t>
            </a:r>
            <a:r>
              <a:rPr lang="en-US" sz="2400" dirty="0" smtClean="0">
                <a:solidFill>
                  <a:srgbClr val="00B050"/>
                </a:solidFill>
                <a:latin typeface="Times New Roman" panose="02020603050405020304" pitchFamily="18" charset="0"/>
                <a:cs typeface="Times New Roman" panose="02020603050405020304" pitchFamily="18" charset="0"/>
              </a:rPr>
              <a:t>‘Love </a:t>
            </a:r>
            <a:r>
              <a:rPr lang="en-US" sz="2400" dirty="0">
                <a:solidFill>
                  <a:srgbClr val="00B050"/>
                </a:solidFill>
                <a:latin typeface="Times New Roman" panose="02020603050405020304" pitchFamily="18" charset="0"/>
                <a:cs typeface="Times New Roman" panose="02020603050405020304" pitchFamily="18" charset="0"/>
              </a:rPr>
              <a:t>only transforms the characters </a:t>
            </a:r>
            <a:r>
              <a:rPr lang="en-US" sz="2400" dirty="0" smtClean="0">
                <a:solidFill>
                  <a:srgbClr val="00B050"/>
                </a:solidFill>
                <a:latin typeface="Times New Roman" panose="02020603050405020304" pitchFamily="18" charset="0"/>
                <a:cs typeface="Times New Roman" panose="02020603050405020304" pitchFamily="18" charset="0"/>
              </a:rPr>
              <a:t>that want </a:t>
            </a:r>
            <a:r>
              <a:rPr lang="en-US" sz="2400" dirty="0">
                <a:solidFill>
                  <a:srgbClr val="00B050"/>
                </a:solidFill>
                <a:latin typeface="Times New Roman" panose="02020603050405020304" pitchFamily="18" charset="0"/>
                <a:cs typeface="Times New Roman" panose="02020603050405020304" pitchFamily="18" charset="0"/>
              </a:rPr>
              <a:t>to help people other than themselves</a:t>
            </a:r>
            <a:r>
              <a:rPr lang="en-US" sz="2400" dirty="0" smtClean="0">
                <a:solidFill>
                  <a:srgbClr val="00B050"/>
                </a:solidFill>
                <a:latin typeface="Times New Roman" panose="02020603050405020304" pitchFamily="18" charset="0"/>
                <a:cs typeface="Times New Roman" panose="02020603050405020304" pitchFamily="18" charset="0"/>
              </a:rPr>
              <a:t>.’</a:t>
            </a:r>
            <a:endParaRPr lang="en-US" sz="2400"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70659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90862"/>
          </a:xfrm>
        </p:spPr>
        <p:txBody>
          <a:bodyPr>
            <a:normAutofit/>
          </a:bodyPr>
          <a:lstStyle/>
          <a:p>
            <a:pPr algn="ctr"/>
            <a:r>
              <a:rPr lang="en-US" sz="3600" b="1" dirty="0" smtClean="0">
                <a:solidFill>
                  <a:srgbClr val="00B050"/>
                </a:solidFill>
              </a:rPr>
              <a:t>04. The </a:t>
            </a:r>
            <a:r>
              <a:rPr lang="en-US" sz="3600" b="1" dirty="0">
                <a:solidFill>
                  <a:srgbClr val="00B050"/>
                </a:solidFill>
              </a:rPr>
              <a:t>Consequences of Bad </a:t>
            </a:r>
            <a:r>
              <a:rPr lang="en-US" sz="3600" b="1" dirty="0" smtClean="0">
                <a:solidFill>
                  <a:srgbClr val="00B050"/>
                </a:solidFill>
              </a:rPr>
              <a:t>Behavior</a:t>
            </a:r>
            <a:endParaRPr lang="en-US" sz="3600" b="1" dirty="0">
              <a:solidFill>
                <a:srgbClr val="00B050"/>
              </a:solidFill>
            </a:endParaRPr>
          </a:p>
        </p:txBody>
      </p:sp>
      <p:sp>
        <p:nvSpPr>
          <p:cNvPr id="3" name="Content Placeholder 2"/>
          <p:cNvSpPr>
            <a:spLocks noGrp="1"/>
          </p:cNvSpPr>
          <p:nvPr>
            <p:ph idx="1"/>
          </p:nvPr>
        </p:nvSpPr>
        <p:spPr>
          <a:xfrm>
            <a:off x="1620252" y="1540042"/>
            <a:ext cx="9176085" cy="4764505"/>
          </a:xfrm>
        </p:spPr>
        <p:txBody>
          <a:bodyPr>
            <a:normAutofit/>
          </a:bodyPr>
          <a:lstStyle/>
          <a:p>
            <a:pPr algn="just"/>
            <a:r>
              <a:rPr lang="en-US" sz="2400" dirty="0">
                <a:latin typeface="Times New Roman" panose="02020603050405020304" pitchFamily="18" charset="0"/>
                <a:cs typeface="Times New Roman" panose="02020603050405020304" pitchFamily="18" charset="0"/>
              </a:rPr>
              <a:t>Bad behavior and wrongdoing </a:t>
            </a:r>
            <a:r>
              <a:rPr lang="en-US" sz="2400" dirty="0" smtClean="0">
                <a:latin typeface="Times New Roman" panose="02020603050405020304" pitchFamily="18" charset="0"/>
                <a:cs typeface="Times New Roman" panose="02020603050405020304" pitchFamily="18" charset="0"/>
              </a:rPr>
              <a:t>can </a:t>
            </a:r>
            <a:r>
              <a:rPr lang="en-US" sz="2400" dirty="0">
                <a:latin typeface="Times New Roman" panose="02020603050405020304" pitchFamily="18" charset="0"/>
                <a:cs typeface="Times New Roman" panose="02020603050405020304" pitchFamily="18" charset="0"/>
              </a:rPr>
              <a:t>have massive collateral </a:t>
            </a:r>
            <a:r>
              <a:rPr lang="en-US" sz="2400" dirty="0" smtClean="0">
                <a:latin typeface="Times New Roman" panose="02020603050405020304" pitchFamily="18" charset="0"/>
                <a:cs typeface="Times New Roman" panose="02020603050405020304" pitchFamily="18" charset="0"/>
              </a:rPr>
              <a:t>consequences.</a:t>
            </a:r>
          </a:p>
          <a:p>
            <a:pPr algn="just"/>
            <a:r>
              <a:rPr lang="en-US" sz="2400" dirty="0" smtClean="0">
                <a:latin typeface="Times New Roman" panose="02020603050405020304" pitchFamily="18" charset="0"/>
                <a:cs typeface="Times New Roman" panose="02020603050405020304" pitchFamily="18" charset="0"/>
              </a:rPr>
              <a:t>Hetty’s </a:t>
            </a:r>
            <a:r>
              <a:rPr lang="en-US" sz="2400" dirty="0">
                <a:latin typeface="Times New Roman" panose="02020603050405020304" pitchFamily="18" charset="0"/>
                <a:cs typeface="Times New Roman" panose="02020603050405020304" pitchFamily="18" charset="0"/>
              </a:rPr>
              <a:t>experience with Captain Donnithorne </a:t>
            </a:r>
            <a:r>
              <a:rPr lang="en-US" sz="2400" dirty="0" smtClean="0">
                <a:latin typeface="Times New Roman" panose="02020603050405020304" pitchFamily="18" charset="0"/>
                <a:cs typeface="Times New Roman" panose="02020603050405020304" pitchFamily="18" charset="0"/>
              </a:rPr>
              <a:t>strengthens the lesson </a:t>
            </a:r>
            <a:r>
              <a:rPr lang="en-US" sz="2400" dirty="0">
                <a:latin typeface="Times New Roman" panose="02020603050405020304" pitchFamily="18" charset="0"/>
                <a:cs typeface="Times New Roman" panose="02020603050405020304" pitchFamily="18" charset="0"/>
              </a:rPr>
              <a:t>that doing the right thing is important because wrong doing might hurt </a:t>
            </a:r>
            <a:r>
              <a:rPr lang="en-US" sz="2400" dirty="0" smtClean="0">
                <a:latin typeface="Times New Roman" panose="02020603050405020304" pitchFamily="18" charset="0"/>
                <a:cs typeface="Times New Roman" panose="02020603050405020304" pitchFamily="18" charset="0"/>
              </a:rPr>
              <a:t>others. </a:t>
            </a:r>
          </a:p>
          <a:p>
            <a:pPr algn="just"/>
            <a:r>
              <a:rPr lang="en-US" sz="2400" dirty="0" smtClean="0">
                <a:latin typeface="Times New Roman" panose="02020603050405020304" pitchFamily="18" charset="0"/>
                <a:cs typeface="Times New Roman" panose="02020603050405020304" pitchFamily="18" charset="0"/>
              </a:rPr>
              <a:t>Captain </a:t>
            </a:r>
            <a:r>
              <a:rPr lang="en-US" sz="2400" dirty="0">
                <a:latin typeface="Times New Roman" panose="02020603050405020304" pitchFamily="18" charset="0"/>
                <a:cs typeface="Times New Roman" panose="02020603050405020304" pitchFamily="18" charset="0"/>
              </a:rPr>
              <a:t>Donnithorne </a:t>
            </a:r>
            <a:r>
              <a:rPr lang="en-US" sz="2400" dirty="0" smtClean="0">
                <a:latin typeface="Times New Roman" panose="02020603050405020304" pitchFamily="18" charset="0"/>
                <a:cs typeface="Times New Roman" panose="02020603050405020304" pitchFamily="18" charset="0"/>
              </a:rPr>
              <a:t>provokes </a:t>
            </a:r>
            <a:r>
              <a:rPr lang="en-US" sz="2400" dirty="0">
                <a:latin typeface="Times New Roman" panose="02020603050405020304" pitchFamily="18" charset="0"/>
                <a:cs typeface="Times New Roman" panose="02020603050405020304" pitchFamily="18" charset="0"/>
              </a:rPr>
              <a:t>bad behavior in </a:t>
            </a:r>
            <a:r>
              <a:rPr lang="en-US" sz="2400" dirty="0" smtClean="0">
                <a:latin typeface="Times New Roman" panose="02020603050405020304" pitchFamily="18" charset="0"/>
                <a:cs typeface="Times New Roman" panose="02020603050405020304" pitchFamily="18" charset="0"/>
              </a:rPr>
              <a:t>Hetty. </a:t>
            </a:r>
            <a:r>
              <a:rPr lang="en-US" sz="2400" dirty="0">
                <a:latin typeface="Times New Roman" panose="02020603050405020304" pitchFamily="18" charset="0"/>
                <a:cs typeface="Times New Roman" panose="02020603050405020304" pitchFamily="18" charset="0"/>
              </a:rPr>
              <a:t>Hetty </a:t>
            </a:r>
            <a:r>
              <a:rPr lang="en-US" sz="2400" dirty="0" smtClean="0">
                <a:latin typeface="Times New Roman" panose="02020603050405020304" pitchFamily="18" charset="0"/>
                <a:cs typeface="Times New Roman" panose="02020603050405020304" pitchFamily="18" charset="0"/>
              </a:rPr>
              <a:t>thinks </a:t>
            </a:r>
            <a:r>
              <a:rPr lang="en-US" sz="2400" dirty="0">
                <a:latin typeface="Times New Roman" panose="02020603050405020304" pitchFamily="18" charset="0"/>
                <a:cs typeface="Times New Roman" panose="02020603050405020304" pitchFamily="18" charset="0"/>
              </a:rPr>
              <a:t>of herself when she commits her crime. </a:t>
            </a:r>
            <a:r>
              <a:rPr lang="en-US" sz="2400" dirty="0" smtClean="0">
                <a:solidFill>
                  <a:srgbClr val="00B050"/>
                </a:solidFill>
                <a:latin typeface="Times New Roman" panose="02020603050405020304" pitchFamily="18" charset="0"/>
                <a:cs typeface="Times New Roman" panose="02020603050405020304" pitchFamily="18" charset="0"/>
              </a:rPr>
              <a:t>She does not think about how her behavior would affect anyone else: the Poysers or Adam. </a:t>
            </a:r>
            <a:r>
              <a:rPr lang="en-US" sz="2400" dirty="0" smtClean="0">
                <a:latin typeface="Times New Roman" panose="02020603050405020304" pitchFamily="18" charset="0"/>
                <a:cs typeface="Times New Roman" panose="02020603050405020304" pitchFamily="18" charset="0"/>
              </a:rPr>
              <a:t>Hetty </a:t>
            </a:r>
            <a:r>
              <a:rPr lang="en-US" sz="2400" dirty="0">
                <a:latin typeface="Times New Roman" panose="02020603050405020304" pitchFamily="18" charset="0"/>
                <a:cs typeface="Times New Roman" panose="02020603050405020304" pitchFamily="18" charset="0"/>
              </a:rPr>
              <a:t>feels no real remorse for her sins and just wishes </a:t>
            </a:r>
            <a:r>
              <a:rPr lang="en-US" sz="2400" dirty="0" smtClean="0">
                <a:latin typeface="Times New Roman" panose="02020603050405020304" pitchFamily="18" charset="0"/>
                <a:cs typeface="Times New Roman" panose="02020603050405020304" pitchFamily="18" charset="0"/>
              </a:rPr>
              <a:t>not </a:t>
            </a:r>
            <a:r>
              <a:rPr lang="en-US" sz="2400" dirty="0">
                <a:latin typeface="Times New Roman" panose="02020603050405020304" pitchFamily="18" charset="0"/>
                <a:cs typeface="Times New Roman" panose="02020603050405020304" pitchFamily="18" charset="0"/>
              </a:rPr>
              <a:t>be reminded of any wrong she has done. </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solidFill>
                  <a:srgbClr val="00B050"/>
                </a:solidFill>
                <a:latin typeface="Times New Roman" panose="02020603050405020304" pitchFamily="18" charset="0"/>
                <a:cs typeface="Times New Roman" panose="02020603050405020304" pitchFamily="18" charset="0"/>
              </a:rPr>
              <a:t>Eventually</a:t>
            </a:r>
            <a:r>
              <a:rPr lang="en-US" sz="2400" dirty="0">
                <a:solidFill>
                  <a:srgbClr val="00B050"/>
                </a:solidFill>
                <a:latin typeface="Times New Roman" panose="02020603050405020304" pitchFamily="18" charset="0"/>
                <a:cs typeface="Times New Roman" panose="02020603050405020304" pitchFamily="18" charset="0"/>
              </a:rPr>
              <a:t>, she apologizes to Adam and asks God for forgiveness, but the lesson of the story is that bad behavior, evil, and wrongdoing cannot be undone</a:t>
            </a:r>
            <a:r>
              <a:rPr lang="en-US" sz="2400" dirty="0" smtClean="0">
                <a:solidFill>
                  <a:srgbClr val="00B050"/>
                </a:solidFill>
                <a:latin typeface="Times New Roman" panose="02020603050405020304" pitchFamily="18" charset="0"/>
                <a:cs typeface="Times New Roman" panose="02020603050405020304" pitchFamily="18" charset="0"/>
              </a:rPr>
              <a:t>.</a:t>
            </a:r>
            <a:endParaRPr lang="en-US" sz="2400"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27540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572126"/>
          </a:xfrm>
        </p:spPr>
        <p:txBody>
          <a:bodyPr>
            <a:normAutofit/>
          </a:bodyPr>
          <a:lstStyle/>
          <a:p>
            <a:pPr algn="ctr"/>
            <a:r>
              <a:rPr lang="en-US" sz="3600" b="1" dirty="0" smtClean="0">
                <a:solidFill>
                  <a:srgbClr val="FF0000"/>
                </a:solidFill>
                <a:latin typeface="Baskerville Old Face" panose="02020602080505020303" pitchFamily="18" charset="0"/>
              </a:rPr>
              <a:t>Motifs   </a:t>
            </a:r>
            <a:r>
              <a:rPr lang="en-US" b="1" dirty="0" smtClean="0"/>
              <a:t/>
            </a:r>
            <a:br>
              <a:rPr lang="en-US" b="1" dirty="0" smtClean="0"/>
            </a:br>
            <a:r>
              <a:rPr lang="en-US" sz="3600" b="1" dirty="0" smtClean="0"/>
              <a:t>  </a:t>
            </a:r>
            <a:r>
              <a:rPr lang="en-US" sz="3200" b="1" dirty="0" smtClean="0">
                <a:solidFill>
                  <a:srgbClr val="00B050"/>
                </a:solidFill>
              </a:rPr>
              <a:t>1. </a:t>
            </a:r>
            <a:r>
              <a:rPr lang="en-US" sz="3200" b="1" dirty="0">
                <a:solidFill>
                  <a:srgbClr val="00B050"/>
                </a:solidFill>
              </a:rPr>
              <a:t>Natural </a:t>
            </a:r>
            <a:r>
              <a:rPr lang="en-US" sz="3200" b="1" dirty="0" smtClean="0">
                <a:solidFill>
                  <a:srgbClr val="00B050"/>
                </a:solidFill>
              </a:rPr>
              <a:t>Beauty</a:t>
            </a:r>
            <a:endParaRPr lang="en-US" sz="3200" b="1" dirty="0">
              <a:solidFill>
                <a:srgbClr val="00B050"/>
              </a:solidFill>
            </a:endParaRPr>
          </a:p>
        </p:txBody>
      </p:sp>
      <p:sp>
        <p:nvSpPr>
          <p:cNvPr id="3" name="Content Placeholder 2"/>
          <p:cNvSpPr>
            <a:spLocks noGrp="1"/>
          </p:cNvSpPr>
          <p:nvPr>
            <p:ph idx="1"/>
          </p:nvPr>
        </p:nvSpPr>
        <p:spPr>
          <a:xfrm>
            <a:off x="1138989" y="1460090"/>
            <a:ext cx="9817769" cy="5201967"/>
          </a:xfrm>
        </p:spPr>
        <p:txBody>
          <a:bodyPr>
            <a:normAutofit/>
          </a:bodyPr>
          <a:lstStyle/>
          <a:p>
            <a:pPr algn="just"/>
            <a:r>
              <a:rPr lang="en-US" sz="2400" dirty="0">
                <a:latin typeface="Times New Roman" panose="02020603050405020304" pitchFamily="18" charset="0"/>
                <a:cs typeface="Times New Roman" panose="02020603050405020304" pitchFamily="18" charset="0"/>
              </a:rPr>
              <a:t> </a:t>
            </a:r>
            <a:r>
              <a:rPr lang="en-US" sz="2400" dirty="0" smtClean="0">
                <a:solidFill>
                  <a:srgbClr val="FF0000"/>
                </a:solidFill>
                <a:latin typeface="Times New Roman" panose="02020603050405020304" pitchFamily="18" charset="0"/>
                <a:cs typeface="Times New Roman" panose="02020603050405020304" pitchFamily="18" charset="0"/>
              </a:rPr>
              <a:t>Motif-</a:t>
            </a:r>
            <a:r>
              <a:rPr lang="en-US" sz="2400" dirty="0" smtClean="0">
                <a:latin typeface="Times New Roman" panose="02020603050405020304" pitchFamily="18" charset="0"/>
                <a:cs typeface="Times New Roman" panose="02020603050405020304" pitchFamily="18" charset="0"/>
              </a:rPr>
              <a:t> </a:t>
            </a:r>
            <a:r>
              <a:rPr lang="en-US" sz="2400" dirty="0" smtClean="0">
                <a:solidFill>
                  <a:srgbClr val="00B0F0"/>
                </a:solidFill>
                <a:latin typeface="Times New Roman" panose="02020603050405020304" pitchFamily="18" charset="0"/>
                <a:cs typeface="Times New Roman" panose="02020603050405020304" pitchFamily="18" charset="0"/>
              </a:rPr>
              <a:t>An unifying idea that is an ongoing element in a literary work/ art.</a:t>
            </a:r>
          </a:p>
          <a:p>
            <a:pPr algn="just"/>
            <a:r>
              <a:rPr lang="en-US" sz="2400" dirty="0" smtClean="0">
                <a:solidFill>
                  <a:srgbClr val="002060"/>
                </a:solidFill>
                <a:latin typeface="Times New Roman" panose="02020603050405020304" pitchFamily="18" charset="0"/>
                <a:cs typeface="Times New Roman" panose="02020603050405020304" pitchFamily="18" charset="0"/>
              </a:rPr>
              <a:t>Eliot’s </a:t>
            </a:r>
            <a:r>
              <a:rPr lang="en-US" sz="2400" dirty="0">
                <a:solidFill>
                  <a:srgbClr val="002060"/>
                </a:solidFill>
                <a:latin typeface="Times New Roman" panose="02020603050405020304" pitchFamily="18" charset="0"/>
                <a:cs typeface="Times New Roman" panose="02020603050405020304" pitchFamily="18" charset="0"/>
              </a:rPr>
              <a:t>description of the natural beauty </a:t>
            </a:r>
            <a:r>
              <a:rPr lang="en-US" sz="2400" dirty="0" smtClean="0">
                <a:solidFill>
                  <a:srgbClr val="002060"/>
                </a:solidFill>
                <a:latin typeface="Times New Roman" panose="02020603050405020304" pitchFamily="18" charset="0"/>
                <a:cs typeface="Times New Roman" panose="02020603050405020304" pitchFamily="18" charset="0"/>
              </a:rPr>
              <a:t>expresses </a:t>
            </a:r>
            <a:r>
              <a:rPr lang="en-US" sz="2400" dirty="0">
                <a:solidFill>
                  <a:srgbClr val="002060"/>
                </a:solidFill>
                <a:latin typeface="Times New Roman" panose="02020603050405020304" pitchFamily="18" charset="0"/>
                <a:cs typeface="Times New Roman" panose="02020603050405020304" pitchFamily="18" charset="0"/>
              </a:rPr>
              <a:t>the idea that external and internal realities do not always </a:t>
            </a:r>
            <a:r>
              <a:rPr lang="en-US" sz="2400" dirty="0" smtClean="0">
                <a:solidFill>
                  <a:srgbClr val="002060"/>
                </a:solidFill>
                <a:latin typeface="Times New Roman" panose="02020603050405020304" pitchFamily="18" charset="0"/>
                <a:cs typeface="Times New Roman" panose="02020603050405020304" pitchFamily="18" charset="0"/>
              </a:rPr>
              <a:t>correspond.</a:t>
            </a:r>
          </a:p>
          <a:p>
            <a:pPr algn="just"/>
            <a:r>
              <a:rPr lang="en-US" sz="2400" dirty="0" smtClean="0">
                <a:solidFill>
                  <a:srgbClr val="002060"/>
                </a:solidFill>
                <a:latin typeface="Times New Roman" panose="02020603050405020304" pitchFamily="18" charset="0"/>
                <a:cs typeface="Times New Roman" panose="02020603050405020304" pitchFamily="18" charset="0"/>
              </a:rPr>
              <a:t>The reader would </a:t>
            </a:r>
            <a:r>
              <a:rPr lang="en-US" sz="2400" dirty="0">
                <a:solidFill>
                  <a:srgbClr val="002060"/>
                </a:solidFill>
                <a:latin typeface="Times New Roman" panose="02020603050405020304" pitchFamily="18" charset="0"/>
                <a:cs typeface="Times New Roman" panose="02020603050405020304" pitchFamily="18" charset="0"/>
              </a:rPr>
              <a:t>think Hetty’s stunning looks combined with the sunny countryside backdrop would describe an equally joyful scene in the </a:t>
            </a:r>
            <a:r>
              <a:rPr lang="en-US" sz="2400" dirty="0" smtClean="0">
                <a:solidFill>
                  <a:srgbClr val="002060"/>
                </a:solidFill>
                <a:latin typeface="Times New Roman" panose="02020603050405020304" pitchFamily="18" charset="0"/>
                <a:cs typeface="Times New Roman" panose="02020603050405020304" pitchFamily="18" charset="0"/>
              </a:rPr>
              <a:t>book. However Hetty </a:t>
            </a:r>
            <a:r>
              <a:rPr lang="en-US" sz="2400" dirty="0">
                <a:solidFill>
                  <a:srgbClr val="002060"/>
                </a:solidFill>
                <a:latin typeface="Times New Roman" panose="02020603050405020304" pitchFamily="18" charset="0"/>
                <a:cs typeface="Times New Roman" panose="02020603050405020304" pitchFamily="18" charset="0"/>
              </a:rPr>
              <a:t>suffers enormously under the weight of her plight. </a:t>
            </a:r>
            <a:endParaRPr lang="en-US" sz="2400" dirty="0" smtClean="0">
              <a:solidFill>
                <a:srgbClr val="002060"/>
              </a:solidFill>
              <a:latin typeface="Times New Roman" panose="02020603050405020304" pitchFamily="18" charset="0"/>
              <a:cs typeface="Times New Roman" panose="02020603050405020304" pitchFamily="18" charset="0"/>
            </a:endParaRPr>
          </a:p>
          <a:p>
            <a:pPr algn="just"/>
            <a:r>
              <a:rPr lang="en-US" sz="2400" dirty="0" smtClean="0">
                <a:solidFill>
                  <a:srgbClr val="002060"/>
                </a:solidFill>
                <a:latin typeface="Times New Roman" panose="02020603050405020304" pitchFamily="18" charset="0"/>
                <a:cs typeface="Times New Roman" panose="02020603050405020304" pitchFamily="18" charset="0"/>
              </a:rPr>
              <a:t>Although </a:t>
            </a:r>
            <a:r>
              <a:rPr lang="en-US" sz="2400" dirty="0">
                <a:solidFill>
                  <a:srgbClr val="002060"/>
                </a:solidFill>
                <a:latin typeface="Times New Roman" panose="02020603050405020304" pitchFamily="18" charset="0"/>
                <a:cs typeface="Times New Roman" panose="02020603050405020304" pitchFamily="18" charset="0"/>
              </a:rPr>
              <a:t>Hetty herself is beautiful, her </a:t>
            </a:r>
            <a:r>
              <a:rPr lang="en-US" sz="2400" dirty="0" smtClean="0">
                <a:solidFill>
                  <a:srgbClr val="002060"/>
                </a:solidFill>
                <a:latin typeface="Times New Roman" panose="02020603050405020304" pitchFamily="18" charset="0"/>
                <a:cs typeface="Times New Roman" panose="02020603050405020304" pitchFamily="18" charset="0"/>
              </a:rPr>
              <a:t>appearance contrasts </a:t>
            </a:r>
            <a:r>
              <a:rPr lang="en-US" sz="2400" dirty="0">
                <a:solidFill>
                  <a:srgbClr val="002060"/>
                </a:solidFill>
                <a:latin typeface="Times New Roman" panose="02020603050405020304" pitchFamily="18" charset="0"/>
                <a:cs typeface="Times New Roman" panose="02020603050405020304" pitchFamily="18" charset="0"/>
              </a:rPr>
              <a:t>with her internal character, which is weak, selfish, and ugly. </a:t>
            </a:r>
            <a:endParaRPr lang="en-US" sz="2400" dirty="0" smtClean="0">
              <a:solidFill>
                <a:srgbClr val="002060"/>
              </a:solidFill>
              <a:latin typeface="Times New Roman" panose="02020603050405020304" pitchFamily="18" charset="0"/>
              <a:cs typeface="Times New Roman" panose="02020603050405020304" pitchFamily="18" charset="0"/>
            </a:endParaRPr>
          </a:p>
          <a:p>
            <a:pPr algn="just"/>
            <a:r>
              <a:rPr lang="en-US" sz="2400" dirty="0" smtClean="0">
                <a:solidFill>
                  <a:srgbClr val="002060"/>
                </a:solidFill>
                <a:latin typeface="Times New Roman" panose="02020603050405020304" pitchFamily="18" charset="0"/>
                <a:cs typeface="Times New Roman" panose="02020603050405020304" pitchFamily="18" charset="0"/>
              </a:rPr>
              <a:t>Unlike Hetty, Dinah is </a:t>
            </a:r>
            <a:r>
              <a:rPr lang="en-US" sz="2400" dirty="0">
                <a:solidFill>
                  <a:srgbClr val="002060"/>
                </a:solidFill>
                <a:latin typeface="Times New Roman" panose="02020603050405020304" pitchFamily="18" charset="0"/>
                <a:cs typeface="Times New Roman" panose="02020603050405020304" pitchFamily="18" charset="0"/>
              </a:rPr>
              <a:t>beautiful both externally and </a:t>
            </a:r>
            <a:r>
              <a:rPr lang="en-US" sz="2400" dirty="0" smtClean="0">
                <a:solidFill>
                  <a:srgbClr val="002060"/>
                </a:solidFill>
                <a:latin typeface="Times New Roman" panose="02020603050405020304" pitchFamily="18" charset="0"/>
                <a:cs typeface="Times New Roman" panose="02020603050405020304" pitchFamily="18" charset="0"/>
              </a:rPr>
              <a:t>internally.</a:t>
            </a:r>
            <a:endParaRPr lang="en-US" sz="2400" dirty="0" smtClean="0">
              <a:latin typeface="Times New Roman" panose="02020603050405020304" pitchFamily="18" charset="0"/>
              <a:cs typeface="Times New Roman" panose="02020603050405020304" pitchFamily="18" charset="0"/>
            </a:endParaRPr>
          </a:p>
          <a:p>
            <a:pPr marL="0" indent="0" algn="ctr">
              <a:buNone/>
            </a:pPr>
            <a:r>
              <a:rPr lang="en-US" sz="2400" dirty="0" smtClean="0">
                <a:solidFill>
                  <a:srgbClr val="00B050"/>
                </a:solidFill>
                <a:latin typeface="Times New Roman" panose="02020603050405020304" pitchFamily="18" charset="0"/>
                <a:cs typeface="Times New Roman" panose="02020603050405020304" pitchFamily="18" charset="0"/>
              </a:rPr>
              <a:t>Eliot </a:t>
            </a:r>
            <a:r>
              <a:rPr lang="en-US" sz="2400" dirty="0">
                <a:solidFill>
                  <a:srgbClr val="00B050"/>
                </a:solidFill>
                <a:latin typeface="Times New Roman" panose="02020603050405020304" pitchFamily="18" charset="0"/>
                <a:cs typeface="Times New Roman" panose="02020603050405020304" pitchFamily="18" charset="0"/>
              </a:rPr>
              <a:t>uses </a:t>
            </a:r>
            <a:r>
              <a:rPr lang="en-US" sz="2400" dirty="0" smtClean="0">
                <a:solidFill>
                  <a:srgbClr val="00B050"/>
                </a:solidFill>
                <a:latin typeface="Times New Roman" panose="02020603050405020304" pitchFamily="18" charset="0"/>
                <a:cs typeface="Times New Roman" panose="02020603050405020304" pitchFamily="18" charset="0"/>
              </a:rPr>
              <a:t>the contrast </a:t>
            </a:r>
            <a:r>
              <a:rPr lang="en-US" sz="2400" dirty="0">
                <a:solidFill>
                  <a:srgbClr val="00B050"/>
                </a:solidFill>
                <a:latin typeface="Times New Roman" panose="02020603050405020304" pitchFamily="18" charset="0"/>
                <a:cs typeface="Times New Roman" panose="02020603050405020304" pitchFamily="18" charset="0"/>
              </a:rPr>
              <a:t>between internal and external beauty </a:t>
            </a:r>
            <a:r>
              <a:rPr lang="en-US" sz="2400" dirty="0" smtClean="0">
                <a:solidFill>
                  <a:srgbClr val="00B050"/>
                </a:solidFill>
                <a:latin typeface="Times New Roman" panose="02020603050405020304" pitchFamily="18" charset="0"/>
                <a:cs typeface="Times New Roman" panose="02020603050405020304" pitchFamily="18" charset="0"/>
              </a:rPr>
              <a:t>to encourage </a:t>
            </a:r>
            <a:r>
              <a:rPr lang="en-US" sz="2400" dirty="0">
                <a:solidFill>
                  <a:srgbClr val="00B050"/>
                </a:solidFill>
                <a:latin typeface="Times New Roman" panose="02020603050405020304" pitchFamily="18" charset="0"/>
                <a:cs typeface="Times New Roman" panose="02020603050405020304" pitchFamily="18" charset="0"/>
              </a:rPr>
              <a:t>the reader to look beyond the surface </a:t>
            </a:r>
            <a:r>
              <a:rPr lang="en-US" sz="2400" dirty="0" smtClean="0">
                <a:solidFill>
                  <a:srgbClr val="00B050"/>
                </a:solidFill>
                <a:latin typeface="Times New Roman" panose="02020603050405020304" pitchFamily="18" charset="0"/>
                <a:cs typeface="Times New Roman" panose="02020603050405020304" pitchFamily="18" charset="0"/>
              </a:rPr>
              <a:t>to </a:t>
            </a:r>
            <a:r>
              <a:rPr lang="en-US" sz="2400" dirty="0">
                <a:solidFill>
                  <a:srgbClr val="00B050"/>
                </a:solidFill>
                <a:latin typeface="Times New Roman" panose="02020603050405020304" pitchFamily="18" charset="0"/>
                <a:cs typeface="Times New Roman" panose="02020603050405020304" pitchFamily="18" charset="0"/>
              </a:rPr>
              <a:t>their deeper characteristics and meanings</a:t>
            </a:r>
            <a:r>
              <a:rPr lang="en-US" sz="2400" dirty="0" smtClean="0">
                <a:solidFill>
                  <a:srgbClr val="00B050"/>
                </a:solidFill>
                <a:latin typeface="Times New Roman" panose="02020603050405020304" pitchFamily="18" charset="0"/>
                <a:cs typeface="Times New Roman" panose="02020603050405020304" pitchFamily="18" charset="0"/>
              </a:rPr>
              <a:t>.</a:t>
            </a:r>
            <a:endParaRPr lang="en-US" sz="2400"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77193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87211"/>
          </a:xfrm>
        </p:spPr>
        <p:txBody>
          <a:bodyPr>
            <a:normAutofit/>
          </a:bodyPr>
          <a:lstStyle/>
          <a:p>
            <a:pPr algn="ctr"/>
            <a:r>
              <a:rPr lang="en-US" sz="3600" b="1" dirty="0" smtClean="0">
                <a:solidFill>
                  <a:schemeClr val="accent2"/>
                </a:solidFill>
              </a:rPr>
              <a:t>02. </a:t>
            </a:r>
            <a:r>
              <a:rPr lang="en-US" sz="3600" b="1" dirty="0">
                <a:solidFill>
                  <a:schemeClr val="accent2"/>
                </a:solidFill>
              </a:rPr>
              <a:t>Dogs</a:t>
            </a:r>
          </a:p>
        </p:txBody>
      </p:sp>
      <p:sp>
        <p:nvSpPr>
          <p:cNvPr id="3" name="Content Placeholder 2"/>
          <p:cNvSpPr>
            <a:spLocks noGrp="1"/>
          </p:cNvSpPr>
          <p:nvPr>
            <p:ph idx="1"/>
          </p:nvPr>
        </p:nvSpPr>
        <p:spPr>
          <a:xfrm>
            <a:off x="1491916" y="1976284"/>
            <a:ext cx="9144001" cy="3413864"/>
          </a:xfrm>
        </p:spPr>
        <p:txBody>
          <a:bodyPr>
            <a:normAutofit/>
          </a:bodyPr>
          <a:lstStyle/>
          <a:p>
            <a:pPr marL="0" indent="0" algn="ctr">
              <a:buNone/>
            </a:pPr>
            <a:r>
              <a:rPr lang="en-US" sz="2400" dirty="0">
                <a:solidFill>
                  <a:srgbClr val="FFC000"/>
                </a:solidFill>
              </a:rPr>
              <a:t>The dogs in the novel reflect the temperament of the characters </a:t>
            </a:r>
            <a:r>
              <a:rPr lang="en-US" sz="2400" dirty="0" smtClean="0">
                <a:solidFill>
                  <a:srgbClr val="FFC000"/>
                </a:solidFill>
              </a:rPr>
              <a:t>with respect </a:t>
            </a:r>
            <a:r>
              <a:rPr lang="en-US" sz="2400" dirty="0">
                <a:solidFill>
                  <a:srgbClr val="FFC000"/>
                </a:solidFill>
              </a:rPr>
              <a:t>to helpless beings. </a:t>
            </a:r>
            <a:endParaRPr lang="en-US" sz="2400" dirty="0" smtClean="0">
              <a:solidFill>
                <a:srgbClr val="FFC000"/>
              </a:solidFill>
            </a:endParaRPr>
          </a:p>
          <a:p>
            <a:pPr marL="0" indent="0" algn="ctr">
              <a:buNone/>
            </a:pPr>
            <a:endParaRPr lang="en-US" sz="2400" dirty="0" smtClean="0">
              <a:solidFill>
                <a:srgbClr val="FFC000"/>
              </a:solidFill>
            </a:endParaRPr>
          </a:p>
          <a:p>
            <a:pPr algn="just"/>
            <a:r>
              <a:rPr lang="en-US" sz="2400" dirty="0" smtClean="0">
                <a:solidFill>
                  <a:srgbClr val="FF0000"/>
                </a:solidFill>
              </a:rPr>
              <a:t>Adam’s </a:t>
            </a:r>
            <a:r>
              <a:rPr lang="en-US" sz="2400" dirty="0">
                <a:solidFill>
                  <a:srgbClr val="FF0000"/>
                </a:solidFill>
              </a:rPr>
              <a:t>dog, </a:t>
            </a:r>
            <a:r>
              <a:rPr lang="en-US" sz="2400" dirty="0" smtClean="0">
                <a:solidFill>
                  <a:srgbClr val="FF0000"/>
                </a:solidFill>
              </a:rPr>
              <a:t>Gyp    : </a:t>
            </a:r>
            <a:r>
              <a:rPr lang="en-US" sz="2400" dirty="0"/>
              <a:t>loves his </a:t>
            </a:r>
            <a:r>
              <a:rPr lang="en-US" sz="2400" dirty="0" smtClean="0"/>
              <a:t>master</a:t>
            </a:r>
            <a:r>
              <a:rPr lang="en-US" sz="2400" dirty="0"/>
              <a:t>;</a:t>
            </a:r>
            <a:r>
              <a:rPr lang="en-US" sz="2400" dirty="0" smtClean="0"/>
              <a:t> happy, trusting and devoted. </a:t>
            </a:r>
          </a:p>
          <a:p>
            <a:pPr algn="just"/>
            <a:r>
              <a:rPr lang="en-US" sz="2400" dirty="0" smtClean="0">
                <a:solidFill>
                  <a:srgbClr val="FF0000"/>
                </a:solidFill>
              </a:rPr>
              <a:t>Mr</a:t>
            </a:r>
            <a:r>
              <a:rPr lang="en-US" sz="2400" dirty="0">
                <a:solidFill>
                  <a:srgbClr val="FF0000"/>
                </a:solidFill>
              </a:rPr>
              <a:t>. Massey’s </a:t>
            </a:r>
            <a:r>
              <a:rPr lang="en-US" sz="2400" dirty="0" smtClean="0">
                <a:solidFill>
                  <a:srgbClr val="FF0000"/>
                </a:solidFill>
              </a:rPr>
              <a:t>dog   : </a:t>
            </a:r>
            <a:r>
              <a:rPr lang="en-US" sz="2400" dirty="0" smtClean="0"/>
              <a:t>healthy </a:t>
            </a:r>
            <a:r>
              <a:rPr lang="en-US" sz="2400" dirty="0"/>
              <a:t>but cowers whenever Mr. </a:t>
            </a:r>
            <a:r>
              <a:rPr lang="en-US" sz="2400" dirty="0" smtClean="0"/>
              <a:t>Massey 			             displays </a:t>
            </a:r>
            <a:r>
              <a:rPr lang="en-US" sz="2400" dirty="0"/>
              <a:t>his split </a:t>
            </a:r>
            <a:r>
              <a:rPr lang="en-US" sz="2400" dirty="0" smtClean="0"/>
              <a:t>personality</a:t>
            </a:r>
          </a:p>
          <a:p>
            <a:pPr algn="just"/>
            <a:r>
              <a:rPr lang="en-US" sz="2400" dirty="0" smtClean="0">
                <a:solidFill>
                  <a:srgbClr val="FF0000"/>
                </a:solidFill>
              </a:rPr>
              <a:t>Mr</a:t>
            </a:r>
            <a:r>
              <a:rPr lang="en-US" sz="2400" dirty="0">
                <a:solidFill>
                  <a:srgbClr val="FF0000"/>
                </a:solidFill>
              </a:rPr>
              <a:t>. </a:t>
            </a:r>
            <a:r>
              <a:rPr lang="en-US" sz="2400" dirty="0" smtClean="0">
                <a:solidFill>
                  <a:srgbClr val="FF0000"/>
                </a:solidFill>
              </a:rPr>
              <a:t>Irwine’s dogs    : </a:t>
            </a:r>
            <a:r>
              <a:rPr lang="en-US" sz="2400" dirty="0" smtClean="0"/>
              <a:t>happy </a:t>
            </a:r>
            <a:r>
              <a:rPr lang="en-US" sz="2400" dirty="0"/>
              <a:t>and </a:t>
            </a:r>
            <a:r>
              <a:rPr lang="en-US" sz="2400" dirty="0" smtClean="0"/>
              <a:t>contented, laze </a:t>
            </a:r>
            <a:r>
              <a:rPr lang="en-US" sz="2400" dirty="0"/>
              <a:t>around the </a:t>
            </a:r>
            <a:r>
              <a:rPr lang="en-US" sz="2400" dirty="0" smtClean="0"/>
              <a:t>hearth</a:t>
            </a:r>
            <a:endParaRPr lang="en-US" dirty="0"/>
          </a:p>
        </p:txBody>
      </p:sp>
    </p:spTree>
    <p:extLst>
      <p:ext uri="{BB962C8B-B14F-4D97-AF65-F5344CB8AC3E}">
        <p14:creationId xmlns:p14="http://schemas.microsoft.com/office/powerpoint/2010/main" val="20525196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32756"/>
          </a:xfrm>
        </p:spPr>
        <p:txBody>
          <a:bodyPr>
            <a:normAutofit/>
          </a:bodyPr>
          <a:lstStyle/>
          <a:p>
            <a:pPr algn="ctr"/>
            <a:r>
              <a:rPr lang="en-US" sz="3600" b="1" dirty="0" smtClean="0">
                <a:solidFill>
                  <a:srgbClr val="FFC000"/>
                </a:solidFill>
                <a:latin typeface="Times New Roman" panose="02020603050405020304" pitchFamily="18" charset="0"/>
                <a:cs typeface="Times New Roman" panose="02020603050405020304" pitchFamily="18" charset="0"/>
              </a:rPr>
              <a:t>03. </a:t>
            </a:r>
            <a:r>
              <a:rPr lang="en-US" sz="3600" b="1" dirty="0">
                <a:solidFill>
                  <a:srgbClr val="FFC000"/>
                </a:solidFill>
                <a:latin typeface="Times New Roman" panose="02020603050405020304" pitchFamily="18" charset="0"/>
                <a:cs typeface="Times New Roman" panose="02020603050405020304" pitchFamily="18" charset="0"/>
              </a:rPr>
              <a:t>Narrative </a:t>
            </a:r>
            <a:r>
              <a:rPr lang="en-US" sz="3600" b="1" dirty="0" smtClean="0">
                <a:solidFill>
                  <a:srgbClr val="FFC000"/>
                </a:solidFill>
                <a:latin typeface="Times New Roman" panose="02020603050405020304" pitchFamily="18" charset="0"/>
                <a:cs typeface="Times New Roman" panose="02020603050405020304" pitchFamily="18" charset="0"/>
              </a:rPr>
              <a:t>Sarcasm</a:t>
            </a:r>
            <a:endParaRPr lang="en-US" sz="3600" b="1" dirty="0">
              <a:solidFill>
                <a:srgbClr val="FFC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40042" y="1322614"/>
            <a:ext cx="9288380" cy="5421086"/>
          </a:xfrm>
        </p:spPr>
        <p:txBody>
          <a:bodyPr>
            <a:normAutofit/>
          </a:bodyPr>
          <a:lstStyle/>
          <a:p>
            <a:pPr algn="just"/>
            <a:r>
              <a:rPr lang="en-US" sz="2400" dirty="0">
                <a:solidFill>
                  <a:srgbClr val="002060"/>
                </a:solidFill>
                <a:latin typeface="Times New Roman" panose="02020603050405020304" pitchFamily="18" charset="0"/>
                <a:cs typeface="Times New Roman" panose="02020603050405020304" pitchFamily="18" charset="0"/>
              </a:rPr>
              <a:t>The narrator in </a:t>
            </a:r>
            <a:r>
              <a:rPr lang="en-US" sz="2400" dirty="0" smtClean="0">
                <a:solidFill>
                  <a:srgbClr val="002060"/>
                </a:solidFill>
                <a:latin typeface="Times New Roman" panose="02020603050405020304" pitchFamily="18" charset="0"/>
                <a:cs typeface="Times New Roman" panose="02020603050405020304" pitchFamily="18" charset="0"/>
              </a:rPr>
              <a:t>the novel provides </a:t>
            </a:r>
            <a:r>
              <a:rPr lang="en-US" sz="2400" dirty="0">
                <a:solidFill>
                  <a:srgbClr val="002060"/>
                </a:solidFill>
                <a:latin typeface="Times New Roman" panose="02020603050405020304" pitchFamily="18" charset="0"/>
                <a:cs typeface="Times New Roman" panose="02020603050405020304" pitchFamily="18" charset="0"/>
              </a:rPr>
              <a:t>ironic and </a:t>
            </a:r>
            <a:r>
              <a:rPr lang="en-US" sz="2400" dirty="0" smtClean="0">
                <a:solidFill>
                  <a:srgbClr val="002060"/>
                </a:solidFill>
                <a:latin typeface="Times New Roman" panose="02020603050405020304" pitchFamily="18" charset="0"/>
                <a:cs typeface="Times New Roman" panose="02020603050405020304" pitchFamily="18" charset="0"/>
              </a:rPr>
              <a:t>sarcastic </a:t>
            </a:r>
            <a:r>
              <a:rPr lang="en-US" sz="2400" dirty="0">
                <a:solidFill>
                  <a:srgbClr val="002060"/>
                </a:solidFill>
                <a:latin typeface="Times New Roman" panose="02020603050405020304" pitchFamily="18" charset="0"/>
                <a:cs typeface="Times New Roman" panose="02020603050405020304" pitchFamily="18" charset="0"/>
              </a:rPr>
              <a:t>commentary on the </a:t>
            </a:r>
            <a:r>
              <a:rPr lang="en-US" sz="2400" dirty="0" smtClean="0">
                <a:solidFill>
                  <a:srgbClr val="002060"/>
                </a:solidFill>
                <a:latin typeface="Times New Roman" panose="02020603050405020304" pitchFamily="18" charset="0"/>
                <a:cs typeface="Times New Roman" panose="02020603050405020304" pitchFamily="18" charset="0"/>
              </a:rPr>
              <a:t>characters. He also punches </a:t>
            </a:r>
            <a:r>
              <a:rPr lang="en-US" sz="2400" dirty="0">
                <a:solidFill>
                  <a:srgbClr val="002060"/>
                </a:solidFill>
                <a:latin typeface="Times New Roman" panose="02020603050405020304" pitchFamily="18" charset="0"/>
                <a:cs typeface="Times New Roman" panose="02020603050405020304" pitchFamily="18" charset="0"/>
              </a:rPr>
              <a:t>fun at the reader, especially </a:t>
            </a:r>
            <a:r>
              <a:rPr lang="en-US" sz="2400" dirty="0" smtClean="0">
                <a:solidFill>
                  <a:srgbClr val="002060"/>
                </a:solidFill>
                <a:latin typeface="Times New Roman" panose="02020603050405020304" pitchFamily="18" charset="0"/>
                <a:cs typeface="Times New Roman" panose="02020603050405020304" pitchFamily="18" charset="0"/>
              </a:rPr>
              <a:t>haughty </a:t>
            </a:r>
            <a:r>
              <a:rPr lang="en-US" sz="2400" dirty="0">
                <a:solidFill>
                  <a:srgbClr val="002060"/>
                </a:solidFill>
                <a:latin typeface="Times New Roman" panose="02020603050405020304" pitchFamily="18" charset="0"/>
                <a:cs typeface="Times New Roman" panose="02020603050405020304" pitchFamily="18" charset="0"/>
              </a:rPr>
              <a:t>reader who has a low opinion of such simple characters as Adam and Mr. Irwine. </a:t>
            </a:r>
            <a:endParaRPr lang="en-US" sz="2400" dirty="0" smtClean="0">
              <a:solidFill>
                <a:srgbClr val="002060"/>
              </a:solidFill>
              <a:latin typeface="Times New Roman" panose="02020603050405020304" pitchFamily="18" charset="0"/>
              <a:cs typeface="Times New Roman" panose="02020603050405020304" pitchFamily="18" charset="0"/>
            </a:endParaRPr>
          </a:p>
          <a:p>
            <a:pPr marL="0" indent="0" algn="just">
              <a:buNone/>
            </a:pPr>
            <a:r>
              <a:rPr lang="en-US" sz="2400" dirty="0" smtClean="0">
                <a:solidFill>
                  <a:srgbClr val="7030A0"/>
                </a:solidFill>
                <a:latin typeface="Times New Roman" panose="02020603050405020304" pitchFamily="18" charset="0"/>
                <a:cs typeface="Times New Roman" panose="02020603050405020304" pitchFamily="18" charset="0"/>
              </a:rPr>
              <a:t>Making </a:t>
            </a:r>
            <a:r>
              <a:rPr lang="en-US" sz="2400" dirty="0">
                <a:solidFill>
                  <a:srgbClr val="7030A0"/>
                </a:solidFill>
                <a:latin typeface="Times New Roman" panose="02020603050405020304" pitchFamily="18" charset="0"/>
                <a:cs typeface="Times New Roman" panose="02020603050405020304" pitchFamily="18" charset="0"/>
              </a:rPr>
              <a:t>fun of the reader has two </a:t>
            </a:r>
            <a:r>
              <a:rPr lang="en-US" sz="2400" dirty="0" smtClean="0">
                <a:solidFill>
                  <a:srgbClr val="7030A0"/>
                </a:solidFill>
                <a:latin typeface="Times New Roman" panose="02020603050405020304" pitchFamily="18" charset="0"/>
                <a:cs typeface="Times New Roman" panose="02020603050405020304" pitchFamily="18" charset="0"/>
              </a:rPr>
              <a:t>effects</a:t>
            </a:r>
            <a:r>
              <a:rPr lang="en-US" sz="2400" dirty="0">
                <a:solidFill>
                  <a:srgbClr val="7030A0"/>
                </a:solidFill>
                <a:latin typeface="Times New Roman" panose="02020603050405020304" pitchFamily="18" charset="0"/>
                <a:cs typeface="Times New Roman" panose="02020603050405020304" pitchFamily="18" charset="0"/>
              </a:rPr>
              <a:t>:</a:t>
            </a:r>
            <a:endParaRPr lang="en-US" sz="2400" dirty="0" smtClean="0">
              <a:solidFill>
                <a:srgbClr val="7030A0"/>
              </a:solidFill>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 </a:t>
            </a:r>
            <a:r>
              <a:rPr lang="en-US" sz="2400" dirty="0" smtClean="0">
                <a:solidFill>
                  <a:srgbClr val="C00000"/>
                </a:solidFill>
                <a:latin typeface="Times New Roman" panose="02020603050405020304" pitchFamily="18" charset="0"/>
                <a:cs typeface="Times New Roman" panose="02020603050405020304" pitchFamily="18" charset="0"/>
              </a:rPr>
              <a:t>The First</a:t>
            </a:r>
            <a:r>
              <a:rPr lang="en-US" sz="2400" dirty="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I</a:t>
            </a:r>
            <a:r>
              <a:rPr lang="en-US" sz="2400" dirty="0" smtClean="0">
                <a:solidFill>
                  <a:srgbClr val="002060"/>
                </a:solidFill>
                <a:latin typeface="Times New Roman" panose="02020603050405020304" pitchFamily="18" charset="0"/>
                <a:cs typeface="Times New Roman" panose="02020603050405020304" pitchFamily="18" charset="0"/>
              </a:rPr>
              <a:t>t </a:t>
            </a:r>
            <a:r>
              <a:rPr lang="en-US" sz="2400" dirty="0">
                <a:solidFill>
                  <a:srgbClr val="002060"/>
                </a:solidFill>
                <a:latin typeface="Times New Roman" panose="02020603050405020304" pitchFamily="18" charset="0"/>
                <a:cs typeface="Times New Roman" panose="02020603050405020304" pitchFamily="18" charset="0"/>
              </a:rPr>
              <a:t>feeds the idea that the nobility is frivolous and a bad judge of character. </a:t>
            </a:r>
            <a:endParaRPr lang="en-US" sz="2400" dirty="0" smtClean="0">
              <a:solidFill>
                <a:srgbClr val="002060"/>
              </a:solidFill>
              <a:latin typeface="Times New Roman" panose="02020603050405020304" pitchFamily="18" charset="0"/>
              <a:cs typeface="Times New Roman" panose="02020603050405020304" pitchFamily="18" charset="0"/>
            </a:endParaRPr>
          </a:p>
          <a:p>
            <a:pPr algn="just"/>
            <a:r>
              <a:rPr lang="en-US" sz="2400" dirty="0" smtClean="0">
                <a:solidFill>
                  <a:srgbClr val="C00000"/>
                </a:solidFill>
                <a:latin typeface="Times New Roman" panose="02020603050405020304" pitchFamily="18" charset="0"/>
                <a:cs typeface="Times New Roman" panose="02020603050405020304" pitchFamily="18" charset="0"/>
              </a:rPr>
              <a:t>The</a:t>
            </a:r>
            <a:r>
              <a:rPr lang="en-US" sz="2400" dirty="0" smtClean="0">
                <a:latin typeface="Times New Roman" panose="02020603050405020304" pitchFamily="18" charset="0"/>
                <a:cs typeface="Times New Roman" panose="02020603050405020304" pitchFamily="18" charset="0"/>
              </a:rPr>
              <a:t> </a:t>
            </a:r>
            <a:r>
              <a:rPr lang="en-US" sz="2400" dirty="0" smtClean="0">
                <a:solidFill>
                  <a:srgbClr val="C00000"/>
                </a:solidFill>
                <a:latin typeface="Times New Roman" panose="02020603050405020304" pitchFamily="18" charset="0"/>
                <a:cs typeface="Times New Roman" panose="02020603050405020304" pitchFamily="18" charset="0"/>
              </a:rPr>
              <a:t>Second</a:t>
            </a:r>
            <a:r>
              <a:rPr lang="en-US" sz="2400" dirty="0" smtClean="0">
                <a:latin typeface="Times New Roman" panose="02020603050405020304" pitchFamily="18" charset="0"/>
                <a:cs typeface="Times New Roman" panose="02020603050405020304" pitchFamily="18" charset="0"/>
              </a:rPr>
              <a:t>: </a:t>
            </a:r>
            <a:r>
              <a:rPr lang="en-US" sz="2400" dirty="0" smtClean="0">
                <a:solidFill>
                  <a:srgbClr val="002060"/>
                </a:solidFill>
                <a:latin typeface="Times New Roman" panose="02020603050405020304" pitchFamily="18" charset="0"/>
                <a:cs typeface="Times New Roman" panose="02020603050405020304" pitchFamily="18" charset="0"/>
              </a:rPr>
              <a:t>The </a:t>
            </a:r>
            <a:r>
              <a:rPr lang="en-US" sz="2400" dirty="0">
                <a:solidFill>
                  <a:srgbClr val="002060"/>
                </a:solidFill>
                <a:latin typeface="Times New Roman" panose="02020603050405020304" pitchFamily="18" charset="0"/>
                <a:cs typeface="Times New Roman" panose="02020603050405020304" pitchFamily="18" charset="0"/>
              </a:rPr>
              <a:t>satire keeps the narrative brisk </a:t>
            </a:r>
            <a:r>
              <a:rPr lang="en-US" sz="2400" dirty="0" smtClean="0">
                <a:solidFill>
                  <a:srgbClr val="002060"/>
                </a:solidFill>
                <a:latin typeface="Times New Roman" panose="02020603050405020304" pitchFamily="18" charset="0"/>
                <a:cs typeface="Times New Roman" panose="02020603050405020304" pitchFamily="18" charset="0"/>
              </a:rPr>
              <a:t>and tone </a:t>
            </a:r>
            <a:r>
              <a:rPr lang="en-US" sz="2400" dirty="0">
                <a:solidFill>
                  <a:srgbClr val="002060"/>
                </a:solidFill>
                <a:latin typeface="Times New Roman" panose="02020603050405020304" pitchFamily="18" charset="0"/>
                <a:cs typeface="Times New Roman" panose="02020603050405020304" pitchFamily="18" charset="0"/>
              </a:rPr>
              <a:t>light. The narrator pushes the heavy idea that readers should not judge others </a:t>
            </a:r>
            <a:r>
              <a:rPr lang="en-US" sz="2400" dirty="0" smtClean="0">
                <a:solidFill>
                  <a:srgbClr val="002060"/>
                </a:solidFill>
                <a:latin typeface="Times New Roman" panose="02020603050405020304" pitchFamily="18" charset="0"/>
                <a:cs typeface="Times New Roman" panose="02020603050405020304" pitchFamily="18" charset="0"/>
              </a:rPr>
              <a:t>but love the </a:t>
            </a:r>
            <a:r>
              <a:rPr lang="en-US" sz="2400" dirty="0">
                <a:solidFill>
                  <a:srgbClr val="002060"/>
                </a:solidFill>
                <a:latin typeface="Times New Roman" panose="02020603050405020304" pitchFamily="18" charset="0"/>
                <a:cs typeface="Times New Roman" panose="02020603050405020304" pitchFamily="18" charset="0"/>
              </a:rPr>
              <a:t>neighbors. To avoid </a:t>
            </a:r>
            <a:r>
              <a:rPr lang="en-US" sz="2400" dirty="0" smtClean="0">
                <a:solidFill>
                  <a:srgbClr val="002060"/>
                </a:solidFill>
                <a:latin typeface="Times New Roman" panose="02020603050405020304" pitchFamily="18" charset="0"/>
                <a:cs typeface="Times New Roman" panose="02020603050405020304" pitchFamily="18" charset="0"/>
              </a:rPr>
              <a:t>verbosity, </a:t>
            </a:r>
            <a:r>
              <a:rPr lang="en-US" sz="2400" dirty="0">
                <a:solidFill>
                  <a:srgbClr val="002060"/>
                </a:solidFill>
                <a:latin typeface="Times New Roman" panose="02020603050405020304" pitchFamily="18" charset="0"/>
                <a:cs typeface="Times New Roman" panose="02020603050405020304" pitchFamily="18" charset="0"/>
              </a:rPr>
              <a:t>the narrator uses </a:t>
            </a:r>
            <a:r>
              <a:rPr lang="en-US" sz="2400" dirty="0" smtClean="0">
                <a:solidFill>
                  <a:srgbClr val="002060"/>
                </a:solidFill>
                <a:latin typeface="Times New Roman" panose="02020603050405020304" pitchFamily="18" charset="0"/>
                <a:cs typeface="Times New Roman" panose="02020603050405020304" pitchFamily="18" charset="0"/>
              </a:rPr>
              <a:t>humor through </a:t>
            </a:r>
            <a:r>
              <a:rPr lang="en-US" sz="2400" dirty="0">
                <a:solidFill>
                  <a:srgbClr val="002060"/>
                </a:solidFill>
                <a:latin typeface="Times New Roman" panose="02020603050405020304" pitchFamily="18" charset="0"/>
                <a:cs typeface="Times New Roman" panose="02020603050405020304" pitchFamily="18" charset="0"/>
              </a:rPr>
              <a:t>sarcasm</a:t>
            </a:r>
            <a:r>
              <a:rPr lang="en-US" sz="2400" dirty="0" smtClean="0">
                <a:solidFill>
                  <a:srgbClr val="002060"/>
                </a:solidFill>
                <a:latin typeface="Times New Roman" panose="02020603050405020304" pitchFamily="18" charset="0"/>
                <a:cs typeface="Times New Roman" panose="02020603050405020304" pitchFamily="18" charset="0"/>
              </a:rPr>
              <a:t>.</a:t>
            </a:r>
            <a:endParaRPr lang="en-US"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53712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7153"/>
            <a:ext cx="10515600" cy="1673942"/>
          </a:xfrm>
        </p:spPr>
        <p:txBody>
          <a:bodyPr/>
          <a:lstStyle/>
          <a:p>
            <a:pPr algn="ctr"/>
            <a:r>
              <a:rPr lang="en-US" b="1" dirty="0" smtClean="0">
                <a:solidFill>
                  <a:srgbClr val="FFC000"/>
                </a:solidFill>
              </a:rPr>
              <a:t>Symbols</a:t>
            </a:r>
            <a:endParaRPr lang="en-US" sz="3600" dirty="0">
              <a:solidFill>
                <a:srgbClr val="00B050"/>
              </a:solidFill>
            </a:endParaRPr>
          </a:p>
        </p:txBody>
      </p:sp>
      <p:sp>
        <p:nvSpPr>
          <p:cNvPr id="3" name="Content Placeholder 2"/>
          <p:cNvSpPr>
            <a:spLocks noGrp="1"/>
          </p:cNvSpPr>
          <p:nvPr>
            <p:ph idx="1"/>
          </p:nvPr>
        </p:nvSpPr>
        <p:spPr>
          <a:xfrm>
            <a:off x="1732547" y="2294021"/>
            <a:ext cx="8758990" cy="3866147"/>
          </a:xfrm>
        </p:spPr>
        <p:txBody>
          <a:bodyPr>
            <a:normAutofit/>
          </a:bodyPr>
          <a:lstStyle/>
          <a:p>
            <a:pPr>
              <a:buFont typeface="Wingdings" panose="05000000000000000000" pitchFamily="2" charset="2"/>
              <a:buChar char="q"/>
            </a:pPr>
            <a:r>
              <a:rPr lang="en-US" sz="2400" dirty="0" smtClean="0">
                <a:solidFill>
                  <a:srgbClr val="FF0000"/>
                </a:solidFill>
              </a:rPr>
              <a:t> Gates: </a:t>
            </a:r>
            <a:r>
              <a:rPr lang="en-US" sz="2400" dirty="0" smtClean="0"/>
              <a:t>The characters  often loiter </a:t>
            </a:r>
            <a:r>
              <a:rPr lang="en-US" sz="2400" dirty="0"/>
              <a:t>around </a:t>
            </a:r>
            <a:r>
              <a:rPr lang="en-US" sz="2400" dirty="0" smtClean="0"/>
              <a:t>gates; the </a:t>
            </a:r>
            <a:r>
              <a:rPr lang="en-US" sz="2400" dirty="0"/>
              <a:t>gates </a:t>
            </a:r>
            <a:r>
              <a:rPr lang="en-US" sz="2400" dirty="0" smtClean="0"/>
              <a:t>	suggest </a:t>
            </a:r>
            <a:r>
              <a:rPr lang="en-US" sz="2400" dirty="0"/>
              <a:t>major changes in the characters’ </a:t>
            </a:r>
            <a:r>
              <a:rPr lang="en-US" sz="2400" dirty="0" smtClean="0"/>
              <a:t>live and represent 	privacy </a:t>
            </a:r>
            <a:r>
              <a:rPr lang="en-US" sz="2400" dirty="0"/>
              <a:t>and </a:t>
            </a:r>
            <a:r>
              <a:rPr lang="en-US" sz="2400" dirty="0" smtClean="0"/>
              <a:t>intimacy. </a:t>
            </a:r>
          </a:p>
          <a:p>
            <a:pPr>
              <a:buFont typeface="Wingdings" panose="05000000000000000000" pitchFamily="2" charset="2"/>
              <a:buChar char="q"/>
            </a:pPr>
            <a:r>
              <a:rPr lang="en-US" sz="2400" dirty="0">
                <a:solidFill>
                  <a:srgbClr val="FF0000"/>
                </a:solidFill>
              </a:rPr>
              <a:t> </a:t>
            </a:r>
            <a:r>
              <a:rPr lang="en-US" sz="2400" dirty="0" smtClean="0">
                <a:solidFill>
                  <a:srgbClr val="FF0000"/>
                </a:solidFill>
              </a:rPr>
              <a:t> Hearth </a:t>
            </a:r>
            <a:r>
              <a:rPr lang="en-US" sz="2400" dirty="0">
                <a:solidFill>
                  <a:srgbClr val="FF0000"/>
                </a:solidFill>
              </a:rPr>
              <a:t>and Home : </a:t>
            </a:r>
            <a:r>
              <a:rPr lang="en-US" sz="2400" dirty="0"/>
              <a:t>the sources of nourishment, the </a:t>
            </a:r>
            <a:r>
              <a:rPr lang="en-US" sz="2400" dirty="0" smtClean="0"/>
              <a:t>grounding     	force </a:t>
            </a:r>
            <a:r>
              <a:rPr lang="en-US" sz="2400" dirty="0"/>
              <a:t>of the characters’ </a:t>
            </a:r>
            <a:r>
              <a:rPr lang="en-US" sz="2400" dirty="0" smtClean="0"/>
              <a:t>lives.</a:t>
            </a:r>
          </a:p>
          <a:p>
            <a:pPr>
              <a:buFont typeface="Wingdings" panose="05000000000000000000" pitchFamily="2" charset="2"/>
              <a:buChar char="q"/>
            </a:pPr>
            <a:r>
              <a:rPr lang="en-US" sz="2400" dirty="0"/>
              <a:t> </a:t>
            </a:r>
            <a:r>
              <a:rPr lang="en-US" sz="2400" dirty="0" smtClean="0"/>
              <a:t> </a:t>
            </a:r>
            <a:r>
              <a:rPr lang="en-US" sz="2400" dirty="0" smtClean="0">
                <a:solidFill>
                  <a:srgbClr val="FF0000"/>
                </a:solidFill>
              </a:rPr>
              <a:t>Clothing</a:t>
            </a:r>
            <a:r>
              <a:rPr lang="en-US" sz="2400" dirty="0">
                <a:solidFill>
                  <a:srgbClr val="FF0000"/>
                </a:solidFill>
              </a:rPr>
              <a:t>: </a:t>
            </a:r>
            <a:r>
              <a:rPr lang="en-US" sz="2400" dirty="0"/>
              <a:t>represents important qualities of their </a:t>
            </a:r>
            <a:r>
              <a:rPr lang="en-US" sz="2400" dirty="0" smtClean="0"/>
              <a:t>nature</a:t>
            </a:r>
            <a:r>
              <a:rPr lang="en-US" sz="2400" dirty="0"/>
              <a:t> </a:t>
            </a:r>
            <a:r>
              <a:rPr lang="en-US" sz="2400" dirty="0" smtClean="0"/>
              <a:t>	Characters</a:t>
            </a:r>
            <a:r>
              <a:rPr lang="en-US" sz="2400" dirty="0"/>
              <a:t>’ clothing choices reflect fundamental truths about </a:t>
            </a:r>
            <a:r>
              <a:rPr lang="en-US" sz="2400" dirty="0" smtClean="0"/>
              <a:t>	their natures. </a:t>
            </a:r>
          </a:p>
          <a:p>
            <a:pPr marL="514350" indent="-514350">
              <a:buAutoNum type="arabicPeriod"/>
            </a:pPr>
            <a:endParaRPr lang="en-US" sz="2400" dirty="0"/>
          </a:p>
        </p:txBody>
      </p:sp>
    </p:spTree>
    <p:extLst>
      <p:ext uri="{BB962C8B-B14F-4D97-AF65-F5344CB8AC3E}">
        <p14:creationId xmlns:p14="http://schemas.microsoft.com/office/powerpoint/2010/main" val="26982839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5662" y="0"/>
            <a:ext cx="9432759" cy="767444"/>
          </a:xfrm>
        </p:spPr>
        <p:txBody>
          <a:bodyPr>
            <a:normAutofit/>
          </a:bodyPr>
          <a:lstStyle/>
          <a:p>
            <a:pPr algn="ctr"/>
            <a:r>
              <a:rPr lang="en-US" sz="3600" b="1" dirty="0">
                <a:solidFill>
                  <a:srgbClr val="00B050"/>
                </a:solidFill>
                <a:latin typeface="Baskerville Old Face" panose="02020602080505020303" pitchFamily="18" charset="0"/>
              </a:rPr>
              <a:t>Key </a:t>
            </a:r>
            <a:r>
              <a:rPr lang="en-US" sz="3600" b="1" dirty="0" smtClean="0">
                <a:solidFill>
                  <a:srgbClr val="00B050"/>
                </a:solidFill>
                <a:latin typeface="Baskerville Old Face" panose="02020602080505020303" pitchFamily="18" charset="0"/>
              </a:rPr>
              <a:t>Facts</a:t>
            </a:r>
            <a:endParaRPr lang="en-US" sz="3600" dirty="0">
              <a:solidFill>
                <a:srgbClr val="00B050"/>
              </a:solidFill>
              <a:latin typeface="Baskerville Old Face" panose="02020602080505020303" pitchFamily="18" charset="0"/>
            </a:endParaRPr>
          </a:p>
        </p:txBody>
      </p:sp>
      <p:sp>
        <p:nvSpPr>
          <p:cNvPr id="3" name="Content Placeholder 2"/>
          <p:cNvSpPr>
            <a:spLocks noGrp="1"/>
          </p:cNvSpPr>
          <p:nvPr>
            <p:ph idx="1"/>
          </p:nvPr>
        </p:nvSpPr>
        <p:spPr>
          <a:xfrm>
            <a:off x="1203158" y="930729"/>
            <a:ext cx="9978189" cy="5780314"/>
          </a:xfrm>
        </p:spPr>
        <p:txBody>
          <a:bodyPr>
            <a:normAutofit fontScale="77500" lnSpcReduction="20000"/>
          </a:bodyPr>
          <a:lstStyle/>
          <a:p>
            <a:pPr>
              <a:buFont typeface="Wingdings" panose="05000000000000000000" pitchFamily="2" charset="2"/>
              <a:buChar char="v"/>
            </a:pPr>
            <a:r>
              <a:rPr lang="en-US" dirty="0" smtClean="0">
                <a:solidFill>
                  <a:srgbClr val="FF0000"/>
                </a:solidFill>
              </a:rPr>
              <a:t>Genre			</a:t>
            </a:r>
            <a:r>
              <a:rPr lang="en-US" dirty="0" smtClean="0"/>
              <a:t>: </a:t>
            </a:r>
            <a:r>
              <a:rPr lang="en-US" dirty="0">
                <a:solidFill>
                  <a:srgbClr val="002060"/>
                </a:solidFill>
              </a:rPr>
              <a:t>Bildungsroman</a:t>
            </a:r>
            <a:r>
              <a:rPr lang="en-US" dirty="0"/>
              <a:t>; </a:t>
            </a:r>
            <a:r>
              <a:rPr lang="en-US" dirty="0" smtClean="0"/>
              <a:t>tragedy</a:t>
            </a:r>
            <a:endParaRPr lang="en-US" dirty="0"/>
          </a:p>
          <a:p>
            <a:pPr>
              <a:buFont typeface="Wingdings" panose="05000000000000000000" pitchFamily="2" charset="2"/>
              <a:buChar char="v"/>
            </a:pPr>
            <a:r>
              <a:rPr lang="en-US" dirty="0" smtClean="0">
                <a:solidFill>
                  <a:srgbClr val="FF0000"/>
                </a:solidFill>
              </a:rPr>
              <a:t>Time </a:t>
            </a:r>
            <a:r>
              <a:rPr lang="en-US" dirty="0">
                <a:solidFill>
                  <a:srgbClr val="FF0000"/>
                </a:solidFill>
              </a:rPr>
              <a:t>and place written </a:t>
            </a:r>
            <a:r>
              <a:rPr lang="en-US" dirty="0" smtClean="0">
                <a:solidFill>
                  <a:srgbClr val="FF0000"/>
                </a:solidFill>
              </a:rPr>
              <a:t>	</a:t>
            </a:r>
            <a:r>
              <a:rPr lang="en-US" dirty="0" smtClean="0"/>
              <a:t>: 1857–1859</a:t>
            </a:r>
            <a:r>
              <a:rPr lang="en-US" dirty="0"/>
              <a:t>, </a:t>
            </a:r>
            <a:r>
              <a:rPr lang="en-US" dirty="0" smtClean="0"/>
              <a:t>England</a:t>
            </a:r>
          </a:p>
          <a:p>
            <a:pPr>
              <a:buFont typeface="Wingdings" panose="05000000000000000000" pitchFamily="2" charset="2"/>
              <a:buChar char="v"/>
            </a:pPr>
            <a:r>
              <a:rPr lang="en-US" dirty="0" smtClean="0">
                <a:solidFill>
                  <a:srgbClr val="FF0000"/>
                </a:solidFill>
              </a:rPr>
              <a:t>Narrator 			:  </a:t>
            </a:r>
            <a:r>
              <a:rPr lang="en-US" dirty="0" smtClean="0"/>
              <a:t>an </a:t>
            </a:r>
            <a:r>
              <a:rPr lang="en-US" dirty="0"/>
              <a:t>anonymous historian who knows Adam later </a:t>
            </a:r>
            <a:r>
              <a:rPr lang="en-US" dirty="0" smtClean="0"/>
              <a:t>				in life and has </a:t>
            </a:r>
            <a:r>
              <a:rPr lang="en-US" dirty="0"/>
              <a:t>a low opinion of </a:t>
            </a:r>
            <a:r>
              <a:rPr lang="en-US" dirty="0" smtClean="0"/>
              <a:t>the  reader</a:t>
            </a:r>
            <a:r>
              <a:rPr lang="en-US" dirty="0"/>
              <a:t>, </a:t>
            </a:r>
            <a:r>
              <a:rPr lang="en-US" dirty="0" smtClean="0"/>
              <a:t> 					probably a </a:t>
            </a:r>
            <a:r>
              <a:rPr lang="en-US" dirty="0"/>
              <a:t>socialite </a:t>
            </a:r>
            <a:r>
              <a:rPr lang="en-US" dirty="0" smtClean="0"/>
              <a:t>woman.</a:t>
            </a:r>
          </a:p>
          <a:p>
            <a:pPr>
              <a:buFont typeface="Wingdings" panose="05000000000000000000" pitchFamily="2" charset="2"/>
              <a:buChar char="v"/>
            </a:pPr>
            <a:r>
              <a:rPr lang="en-US" dirty="0" smtClean="0"/>
              <a:t> </a:t>
            </a:r>
            <a:r>
              <a:rPr lang="en-US" dirty="0" smtClean="0">
                <a:solidFill>
                  <a:srgbClr val="FF0000"/>
                </a:solidFill>
              </a:rPr>
              <a:t>Point </a:t>
            </a:r>
            <a:r>
              <a:rPr lang="en-US" dirty="0">
                <a:solidFill>
                  <a:srgbClr val="FF0000"/>
                </a:solidFill>
              </a:rPr>
              <a:t>of </a:t>
            </a:r>
            <a:r>
              <a:rPr lang="en-US" dirty="0" smtClean="0">
                <a:solidFill>
                  <a:srgbClr val="FF0000"/>
                </a:solidFill>
              </a:rPr>
              <a:t>view			: </a:t>
            </a:r>
            <a:r>
              <a:rPr lang="en-US" dirty="0" smtClean="0"/>
              <a:t>The </a:t>
            </a:r>
            <a:r>
              <a:rPr lang="en-US" dirty="0"/>
              <a:t>narrator speaks </a:t>
            </a:r>
            <a:r>
              <a:rPr lang="en-US" dirty="0" smtClean="0"/>
              <a:t>in </a:t>
            </a:r>
            <a:r>
              <a:rPr lang="en-US" dirty="0"/>
              <a:t>the third person, centering on </a:t>
            </a:r>
            <a:r>
              <a:rPr lang="en-US" dirty="0" smtClean="0"/>
              <a:t>				characters </a:t>
            </a:r>
            <a:r>
              <a:rPr lang="en-US" dirty="0"/>
              <a:t>one at a </a:t>
            </a:r>
            <a:r>
              <a:rPr lang="en-US" dirty="0" smtClean="0"/>
              <a:t>time </a:t>
            </a:r>
            <a:r>
              <a:rPr lang="en-US" dirty="0"/>
              <a:t>and </a:t>
            </a:r>
            <a:r>
              <a:rPr lang="en-US" dirty="0" smtClean="0"/>
              <a:t> revealing </a:t>
            </a:r>
            <a:r>
              <a:rPr lang="en-US" dirty="0"/>
              <a:t>their </a:t>
            </a:r>
            <a:r>
              <a:rPr lang="en-US" dirty="0" smtClean="0"/>
              <a:t> thoughts 				and </a:t>
            </a:r>
            <a:r>
              <a:rPr lang="en-US" dirty="0"/>
              <a:t>feelings in turn. </a:t>
            </a:r>
            <a:endParaRPr lang="en-US" dirty="0" smtClean="0"/>
          </a:p>
          <a:p>
            <a:pPr>
              <a:buFont typeface="Wingdings" panose="05000000000000000000" pitchFamily="2" charset="2"/>
              <a:buChar char="v"/>
            </a:pPr>
            <a:r>
              <a:rPr lang="en-US" dirty="0" smtClean="0">
                <a:solidFill>
                  <a:srgbClr val="FF0000"/>
                </a:solidFill>
              </a:rPr>
              <a:t>Tone :  </a:t>
            </a:r>
            <a:r>
              <a:rPr lang="en-US" dirty="0" smtClean="0"/>
              <a:t>The narrator is empathetic with the characters, sometimes very  sarcastic about the reader’s imagined response to the characters.</a:t>
            </a:r>
          </a:p>
          <a:p>
            <a:pPr>
              <a:buFont typeface="Wingdings" panose="05000000000000000000" pitchFamily="2" charset="2"/>
              <a:buChar char="v"/>
            </a:pPr>
            <a:r>
              <a:rPr lang="en-US" dirty="0" smtClean="0">
                <a:solidFill>
                  <a:srgbClr val="FF0000"/>
                </a:solidFill>
              </a:rPr>
              <a:t> Tense 			:  </a:t>
            </a:r>
            <a:r>
              <a:rPr lang="en-US" dirty="0" smtClean="0"/>
              <a:t>Past tense</a:t>
            </a:r>
          </a:p>
          <a:p>
            <a:pPr>
              <a:buFont typeface="Wingdings" panose="05000000000000000000" pitchFamily="2" charset="2"/>
              <a:buChar char="v"/>
            </a:pPr>
            <a:r>
              <a:rPr lang="en-US" dirty="0" smtClean="0"/>
              <a:t> </a:t>
            </a:r>
            <a:r>
              <a:rPr lang="en-US" dirty="0" smtClean="0">
                <a:solidFill>
                  <a:srgbClr val="FF0000"/>
                </a:solidFill>
              </a:rPr>
              <a:t>Setting </a:t>
            </a:r>
            <a:r>
              <a:rPr lang="en-US" dirty="0">
                <a:solidFill>
                  <a:srgbClr val="FF0000"/>
                </a:solidFill>
              </a:rPr>
              <a:t>(time) </a:t>
            </a:r>
            <a:r>
              <a:rPr lang="en-US" dirty="0" smtClean="0">
                <a:solidFill>
                  <a:srgbClr val="FF0000"/>
                </a:solidFill>
              </a:rPr>
              <a:t>		:  </a:t>
            </a:r>
            <a:r>
              <a:rPr lang="en-US" dirty="0"/>
              <a:t>June 1799–June </a:t>
            </a:r>
            <a:r>
              <a:rPr lang="en-US" dirty="0" smtClean="0"/>
              <a:t>1807</a:t>
            </a:r>
          </a:p>
          <a:p>
            <a:pPr>
              <a:buFont typeface="Wingdings" panose="05000000000000000000" pitchFamily="2" charset="2"/>
              <a:buChar char="v"/>
            </a:pPr>
            <a:r>
              <a:rPr lang="en-US" dirty="0"/>
              <a:t> </a:t>
            </a:r>
            <a:r>
              <a:rPr lang="en-US" dirty="0" smtClean="0">
                <a:solidFill>
                  <a:srgbClr val="FF0000"/>
                </a:solidFill>
              </a:rPr>
              <a:t>Setting </a:t>
            </a:r>
            <a:r>
              <a:rPr lang="en-US" dirty="0">
                <a:solidFill>
                  <a:srgbClr val="FF0000"/>
                </a:solidFill>
              </a:rPr>
              <a:t>(place) </a:t>
            </a:r>
            <a:r>
              <a:rPr lang="en-US" dirty="0" smtClean="0">
                <a:solidFill>
                  <a:srgbClr val="FF0000"/>
                </a:solidFill>
              </a:rPr>
              <a:t>		</a:t>
            </a:r>
            <a:r>
              <a:rPr lang="en-US" dirty="0" smtClean="0"/>
              <a:t>:  </a:t>
            </a:r>
            <a:r>
              <a:rPr lang="en-US" dirty="0"/>
              <a:t>Hayslope, </a:t>
            </a:r>
            <a:r>
              <a:rPr lang="en-US" dirty="0" smtClean="0"/>
              <a:t>England</a:t>
            </a:r>
          </a:p>
          <a:p>
            <a:pPr>
              <a:buFont typeface="Wingdings" panose="05000000000000000000" pitchFamily="2" charset="2"/>
              <a:buChar char="v"/>
            </a:pPr>
            <a:r>
              <a:rPr lang="en-US" dirty="0"/>
              <a:t> </a:t>
            </a:r>
            <a:r>
              <a:rPr lang="en-US" dirty="0" smtClean="0">
                <a:solidFill>
                  <a:srgbClr val="FF0000"/>
                </a:solidFill>
              </a:rPr>
              <a:t>Protagonist			: </a:t>
            </a:r>
            <a:r>
              <a:rPr lang="en-US" dirty="0" smtClean="0"/>
              <a:t>Adam Bede</a:t>
            </a:r>
          </a:p>
          <a:p>
            <a:pPr>
              <a:buFont typeface="Wingdings" panose="05000000000000000000" pitchFamily="2" charset="2"/>
              <a:buChar char="v"/>
            </a:pPr>
            <a:r>
              <a:rPr lang="en-US" dirty="0">
                <a:solidFill>
                  <a:srgbClr val="FF0000"/>
                </a:solidFill>
              </a:rPr>
              <a:t> </a:t>
            </a:r>
            <a:r>
              <a:rPr lang="en-US" dirty="0" smtClean="0">
                <a:solidFill>
                  <a:srgbClr val="FF0000"/>
                </a:solidFill>
              </a:rPr>
              <a:t>Major conflict		 : </a:t>
            </a:r>
            <a:r>
              <a:rPr lang="en-US" dirty="0" smtClean="0"/>
              <a:t>good vs. bad, morality vs. immorality</a:t>
            </a:r>
          </a:p>
          <a:p>
            <a:pPr>
              <a:buFont typeface="Wingdings" panose="05000000000000000000" pitchFamily="2" charset="2"/>
              <a:buChar char="v"/>
            </a:pPr>
            <a:r>
              <a:rPr lang="en-US" dirty="0">
                <a:solidFill>
                  <a:srgbClr val="FF0000"/>
                </a:solidFill>
              </a:rPr>
              <a:t> </a:t>
            </a:r>
            <a:r>
              <a:rPr lang="en-US" dirty="0" smtClean="0">
                <a:solidFill>
                  <a:srgbClr val="FF0000"/>
                </a:solidFill>
              </a:rPr>
              <a:t>Rising </a:t>
            </a:r>
            <a:r>
              <a:rPr lang="en-US" dirty="0">
                <a:solidFill>
                  <a:srgbClr val="FF0000"/>
                </a:solidFill>
              </a:rPr>
              <a:t>action </a:t>
            </a:r>
            <a:r>
              <a:rPr lang="en-US" dirty="0" smtClean="0">
                <a:solidFill>
                  <a:srgbClr val="FF0000"/>
                </a:solidFill>
              </a:rPr>
              <a:t>: </a:t>
            </a:r>
            <a:r>
              <a:rPr lang="en-US" dirty="0" smtClean="0"/>
              <a:t>Hetty Sorrel’s  affair </a:t>
            </a:r>
            <a:r>
              <a:rPr lang="en-US" dirty="0"/>
              <a:t>with Captain Donnithorne, gets pregnant, and </a:t>
            </a:r>
            <a:r>
              <a:rPr lang="en-US" dirty="0" smtClean="0"/>
              <a:t>murders </a:t>
            </a:r>
            <a:r>
              <a:rPr lang="en-US" dirty="0"/>
              <a:t>her </a:t>
            </a:r>
            <a:r>
              <a:rPr lang="en-US" dirty="0" smtClean="0"/>
              <a:t> newborn </a:t>
            </a:r>
            <a:r>
              <a:rPr lang="en-US" dirty="0"/>
              <a:t>child, Adam Bede must face the reality that not all people conform </a:t>
            </a:r>
            <a:r>
              <a:rPr lang="en-US" dirty="0" smtClean="0"/>
              <a:t>to </a:t>
            </a:r>
            <a:r>
              <a:rPr lang="en-US" dirty="0"/>
              <a:t>his conception of </a:t>
            </a:r>
            <a:r>
              <a:rPr lang="en-US" dirty="0" smtClean="0"/>
              <a:t>goodness.</a:t>
            </a:r>
            <a:endParaRPr lang="en-US" dirty="0"/>
          </a:p>
        </p:txBody>
      </p:sp>
    </p:spTree>
    <p:extLst>
      <p:ext uri="{BB962C8B-B14F-4D97-AF65-F5344CB8AC3E}">
        <p14:creationId xmlns:p14="http://schemas.microsoft.com/office/powerpoint/2010/main" val="33524589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5218"/>
          </a:xfrm>
        </p:spPr>
        <p:txBody>
          <a:bodyPr>
            <a:normAutofit/>
          </a:bodyPr>
          <a:lstStyle/>
          <a:p>
            <a:pPr algn="ctr"/>
            <a:r>
              <a:rPr lang="en-US" sz="3600" b="1" dirty="0">
                <a:solidFill>
                  <a:srgbClr val="FF0000"/>
                </a:solidFill>
                <a:latin typeface="Baskerville Old Face" panose="02020602080505020303" pitchFamily="18" charset="0"/>
              </a:rPr>
              <a:t>Key Facts</a:t>
            </a:r>
            <a:endParaRPr lang="en-US" sz="3600" dirty="0">
              <a:solidFill>
                <a:srgbClr val="FF0000"/>
              </a:solidFill>
              <a:latin typeface="Baskerville Old Face" panose="02020602080505020303" pitchFamily="18" charset="0"/>
            </a:endParaRPr>
          </a:p>
        </p:txBody>
      </p:sp>
      <p:sp>
        <p:nvSpPr>
          <p:cNvPr id="3" name="Content Placeholder 2"/>
          <p:cNvSpPr>
            <a:spLocks noGrp="1"/>
          </p:cNvSpPr>
          <p:nvPr>
            <p:ph idx="1"/>
          </p:nvPr>
        </p:nvSpPr>
        <p:spPr>
          <a:xfrm>
            <a:off x="838200" y="1453243"/>
            <a:ext cx="10515600" cy="5172146"/>
          </a:xfrm>
        </p:spPr>
        <p:txBody>
          <a:bodyPr>
            <a:normAutofit/>
          </a:bodyPr>
          <a:lstStyle/>
          <a:p>
            <a:pPr>
              <a:buFont typeface="Wingdings" panose="05000000000000000000" pitchFamily="2" charset="2"/>
              <a:buChar char="v"/>
            </a:pPr>
            <a:r>
              <a:rPr lang="en-US" dirty="0" smtClean="0">
                <a:solidFill>
                  <a:srgbClr val="FFC000"/>
                </a:solidFill>
              </a:rPr>
              <a:t>Climax 		: </a:t>
            </a:r>
            <a:r>
              <a:rPr lang="en-US" dirty="0" smtClean="0">
                <a:solidFill>
                  <a:srgbClr val="002060"/>
                </a:solidFill>
              </a:rPr>
              <a:t>Adam’s </a:t>
            </a:r>
            <a:r>
              <a:rPr lang="en-US" dirty="0">
                <a:solidFill>
                  <a:srgbClr val="002060"/>
                </a:solidFill>
              </a:rPr>
              <a:t>discovery of Hetty’s crime </a:t>
            </a:r>
            <a:endParaRPr lang="en-US" dirty="0" smtClean="0">
              <a:solidFill>
                <a:srgbClr val="002060"/>
              </a:solidFill>
            </a:endParaRPr>
          </a:p>
          <a:p>
            <a:pPr>
              <a:buFont typeface="Wingdings" panose="05000000000000000000" pitchFamily="2" charset="2"/>
              <a:buChar char="v"/>
            </a:pPr>
            <a:r>
              <a:rPr lang="en-US" dirty="0" smtClean="0">
                <a:solidFill>
                  <a:srgbClr val="FFC000"/>
                </a:solidFill>
              </a:rPr>
              <a:t>Falling action	: </a:t>
            </a:r>
            <a:r>
              <a:rPr lang="en-US" dirty="0">
                <a:solidFill>
                  <a:srgbClr val="002060"/>
                </a:solidFill>
              </a:rPr>
              <a:t>Adam </a:t>
            </a:r>
            <a:r>
              <a:rPr lang="en-US" dirty="0" smtClean="0">
                <a:solidFill>
                  <a:srgbClr val="002060"/>
                </a:solidFill>
              </a:rPr>
              <a:t>forgives </a:t>
            </a:r>
            <a:r>
              <a:rPr lang="en-US" dirty="0">
                <a:solidFill>
                  <a:srgbClr val="002060"/>
                </a:solidFill>
              </a:rPr>
              <a:t>Hetty, and returns </a:t>
            </a:r>
            <a:r>
              <a:rPr lang="en-US" dirty="0" smtClean="0">
                <a:solidFill>
                  <a:srgbClr val="002060"/>
                </a:solidFill>
              </a:rPr>
              <a:t>to </a:t>
            </a:r>
            <a:r>
              <a:rPr lang="en-US" dirty="0">
                <a:solidFill>
                  <a:srgbClr val="002060"/>
                </a:solidFill>
              </a:rPr>
              <a:t>life in </a:t>
            </a:r>
            <a:r>
              <a:rPr lang="en-US" dirty="0" smtClean="0">
                <a:solidFill>
                  <a:srgbClr val="002060"/>
                </a:solidFill>
              </a:rPr>
              <a:t>					Hayslope</a:t>
            </a:r>
            <a:r>
              <a:rPr lang="en-US" dirty="0">
                <a:solidFill>
                  <a:srgbClr val="002060"/>
                </a:solidFill>
              </a:rPr>
              <a:t>. </a:t>
            </a:r>
            <a:endParaRPr lang="en-US" dirty="0" smtClean="0">
              <a:solidFill>
                <a:srgbClr val="002060"/>
              </a:solidFill>
            </a:endParaRPr>
          </a:p>
          <a:p>
            <a:pPr>
              <a:buFont typeface="Wingdings" panose="05000000000000000000" pitchFamily="2" charset="2"/>
              <a:buChar char="v"/>
            </a:pPr>
            <a:r>
              <a:rPr lang="en-US" dirty="0" smtClean="0">
                <a:solidFill>
                  <a:srgbClr val="FFC000"/>
                </a:solidFill>
              </a:rPr>
              <a:t>Themes 		: </a:t>
            </a:r>
            <a:r>
              <a:rPr lang="en-US" dirty="0" smtClean="0">
                <a:solidFill>
                  <a:srgbClr val="002060"/>
                </a:solidFill>
              </a:rPr>
              <a:t>The </a:t>
            </a:r>
            <a:r>
              <a:rPr lang="en-US" dirty="0">
                <a:solidFill>
                  <a:srgbClr val="002060"/>
                </a:solidFill>
              </a:rPr>
              <a:t>value of hard work; the power of love; the </a:t>
            </a:r>
            <a:r>
              <a:rPr lang="en-US" dirty="0" smtClean="0">
                <a:solidFill>
                  <a:srgbClr val="002060"/>
                </a:solidFill>
              </a:rPr>
              <a:t>				consequences </a:t>
            </a:r>
            <a:r>
              <a:rPr lang="en-US" dirty="0">
                <a:solidFill>
                  <a:srgbClr val="002060"/>
                </a:solidFill>
              </a:rPr>
              <a:t>of bad </a:t>
            </a:r>
            <a:r>
              <a:rPr lang="en-US" dirty="0" smtClean="0">
                <a:solidFill>
                  <a:srgbClr val="002060"/>
                </a:solidFill>
              </a:rPr>
              <a:t>behavior.</a:t>
            </a:r>
          </a:p>
          <a:p>
            <a:pPr>
              <a:buFont typeface="Wingdings" panose="05000000000000000000" pitchFamily="2" charset="2"/>
              <a:buChar char="v"/>
            </a:pPr>
            <a:r>
              <a:rPr lang="en-US" dirty="0">
                <a:solidFill>
                  <a:srgbClr val="00B050"/>
                </a:solidFill>
              </a:rPr>
              <a:t> </a:t>
            </a:r>
            <a:r>
              <a:rPr lang="en-US" dirty="0" smtClean="0">
                <a:solidFill>
                  <a:srgbClr val="FFC000"/>
                </a:solidFill>
              </a:rPr>
              <a:t>Motifs		:</a:t>
            </a:r>
            <a:r>
              <a:rPr lang="en-US" dirty="0" smtClean="0">
                <a:solidFill>
                  <a:srgbClr val="00B050"/>
                </a:solidFill>
              </a:rPr>
              <a:t> </a:t>
            </a:r>
            <a:r>
              <a:rPr lang="en-US" dirty="0">
                <a:solidFill>
                  <a:srgbClr val="002060"/>
                </a:solidFill>
              </a:rPr>
              <a:t>Natural beauty; dogs; narrative </a:t>
            </a:r>
            <a:r>
              <a:rPr lang="en-US" dirty="0" smtClean="0">
                <a:solidFill>
                  <a:srgbClr val="002060"/>
                </a:solidFill>
              </a:rPr>
              <a:t>sarcasm</a:t>
            </a:r>
          </a:p>
          <a:p>
            <a:pPr>
              <a:buFont typeface="Wingdings" panose="05000000000000000000" pitchFamily="2" charset="2"/>
              <a:buChar char="v"/>
            </a:pPr>
            <a:r>
              <a:rPr lang="en-US" dirty="0">
                <a:solidFill>
                  <a:srgbClr val="00B050"/>
                </a:solidFill>
              </a:rPr>
              <a:t> </a:t>
            </a:r>
            <a:r>
              <a:rPr lang="en-US" dirty="0" smtClean="0">
                <a:solidFill>
                  <a:srgbClr val="FFC000"/>
                </a:solidFill>
              </a:rPr>
              <a:t>Symbols		:</a:t>
            </a:r>
            <a:r>
              <a:rPr lang="en-US" dirty="0" smtClean="0">
                <a:solidFill>
                  <a:srgbClr val="002060"/>
                </a:solidFill>
              </a:rPr>
              <a:t>Gates</a:t>
            </a:r>
            <a:r>
              <a:rPr lang="en-US" dirty="0">
                <a:solidFill>
                  <a:srgbClr val="002060"/>
                </a:solidFill>
              </a:rPr>
              <a:t>; hearth and home; </a:t>
            </a:r>
            <a:r>
              <a:rPr lang="en-US" dirty="0" smtClean="0">
                <a:solidFill>
                  <a:srgbClr val="002060"/>
                </a:solidFill>
              </a:rPr>
              <a:t>clothing</a:t>
            </a:r>
          </a:p>
          <a:p>
            <a:pPr>
              <a:buFont typeface="Wingdings" panose="05000000000000000000" pitchFamily="2" charset="2"/>
              <a:buChar char="v"/>
            </a:pPr>
            <a:r>
              <a:rPr lang="en-US" dirty="0">
                <a:solidFill>
                  <a:srgbClr val="00B050"/>
                </a:solidFill>
              </a:rPr>
              <a:t> </a:t>
            </a:r>
            <a:r>
              <a:rPr lang="en-US" dirty="0" smtClean="0">
                <a:solidFill>
                  <a:srgbClr val="FFC000"/>
                </a:solidFill>
              </a:rPr>
              <a:t>Prediction	: </a:t>
            </a:r>
            <a:r>
              <a:rPr lang="en-US" dirty="0" smtClean="0">
                <a:solidFill>
                  <a:srgbClr val="002060"/>
                </a:solidFill>
              </a:rPr>
              <a:t>Adam </a:t>
            </a:r>
            <a:r>
              <a:rPr lang="en-US" dirty="0">
                <a:solidFill>
                  <a:srgbClr val="002060"/>
                </a:solidFill>
              </a:rPr>
              <a:t>hears the omen of death the night before </a:t>
            </a:r>
            <a:r>
              <a:rPr lang="en-US" dirty="0" smtClean="0">
                <a:solidFill>
                  <a:srgbClr val="002060"/>
                </a:solidFill>
              </a:rPr>
              <a:t>				his </a:t>
            </a:r>
            <a:r>
              <a:rPr lang="en-US" dirty="0">
                <a:solidFill>
                  <a:srgbClr val="002060"/>
                </a:solidFill>
              </a:rPr>
              <a:t>father dies; </a:t>
            </a:r>
            <a:r>
              <a:rPr lang="en-US" dirty="0" smtClean="0">
                <a:solidFill>
                  <a:srgbClr val="002060"/>
                </a:solidFill>
              </a:rPr>
              <a:t>Hetty’s </a:t>
            </a:r>
            <a:r>
              <a:rPr lang="en-US" dirty="0">
                <a:solidFill>
                  <a:srgbClr val="002060"/>
                </a:solidFill>
              </a:rPr>
              <a:t>impending shame is her </a:t>
            </a:r>
            <a:r>
              <a:rPr lang="en-US" dirty="0" smtClean="0">
                <a:solidFill>
                  <a:srgbClr val="002060"/>
                </a:solidFill>
              </a:rPr>
              <a:t>				pregnancy</a:t>
            </a:r>
            <a:r>
              <a:rPr lang="en-US" dirty="0">
                <a:solidFill>
                  <a:srgbClr val="002060"/>
                </a:solidFill>
              </a:rPr>
              <a:t>; Dinah blushes when Adam </a:t>
            </a:r>
            <a:r>
              <a:rPr lang="en-US" dirty="0" smtClean="0">
                <a:solidFill>
                  <a:srgbClr val="002060"/>
                </a:solidFill>
              </a:rPr>
              <a:t>surprises </a:t>
            </a:r>
            <a:r>
              <a:rPr lang="en-US" dirty="0">
                <a:solidFill>
                  <a:srgbClr val="002060"/>
                </a:solidFill>
              </a:rPr>
              <a:t>her </a:t>
            </a:r>
            <a:r>
              <a:rPr lang="en-US" dirty="0" smtClean="0">
                <a:solidFill>
                  <a:srgbClr val="002060"/>
                </a:solidFill>
              </a:rPr>
              <a:t>			at </a:t>
            </a:r>
            <a:r>
              <a:rPr lang="en-US" dirty="0">
                <a:solidFill>
                  <a:srgbClr val="002060"/>
                </a:solidFill>
              </a:rPr>
              <a:t>the Bede home, </a:t>
            </a:r>
            <a:r>
              <a:rPr lang="en-US" dirty="0" smtClean="0">
                <a:solidFill>
                  <a:srgbClr val="002060"/>
                </a:solidFill>
              </a:rPr>
              <a:t>predict </a:t>
            </a:r>
            <a:r>
              <a:rPr lang="en-US" dirty="0">
                <a:solidFill>
                  <a:srgbClr val="002060"/>
                </a:solidFill>
              </a:rPr>
              <a:t>their love and </a:t>
            </a:r>
            <a:r>
              <a:rPr lang="en-US" dirty="0" smtClean="0">
                <a:solidFill>
                  <a:srgbClr val="002060"/>
                </a:solidFill>
              </a:rPr>
              <a:t>marriage</a:t>
            </a:r>
            <a:r>
              <a:rPr lang="en-US" dirty="0">
                <a:solidFill>
                  <a:srgbClr val="002060"/>
                </a:solidFill>
              </a:rPr>
              <a:t>.</a:t>
            </a:r>
          </a:p>
          <a:p>
            <a:endParaRPr lang="en-US" dirty="0"/>
          </a:p>
        </p:txBody>
      </p:sp>
    </p:spTree>
    <p:extLst>
      <p:ext uri="{BB962C8B-B14F-4D97-AF65-F5344CB8AC3E}">
        <p14:creationId xmlns:p14="http://schemas.microsoft.com/office/powerpoint/2010/main" val="156019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5653"/>
          </a:xfrm>
        </p:spPr>
        <p:txBody>
          <a:bodyPr>
            <a:normAutofit/>
          </a:bodyPr>
          <a:lstStyle/>
          <a:p>
            <a:pPr algn="ctr"/>
            <a:r>
              <a:rPr lang="en-US" sz="3600" dirty="0">
                <a:solidFill>
                  <a:srgbClr val="C00000"/>
                </a:solidFill>
              </a:rPr>
              <a:t>Major Works</a:t>
            </a:r>
          </a:p>
        </p:txBody>
      </p:sp>
      <p:sp>
        <p:nvSpPr>
          <p:cNvPr id="3" name="Content Placeholder 2"/>
          <p:cNvSpPr>
            <a:spLocks noGrp="1"/>
          </p:cNvSpPr>
          <p:nvPr>
            <p:ph idx="1"/>
          </p:nvPr>
        </p:nvSpPr>
        <p:spPr>
          <a:xfrm>
            <a:off x="1122947" y="1363287"/>
            <a:ext cx="10230854" cy="5313284"/>
          </a:xfrm>
        </p:spPr>
        <p:txBody>
          <a:bodyPr>
            <a:normAutofit fontScale="92500" lnSpcReduction="10000"/>
          </a:bodyPr>
          <a:lstStyle/>
          <a:p>
            <a:r>
              <a:rPr lang="en-US" dirty="0">
                <a:solidFill>
                  <a:srgbClr val="002060"/>
                </a:solidFill>
              </a:rPr>
              <a:t>She translated into English </a:t>
            </a:r>
            <a:r>
              <a:rPr lang="en-US" dirty="0" smtClean="0">
                <a:solidFill>
                  <a:srgbClr val="002060"/>
                </a:solidFill>
              </a:rPr>
              <a:t>Feuerbach's "</a:t>
            </a:r>
            <a:r>
              <a:rPr lang="en-US" dirty="0" smtClean="0">
                <a:solidFill>
                  <a:srgbClr val="00B0F0"/>
                </a:solidFill>
              </a:rPr>
              <a:t>The </a:t>
            </a:r>
            <a:r>
              <a:rPr lang="en-US" dirty="0">
                <a:solidFill>
                  <a:srgbClr val="00B0F0"/>
                </a:solidFill>
              </a:rPr>
              <a:t>Essence of Christianity</a:t>
            </a:r>
            <a:r>
              <a:rPr lang="en-US" dirty="0" smtClean="0">
                <a:solidFill>
                  <a:srgbClr val="002060"/>
                </a:solidFill>
              </a:rPr>
              <a:t>‘.</a:t>
            </a:r>
            <a:endParaRPr lang="en-US" dirty="0">
              <a:solidFill>
                <a:srgbClr val="002060"/>
              </a:solidFill>
            </a:endParaRPr>
          </a:p>
          <a:p>
            <a:r>
              <a:rPr lang="en-US" dirty="0" smtClean="0">
                <a:solidFill>
                  <a:srgbClr val="002060"/>
                </a:solidFill>
              </a:rPr>
              <a:t>In </a:t>
            </a:r>
            <a:r>
              <a:rPr lang="en-US" dirty="0">
                <a:solidFill>
                  <a:srgbClr val="002060"/>
                </a:solidFill>
              </a:rPr>
              <a:t>1857, she wrote her first three stories for a magazine, </a:t>
            </a:r>
            <a:r>
              <a:rPr lang="en-US" dirty="0" smtClean="0">
                <a:solidFill>
                  <a:srgbClr val="002060"/>
                </a:solidFill>
              </a:rPr>
              <a:t>later </a:t>
            </a:r>
            <a:r>
              <a:rPr lang="en-US" dirty="0">
                <a:solidFill>
                  <a:srgbClr val="002060"/>
                </a:solidFill>
              </a:rPr>
              <a:t>published in book form </a:t>
            </a:r>
            <a:r>
              <a:rPr lang="en-US" dirty="0" smtClean="0">
                <a:solidFill>
                  <a:srgbClr val="002060"/>
                </a:solidFill>
              </a:rPr>
              <a:t>"</a:t>
            </a:r>
            <a:r>
              <a:rPr lang="en-US" i="1" dirty="0">
                <a:solidFill>
                  <a:srgbClr val="00B0F0"/>
                </a:solidFill>
              </a:rPr>
              <a:t>Scenes of Clerical Life</a:t>
            </a:r>
            <a:r>
              <a:rPr lang="en-US" dirty="0">
                <a:solidFill>
                  <a:srgbClr val="002060"/>
                </a:solidFill>
              </a:rPr>
              <a:t>.'</a:t>
            </a:r>
          </a:p>
          <a:p>
            <a:r>
              <a:rPr lang="en-US" dirty="0">
                <a:solidFill>
                  <a:srgbClr val="002060"/>
                </a:solidFill>
              </a:rPr>
              <a:t>"</a:t>
            </a:r>
            <a:r>
              <a:rPr lang="en-US" i="1" dirty="0">
                <a:solidFill>
                  <a:srgbClr val="00B0F0"/>
                </a:solidFill>
              </a:rPr>
              <a:t>Adam Bede</a:t>
            </a:r>
            <a:r>
              <a:rPr lang="en-US" dirty="0">
                <a:solidFill>
                  <a:srgbClr val="002060"/>
                </a:solidFill>
              </a:rPr>
              <a:t>" (1859</a:t>
            </a:r>
            <a:r>
              <a:rPr lang="en-US" dirty="0" smtClean="0">
                <a:solidFill>
                  <a:srgbClr val="002060"/>
                </a:solidFill>
              </a:rPr>
              <a:t>);</a:t>
            </a:r>
            <a:r>
              <a:rPr lang="en-US" dirty="0">
                <a:solidFill>
                  <a:srgbClr val="002060"/>
                </a:solidFill>
              </a:rPr>
              <a:t> </a:t>
            </a:r>
            <a:r>
              <a:rPr lang="en-US" dirty="0" smtClean="0">
                <a:solidFill>
                  <a:srgbClr val="002060"/>
                </a:solidFill>
              </a:rPr>
              <a:t> </a:t>
            </a:r>
            <a:r>
              <a:rPr lang="en-US" dirty="0">
                <a:solidFill>
                  <a:srgbClr val="002060"/>
                </a:solidFill>
              </a:rPr>
              <a:t>" </a:t>
            </a:r>
            <a:r>
              <a:rPr lang="en-US" i="1" dirty="0">
                <a:solidFill>
                  <a:srgbClr val="00B0F0"/>
                </a:solidFill>
              </a:rPr>
              <a:t>The Mill on the Floss</a:t>
            </a:r>
            <a:r>
              <a:rPr lang="en-US" dirty="0">
                <a:solidFill>
                  <a:srgbClr val="002060"/>
                </a:solidFill>
              </a:rPr>
              <a:t>' (1860</a:t>
            </a:r>
            <a:r>
              <a:rPr lang="en-US" dirty="0" smtClean="0">
                <a:solidFill>
                  <a:srgbClr val="002060"/>
                </a:solidFill>
              </a:rPr>
              <a:t>); </a:t>
            </a:r>
            <a:r>
              <a:rPr lang="en-US" dirty="0">
                <a:solidFill>
                  <a:srgbClr val="002060"/>
                </a:solidFill>
              </a:rPr>
              <a:t>"</a:t>
            </a:r>
            <a:r>
              <a:rPr lang="en-US" i="1" dirty="0">
                <a:solidFill>
                  <a:srgbClr val="00B0F0"/>
                </a:solidFill>
              </a:rPr>
              <a:t>Silas Marner</a:t>
            </a:r>
            <a:r>
              <a:rPr lang="en-US" dirty="0">
                <a:solidFill>
                  <a:srgbClr val="002060"/>
                </a:solidFill>
              </a:rPr>
              <a:t>' (</a:t>
            </a:r>
            <a:r>
              <a:rPr lang="en-US" dirty="0" smtClean="0">
                <a:solidFill>
                  <a:srgbClr val="002060"/>
                </a:solidFill>
              </a:rPr>
              <a:t>1861)</a:t>
            </a:r>
          </a:p>
          <a:p>
            <a:pPr marL="0" indent="0">
              <a:buNone/>
            </a:pPr>
            <a:r>
              <a:rPr lang="en-US" dirty="0" smtClean="0">
                <a:solidFill>
                  <a:srgbClr val="002060"/>
                </a:solidFill>
              </a:rPr>
              <a:t>These three novels describe </a:t>
            </a:r>
            <a:r>
              <a:rPr lang="en-US" dirty="0">
                <a:solidFill>
                  <a:srgbClr val="002060"/>
                </a:solidFill>
              </a:rPr>
              <a:t>rural </a:t>
            </a:r>
            <a:r>
              <a:rPr lang="en-US" dirty="0" smtClean="0">
                <a:solidFill>
                  <a:srgbClr val="002060"/>
                </a:solidFill>
              </a:rPr>
              <a:t>life and </a:t>
            </a:r>
            <a:r>
              <a:rPr lang="en-US" dirty="0">
                <a:solidFill>
                  <a:srgbClr val="002060"/>
                </a:solidFill>
              </a:rPr>
              <a:t>dealt with moral problems and contained psychological </a:t>
            </a:r>
            <a:r>
              <a:rPr lang="en-US" dirty="0" smtClean="0">
                <a:solidFill>
                  <a:srgbClr val="002060"/>
                </a:solidFill>
              </a:rPr>
              <a:t>studies </a:t>
            </a:r>
            <a:r>
              <a:rPr lang="en-US" dirty="0">
                <a:solidFill>
                  <a:srgbClr val="002060"/>
                </a:solidFill>
              </a:rPr>
              <a:t>of character.</a:t>
            </a:r>
          </a:p>
          <a:p>
            <a:r>
              <a:rPr lang="en-US" dirty="0">
                <a:solidFill>
                  <a:srgbClr val="002060"/>
                </a:solidFill>
              </a:rPr>
              <a:t> </a:t>
            </a:r>
            <a:r>
              <a:rPr lang="en-US" dirty="0" smtClean="0">
                <a:solidFill>
                  <a:srgbClr val="002060"/>
                </a:solidFill>
              </a:rPr>
              <a:t> </a:t>
            </a:r>
            <a:r>
              <a:rPr lang="en-US" dirty="0">
                <a:solidFill>
                  <a:srgbClr val="002060"/>
                </a:solidFill>
              </a:rPr>
              <a:t>In 1863, Eliot published "</a:t>
            </a:r>
            <a:r>
              <a:rPr lang="en-US" dirty="0">
                <a:solidFill>
                  <a:srgbClr val="00B0F0"/>
                </a:solidFill>
              </a:rPr>
              <a:t>Romola</a:t>
            </a:r>
            <a:r>
              <a:rPr lang="en-US" dirty="0">
                <a:solidFill>
                  <a:srgbClr val="002060"/>
                </a:solidFill>
              </a:rPr>
              <a:t>', a historical novel of the Renaissance in Italy, also discussing problems of religion and </a:t>
            </a:r>
            <a:r>
              <a:rPr lang="en-US" dirty="0" smtClean="0">
                <a:solidFill>
                  <a:srgbClr val="002060"/>
                </a:solidFill>
              </a:rPr>
              <a:t>morality.</a:t>
            </a:r>
          </a:p>
          <a:p>
            <a:r>
              <a:rPr lang="en-US" dirty="0" smtClean="0">
                <a:solidFill>
                  <a:srgbClr val="002060"/>
                </a:solidFill>
              </a:rPr>
              <a:t>In </a:t>
            </a:r>
            <a:r>
              <a:rPr lang="en-US" dirty="0">
                <a:solidFill>
                  <a:srgbClr val="002060"/>
                </a:solidFill>
              </a:rPr>
              <a:t>1866 appeared her "</a:t>
            </a:r>
            <a:r>
              <a:rPr lang="en-US" i="1" dirty="0">
                <a:solidFill>
                  <a:srgbClr val="00B0F0"/>
                </a:solidFill>
              </a:rPr>
              <a:t>Felix </a:t>
            </a:r>
            <a:r>
              <a:rPr lang="en-US" i="1" dirty="0" smtClean="0">
                <a:solidFill>
                  <a:srgbClr val="00B0F0"/>
                </a:solidFill>
              </a:rPr>
              <a:t>Holt the Radical</a:t>
            </a:r>
            <a:r>
              <a:rPr lang="en-US" dirty="0" smtClean="0">
                <a:solidFill>
                  <a:srgbClr val="002060"/>
                </a:solidFill>
              </a:rPr>
              <a:t>", a </a:t>
            </a:r>
            <a:r>
              <a:rPr lang="en-US" dirty="0">
                <a:solidFill>
                  <a:srgbClr val="002060"/>
                </a:solidFill>
              </a:rPr>
              <a:t>novel on </a:t>
            </a:r>
            <a:r>
              <a:rPr lang="en-US" dirty="0" smtClean="0">
                <a:solidFill>
                  <a:srgbClr val="002060"/>
                </a:solidFill>
              </a:rPr>
              <a:t>political questions</a:t>
            </a:r>
            <a:r>
              <a:rPr lang="en-US" dirty="0">
                <a:solidFill>
                  <a:srgbClr val="002060"/>
                </a:solidFill>
              </a:rPr>
              <a:t>.</a:t>
            </a:r>
          </a:p>
          <a:p>
            <a:r>
              <a:rPr lang="en-US" dirty="0">
                <a:solidFill>
                  <a:srgbClr val="002060"/>
                </a:solidFill>
              </a:rPr>
              <a:t> </a:t>
            </a:r>
            <a:r>
              <a:rPr lang="en-US" dirty="0" smtClean="0">
                <a:solidFill>
                  <a:srgbClr val="002060"/>
                </a:solidFill>
              </a:rPr>
              <a:t> </a:t>
            </a:r>
            <a:r>
              <a:rPr lang="en-US" dirty="0">
                <a:solidFill>
                  <a:srgbClr val="002060"/>
                </a:solidFill>
              </a:rPr>
              <a:t>" </a:t>
            </a:r>
            <a:r>
              <a:rPr lang="en-US" i="1" dirty="0">
                <a:solidFill>
                  <a:srgbClr val="00B0F0"/>
                </a:solidFill>
              </a:rPr>
              <a:t>Middlemarch</a:t>
            </a:r>
            <a:r>
              <a:rPr lang="en-US" dirty="0">
                <a:solidFill>
                  <a:srgbClr val="002060"/>
                </a:solidFill>
              </a:rPr>
              <a:t>" (1871-1872)</a:t>
            </a:r>
          </a:p>
          <a:p>
            <a:r>
              <a:rPr lang="en-US" dirty="0" smtClean="0">
                <a:solidFill>
                  <a:srgbClr val="002060"/>
                </a:solidFill>
              </a:rPr>
              <a:t> </a:t>
            </a:r>
            <a:r>
              <a:rPr lang="en-US" dirty="0">
                <a:solidFill>
                  <a:srgbClr val="002060"/>
                </a:solidFill>
              </a:rPr>
              <a:t>"</a:t>
            </a:r>
            <a:r>
              <a:rPr lang="en-US" i="1" dirty="0">
                <a:solidFill>
                  <a:srgbClr val="00B0F0"/>
                </a:solidFill>
              </a:rPr>
              <a:t>Daniel Deronda</a:t>
            </a:r>
            <a:r>
              <a:rPr lang="en-US" dirty="0">
                <a:solidFill>
                  <a:srgbClr val="002060"/>
                </a:solidFill>
              </a:rPr>
              <a:t>" (1876) were Eliot's last novels</a:t>
            </a:r>
            <a:r>
              <a:rPr lang="en-US" dirty="0" smtClean="0">
                <a:solidFill>
                  <a:srgbClr val="002060"/>
                </a:solidFill>
              </a:rPr>
              <a:t>.</a:t>
            </a:r>
            <a:endParaRPr lang="en-US" dirty="0">
              <a:solidFill>
                <a:srgbClr val="002060"/>
              </a:solidFill>
            </a:endParaRPr>
          </a:p>
        </p:txBody>
      </p:sp>
    </p:spTree>
    <p:extLst>
      <p:ext uri="{BB962C8B-B14F-4D97-AF65-F5344CB8AC3E}">
        <p14:creationId xmlns:p14="http://schemas.microsoft.com/office/powerpoint/2010/main" val="2883574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8336"/>
            <a:ext cx="10515600" cy="898359"/>
          </a:xfrm>
        </p:spPr>
        <p:txBody>
          <a:bodyPr/>
          <a:lstStyle/>
          <a:p>
            <a:pPr algn="ctr"/>
            <a:r>
              <a:rPr lang="en-US" sz="3600" dirty="0" smtClean="0">
                <a:solidFill>
                  <a:srgbClr val="FFC000"/>
                </a:solidFill>
              </a:rPr>
              <a:t>Methodism</a:t>
            </a:r>
            <a:endParaRPr lang="en-US" sz="3600" dirty="0">
              <a:solidFill>
                <a:srgbClr val="FFC000"/>
              </a:solidFill>
            </a:endParaRPr>
          </a:p>
        </p:txBody>
      </p:sp>
      <p:sp>
        <p:nvSpPr>
          <p:cNvPr id="3" name="Content Placeholder 2"/>
          <p:cNvSpPr>
            <a:spLocks noGrp="1"/>
          </p:cNvSpPr>
          <p:nvPr>
            <p:ph idx="1"/>
          </p:nvPr>
        </p:nvSpPr>
        <p:spPr>
          <a:xfrm>
            <a:off x="838200" y="1171074"/>
            <a:ext cx="10295021" cy="5005889"/>
          </a:xfrm>
        </p:spPr>
        <p:txBody>
          <a:bodyPr>
            <a:normAutofit/>
          </a:bodyPr>
          <a:lstStyle/>
          <a:p>
            <a:r>
              <a:rPr lang="en-US" dirty="0"/>
              <a:t> </a:t>
            </a:r>
            <a:r>
              <a:rPr lang="en-US" sz="2600" dirty="0" smtClean="0">
                <a:solidFill>
                  <a:srgbClr val="FF0000"/>
                </a:solidFill>
                <a:latin typeface="Times New Roman" panose="02020603050405020304" pitchFamily="18" charset="0"/>
                <a:cs typeface="Times New Roman" panose="02020603050405020304" pitchFamily="18" charset="0"/>
              </a:rPr>
              <a:t>Methodist</a:t>
            </a:r>
            <a:r>
              <a:rPr lang="en-US" sz="2600" dirty="0" smtClean="0">
                <a:latin typeface="Times New Roman" panose="02020603050405020304" pitchFamily="18" charset="0"/>
                <a:cs typeface="Times New Roman" panose="02020603050405020304" pitchFamily="18" charset="0"/>
              </a:rPr>
              <a:t>: a </a:t>
            </a:r>
            <a:r>
              <a:rPr lang="en-US" sz="2600" dirty="0">
                <a:latin typeface="Times New Roman" panose="02020603050405020304" pitchFamily="18" charset="0"/>
                <a:cs typeface="Times New Roman" panose="02020603050405020304" pitchFamily="18" charset="0"/>
              </a:rPr>
              <a:t>member of any branch of a </a:t>
            </a:r>
            <a:r>
              <a:rPr lang="en-US" sz="2600" dirty="0">
                <a:latin typeface="Times New Roman" panose="02020603050405020304" pitchFamily="18" charset="0"/>
                <a:cs typeface="Times New Roman" panose="02020603050405020304" pitchFamily="18" charset="0"/>
                <a:hlinkClick r:id="rId2" tooltip="Definition of Protestant"/>
              </a:rPr>
              <a:t>Protestant</a:t>
            </a:r>
            <a:r>
              <a:rPr lang="en-US" sz="2600" dirty="0">
                <a:latin typeface="Times New Roman" panose="02020603050405020304" pitchFamily="18" charset="0"/>
                <a:cs typeface="Times New Roman" panose="02020603050405020304" pitchFamily="18" charset="0"/>
              </a:rPr>
              <a:t> Christian denomination that </a:t>
            </a:r>
            <a:r>
              <a:rPr lang="en-US" sz="2600" dirty="0">
                <a:latin typeface="Times New Roman" panose="02020603050405020304" pitchFamily="18" charset="0"/>
                <a:cs typeface="Times New Roman" panose="02020603050405020304" pitchFamily="18" charset="0"/>
                <a:hlinkClick r:id="rId3" tooltip="Definition of developed"/>
              </a:rPr>
              <a:t>developed</a:t>
            </a:r>
            <a:r>
              <a:rPr lang="en-US" sz="2600" dirty="0">
                <a:latin typeface="Times New Roman" panose="02020603050405020304" pitchFamily="18" charset="0"/>
                <a:cs typeface="Times New Roman" panose="02020603050405020304" pitchFamily="18" charset="0"/>
              </a:rPr>
              <a:t> from the </a:t>
            </a:r>
            <a:r>
              <a:rPr lang="en-US" sz="2600" dirty="0">
                <a:latin typeface="Times New Roman" panose="02020603050405020304" pitchFamily="18" charset="0"/>
                <a:cs typeface="Times New Roman" panose="02020603050405020304" pitchFamily="18" charset="0"/>
                <a:hlinkClick r:id="rId4" tooltip="Definition of evangelistic"/>
              </a:rPr>
              <a:t>evangelistic</a:t>
            </a:r>
            <a:r>
              <a:rPr lang="en-US" sz="2600" dirty="0">
                <a:latin typeface="Times New Roman" panose="02020603050405020304" pitchFamily="18" charset="0"/>
                <a:cs typeface="Times New Roman" panose="02020603050405020304" pitchFamily="18" charset="0"/>
              </a:rPr>
              <a:t> teachings and work of </a:t>
            </a:r>
            <a:r>
              <a:rPr lang="en-US" sz="2600" dirty="0" smtClean="0">
                <a:latin typeface="Times New Roman" panose="02020603050405020304" pitchFamily="18" charset="0"/>
                <a:cs typeface="Times New Roman" panose="02020603050405020304" pitchFamily="18" charset="0"/>
              </a:rPr>
              <a:t>John and</a:t>
            </a:r>
            <a:r>
              <a:rPr lang="en-US" sz="2600" dirty="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hlinkClick r:id="rId5" tooltip="Definition of Charles"/>
              </a:rPr>
              <a:t>Charles</a:t>
            </a:r>
            <a:r>
              <a:rPr lang="en-US" sz="2600" dirty="0">
                <a:latin typeface="Times New Roman" panose="02020603050405020304" pitchFamily="18" charset="0"/>
                <a:cs typeface="Times New Roman" panose="02020603050405020304" pitchFamily="18" charset="0"/>
              </a:rPr>
              <a:t> Wesley, </a:t>
            </a:r>
            <a:r>
              <a:rPr lang="en-US" sz="2600" dirty="0">
                <a:latin typeface="Times New Roman" panose="02020603050405020304" pitchFamily="18" charset="0"/>
                <a:cs typeface="Times New Roman" panose="02020603050405020304" pitchFamily="18" charset="0"/>
                <a:hlinkClick r:id="rId6" tooltip="Definition of George"/>
              </a:rPr>
              <a:t>George</a:t>
            </a:r>
            <a:r>
              <a:rPr lang="en-US" sz="2600" dirty="0">
                <a:latin typeface="Times New Roman" panose="02020603050405020304" pitchFamily="18" charset="0"/>
                <a:cs typeface="Times New Roman" panose="02020603050405020304" pitchFamily="18" charset="0"/>
              </a:rPr>
              <a:t> Whitefield, and others in the </a:t>
            </a:r>
            <a:r>
              <a:rPr lang="en-US" sz="2600" dirty="0">
                <a:latin typeface="Times New Roman" panose="02020603050405020304" pitchFamily="18" charset="0"/>
                <a:cs typeface="Times New Roman" panose="02020603050405020304" pitchFamily="18" charset="0"/>
                <a:hlinkClick r:id="rId7" tooltip="Definition of early"/>
              </a:rPr>
              <a:t>early</a:t>
            </a:r>
            <a:r>
              <a:rPr lang="en-US" sz="2600" dirty="0">
                <a:latin typeface="Times New Roman" panose="02020603050405020304" pitchFamily="18" charset="0"/>
                <a:cs typeface="Times New Roman" panose="02020603050405020304" pitchFamily="18" charset="0"/>
              </a:rPr>
              <a:t> 18th </a:t>
            </a:r>
            <a:r>
              <a:rPr lang="en-US" sz="2600" dirty="0">
                <a:latin typeface="Times New Roman" panose="02020603050405020304" pitchFamily="18" charset="0"/>
                <a:cs typeface="Times New Roman" panose="02020603050405020304" pitchFamily="18" charset="0"/>
                <a:hlinkClick r:id="rId8" tooltip="Definition of cent"/>
              </a:rPr>
              <a:t>cent</a:t>
            </a:r>
            <a:r>
              <a:rPr lang="en-US" sz="2600" dirty="0">
                <a:latin typeface="Times New Roman" panose="02020603050405020304" pitchFamily="18" charset="0"/>
                <a:cs typeface="Times New Roman" panose="02020603050405020304" pitchFamily="18" charset="0"/>
              </a:rPr>
              <a:t>. </a:t>
            </a:r>
          </a:p>
          <a:p>
            <a:pPr marL="0" indent="0">
              <a:buNone/>
            </a:pPr>
            <a:r>
              <a:rPr lang="en-GB" sz="2600" b="1" dirty="0" smtClean="0">
                <a:latin typeface="Times New Roman" panose="02020603050405020304" pitchFamily="18" charset="0"/>
                <a:cs typeface="Times New Roman" panose="02020603050405020304" pitchFamily="18" charset="0"/>
              </a:rPr>
              <a:t>	</a:t>
            </a:r>
            <a:r>
              <a:rPr lang="en-GB" sz="2600" b="1" dirty="0" smtClean="0">
                <a:solidFill>
                  <a:srgbClr val="FF0000"/>
                </a:solidFill>
                <a:latin typeface="Times New Roman" panose="02020603050405020304" pitchFamily="18" charset="0"/>
                <a:cs typeface="Times New Roman" panose="02020603050405020304" pitchFamily="18" charset="0"/>
              </a:rPr>
              <a:t>The </a:t>
            </a:r>
            <a:r>
              <a:rPr lang="en-GB" sz="2600" b="1" dirty="0">
                <a:solidFill>
                  <a:srgbClr val="FF0000"/>
                </a:solidFill>
                <a:latin typeface="Times New Roman" panose="02020603050405020304" pitchFamily="18" charset="0"/>
                <a:cs typeface="Times New Roman" panose="02020603050405020304" pitchFamily="18" charset="0"/>
              </a:rPr>
              <a:t>Church's </a:t>
            </a:r>
            <a:r>
              <a:rPr lang="en-GB" sz="2600" b="1" dirty="0" smtClean="0">
                <a:solidFill>
                  <a:srgbClr val="FF0000"/>
                </a:solidFill>
                <a:latin typeface="Times New Roman" panose="02020603050405020304" pitchFamily="18" charset="0"/>
                <a:cs typeface="Times New Roman" panose="02020603050405020304" pitchFamily="18" charset="0"/>
              </a:rPr>
              <a:t>purpose:</a:t>
            </a:r>
          </a:p>
          <a:p>
            <a:pPr marL="0" indent="0">
              <a:buNone/>
            </a:pPr>
            <a:r>
              <a:rPr lang="en-GB" sz="2600" b="1" dirty="0" smtClean="0">
                <a:solidFill>
                  <a:srgbClr val="FFC000"/>
                </a:solidFill>
                <a:latin typeface="Times New Roman" panose="02020603050405020304" pitchFamily="18" charset="0"/>
                <a:cs typeface="Times New Roman" panose="02020603050405020304" pitchFamily="18" charset="0"/>
              </a:rPr>
              <a:t>  </a:t>
            </a:r>
            <a:r>
              <a:rPr lang="en-GB" sz="2600" dirty="0" smtClean="0">
                <a:solidFill>
                  <a:srgbClr val="002060"/>
                </a:solidFill>
                <a:latin typeface="Times New Roman" panose="02020603050405020304" pitchFamily="18" charset="0"/>
                <a:cs typeface="Times New Roman" panose="02020603050405020304" pitchFamily="18" charset="0"/>
              </a:rPr>
              <a:t>The </a:t>
            </a:r>
            <a:r>
              <a:rPr lang="en-GB" sz="2600" dirty="0">
                <a:solidFill>
                  <a:srgbClr val="002060"/>
                </a:solidFill>
                <a:latin typeface="Times New Roman" panose="02020603050405020304" pitchFamily="18" charset="0"/>
                <a:cs typeface="Times New Roman" panose="02020603050405020304" pitchFamily="18" charset="0"/>
              </a:rPr>
              <a:t>Church exists to:</a:t>
            </a:r>
            <a:endParaRPr lang="en-US" sz="2600" dirty="0">
              <a:solidFill>
                <a:srgbClr val="002060"/>
              </a:solidFill>
              <a:latin typeface="Times New Roman" panose="02020603050405020304" pitchFamily="18" charset="0"/>
              <a:cs typeface="Times New Roman" panose="02020603050405020304" pitchFamily="18" charset="0"/>
            </a:endParaRPr>
          </a:p>
          <a:p>
            <a:pPr lvl="0"/>
            <a:r>
              <a:rPr lang="en-GB" sz="2600" dirty="0">
                <a:latin typeface="Times New Roman" panose="02020603050405020304" pitchFamily="18" charset="0"/>
                <a:cs typeface="Times New Roman" panose="02020603050405020304" pitchFamily="18" charset="0"/>
              </a:rPr>
              <a:t>Increase awareness of God's presence and celebrate God's love - Worship</a:t>
            </a:r>
            <a:endParaRPr lang="en-US" sz="2600" dirty="0">
              <a:latin typeface="Times New Roman" panose="02020603050405020304" pitchFamily="18" charset="0"/>
              <a:cs typeface="Times New Roman" panose="02020603050405020304" pitchFamily="18" charset="0"/>
            </a:endParaRPr>
          </a:p>
          <a:p>
            <a:pPr lvl="0"/>
            <a:r>
              <a:rPr lang="en-GB" sz="2600" dirty="0">
                <a:latin typeface="Times New Roman" panose="02020603050405020304" pitchFamily="18" charset="0"/>
                <a:cs typeface="Times New Roman" panose="02020603050405020304" pitchFamily="18" charset="0"/>
              </a:rPr>
              <a:t>Help people to learn and grow as Christians, through mutual support and care - Learning and Caring</a:t>
            </a:r>
            <a:endParaRPr lang="en-US" sz="2600" dirty="0">
              <a:latin typeface="Times New Roman" panose="02020603050405020304" pitchFamily="18" charset="0"/>
              <a:cs typeface="Times New Roman" panose="02020603050405020304" pitchFamily="18" charset="0"/>
            </a:endParaRPr>
          </a:p>
          <a:p>
            <a:pPr lvl="0"/>
            <a:r>
              <a:rPr lang="en-GB" sz="2600" dirty="0">
                <a:latin typeface="Times New Roman" panose="02020603050405020304" pitchFamily="18" charset="0"/>
                <a:cs typeface="Times New Roman" panose="02020603050405020304" pitchFamily="18" charset="0"/>
              </a:rPr>
              <a:t>Be a good neighbour to people in need and to challenge injustice - Service</a:t>
            </a:r>
            <a:endParaRPr lang="en-US" sz="2600" dirty="0">
              <a:latin typeface="Times New Roman" panose="02020603050405020304" pitchFamily="18" charset="0"/>
              <a:cs typeface="Times New Roman" panose="02020603050405020304" pitchFamily="18" charset="0"/>
            </a:endParaRPr>
          </a:p>
          <a:p>
            <a:pPr lvl="0"/>
            <a:r>
              <a:rPr lang="en-GB" sz="2600" dirty="0">
                <a:latin typeface="Times New Roman" panose="02020603050405020304" pitchFamily="18" charset="0"/>
                <a:cs typeface="Times New Roman" panose="02020603050405020304" pitchFamily="18" charset="0"/>
              </a:rPr>
              <a:t>Make more followers of </a:t>
            </a:r>
            <a:r>
              <a:rPr lang="en-GB" sz="2600" b="1" dirty="0">
                <a:latin typeface="Times New Roman" panose="02020603050405020304" pitchFamily="18" charset="0"/>
                <a:cs typeface="Times New Roman" panose="02020603050405020304" pitchFamily="18" charset="0"/>
                <a:hlinkClick r:id="rId9"/>
              </a:rPr>
              <a:t>Jesus Christ</a:t>
            </a:r>
            <a:r>
              <a:rPr lang="en-GB" sz="2600" dirty="0">
                <a:latin typeface="Times New Roman" panose="02020603050405020304" pitchFamily="18" charset="0"/>
                <a:cs typeface="Times New Roman" panose="02020603050405020304" pitchFamily="18" charset="0"/>
              </a:rPr>
              <a:t> - </a:t>
            </a:r>
            <a:r>
              <a:rPr lang="en-GB" sz="2600" dirty="0">
                <a:solidFill>
                  <a:srgbClr val="00B0F0"/>
                </a:solidFill>
                <a:latin typeface="Times New Roman" panose="02020603050405020304" pitchFamily="18" charset="0"/>
                <a:cs typeface="Times New Roman" panose="02020603050405020304" pitchFamily="18" charset="0"/>
              </a:rPr>
              <a:t>Evangelism</a:t>
            </a:r>
            <a:endParaRPr lang="en-US" sz="2600" dirty="0">
              <a:solidFill>
                <a:srgbClr val="00B0F0"/>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688381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43189"/>
          </a:xfrm>
        </p:spPr>
        <p:txBody>
          <a:bodyPr>
            <a:normAutofit/>
          </a:bodyPr>
          <a:lstStyle/>
          <a:p>
            <a:pPr algn="ctr"/>
            <a:r>
              <a:rPr lang="en-US" sz="3600" b="1" dirty="0">
                <a:solidFill>
                  <a:srgbClr val="00B050"/>
                </a:solidFill>
                <a:latin typeface="Baskerville Old Face" panose="02020602080505020303" pitchFamily="18" charset="0"/>
              </a:rPr>
              <a:t>Suggested Essay </a:t>
            </a:r>
            <a:r>
              <a:rPr lang="en-US" sz="3600" b="1" dirty="0" smtClean="0">
                <a:solidFill>
                  <a:srgbClr val="00B050"/>
                </a:solidFill>
                <a:latin typeface="Baskerville Old Face" panose="02020602080505020303" pitchFamily="18" charset="0"/>
              </a:rPr>
              <a:t>Topics</a:t>
            </a:r>
            <a:endParaRPr lang="en-US" sz="3600" dirty="0">
              <a:solidFill>
                <a:srgbClr val="00B050"/>
              </a:solidFill>
              <a:latin typeface="Baskerville Old Face" panose="02020602080505020303" pitchFamily="18" charset="0"/>
            </a:endParaRPr>
          </a:p>
        </p:txBody>
      </p:sp>
      <p:sp>
        <p:nvSpPr>
          <p:cNvPr id="3" name="Content Placeholder 2"/>
          <p:cNvSpPr>
            <a:spLocks noGrp="1"/>
          </p:cNvSpPr>
          <p:nvPr>
            <p:ph idx="1"/>
          </p:nvPr>
        </p:nvSpPr>
        <p:spPr>
          <a:xfrm>
            <a:off x="1331495" y="1690688"/>
            <a:ext cx="10022305" cy="5004025"/>
          </a:xfrm>
        </p:spPr>
        <p:txBody>
          <a:bodyPr>
            <a:normAutofit fontScale="92500"/>
          </a:bodyPr>
          <a:lstStyle/>
          <a:p>
            <a:pPr marL="0" indent="0">
              <a:lnSpc>
                <a:spcPct val="150000"/>
              </a:lnSpc>
              <a:buNone/>
            </a:pPr>
            <a:r>
              <a:rPr lang="en-US" sz="2400" dirty="0">
                <a:latin typeface="Times New Roman" panose="02020603050405020304" pitchFamily="18" charset="0"/>
                <a:cs typeface="Times New Roman" panose="02020603050405020304" pitchFamily="18" charset="0"/>
              </a:rPr>
              <a:t>1. </a:t>
            </a:r>
            <a:r>
              <a:rPr lang="en-US" sz="2400" dirty="0" smtClean="0">
                <a:latin typeface="Times New Roman" panose="02020603050405020304" pitchFamily="18" charset="0"/>
                <a:cs typeface="Times New Roman" panose="02020603050405020304" pitchFamily="18" charset="0"/>
              </a:rPr>
              <a:t>	How </a:t>
            </a:r>
            <a:r>
              <a:rPr lang="en-US" sz="2400" dirty="0">
                <a:latin typeface="Times New Roman" panose="02020603050405020304" pitchFamily="18" charset="0"/>
                <a:cs typeface="Times New Roman" panose="02020603050405020304" pitchFamily="18" charset="0"/>
              </a:rPr>
              <a:t>is the role of women in society portrayed in the novel? What </a:t>
            </a:r>
            <a:r>
              <a:rPr lang="en-US" sz="2400" dirty="0" smtClean="0">
                <a:latin typeface="Times New Roman" panose="02020603050405020304" pitchFamily="18" charset="0"/>
                <a:cs typeface="Times New Roman" panose="02020603050405020304" pitchFamily="18" charset="0"/>
              </a:rPr>
              <a:t>significance 	do </a:t>
            </a:r>
            <a:r>
              <a:rPr lang="en-US" sz="2400" dirty="0">
                <a:latin typeface="Times New Roman" panose="02020603050405020304" pitchFamily="18" charset="0"/>
                <a:cs typeface="Times New Roman" panose="02020603050405020304" pitchFamily="18" charset="0"/>
              </a:rPr>
              <a:t>you </a:t>
            </a:r>
            <a:r>
              <a:rPr lang="en-US" sz="2400" dirty="0" smtClean="0">
                <a:latin typeface="Times New Roman" panose="02020603050405020304" pitchFamily="18" charset="0"/>
                <a:cs typeface="Times New Roman" panose="02020603050405020304" pitchFamily="18" charset="0"/>
              </a:rPr>
              <a:t>	think </a:t>
            </a:r>
            <a:r>
              <a:rPr lang="en-US" sz="2400" dirty="0">
                <a:latin typeface="Times New Roman" panose="02020603050405020304" pitchFamily="18" charset="0"/>
                <a:cs typeface="Times New Roman" panose="02020603050405020304" pitchFamily="18" charset="0"/>
              </a:rPr>
              <a:t>it has on the novel that George Eliot is a </a:t>
            </a:r>
            <a:r>
              <a:rPr lang="en-US" sz="2400" dirty="0" smtClean="0">
                <a:latin typeface="Times New Roman" panose="02020603050405020304" pitchFamily="18" charset="0"/>
                <a:cs typeface="Times New Roman" panose="02020603050405020304" pitchFamily="18" charset="0"/>
              </a:rPr>
              <a:t>woman who </a:t>
            </a:r>
            <a:r>
              <a:rPr lang="en-US" sz="2400" dirty="0">
                <a:latin typeface="Times New Roman" panose="02020603050405020304" pitchFamily="18" charset="0"/>
                <a:cs typeface="Times New Roman" panose="02020603050405020304" pitchFamily="18" charset="0"/>
              </a:rPr>
              <a:t>took on a </a:t>
            </a:r>
            <a:r>
              <a:rPr lang="en-US" sz="2400" dirty="0" smtClean="0">
                <a:latin typeface="Times New Roman" panose="02020603050405020304" pitchFamily="18" charset="0"/>
                <a:cs typeface="Times New Roman" panose="02020603050405020304" pitchFamily="18" charset="0"/>
              </a:rPr>
              <a:t>	male </a:t>
            </a:r>
            <a:r>
              <a:rPr lang="en-US" sz="2400" dirty="0">
                <a:latin typeface="Times New Roman" panose="02020603050405020304" pitchFamily="18" charset="0"/>
                <a:cs typeface="Times New Roman" panose="02020603050405020304" pitchFamily="18" charset="0"/>
              </a:rPr>
              <a:t>pseudonym?</a:t>
            </a:r>
          </a:p>
          <a:p>
            <a:pPr marL="0" indent="0">
              <a:lnSpc>
                <a:spcPct val="150000"/>
              </a:lnSpc>
              <a:buNone/>
            </a:pPr>
            <a:r>
              <a:rPr lang="en-US" sz="2400" dirty="0" smtClean="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What </a:t>
            </a:r>
            <a:r>
              <a:rPr lang="en-US" sz="2400" dirty="0">
                <a:latin typeface="Times New Roman" panose="02020603050405020304" pitchFamily="18" charset="0"/>
                <a:cs typeface="Times New Roman" panose="02020603050405020304" pitchFamily="18" charset="0"/>
              </a:rPr>
              <a:t>is </a:t>
            </a:r>
            <a:r>
              <a:rPr lang="en-US" sz="2400" dirty="0" smtClean="0">
                <a:latin typeface="Times New Roman" panose="02020603050405020304" pitchFamily="18" charset="0"/>
                <a:cs typeface="Times New Roman" panose="02020603050405020304" pitchFamily="18" charset="0"/>
              </a:rPr>
              <a:t>Methodism?/ Why is it important that Dinah Morris and Seth Bede are 	Methodists?/ 	Is </a:t>
            </a:r>
            <a:r>
              <a:rPr lang="en-US" sz="2400" dirty="0">
                <a:latin typeface="Times New Roman" panose="02020603050405020304" pitchFamily="18" charset="0"/>
                <a:cs typeface="Times New Roman" panose="02020603050405020304" pitchFamily="18" charset="0"/>
              </a:rPr>
              <a:t>Adam Bede a religious novel?</a:t>
            </a:r>
          </a:p>
          <a:p>
            <a:pPr marL="0" indent="0">
              <a:lnSpc>
                <a:spcPct val="150000"/>
              </a:lnSpc>
              <a:buNone/>
            </a:pPr>
            <a:r>
              <a:rPr lang="en-US" sz="2400" dirty="0" smtClean="0">
                <a:latin typeface="Times New Roman" panose="02020603050405020304" pitchFamily="18" charset="0"/>
                <a:cs typeface="Times New Roman" panose="02020603050405020304" pitchFamily="18" charset="0"/>
              </a:rPr>
              <a:t>3.	 </a:t>
            </a:r>
            <a:r>
              <a:rPr lang="en-US" sz="2400" dirty="0">
                <a:latin typeface="Times New Roman" panose="02020603050405020304" pitchFamily="18" charset="0"/>
                <a:cs typeface="Times New Roman" panose="02020603050405020304" pitchFamily="18" charset="0"/>
              </a:rPr>
              <a:t>Is Captain Donnithorne responsible for Hetty’s plight? Is he a bad man</a:t>
            </a:r>
            <a:r>
              <a:rPr lang="en-US" sz="2400" dirty="0" smtClean="0">
                <a:latin typeface="Times New Roman" panose="02020603050405020304" pitchFamily="18" charset="0"/>
                <a:cs typeface="Times New Roman" panose="02020603050405020304" pitchFamily="18" charset="0"/>
              </a:rPr>
              <a:t>?</a:t>
            </a:r>
          </a:p>
          <a:p>
            <a:pPr marL="0" indent="0">
              <a:lnSpc>
                <a:spcPct val="150000"/>
              </a:lnSpc>
              <a:buNone/>
            </a:pPr>
            <a:r>
              <a:rPr lang="en-US" sz="2400" dirty="0" smtClean="0">
                <a:latin typeface="Times New Roman" panose="02020603050405020304" pitchFamily="18" charset="0"/>
                <a:cs typeface="Times New Roman" panose="02020603050405020304" pitchFamily="18" charset="0"/>
              </a:rPr>
              <a:t> 4. 	Why is Dinah the only person able to get through to Hetty while she is in jail?</a:t>
            </a:r>
          </a:p>
          <a:p>
            <a:pPr marL="0" indent="0">
              <a:lnSpc>
                <a:spcPct val="150000"/>
              </a:lnSpc>
              <a:buNone/>
            </a:pPr>
            <a:r>
              <a:rPr lang="en-US" sz="2400" dirty="0" smtClean="0">
                <a:latin typeface="Times New Roman" panose="02020603050405020304" pitchFamily="18" charset="0"/>
                <a:cs typeface="Times New Roman" panose="02020603050405020304" pitchFamily="18" charset="0"/>
              </a:rPr>
              <a:t> 5</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Sketch the character of Adam/ Hetty/ Dinah.</a:t>
            </a:r>
            <a:endParaRPr lang="en-US" sz="2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484289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8337"/>
            <a:ext cx="10515600" cy="1234949"/>
          </a:xfrm>
        </p:spPr>
        <p:txBody>
          <a:bodyPr>
            <a:normAutofit fontScale="90000"/>
          </a:bodyPr>
          <a:lstStyle/>
          <a:p>
            <a:pPr algn="ctr"/>
            <a:r>
              <a:rPr lang="en-US" dirty="0">
                <a:solidFill>
                  <a:srgbClr val="C00000"/>
                </a:solidFill>
              </a:rPr>
              <a:t>Introduction </a:t>
            </a:r>
            <a:r>
              <a:rPr lang="en-US" dirty="0" smtClean="0">
                <a:solidFill>
                  <a:srgbClr val="C00000"/>
                </a:solidFill>
              </a:rPr>
              <a:t>to </a:t>
            </a:r>
            <a:r>
              <a:rPr lang="en-US" dirty="0">
                <a:solidFill>
                  <a:srgbClr val="C00000"/>
                </a:solidFill>
              </a:rPr>
              <a:t>Major </a:t>
            </a:r>
            <a:r>
              <a:rPr lang="en-US" dirty="0" smtClean="0">
                <a:solidFill>
                  <a:srgbClr val="C00000"/>
                </a:solidFill>
              </a:rPr>
              <a:t>Works  </a:t>
            </a:r>
            <a:r>
              <a:rPr lang="en-US" dirty="0" smtClean="0"/>
              <a:t/>
            </a:r>
            <a:br>
              <a:rPr lang="en-US" dirty="0" smtClean="0"/>
            </a:br>
            <a:r>
              <a:rPr lang="en-US" dirty="0" smtClean="0"/>
              <a:t> </a:t>
            </a:r>
            <a:r>
              <a:rPr lang="en-US" dirty="0" smtClean="0">
                <a:solidFill>
                  <a:srgbClr val="FF0000"/>
                </a:solidFill>
              </a:rPr>
              <a:t>1. </a:t>
            </a:r>
            <a:r>
              <a:rPr lang="en-US" i="1" dirty="0">
                <a:solidFill>
                  <a:srgbClr val="FF0000"/>
                </a:solidFill>
              </a:rPr>
              <a:t>Adam </a:t>
            </a:r>
            <a:r>
              <a:rPr lang="en-US" i="1" dirty="0" smtClean="0">
                <a:solidFill>
                  <a:srgbClr val="FF0000"/>
                </a:solidFill>
              </a:rPr>
              <a:t>Bede</a:t>
            </a:r>
            <a:endParaRPr lang="en-US" dirty="0">
              <a:solidFill>
                <a:srgbClr val="FF0000"/>
              </a:solidFill>
            </a:endParaRPr>
          </a:p>
        </p:txBody>
      </p:sp>
      <p:sp>
        <p:nvSpPr>
          <p:cNvPr id="3" name="Content Placeholder 2"/>
          <p:cNvSpPr>
            <a:spLocks noGrp="1"/>
          </p:cNvSpPr>
          <p:nvPr>
            <p:ph idx="1"/>
          </p:nvPr>
        </p:nvSpPr>
        <p:spPr>
          <a:xfrm>
            <a:off x="1347536" y="1603480"/>
            <a:ext cx="9817769" cy="4957741"/>
          </a:xfrm>
        </p:spPr>
        <p:txBody>
          <a:bodyPr>
            <a:normAutofit/>
          </a:bodyPr>
          <a:lstStyle/>
          <a:p>
            <a:r>
              <a:rPr lang="en-US" dirty="0" smtClean="0">
                <a:solidFill>
                  <a:srgbClr val="002060"/>
                </a:solidFill>
              </a:rPr>
              <a:t>It </a:t>
            </a:r>
            <a:r>
              <a:rPr lang="en-US" dirty="0">
                <a:solidFill>
                  <a:srgbClr val="002060"/>
                </a:solidFill>
              </a:rPr>
              <a:t>is a study of the impact of </a:t>
            </a:r>
            <a:r>
              <a:rPr lang="en-US" dirty="0">
                <a:solidFill>
                  <a:srgbClr val="00B0F0"/>
                </a:solidFill>
              </a:rPr>
              <a:t>Methodism</a:t>
            </a:r>
            <a:r>
              <a:rPr lang="en-US" dirty="0">
                <a:solidFill>
                  <a:srgbClr val="002060"/>
                </a:solidFill>
              </a:rPr>
              <a:t> on English country life. It is known for its </a:t>
            </a:r>
            <a:r>
              <a:rPr lang="en-US" dirty="0">
                <a:solidFill>
                  <a:srgbClr val="00B0F0"/>
                </a:solidFill>
              </a:rPr>
              <a:t>pastoral beauty, a high moral tone </a:t>
            </a:r>
            <a:r>
              <a:rPr lang="en-US" dirty="0">
                <a:solidFill>
                  <a:srgbClr val="002060"/>
                </a:solidFill>
              </a:rPr>
              <a:t>as well as </a:t>
            </a:r>
            <a:r>
              <a:rPr lang="en-US" dirty="0">
                <a:solidFill>
                  <a:srgbClr val="00B0F0"/>
                </a:solidFill>
              </a:rPr>
              <a:t>psychological study of characters</a:t>
            </a:r>
            <a:r>
              <a:rPr lang="en-US" dirty="0" smtClean="0">
                <a:solidFill>
                  <a:srgbClr val="002060"/>
                </a:solidFill>
              </a:rPr>
              <a:t>.</a:t>
            </a:r>
          </a:p>
          <a:p>
            <a:pPr marL="0" indent="0">
              <a:buNone/>
            </a:pPr>
            <a:endParaRPr lang="en-US" dirty="0">
              <a:solidFill>
                <a:srgbClr val="002060"/>
              </a:solidFill>
            </a:endParaRPr>
          </a:p>
          <a:p>
            <a:r>
              <a:rPr lang="en-US" dirty="0">
                <a:solidFill>
                  <a:srgbClr val="002060"/>
                </a:solidFill>
              </a:rPr>
              <a:t> </a:t>
            </a:r>
            <a:r>
              <a:rPr lang="en-US" dirty="0" smtClean="0">
                <a:solidFill>
                  <a:srgbClr val="00B0F0"/>
                </a:solidFill>
              </a:rPr>
              <a:t>Adam </a:t>
            </a:r>
            <a:r>
              <a:rPr lang="en-US" dirty="0">
                <a:solidFill>
                  <a:srgbClr val="00B0F0"/>
                </a:solidFill>
              </a:rPr>
              <a:t>Bede </a:t>
            </a:r>
            <a:r>
              <a:rPr lang="en-US" dirty="0">
                <a:solidFill>
                  <a:srgbClr val="002060"/>
                </a:solidFill>
              </a:rPr>
              <a:t>is a </a:t>
            </a:r>
            <a:r>
              <a:rPr lang="en-US" dirty="0" smtClean="0">
                <a:solidFill>
                  <a:srgbClr val="002060"/>
                </a:solidFill>
              </a:rPr>
              <a:t>respected </a:t>
            </a:r>
            <a:r>
              <a:rPr lang="en-US" dirty="0">
                <a:solidFill>
                  <a:srgbClr val="002060"/>
                </a:solidFill>
              </a:rPr>
              <a:t>young </a:t>
            </a:r>
            <a:r>
              <a:rPr lang="en-US" dirty="0" smtClean="0">
                <a:solidFill>
                  <a:srgbClr val="002060"/>
                </a:solidFill>
              </a:rPr>
              <a:t>carpenter and a </a:t>
            </a:r>
            <a:r>
              <a:rPr lang="en-US" dirty="0">
                <a:solidFill>
                  <a:srgbClr val="002060"/>
                </a:solidFill>
              </a:rPr>
              <a:t>good workman and an honest </a:t>
            </a:r>
            <a:r>
              <a:rPr lang="en-US" dirty="0" smtClean="0">
                <a:solidFill>
                  <a:srgbClr val="002060"/>
                </a:solidFill>
              </a:rPr>
              <a:t>man</a:t>
            </a:r>
            <a:r>
              <a:rPr lang="en-US" dirty="0">
                <a:solidFill>
                  <a:srgbClr val="002060"/>
                </a:solidFill>
              </a:rPr>
              <a:t>. </a:t>
            </a:r>
            <a:r>
              <a:rPr lang="en-US" dirty="0" smtClean="0">
                <a:solidFill>
                  <a:srgbClr val="002060"/>
                </a:solidFill>
              </a:rPr>
              <a:t>He is </a:t>
            </a:r>
            <a:r>
              <a:rPr lang="en-US" dirty="0">
                <a:solidFill>
                  <a:srgbClr val="002060"/>
                </a:solidFill>
              </a:rPr>
              <a:t>in love with pretty </a:t>
            </a:r>
            <a:r>
              <a:rPr lang="en-US" dirty="0">
                <a:solidFill>
                  <a:srgbClr val="00B0F0"/>
                </a:solidFill>
              </a:rPr>
              <a:t>Hetty Sorrell</a:t>
            </a:r>
            <a:r>
              <a:rPr lang="en-US" dirty="0">
                <a:solidFill>
                  <a:srgbClr val="002060"/>
                </a:solidFill>
              </a:rPr>
              <a:t>. However, she </a:t>
            </a:r>
            <a:r>
              <a:rPr lang="en-US" dirty="0" smtClean="0">
                <a:solidFill>
                  <a:srgbClr val="002060"/>
                </a:solidFill>
              </a:rPr>
              <a:t>is </a:t>
            </a:r>
            <a:r>
              <a:rPr lang="en-US" dirty="0">
                <a:solidFill>
                  <a:srgbClr val="002060"/>
                </a:solidFill>
              </a:rPr>
              <a:t>interested in </a:t>
            </a:r>
            <a:r>
              <a:rPr lang="en-US" dirty="0">
                <a:solidFill>
                  <a:srgbClr val="00B0F0"/>
                </a:solidFill>
              </a:rPr>
              <a:t>Captain Donnithorne</a:t>
            </a:r>
            <a:r>
              <a:rPr lang="en-US" dirty="0">
                <a:solidFill>
                  <a:srgbClr val="002060"/>
                </a:solidFill>
              </a:rPr>
              <a:t>. Meanwhile, Adam's brother Seth has fallen in love </a:t>
            </a:r>
            <a:r>
              <a:rPr lang="en-US" dirty="0" smtClean="0">
                <a:solidFill>
                  <a:srgbClr val="002060"/>
                </a:solidFill>
              </a:rPr>
              <a:t>of a </a:t>
            </a:r>
            <a:r>
              <a:rPr lang="en-US" dirty="0">
                <a:solidFill>
                  <a:srgbClr val="002060"/>
                </a:solidFill>
              </a:rPr>
              <a:t>young Methodist preacher, </a:t>
            </a:r>
            <a:r>
              <a:rPr lang="en-US" dirty="0">
                <a:solidFill>
                  <a:srgbClr val="00B0F0"/>
                </a:solidFill>
              </a:rPr>
              <a:t>Dinah Morris</a:t>
            </a:r>
            <a:r>
              <a:rPr lang="en-US" dirty="0">
                <a:solidFill>
                  <a:srgbClr val="002060"/>
                </a:solidFill>
              </a:rPr>
              <a:t>. Also niece of Mrs. Poyser, </a:t>
            </a:r>
            <a:r>
              <a:rPr lang="en-US" dirty="0">
                <a:solidFill>
                  <a:srgbClr val="00B0F0"/>
                </a:solidFill>
              </a:rPr>
              <a:t>Dinah</a:t>
            </a:r>
            <a:r>
              <a:rPr lang="en-US" dirty="0">
                <a:solidFill>
                  <a:srgbClr val="002060"/>
                </a:solidFill>
              </a:rPr>
              <a:t> is unlike her cousin Hetty as Adam is unlike his brother Seth</a:t>
            </a:r>
            <a:r>
              <a:rPr lang="en-US" dirty="0" smtClean="0">
                <a:solidFill>
                  <a:srgbClr val="002060"/>
                </a:solidFill>
              </a:rPr>
              <a:t>.</a:t>
            </a:r>
            <a:endParaRPr lang="en-US" dirty="0">
              <a:solidFill>
                <a:srgbClr val="002060"/>
              </a:solidFill>
            </a:endParaRPr>
          </a:p>
        </p:txBody>
      </p:sp>
    </p:spTree>
    <p:extLst>
      <p:ext uri="{BB962C8B-B14F-4D97-AF65-F5344CB8AC3E}">
        <p14:creationId xmlns:p14="http://schemas.microsoft.com/office/powerpoint/2010/main" val="2757635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64771"/>
            <a:ext cx="10515600" cy="5412192"/>
          </a:xfrm>
        </p:spPr>
        <p:txBody>
          <a:bodyPr>
            <a:normAutofit lnSpcReduction="10000"/>
          </a:bodyPr>
          <a:lstStyle/>
          <a:p>
            <a:r>
              <a:rPr lang="en-US" dirty="0">
                <a:solidFill>
                  <a:srgbClr val="002060"/>
                </a:solidFill>
              </a:rPr>
              <a:t>Hetty is a </a:t>
            </a:r>
            <a:r>
              <a:rPr lang="en-US" dirty="0" smtClean="0">
                <a:solidFill>
                  <a:srgbClr val="002060"/>
                </a:solidFill>
              </a:rPr>
              <a:t>pretty and </a:t>
            </a:r>
            <a:r>
              <a:rPr lang="en-US" dirty="0">
                <a:solidFill>
                  <a:srgbClr val="002060"/>
                </a:solidFill>
              </a:rPr>
              <a:t>helpless </a:t>
            </a:r>
            <a:r>
              <a:rPr lang="en-US" dirty="0" smtClean="0">
                <a:solidFill>
                  <a:srgbClr val="002060"/>
                </a:solidFill>
              </a:rPr>
              <a:t>girl, Dinah </a:t>
            </a:r>
            <a:r>
              <a:rPr lang="en-US" dirty="0">
                <a:solidFill>
                  <a:srgbClr val="002060"/>
                </a:solidFill>
              </a:rPr>
              <a:t>is of firm </a:t>
            </a:r>
            <a:r>
              <a:rPr lang="en-US" dirty="0" smtClean="0">
                <a:solidFill>
                  <a:srgbClr val="002060"/>
                </a:solidFill>
              </a:rPr>
              <a:t>and serious girl. </a:t>
            </a:r>
            <a:r>
              <a:rPr lang="en-US" dirty="0">
                <a:solidFill>
                  <a:srgbClr val="002060"/>
                </a:solidFill>
              </a:rPr>
              <a:t>Adam proposes to Hetty and is gladly accepted by Mr. And Mrs. Poyser, but Hetty leaves home alone before the </a:t>
            </a:r>
            <a:r>
              <a:rPr lang="en-US" dirty="0" smtClean="0">
                <a:solidFill>
                  <a:srgbClr val="002060"/>
                </a:solidFill>
              </a:rPr>
              <a:t>wedding.</a:t>
            </a:r>
          </a:p>
          <a:p>
            <a:endParaRPr lang="en-US" dirty="0" smtClean="0">
              <a:solidFill>
                <a:srgbClr val="002060"/>
              </a:solidFill>
            </a:endParaRPr>
          </a:p>
          <a:p>
            <a:r>
              <a:rPr lang="en-US" dirty="0" smtClean="0">
                <a:solidFill>
                  <a:srgbClr val="002060"/>
                </a:solidFill>
              </a:rPr>
              <a:t>She </a:t>
            </a:r>
            <a:r>
              <a:rPr lang="en-US" dirty="0">
                <a:solidFill>
                  <a:srgbClr val="002060"/>
                </a:solidFill>
              </a:rPr>
              <a:t>is now with Captain Donnithorne's child. She wanders around looking for him and the child is born on the way</a:t>
            </a:r>
            <a:r>
              <a:rPr lang="en-US" dirty="0" smtClean="0">
                <a:solidFill>
                  <a:srgbClr val="002060"/>
                </a:solidFill>
              </a:rPr>
              <a:t>.</a:t>
            </a:r>
          </a:p>
          <a:p>
            <a:endParaRPr lang="en-US" dirty="0">
              <a:solidFill>
                <a:srgbClr val="002060"/>
              </a:solidFill>
            </a:endParaRPr>
          </a:p>
          <a:p>
            <a:r>
              <a:rPr lang="en-US" dirty="0">
                <a:solidFill>
                  <a:srgbClr val="002060"/>
                </a:solidFill>
              </a:rPr>
              <a:t> </a:t>
            </a:r>
            <a:r>
              <a:rPr lang="en-US" dirty="0" smtClean="0">
                <a:solidFill>
                  <a:srgbClr val="002060"/>
                </a:solidFill>
              </a:rPr>
              <a:t>She </a:t>
            </a:r>
            <a:r>
              <a:rPr lang="en-US" dirty="0">
                <a:solidFill>
                  <a:srgbClr val="002060"/>
                </a:solidFill>
              </a:rPr>
              <a:t>leaves the baby to die in a wood and is imprisoned, sentenced to deportation and dies a few years later on her way home</a:t>
            </a:r>
            <a:r>
              <a:rPr lang="en-US" dirty="0" smtClean="0">
                <a:solidFill>
                  <a:srgbClr val="002060"/>
                </a:solidFill>
              </a:rPr>
              <a:t>.</a:t>
            </a:r>
          </a:p>
          <a:p>
            <a:endParaRPr lang="en-US" dirty="0">
              <a:solidFill>
                <a:srgbClr val="002060"/>
              </a:solidFill>
            </a:endParaRPr>
          </a:p>
          <a:p>
            <a:r>
              <a:rPr lang="en-US" dirty="0">
                <a:solidFill>
                  <a:srgbClr val="002060"/>
                </a:solidFill>
              </a:rPr>
              <a:t> </a:t>
            </a:r>
            <a:r>
              <a:rPr lang="en-US" dirty="0" smtClean="0">
                <a:solidFill>
                  <a:srgbClr val="002060"/>
                </a:solidFill>
              </a:rPr>
              <a:t>Gradually </a:t>
            </a:r>
            <a:r>
              <a:rPr lang="en-US" dirty="0">
                <a:solidFill>
                  <a:srgbClr val="00B0F0"/>
                </a:solidFill>
              </a:rPr>
              <a:t>Dinah and Adam </a:t>
            </a:r>
            <a:r>
              <a:rPr lang="en-US" dirty="0">
                <a:solidFill>
                  <a:srgbClr val="002060"/>
                </a:solidFill>
              </a:rPr>
              <a:t>are drawn towards each </a:t>
            </a:r>
            <a:r>
              <a:rPr lang="en-US" dirty="0" smtClean="0">
                <a:solidFill>
                  <a:srgbClr val="002060"/>
                </a:solidFill>
              </a:rPr>
              <a:t>other. The story ends with the union of them two.</a:t>
            </a:r>
          </a:p>
        </p:txBody>
      </p:sp>
    </p:spTree>
    <p:extLst>
      <p:ext uri="{BB962C8B-B14F-4D97-AF65-F5344CB8AC3E}">
        <p14:creationId xmlns:p14="http://schemas.microsoft.com/office/powerpoint/2010/main" val="517466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16428"/>
          </a:xfrm>
        </p:spPr>
        <p:txBody>
          <a:bodyPr/>
          <a:lstStyle/>
          <a:p>
            <a:pPr algn="ctr"/>
            <a:r>
              <a:rPr lang="en-US" dirty="0">
                <a:solidFill>
                  <a:srgbClr val="002060"/>
                </a:solidFill>
                <a:latin typeface="Baskerville Old Face" panose="02020602080505020303" pitchFamily="18" charset="0"/>
              </a:rPr>
              <a:t>Characters</a:t>
            </a:r>
            <a:r>
              <a:rPr lang="en-US" dirty="0" smtClean="0">
                <a:solidFill>
                  <a:srgbClr val="002060"/>
                </a:solidFill>
                <a:latin typeface="Baskerville Old Face" panose="02020602080505020303" pitchFamily="18" charset="0"/>
              </a:rPr>
              <a:t>:</a:t>
            </a:r>
            <a:endParaRPr lang="en-US" dirty="0">
              <a:solidFill>
                <a:srgbClr val="002060"/>
              </a:solidFill>
              <a:latin typeface="Baskerville Old Face" panose="02020602080505020303" pitchFamily="18" charset="0"/>
            </a:endParaRPr>
          </a:p>
        </p:txBody>
      </p:sp>
      <p:sp>
        <p:nvSpPr>
          <p:cNvPr id="3" name="Content Placeholder 2"/>
          <p:cNvSpPr>
            <a:spLocks noGrp="1"/>
          </p:cNvSpPr>
          <p:nvPr>
            <p:ph idx="1"/>
          </p:nvPr>
        </p:nvSpPr>
        <p:spPr>
          <a:xfrm>
            <a:off x="1187116" y="963386"/>
            <a:ext cx="9946105" cy="5597835"/>
          </a:xfrm>
        </p:spPr>
        <p:txBody>
          <a:bodyPr>
            <a:normAutofit/>
          </a:bodyPr>
          <a:lstStyle/>
          <a:p>
            <a:pPr marL="457200" lvl="1" indent="0">
              <a:buNone/>
            </a:pPr>
            <a:endParaRPr lang="en-US" dirty="0" smtClean="0">
              <a:hlinkClick r:id="rId2" tooltip="Adam Bede (character)"/>
            </a:endParaRPr>
          </a:p>
          <a:p>
            <a:pPr marL="457200" lvl="1" indent="0" algn="just">
              <a:buNone/>
            </a:pPr>
            <a:r>
              <a:rPr lang="en-US" dirty="0" smtClean="0">
                <a:solidFill>
                  <a:srgbClr val="0070C0"/>
                </a:solidFill>
                <a:latin typeface="Times New Roman" panose="02020603050405020304" pitchFamily="18" charset="0"/>
                <a:cs typeface="Times New Roman" panose="02020603050405020304" pitchFamily="18" charset="0"/>
              </a:rPr>
              <a:t>1. Adam Bede   </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 </a:t>
            </a:r>
            <a:r>
              <a:rPr lang="en-US" dirty="0">
                <a:latin typeface="Times New Roman" panose="02020603050405020304" pitchFamily="18" charset="0"/>
                <a:cs typeface="Times New Roman" panose="02020603050405020304" pitchFamily="18" charset="0"/>
              </a:rPr>
              <a:t>tall</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moral, and unusually competent </a:t>
            </a:r>
            <a:r>
              <a:rPr lang="en-US" dirty="0" smtClean="0">
                <a:latin typeface="Times New Roman" panose="02020603050405020304" pitchFamily="18" charset="0"/>
                <a:cs typeface="Times New Roman" panose="02020603050405020304" pitchFamily="18" charset="0"/>
              </a:rPr>
              <a:t>carpenter of 26 			  and </a:t>
            </a:r>
            <a:r>
              <a:rPr lang="en-US" dirty="0">
                <a:latin typeface="Times New Roman" panose="02020603050405020304" pitchFamily="18" charset="0"/>
                <a:cs typeface="Times New Roman" panose="02020603050405020304" pitchFamily="18" charset="0"/>
              </a:rPr>
              <a:t>bears </a:t>
            </a:r>
            <a:r>
              <a:rPr lang="en-US" dirty="0" smtClean="0">
                <a:latin typeface="Times New Roman" panose="02020603050405020304" pitchFamily="18" charset="0"/>
                <a:cs typeface="Times New Roman" panose="02020603050405020304" pitchFamily="18" charset="0"/>
              </a:rPr>
              <a:t>an </a:t>
            </a:r>
            <a:r>
              <a:rPr lang="en-US" dirty="0">
                <a:latin typeface="Times New Roman" panose="02020603050405020304" pitchFamily="18" charset="0"/>
                <a:cs typeface="Times New Roman" panose="02020603050405020304" pitchFamily="18" charset="0"/>
              </a:rPr>
              <a:t>"expression of </a:t>
            </a:r>
            <a:r>
              <a:rPr lang="en-US" dirty="0" smtClean="0">
                <a:latin typeface="Times New Roman" panose="02020603050405020304" pitchFamily="18" charset="0"/>
                <a:cs typeface="Times New Roman" panose="02020603050405020304" pitchFamily="18" charset="0"/>
              </a:rPr>
              <a:t>large-hearted intelligence</a:t>
            </a:r>
            <a:r>
              <a:rPr lang="en-US" dirty="0">
                <a:latin typeface="Times New Roman" panose="02020603050405020304" pitchFamily="18" charset="0"/>
                <a:cs typeface="Times New Roman" panose="02020603050405020304" pitchFamily="18" charset="0"/>
              </a:rPr>
              <a:t>."</a:t>
            </a:r>
          </a:p>
          <a:p>
            <a:pPr marL="457200" lvl="1" indent="0" algn="just">
              <a:buNone/>
            </a:pPr>
            <a:r>
              <a:rPr lang="en-US" dirty="0" smtClean="0">
                <a:solidFill>
                  <a:srgbClr val="0070C0"/>
                </a:solidFill>
                <a:latin typeface="Times New Roman" panose="02020603050405020304" pitchFamily="18" charset="0"/>
                <a:cs typeface="Times New Roman" panose="02020603050405020304" pitchFamily="18" charset="0"/>
              </a:rPr>
              <a:t>2 Seth Bede          : </a:t>
            </a:r>
            <a:r>
              <a:rPr lang="en-US" dirty="0" smtClean="0">
                <a:latin typeface="Times New Roman" panose="02020603050405020304" pitchFamily="18" charset="0"/>
                <a:cs typeface="Times New Roman" panose="02020603050405020304" pitchFamily="18" charset="0"/>
              </a:rPr>
              <a:t>Adam's </a:t>
            </a:r>
            <a:r>
              <a:rPr lang="en-US" dirty="0">
                <a:latin typeface="Times New Roman" panose="02020603050405020304" pitchFamily="18" charset="0"/>
                <a:cs typeface="Times New Roman" panose="02020603050405020304" pitchFamily="18" charset="0"/>
              </a:rPr>
              <a:t>younger brother, </a:t>
            </a:r>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carpenter, but </a:t>
            </a:r>
            <a:r>
              <a:rPr lang="en-US" dirty="0" smtClean="0">
                <a:latin typeface="Times New Roman" panose="02020603050405020304" pitchFamily="18" charset="0"/>
                <a:cs typeface="Times New Roman" panose="02020603050405020304" pitchFamily="18" charset="0"/>
              </a:rPr>
              <a:t>not particularly 		</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competent</a:t>
            </a:r>
          </a:p>
          <a:p>
            <a:pPr marL="457200" lvl="1" indent="0" algn="just">
              <a:buNone/>
            </a:pPr>
            <a:r>
              <a:rPr lang="en-US" dirty="0" smtClean="0">
                <a:solidFill>
                  <a:srgbClr val="0070C0"/>
                </a:solidFill>
                <a:latin typeface="Times New Roman" panose="02020603050405020304" pitchFamily="18" charset="0"/>
                <a:cs typeface="Times New Roman" panose="02020603050405020304" pitchFamily="18" charset="0"/>
              </a:rPr>
              <a:t>3 Lisbeth Bede    : </a:t>
            </a:r>
            <a:r>
              <a:rPr lang="en-US" dirty="0" smtClean="0">
                <a:latin typeface="Times New Roman" panose="02020603050405020304" pitchFamily="18" charset="0"/>
                <a:cs typeface="Times New Roman" panose="02020603050405020304" pitchFamily="18" charset="0"/>
              </a:rPr>
              <a:t>Adam's </a:t>
            </a:r>
            <a:r>
              <a:rPr lang="en-US" dirty="0">
                <a:latin typeface="Times New Roman" panose="02020603050405020304" pitchFamily="18" charset="0"/>
                <a:cs typeface="Times New Roman" panose="02020603050405020304" pitchFamily="18" charset="0"/>
              </a:rPr>
              <a:t>and Seth's </a:t>
            </a:r>
            <a:r>
              <a:rPr lang="en-US" dirty="0" smtClean="0">
                <a:latin typeface="Times New Roman" panose="02020603050405020304" pitchFamily="18" charset="0"/>
                <a:cs typeface="Times New Roman" panose="02020603050405020304" pitchFamily="18" charset="0"/>
              </a:rPr>
              <a:t>mother, anxious</a:t>
            </a:r>
            <a:r>
              <a:rPr lang="en-US" dirty="0">
                <a:latin typeface="Times New Roman" panose="02020603050405020304" pitchFamily="18" charset="0"/>
                <a:cs typeface="Times New Roman" panose="02020603050405020304" pitchFamily="18" charset="0"/>
              </a:rPr>
              <a:t>, spare, </a:t>
            </a:r>
            <a:r>
              <a:rPr lang="en-US" dirty="0" smtClean="0">
                <a:latin typeface="Times New Roman" panose="02020603050405020304" pitchFamily="18" charset="0"/>
                <a:cs typeface="Times New Roman" panose="02020603050405020304" pitchFamily="18" charset="0"/>
              </a:rPr>
              <a:t>vigorous 			             old woman</a:t>
            </a:r>
          </a:p>
          <a:p>
            <a:pPr marL="457200" lvl="1" indent="0" algn="just">
              <a:buNone/>
            </a:pPr>
            <a:r>
              <a:rPr lang="en-US" dirty="0" smtClean="0">
                <a:solidFill>
                  <a:srgbClr val="0070C0"/>
                </a:solidFill>
                <a:latin typeface="Times New Roman" panose="02020603050405020304" pitchFamily="18" charset="0"/>
                <a:cs typeface="Times New Roman" panose="02020603050405020304" pitchFamily="18" charset="0"/>
              </a:rPr>
              <a:t>4 Thias </a:t>
            </a:r>
            <a:r>
              <a:rPr lang="en-US" dirty="0">
                <a:solidFill>
                  <a:srgbClr val="0070C0"/>
                </a:solidFill>
                <a:latin typeface="Times New Roman" panose="02020603050405020304" pitchFamily="18" charset="0"/>
                <a:cs typeface="Times New Roman" panose="02020603050405020304" pitchFamily="18" charset="0"/>
              </a:rPr>
              <a:t>(Matthias) </a:t>
            </a:r>
            <a:r>
              <a:rPr lang="en-US" dirty="0" smtClean="0">
                <a:solidFill>
                  <a:srgbClr val="0070C0"/>
                </a:solidFill>
                <a:latin typeface="Times New Roman" panose="02020603050405020304" pitchFamily="18" charset="0"/>
                <a:cs typeface="Times New Roman" panose="02020603050405020304" pitchFamily="18" charset="0"/>
              </a:rPr>
              <a:t>Bede : </a:t>
            </a:r>
            <a:r>
              <a:rPr lang="en-US" dirty="0" smtClean="0">
                <a:latin typeface="Times New Roman" panose="02020603050405020304" pitchFamily="18" charset="0"/>
                <a:cs typeface="Times New Roman" panose="02020603050405020304" pitchFamily="18" charset="0"/>
              </a:rPr>
              <a:t>Adam's </a:t>
            </a:r>
            <a:r>
              <a:rPr lang="en-US" dirty="0">
                <a:latin typeface="Times New Roman" panose="02020603050405020304" pitchFamily="18" charset="0"/>
                <a:cs typeface="Times New Roman" panose="02020603050405020304" pitchFamily="18" charset="0"/>
              </a:rPr>
              <a:t>and Seth's </a:t>
            </a:r>
            <a:r>
              <a:rPr lang="en-US" dirty="0" smtClean="0">
                <a:latin typeface="Times New Roman" panose="02020603050405020304" pitchFamily="18" charset="0"/>
                <a:cs typeface="Times New Roman" panose="02020603050405020304" pitchFamily="18" charset="0"/>
              </a:rPr>
              <a:t>father, an alcoholic.</a:t>
            </a:r>
            <a:endParaRPr lang="en-US" dirty="0">
              <a:latin typeface="Times New Roman" panose="02020603050405020304" pitchFamily="18" charset="0"/>
              <a:cs typeface="Times New Roman" panose="02020603050405020304" pitchFamily="18" charset="0"/>
            </a:endParaRPr>
          </a:p>
          <a:p>
            <a:pPr marL="457200" lvl="1" indent="0" algn="just">
              <a:lnSpc>
                <a:spcPct val="150000"/>
              </a:lnSpc>
              <a:buNone/>
            </a:pPr>
            <a:r>
              <a:rPr lang="en-US" dirty="0" smtClean="0">
                <a:solidFill>
                  <a:srgbClr val="0070C0"/>
                </a:solidFill>
                <a:latin typeface="Times New Roman" panose="02020603050405020304" pitchFamily="18" charset="0"/>
                <a:cs typeface="Times New Roman" panose="02020603050405020304" pitchFamily="18" charset="0"/>
              </a:rPr>
              <a:t>5 Gyp is Adam's dog </a:t>
            </a:r>
            <a:r>
              <a:rPr lang="en-US" dirty="0" smtClean="0">
                <a:latin typeface="Times New Roman" panose="02020603050405020304" pitchFamily="18" charset="0"/>
                <a:cs typeface="Times New Roman" panose="02020603050405020304" pitchFamily="18" charset="0"/>
              </a:rPr>
              <a:t>: follows </a:t>
            </a:r>
            <a:r>
              <a:rPr lang="en-US" dirty="0">
                <a:latin typeface="Times New Roman" panose="02020603050405020304" pitchFamily="18" charset="0"/>
                <a:cs typeface="Times New Roman" panose="02020603050405020304" pitchFamily="18" charset="0"/>
              </a:rPr>
              <a:t>his every </a:t>
            </a:r>
            <a:r>
              <a:rPr lang="en-US" dirty="0" smtClean="0">
                <a:latin typeface="Times New Roman" panose="02020603050405020304" pitchFamily="18" charset="0"/>
                <a:cs typeface="Times New Roman" panose="02020603050405020304" pitchFamily="18" charset="0"/>
              </a:rPr>
              <a:t>move.</a:t>
            </a:r>
            <a:r>
              <a:rPr lang="en-US" b="1" dirty="0">
                <a:solidFill>
                  <a:srgbClr val="0070C0"/>
                </a:solidFill>
                <a:latin typeface="Times New Roman" panose="02020603050405020304" pitchFamily="18" charset="0"/>
                <a:cs typeface="Times New Roman" panose="02020603050405020304" pitchFamily="18" charset="0"/>
              </a:rPr>
              <a:t> </a:t>
            </a:r>
            <a:endParaRPr lang="en-US" b="1" dirty="0" smtClean="0">
              <a:solidFill>
                <a:srgbClr val="0070C0"/>
              </a:solidFill>
              <a:latin typeface="Times New Roman" panose="02020603050405020304" pitchFamily="18" charset="0"/>
              <a:cs typeface="Times New Roman" panose="02020603050405020304" pitchFamily="18" charset="0"/>
            </a:endParaRPr>
          </a:p>
          <a:p>
            <a:pPr marL="457200" lvl="1" indent="0" algn="just">
              <a:lnSpc>
                <a:spcPct val="150000"/>
              </a:lnSpc>
              <a:buNone/>
            </a:pPr>
            <a:r>
              <a:rPr lang="en-US" dirty="0" smtClean="0">
                <a:solidFill>
                  <a:srgbClr val="0070C0"/>
                </a:solidFill>
                <a:latin typeface="Times New Roman" panose="02020603050405020304" pitchFamily="18" charset="0"/>
                <a:cs typeface="Times New Roman" panose="02020603050405020304" pitchFamily="18" charset="0"/>
              </a:rPr>
              <a:t>6 Mr. &amp; Mrs. Poyser: </a:t>
            </a:r>
            <a:r>
              <a:rPr lang="en-US" dirty="0" smtClean="0">
                <a:latin typeface="Times New Roman" panose="02020603050405020304" pitchFamily="18" charset="0"/>
                <a:cs typeface="Times New Roman" panose="02020603050405020304" pitchFamily="18" charset="0"/>
              </a:rPr>
              <a:t>Uncle and aunt to Hetty and Dinah</a:t>
            </a:r>
          </a:p>
          <a:p>
            <a:pPr marL="457200" lvl="1" indent="0" algn="just">
              <a:lnSpc>
                <a:spcPct val="150000"/>
              </a:lnSpc>
              <a:buNone/>
            </a:pPr>
            <a:r>
              <a:rPr lang="en-US" dirty="0" smtClean="0">
                <a:solidFill>
                  <a:srgbClr val="0070C0"/>
                </a:solidFill>
                <a:latin typeface="Times New Roman" panose="02020603050405020304" pitchFamily="18" charset="0"/>
                <a:cs typeface="Times New Roman" panose="02020603050405020304" pitchFamily="18" charset="0"/>
              </a:rPr>
              <a:t>7 </a:t>
            </a:r>
            <a:r>
              <a:rPr lang="en-US" dirty="0">
                <a:solidFill>
                  <a:srgbClr val="0070C0"/>
                </a:solidFill>
                <a:latin typeface="Times New Roman" panose="02020603050405020304" pitchFamily="18" charset="0"/>
                <a:cs typeface="Times New Roman" panose="02020603050405020304" pitchFamily="18" charset="0"/>
              </a:rPr>
              <a:t>Marty and </a:t>
            </a:r>
            <a:r>
              <a:rPr lang="en-US" dirty="0" smtClean="0">
                <a:solidFill>
                  <a:srgbClr val="0070C0"/>
                </a:solidFill>
                <a:latin typeface="Times New Roman" panose="02020603050405020304" pitchFamily="18" charset="0"/>
                <a:cs typeface="Times New Roman" panose="02020603050405020304" pitchFamily="18" charset="0"/>
              </a:rPr>
              <a:t>Tommy:</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Totty </a:t>
            </a:r>
            <a:r>
              <a:rPr lang="en-US" dirty="0" smtClean="0">
                <a:latin typeface="Times New Roman" panose="02020603050405020304" pitchFamily="18" charset="0"/>
                <a:cs typeface="Times New Roman" panose="02020603050405020304" pitchFamily="18" charset="0"/>
              </a:rPr>
              <a:t>Poyser’s sons</a:t>
            </a:r>
            <a:endParaRPr lang="en-US" dirty="0"/>
          </a:p>
        </p:txBody>
      </p:sp>
    </p:spTree>
    <p:extLst>
      <p:ext uri="{BB962C8B-B14F-4D97-AF65-F5344CB8AC3E}">
        <p14:creationId xmlns:p14="http://schemas.microsoft.com/office/powerpoint/2010/main" val="146090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8758" y="133004"/>
            <a:ext cx="10555705" cy="6540512"/>
          </a:xfrm>
        </p:spPr>
        <p:txBody>
          <a:bodyPr>
            <a:normAutofit/>
          </a:bodyPr>
          <a:lstStyle/>
          <a:p>
            <a:pPr marL="457200" lvl="1" indent="0" algn="just">
              <a:lnSpc>
                <a:spcPct val="150000"/>
              </a:lnSpc>
              <a:buNone/>
            </a:pPr>
            <a:r>
              <a:rPr lang="en-US" dirty="0" smtClean="0">
                <a:solidFill>
                  <a:srgbClr val="0070C0"/>
                </a:solidFill>
              </a:rPr>
              <a:t>8 . </a:t>
            </a:r>
            <a:r>
              <a:rPr lang="en-US" b="1" dirty="0" smtClean="0">
                <a:solidFill>
                  <a:srgbClr val="0070C0"/>
                </a:solidFill>
              </a:rPr>
              <a:t>Old Martin Poyser    </a:t>
            </a:r>
            <a:r>
              <a:rPr lang="en-US" dirty="0" smtClean="0">
                <a:solidFill>
                  <a:srgbClr val="0070C0"/>
                </a:solidFill>
              </a:rPr>
              <a:t>: </a:t>
            </a:r>
            <a:r>
              <a:rPr lang="en-US" dirty="0" smtClean="0"/>
              <a:t>Mr</a:t>
            </a:r>
            <a:r>
              <a:rPr lang="en-US" dirty="0"/>
              <a:t>. Poyser's elderly </a:t>
            </a:r>
            <a:r>
              <a:rPr lang="en-US" dirty="0" smtClean="0"/>
              <a:t>father.</a:t>
            </a:r>
            <a:endParaRPr lang="en-US" dirty="0"/>
          </a:p>
          <a:p>
            <a:pPr marL="457200" lvl="1" indent="0" algn="just">
              <a:lnSpc>
                <a:spcPct val="150000"/>
              </a:lnSpc>
              <a:buNone/>
            </a:pPr>
            <a:r>
              <a:rPr lang="en-US" b="1" dirty="0" smtClean="0">
                <a:solidFill>
                  <a:srgbClr val="0070C0"/>
                </a:solidFill>
              </a:rPr>
              <a:t>9 Hetty Sorrel</a:t>
            </a:r>
            <a:r>
              <a:rPr lang="en-US" dirty="0" smtClean="0">
                <a:solidFill>
                  <a:srgbClr val="0070C0"/>
                </a:solidFill>
              </a:rPr>
              <a:t>	          : </a:t>
            </a:r>
            <a:r>
              <a:rPr lang="en-US" dirty="0" smtClean="0"/>
              <a:t>Mr</a:t>
            </a:r>
            <a:r>
              <a:rPr lang="en-US" dirty="0"/>
              <a:t>. Poyser's orphaned niece, </a:t>
            </a:r>
            <a:r>
              <a:rPr lang="en-US" dirty="0" smtClean="0"/>
              <a:t>works </a:t>
            </a:r>
            <a:r>
              <a:rPr lang="en-US" dirty="0"/>
              <a:t>at the Poyser farm. </a:t>
            </a:r>
            <a:endParaRPr lang="en-US" dirty="0" smtClean="0"/>
          </a:p>
          <a:p>
            <a:pPr marL="457200" lvl="1" indent="0" algn="just">
              <a:lnSpc>
                <a:spcPct val="150000"/>
              </a:lnSpc>
              <a:buNone/>
            </a:pPr>
            <a:r>
              <a:rPr lang="en-US" b="1" dirty="0" smtClean="0">
                <a:solidFill>
                  <a:srgbClr val="0070C0"/>
                </a:solidFill>
              </a:rPr>
              <a:t>10. Dinah Morris             </a:t>
            </a:r>
            <a:r>
              <a:rPr lang="en-US" dirty="0" smtClean="0">
                <a:solidFill>
                  <a:srgbClr val="0070C0"/>
                </a:solidFill>
              </a:rPr>
              <a:t>: </a:t>
            </a:r>
            <a:r>
              <a:rPr lang="en-US" dirty="0" smtClean="0"/>
              <a:t>orphaned </a:t>
            </a:r>
            <a:r>
              <a:rPr lang="en-US" dirty="0"/>
              <a:t>niece of the </a:t>
            </a:r>
            <a:r>
              <a:rPr lang="en-US" dirty="0" smtClean="0"/>
              <a:t>Poysers</a:t>
            </a:r>
            <a:r>
              <a:rPr lang="en-US" dirty="0"/>
              <a:t> </a:t>
            </a:r>
            <a:r>
              <a:rPr lang="en-US" dirty="0">
                <a:hlinkClick r:id="rId2" tooltip="Methodist"/>
              </a:rPr>
              <a:t>Methodist</a:t>
            </a:r>
            <a:r>
              <a:rPr lang="en-US" dirty="0"/>
              <a:t> </a:t>
            </a:r>
            <a:r>
              <a:rPr lang="en-US" dirty="0" smtClean="0"/>
              <a:t>preacher</a:t>
            </a:r>
          </a:p>
          <a:p>
            <a:pPr marL="457200" lvl="1" indent="0" algn="just">
              <a:lnSpc>
                <a:spcPct val="150000"/>
              </a:lnSpc>
              <a:buNone/>
            </a:pPr>
            <a:r>
              <a:rPr lang="en-US" b="1" dirty="0" smtClean="0">
                <a:solidFill>
                  <a:srgbClr val="0070C0"/>
                </a:solidFill>
              </a:rPr>
              <a:t>11 </a:t>
            </a:r>
            <a:r>
              <a:rPr lang="en-US" b="1" dirty="0">
                <a:solidFill>
                  <a:srgbClr val="0070C0"/>
                </a:solidFill>
              </a:rPr>
              <a:t>Adolphus </a:t>
            </a:r>
            <a:r>
              <a:rPr lang="en-US" b="1" dirty="0" smtClean="0">
                <a:solidFill>
                  <a:srgbClr val="0070C0"/>
                </a:solidFill>
              </a:rPr>
              <a:t>Irwine        </a:t>
            </a:r>
            <a:r>
              <a:rPr lang="en-US" dirty="0" smtClean="0">
                <a:solidFill>
                  <a:srgbClr val="0070C0"/>
                </a:solidFill>
              </a:rPr>
              <a:t>: </a:t>
            </a:r>
            <a:r>
              <a:rPr lang="en-US" dirty="0"/>
              <a:t>the </a:t>
            </a:r>
            <a:r>
              <a:rPr lang="en-US" dirty="0">
                <a:hlinkClick r:id="rId3" tooltip="Rector (ecclesiastical)"/>
              </a:rPr>
              <a:t>Rector</a:t>
            </a:r>
            <a:r>
              <a:rPr lang="en-US" dirty="0"/>
              <a:t> of Broxton, </a:t>
            </a:r>
            <a:r>
              <a:rPr lang="en-US" dirty="0" smtClean="0"/>
              <a:t>lives </a:t>
            </a:r>
            <a:r>
              <a:rPr lang="en-US" dirty="0"/>
              <a:t>with </a:t>
            </a:r>
            <a:r>
              <a:rPr lang="en-US" dirty="0" smtClean="0"/>
              <a:t>mother </a:t>
            </a:r>
            <a:r>
              <a:rPr lang="en-US" dirty="0"/>
              <a:t>and </a:t>
            </a:r>
            <a:r>
              <a:rPr lang="en-US" dirty="0" smtClean="0"/>
              <a:t>sisters</a:t>
            </a:r>
            <a:r>
              <a:rPr lang="en-US" dirty="0"/>
              <a:t>.</a:t>
            </a:r>
          </a:p>
          <a:p>
            <a:pPr marL="457200" lvl="1" indent="0" algn="just">
              <a:lnSpc>
                <a:spcPct val="150000"/>
              </a:lnSpc>
              <a:buNone/>
            </a:pPr>
            <a:r>
              <a:rPr lang="en-US" b="1" dirty="0">
                <a:solidFill>
                  <a:srgbClr val="0070C0"/>
                </a:solidFill>
              </a:rPr>
              <a:t>12 Mrs. </a:t>
            </a:r>
            <a:r>
              <a:rPr lang="en-US" b="1" dirty="0" smtClean="0">
                <a:solidFill>
                  <a:srgbClr val="0070C0"/>
                </a:solidFill>
              </a:rPr>
              <a:t>Irwine                 </a:t>
            </a:r>
            <a:r>
              <a:rPr lang="en-US" dirty="0" smtClean="0">
                <a:solidFill>
                  <a:srgbClr val="0070C0"/>
                </a:solidFill>
              </a:rPr>
              <a:t>: </a:t>
            </a:r>
            <a:r>
              <a:rPr lang="en-US" dirty="0"/>
              <a:t>his mother.</a:t>
            </a:r>
          </a:p>
          <a:p>
            <a:pPr marL="457200" lvl="1" indent="0" algn="just">
              <a:lnSpc>
                <a:spcPct val="150000"/>
              </a:lnSpc>
              <a:buNone/>
            </a:pPr>
            <a:r>
              <a:rPr lang="en-US" b="1" dirty="0">
                <a:solidFill>
                  <a:srgbClr val="0070C0"/>
                </a:solidFill>
              </a:rPr>
              <a:t>13 </a:t>
            </a:r>
            <a:r>
              <a:rPr lang="en-US" b="1" dirty="0" smtClean="0">
                <a:solidFill>
                  <a:srgbClr val="0070C0"/>
                </a:solidFill>
              </a:rPr>
              <a:t>Pastor                           :  </a:t>
            </a:r>
            <a:r>
              <a:rPr lang="en-US" dirty="0"/>
              <a:t>Irwine's</a:t>
            </a:r>
            <a:r>
              <a:rPr lang="en-US" dirty="0">
                <a:solidFill>
                  <a:srgbClr val="0070C0"/>
                </a:solidFill>
              </a:rPr>
              <a:t> </a:t>
            </a:r>
            <a:r>
              <a:rPr lang="en-US" dirty="0"/>
              <a:t>youngest </a:t>
            </a:r>
            <a:r>
              <a:rPr lang="en-US" dirty="0" smtClean="0"/>
              <a:t>sister</a:t>
            </a:r>
          </a:p>
          <a:p>
            <a:pPr marL="457200" lvl="1" indent="0" algn="just">
              <a:lnSpc>
                <a:spcPct val="150000"/>
              </a:lnSpc>
              <a:buNone/>
            </a:pPr>
            <a:r>
              <a:rPr lang="en-US" b="1" dirty="0" smtClean="0">
                <a:solidFill>
                  <a:srgbClr val="0070C0"/>
                </a:solidFill>
              </a:rPr>
              <a:t>14. Squire</a:t>
            </a:r>
            <a:r>
              <a:rPr lang="en-US" b="1" dirty="0">
                <a:solidFill>
                  <a:srgbClr val="0070C0"/>
                </a:solidFill>
              </a:rPr>
              <a:t> </a:t>
            </a:r>
            <a:r>
              <a:rPr lang="en-US" b="1" dirty="0" smtClean="0">
                <a:solidFill>
                  <a:srgbClr val="0070C0"/>
                </a:solidFill>
              </a:rPr>
              <a:t>Donnithorne : </a:t>
            </a:r>
            <a:r>
              <a:rPr lang="en-US" dirty="0" smtClean="0">
                <a:solidFill>
                  <a:srgbClr val="0070C0"/>
                </a:solidFill>
              </a:rPr>
              <a:t> </a:t>
            </a:r>
            <a:r>
              <a:rPr lang="en-US" dirty="0"/>
              <a:t>owns an estate.</a:t>
            </a:r>
          </a:p>
          <a:p>
            <a:pPr marL="457200" lvl="1" indent="0" algn="just">
              <a:lnSpc>
                <a:spcPct val="150000"/>
              </a:lnSpc>
              <a:buNone/>
            </a:pPr>
            <a:r>
              <a:rPr lang="en-US" b="1" dirty="0">
                <a:solidFill>
                  <a:srgbClr val="0070C0"/>
                </a:solidFill>
              </a:rPr>
              <a:t>15 Arthur </a:t>
            </a:r>
            <a:r>
              <a:rPr lang="en-US" b="1" dirty="0" smtClean="0">
                <a:solidFill>
                  <a:srgbClr val="0070C0"/>
                </a:solidFill>
              </a:rPr>
              <a:t>Donnithorne  </a:t>
            </a:r>
            <a:r>
              <a:rPr lang="en-US" dirty="0" smtClean="0">
                <a:solidFill>
                  <a:srgbClr val="0070C0"/>
                </a:solidFill>
              </a:rPr>
              <a:t>: </a:t>
            </a:r>
            <a:r>
              <a:rPr lang="en-US" dirty="0" smtClean="0"/>
              <a:t>Squire’s grandson.</a:t>
            </a:r>
            <a:endParaRPr lang="en-US" dirty="0"/>
          </a:p>
          <a:p>
            <a:pPr marL="457200" lvl="1" indent="0" algn="just">
              <a:lnSpc>
                <a:spcPct val="150000"/>
              </a:lnSpc>
              <a:buNone/>
            </a:pPr>
            <a:r>
              <a:rPr lang="en-US" b="1" dirty="0">
                <a:solidFill>
                  <a:srgbClr val="0070C0"/>
                </a:solidFill>
              </a:rPr>
              <a:t>16. Miss Lydia Donnithorne</a:t>
            </a:r>
            <a:r>
              <a:rPr lang="en-US" dirty="0"/>
              <a:t>: the old squire's unmarried </a:t>
            </a:r>
            <a:r>
              <a:rPr lang="en-US" dirty="0" smtClean="0"/>
              <a:t>daughter.</a:t>
            </a:r>
            <a:endParaRPr lang="en-US" dirty="0"/>
          </a:p>
          <a:p>
            <a:pPr algn="just">
              <a:lnSpc>
                <a:spcPct val="150000"/>
              </a:lnSpc>
            </a:pPr>
            <a:endParaRPr lang="en-US" sz="2400" dirty="0"/>
          </a:p>
          <a:p>
            <a:pPr algn="just"/>
            <a:endParaRPr lang="en-US" dirty="0"/>
          </a:p>
        </p:txBody>
      </p:sp>
    </p:spTree>
    <p:extLst>
      <p:ext uri="{BB962C8B-B14F-4D97-AF65-F5344CB8AC3E}">
        <p14:creationId xmlns:p14="http://schemas.microsoft.com/office/powerpoint/2010/main" val="1598316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6295" y="581890"/>
            <a:ext cx="9368590" cy="6051665"/>
          </a:xfrm>
        </p:spPr>
        <p:txBody>
          <a:bodyPr>
            <a:normAutofit/>
          </a:bodyPr>
          <a:lstStyle/>
          <a:p>
            <a:pPr marL="457200" lvl="1" indent="0" algn="just">
              <a:lnSpc>
                <a:spcPct val="150000"/>
              </a:lnSpc>
              <a:buNone/>
            </a:pPr>
            <a:r>
              <a:rPr lang="en-US" b="1" dirty="0" smtClean="0">
                <a:solidFill>
                  <a:srgbClr val="0070C0"/>
                </a:solidFill>
                <a:latin typeface="Times New Roman" panose="02020603050405020304" pitchFamily="18" charset="0"/>
                <a:cs typeface="Times New Roman" panose="02020603050405020304" pitchFamily="18" charset="0"/>
              </a:rPr>
              <a:t>17. Bartle Massey    </a:t>
            </a:r>
            <a:r>
              <a:rPr lang="en-US" dirty="0" smtClean="0">
                <a:solidFill>
                  <a:srgbClr val="0070C0"/>
                </a:solidFill>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local schoolteacher, a </a:t>
            </a:r>
            <a:r>
              <a:rPr lang="en-US" dirty="0">
                <a:latin typeface="Times New Roman" panose="02020603050405020304" pitchFamily="18" charset="0"/>
                <a:cs typeface="Times New Roman" panose="02020603050405020304" pitchFamily="18" charset="0"/>
                <a:hlinkClick r:id="rId2" tooltip="Misogynist"/>
              </a:rPr>
              <a:t>misogynist</a:t>
            </a:r>
            <a:r>
              <a:rPr lang="en-US" dirty="0">
                <a:latin typeface="Times New Roman" panose="02020603050405020304" pitchFamily="18" charset="0"/>
                <a:cs typeface="Times New Roman" panose="02020603050405020304" pitchFamily="18" charset="0"/>
              </a:rPr>
              <a:t> bachelor </a:t>
            </a:r>
            <a:r>
              <a:rPr lang="en-US" dirty="0" smtClean="0">
                <a:latin typeface="Times New Roman" panose="02020603050405020304" pitchFamily="18" charset="0"/>
                <a:cs typeface="Times New Roman" panose="02020603050405020304" pitchFamily="18" charset="0"/>
              </a:rPr>
              <a:t>	 			        who has taught </a:t>
            </a:r>
            <a:r>
              <a:rPr lang="en-US" dirty="0">
                <a:latin typeface="Times New Roman" panose="02020603050405020304" pitchFamily="18" charset="0"/>
                <a:cs typeface="Times New Roman" panose="02020603050405020304" pitchFamily="18" charset="0"/>
              </a:rPr>
              <a:t>Adam Bede.</a:t>
            </a:r>
          </a:p>
          <a:p>
            <a:pPr marL="457200" lvl="1" indent="0" algn="just">
              <a:lnSpc>
                <a:spcPct val="150000"/>
              </a:lnSpc>
              <a:buNone/>
            </a:pPr>
            <a:r>
              <a:rPr lang="en-US" b="1" dirty="0" smtClean="0">
                <a:solidFill>
                  <a:srgbClr val="0070C0"/>
                </a:solidFill>
                <a:latin typeface="Times New Roman" panose="02020603050405020304" pitchFamily="18" charset="0"/>
                <a:cs typeface="Times New Roman" panose="02020603050405020304" pitchFamily="18" charset="0"/>
              </a:rPr>
              <a:t>18. Mr</a:t>
            </a:r>
            <a:r>
              <a:rPr lang="en-US" b="1" dirty="0">
                <a:solidFill>
                  <a:srgbClr val="0070C0"/>
                </a:solidFill>
                <a:latin typeface="Times New Roman" panose="02020603050405020304" pitchFamily="18" charset="0"/>
                <a:cs typeface="Times New Roman" panose="02020603050405020304" pitchFamily="18" charset="0"/>
              </a:rPr>
              <a:t>. </a:t>
            </a:r>
            <a:r>
              <a:rPr lang="en-US" b="1" dirty="0" smtClean="0">
                <a:solidFill>
                  <a:srgbClr val="0070C0"/>
                </a:solidFill>
                <a:latin typeface="Times New Roman" panose="02020603050405020304" pitchFamily="18" charset="0"/>
                <a:cs typeface="Times New Roman" panose="02020603050405020304" pitchFamily="18" charset="0"/>
              </a:rPr>
              <a:t>Craig            : </a:t>
            </a:r>
            <a:r>
              <a:rPr lang="en-US" dirty="0" smtClean="0">
                <a:solidFill>
                  <a:srgbClr val="0070C0"/>
                </a:solidFill>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gardener at the Donnithorne estate.</a:t>
            </a:r>
          </a:p>
          <a:p>
            <a:pPr marL="457200" lvl="1" indent="0" algn="just">
              <a:lnSpc>
                <a:spcPct val="150000"/>
              </a:lnSpc>
              <a:buNone/>
            </a:pPr>
            <a:r>
              <a:rPr lang="en-US" b="1" dirty="0" smtClean="0">
                <a:solidFill>
                  <a:srgbClr val="0070C0"/>
                </a:solidFill>
                <a:latin typeface="Times New Roman" panose="02020603050405020304" pitchFamily="18" charset="0"/>
                <a:cs typeface="Times New Roman" panose="02020603050405020304" pitchFamily="18" charset="0"/>
              </a:rPr>
              <a:t>19. Jonathan Burge  </a:t>
            </a:r>
            <a:r>
              <a:rPr lang="en-US" dirty="0" smtClean="0">
                <a:solidFill>
                  <a:srgbClr val="0070C0"/>
                </a:solidFill>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Adam's </a:t>
            </a:r>
            <a:r>
              <a:rPr lang="en-US" dirty="0">
                <a:latin typeface="Times New Roman" panose="02020603050405020304" pitchFamily="18" charset="0"/>
                <a:cs typeface="Times New Roman" panose="02020603050405020304" pitchFamily="18" charset="0"/>
              </a:rPr>
              <a:t>employer at a carpentry </a:t>
            </a:r>
            <a:r>
              <a:rPr lang="en-US" dirty="0" smtClean="0">
                <a:latin typeface="Times New Roman" panose="02020603050405020304" pitchFamily="18" charset="0"/>
                <a:cs typeface="Times New Roman" panose="02020603050405020304" pitchFamily="18" charset="0"/>
              </a:rPr>
              <a:t>workshop and 				        his </a:t>
            </a:r>
            <a:r>
              <a:rPr lang="en-US" dirty="0">
                <a:latin typeface="Times New Roman" panose="02020603050405020304" pitchFamily="18" charset="0"/>
                <a:cs typeface="Times New Roman" panose="02020603050405020304" pitchFamily="18" charset="0"/>
              </a:rPr>
              <a:t>daughter Mary </a:t>
            </a:r>
            <a:r>
              <a:rPr lang="en-US" dirty="0" smtClean="0">
                <a:latin typeface="Times New Roman" panose="02020603050405020304" pitchFamily="18" charset="0"/>
                <a:cs typeface="Times New Roman" panose="02020603050405020304" pitchFamily="18" charset="0"/>
              </a:rPr>
              <a:t>wants to Adam </a:t>
            </a:r>
            <a:r>
              <a:rPr lang="en-US" dirty="0">
                <a:latin typeface="Times New Roman" panose="02020603050405020304" pitchFamily="18" charset="0"/>
                <a:cs typeface="Times New Roman" panose="02020603050405020304" pitchFamily="18" charset="0"/>
              </a:rPr>
              <a:t>Bede.</a:t>
            </a:r>
          </a:p>
          <a:p>
            <a:pPr marL="457200" lvl="1" indent="0" algn="just">
              <a:lnSpc>
                <a:spcPct val="150000"/>
              </a:lnSpc>
              <a:buNone/>
            </a:pPr>
            <a:r>
              <a:rPr lang="en-US" b="1" dirty="0" smtClean="0">
                <a:solidFill>
                  <a:srgbClr val="0070C0"/>
                </a:solidFill>
                <a:latin typeface="Times New Roman" panose="02020603050405020304" pitchFamily="18" charset="0"/>
                <a:cs typeface="Times New Roman" panose="02020603050405020304" pitchFamily="18" charset="0"/>
              </a:rPr>
              <a:t>20. Villagers            :</a:t>
            </a:r>
            <a:r>
              <a:rPr lang="en-US" dirty="0" smtClean="0">
                <a:solidFill>
                  <a:srgbClr val="0070C0"/>
                </a:solidFill>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Ben </a:t>
            </a:r>
            <a:r>
              <a:rPr lang="en-US" dirty="0">
                <a:latin typeface="Times New Roman" panose="02020603050405020304" pitchFamily="18" charset="0"/>
                <a:cs typeface="Times New Roman" panose="02020603050405020304" pitchFamily="18" charset="0"/>
              </a:rPr>
              <a:t>Cranage, Chad Cranage, his </a:t>
            </a:r>
            <a:r>
              <a:rPr lang="en-US" dirty="0" smtClean="0">
                <a:latin typeface="Times New Roman" panose="02020603050405020304" pitchFamily="18" charset="0"/>
                <a:cs typeface="Times New Roman" panose="02020603050405020304" pitchFamily="18" charset="0"/>
              </a:rPr>
              <a:t>daughter Chad's                     			      Bess</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and </a:t>
            </a:r>
            <a:r>
              <a:rPr lang="en-US" dirty="0">
                <a:latin typeface="Times New Roman" panose="02020603050405020304" pitchFamily="18" charset="0"/>
                <a:cs typeface="Times New Roman" panose="02020603050405020304" pitchFamily="18" charset="0"/>
              </a:rPr>
              <a:t>Joshua Rann.</a:t>
            </a:r>
          </a:p>
          <a:p>
            <a:pPr marL="0" indent="0">
              <a:lnSpc>
                <a:spcPct val="150000"/>
              </a:lnSpc>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2350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636813"/>
          </a:xfrm>
        </p:spPr>
        <p:txBody>
          <a:bodyPr>
            <a:normAutofit/>
          </a:bodyPr>
          <a:lstStyle/>
          <a:p>
            <a:pPr algn="ctr"/>
            <a:r>
              <a:rPr lang="en-US" sz="3600" dirty="0" smtClean="0">
                <a:solidFill>
                  <a:srgbClr val="C00000"/>
                </a:solidFill>
              </a:rPr>
              <a:t>Adam Bede- Families ; intricacies</a:t>
            </a:r>
            <a:endParaRPr lang="en-US" sz="3600" dirty="0">
              <a:solidFill>
                <a:srgbClr val="C0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18550360"/>
              </p:ext>
            </p:extLst>
          </p:nvPr>
        </p:nvGraphicFramePr>
        <p:xfrm>
          <a:off x="163513" y="833438"/>
          <a:ext cx="12028487" cy="5876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urved Up Arrow 2"/>
          <p:cNvSpPr/>
          <p:nvPr/>
        </p:nvSpPr>
        <p:spPr>
          <a:xfrm rot="20210644">
            <a:off x="3753413" y="4579855"/>
            <a:ext cx="6409798" cy="1124015"/>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5167463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891</TotalTime>
  <Words>2156</Words>
  <Application>Microsoft Office PowerPoint</Application>
  <PresentationFormat>Widescreen</PresentationFormat>
  <Paragraphs>226</Paragraphs>
  <Slides>31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Arial</vt:lpstr>
      <vt:lpstr>Baskerville Old Face</vt:lpstr>
      <vt:lpstr>Calibri</vt:lpstr>
      <vt:lpstr>Calibri Light</vt:lpstr>
      <vt:lpstr>Times New Roman</vt:lpstr>
      <vt:lpstr>Wingdings</vt:lpstr>
      <vt:lpstr>Office Theme</vt:lpstr>
      <vt:lpstr>PowerPoint Presentation</vt:lpstr>
      <vt:lpstr>Brief Introduction</vt:lpstr>
      <vt:lpstr>Major Works</vt:lpstr>
      <vt:lpstr>Introduction to Major Works    1. Adam Bede</vt:lpstr>
      <vt:lpstr>PowerPoint Presentation</vt:lpstr>
      <vt:lpstr>Characters:</vt:lpstr>
      <vt:lpstr>PowerPoint Presentation</vt:lpstr>
      <vt:lpstr>PowerPoint Presentation</vt:lpstr>
      <vt:lpstr>Adam Bede- Families ; intricacies</vt:lpstr>
      <vt:lpstr>Plot Review</vt:lpstr>
      <vt:lpstr>Plot Review</vt:lpstr>
      <vt:lpstr>Plot Review</vt:lpstr>
      <vt:lpstr>Plot Review</vt:lpstr>
      <vt:lpstr>Plot Review</vt:lpstr>
      <vt:lpstr>Plot Review</vt:lpstr>
      <vt:lpstr>Plot Review</vt:lpstr>
      <vt:lpstr>Plot Review</vt:lpstr>
      <vt:lpstr>George Eliot’s  Psychological Study of Human Nature</vt:lpstr>
      <vt:lpstr>George Eliot’s Determinism</vt:lpstr>
      <vt:lpstr>Themes 01. Inner vs. Outer Beauty</vt:lpstr>
      <vt:lpstr>02. The Value of Hard Work</vt:lpstr>
      <vt:lpstr>03. Love as a Transformative Force</vt:lpstr>
      <vt:lpstr>04. The Consequences of Bad Behavior</vt:lpstr>
      <vt:lpstr>Motifs      1. Natural Beauty</vt:lpstr>
      <vt:lpstr>02. Dogs</vt:lpstr>
      <vt:lpstr>03. Narrative Sarcasm</vt:lpstr>
      <vt:lpstr>Symbols</vt:lpstr>
      <vt:lpstr>Key Facts</vt:lpstr>
      <vt:lpstr>Key Facts</vt:lpstr>
      <vt:lpstr>Methodism</vt:lpstr>
      <vt:lpstr>Suggested Essay Topics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GANESH</dc:creator>
  <cp:lastModifiedBy>GANESH</cp:lastModifiedBy>
  <cp:revision>147</cp:revision>
  <dcterms:created xsi:type="dcterms:W3CDTF">2020-03-01T05:45:42Z</dcterms:created>
  <dcterms:modified xsi:type="dcterms:W3CDTF">2021-06-30T02:58:47Z</dcterms:modified>
</cp:coreProperties>
</file>