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BC72E7-E4AF-4783-A687-09AC4000BCB0}"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98562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BC72E7-E4AF-4783-A687-09AC4000BCB0}"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2914309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BC72E7-E4AF-4783-A687-09AC4000BCB0}"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EF91C-9AEC-4884-813F-BEF799B50A8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06970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BC72E7-E4AF-4783-A687-09AC4000BCB0}"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3192577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BC72E7-E4AF-4783-A687-09AC4000BCB0}"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EF91C-9AEC-4884-813F-BEF799B50A8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523284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BC72E7-E4AF-4783-A687-09AC4000BCB0}"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31224095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BC72E7-E4AF-4783-A687-09AC4000BCB0}"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2787247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BC72E7-E4AF-4783-A687-09AC4000BCB0}"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3094083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BC72E7-E4AF-4783-A687-09AC4000BCB0}"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1949138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BC72E7-E4AF-4783-A687-09AC4000BCB0}"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504956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BC72E7-E4AF-4783-A687-09AC4000BCB0}" type="datetimeFigureOut">
              <a:rPr lang="en-US" smtClean="0"/>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1601430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BC72E7-E4AF-4783-A687-09AC4000BCB0}" type="datetimeFigureOut">
              <a:rPr lang="en-US" smtClean="0"/>
              <a:t>8/16/2023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3099104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6BC72E7-E4AF-4783-A687-09AC4000BCB0}" type="datetimeFigureOut">
              <a:rPr lang="en-US" smtClean="0"/>
              <a:t>8/16/2023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1732579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BC72E7-E4AF-4783-A687-09AC4000BCB0}" type="datetimeFigureOut">
              <a:rPr lang="en-US" smtClean="0"/>
              <a:t>8/16/2023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908078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BC72E7-E4AF-4783-A687-09AC4000BCB0}" type="datetimeFigureOut">
              <a:rPr lang="en-US" smtClean="0"/>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2627703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BC72E7-E4AF-4783-A687-09AC4000BCB0}" type="datetimeFigureOut">
              <a:rPr lang="en-US" smtClean="0"/>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DEF91C-9AEC-4884-813F-BEF799B50A8B}" type="slidenum">
              <a:rPr lang="en-US" smtClean="0"/>
              <a:t>‹#›</a:t>
            </a:fld>
            <a:endParaRPr lang="en-US"/>
          </a:p>
        </p:txBody>
      </p:sp>
    </p:spTree>
    <p:extLst>
      <p:ext uri="{BB962C8B-B14F-4D97-AF65-F5344CB8AC3E}">
        <p14:creationId xmlns:p14="http://schemas.microsoft.com/office/powerpoint/2010/main" val="1146841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6BC72E7-E4AF-4783-A687-09AC4000BCB0}" type="datetimeFigureOut">
              <a:rPr lang="en-US" smtClean="0"/>
              <a:t>8/16/2023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BBDEF91C-9AEC-4884-813F-BEF799B50A8B}" type="slidenum">
              <a:rPr lang="en-US" smtClean="0"/>
              <a:t>‹#›</a:t>
            </a:fld>
            <a:endParaRPr lang="en-US"/>
          </a:p>
        </p:txBody>
      </p:sp>
    </p:spTree>
    <p:extLst>
      <p:ext uri="{BB962C8B-B14F-4D97-AF65-F5344CB8AC3E}">
        <p14:creationId xmlns:p14="http://schemas.microsoft.com/office/powerpoint/2010/main" val="1923316800"/>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03BFBA7-2D73-407D-BED7-DF0695547A76}"/>
              </a:ext>
            </a:extLst>
          </p:cNvPr>
          <p:cNvSpPr>
            <a:spLocks noGrp="1"/>
          </p:cNvSpPr>
          <p:nvPr>
            <p:ph type="ctrTitle"/>
          </p:nvPr>
        </p:nvSpPr>
        <p:spPr>
          <a:xfrm>
            <a:off x="1507067" y="2404534"/>
            <a:ext cx="7766936" cy="1646302"/>
          </a:xfrm>
        </p:spPr>
        <p:txBody>
          <a:bodyPr>
            <a:normAutofit fontScale="90000"/>
          </a:bodyPr>
          <a:lstStyle/>
          <a:p>
            <a:pPr algn="ctr"/>
            <a:r>
              <a:rPr lang="en-US" sz="3200" b="1" dirty="0" err="1">
                <a:solidFill>
                  <a:srgbClr val="00B0F0"/>
                </a:solidFill>
              </a:rPr>
              <a:t>Dayanand</a:t>
            </a:r>
            <a:r>
              <a:rPr lang="en-US" sz="3200" b="1" dirty="0">
                <a:solidFill>
                  <a:srgbClr val="00B0F0"/>
                </a:solidFill>
              </a:rPr>
              <a:t> College of Arts , </a:t>
            </a:r>
            <a:r>
              <a:rPr lang="en-US" sz="3200" b="1" dirty="0" err="1">
                <a:solidFill>
                  <a:srgbClr val="00B0F0"/>
                </a:solidFill>
              </a:rPr>
              <a:t>Latur</a:t>
            </a:r>
            <a:r>
              <a:rPr lang="mr-IN" sz="3200" b="1" dirty="0">
                <a:solidFill>
                  <a:srgbClr val="00B0F0"/>
                </a:solidFill>
              </a:rPr>
              <a:t/>
            </a:r>
            <a:br>
              <a:rPr lang="mr-IN" sz="3200" b="1" dirty="0">
                <a:solidFill>
                  <a:srgbClr val="00B0F0"/>
                </a:solidFill>
              </a:rPr>
            </a:br>
            <a:r>
              <a:rPr lang="en-US" sz="3200" b="1" dirty="0">
                <a:solidFill>
                  <a:srgbClr val="00B0F0"/>
                </a:solidFill>
              </a:rPr>
              <a:t>Department of Political </a:t>
            </a:r>
            <a:r>
              <a:rPr lang="en-US" sz="3200" b="1" dirty="0" smtClean="0">
                <a:solidFill>
                  <a:srgbClr val="00B0F0"/>
                </a:solidFill>
              </a:rPr>
              <a:t>Science</a:t>
            </a:r>
            <a:br>
              <a:rPr lang="en-US" sz="3200" b="1" dirty="0" smtClean="0">
                <a:solidFill>
                  <a:srgbClr val="00B0F0"/>
                </a:solidFill>
              </a:rPr>
            </a:br>
            <a:r>
              <a:rPr lang="en-US" sz="3200" b="1" dirty="0">
                <a:solidFill>
                  <a:srgbClr val="00B0F0"/>
                </a:solidFill>
              </a:rPr>
              <a:t/>
            </a:r>
            <a:br>
              <a:rPr lang="en-US" sz="3200" b="1" dirty="0">
                <a:solidFill>
                  <a:srgbClr val="00B0F0"/>
                </a:solidFill>
              </a:rPr>
            </a:br>
            <a:r>
              <a:rPr lang="en-US" sz="3200" b="1" dirty="0" smtClean="0">
                <a:solidFill>
                  <a:srgbClr val="00B0F0"/>
                </a:solidFill>
              </a:rPr>
              <a:t/>
            </a:r>
            <a:br>
              <a:rPr lang="en-US" sz="3200" b="1" dirty="0" smtClean="0">
                <a:solidFill>
                  <a:srgbClr val="00B0F0"/>
                </a:solidFill>
              </a:rPr>
            </a:br>
            <a:r>
              <a:rPr lang="en-US" sz="3200" b="1" dirty="0">
                <a:solidFill>
                  <a:srgbClr val="00B0F0"/>
                </a:solidFill>
              </a:rPr>
              <a:t/>
            </a:r>
            <a:br>
              <a:rPr lang="en-US" sz="3200" b="1" dirty="0">
                <a:solidFill>
                  <a:srgbClr val="00B0F0"/>
                </a:solidFill>
              </a:rPr>
            </a:br>
            <a:r>
              <a:rPr lang="en-US" sz="3200" b="1" dirty="0" smtClean="0">
                <a:solidFill>
                  <a:srgbClr val="00B0F0"/>
                </a:solidFill>
              </a:rPr>
              <a:t/>
            </a:r>
            <a:br>
              <a:rPr lang="en-US" sz="3200" b="1" dirty="0" smtClean="0">
                <a:solidFill>
                  <a:srgbClr val="00B0F0"/>
                </a:solidFill>
              </a:rPr>
            </a:br>
            <a:endParaRPr lang="en-US" sz="3200" b="1" dirty="0">
              <a:solidFill>
                <a:srgbClr val="00B0F0"/>
              </a:solidFill>
            </a:endParaRPr>
          </a:p>
        </p:txBody>
      </p:sp>
      <p:sp>
        <p:nvSpPr>
          <p:cNvPr id="3" name="Subtitle 2">
            <a:extLst>
              <a:ext uri="{FF2B5EF4-FFF2-40B4-BE49-F238E27FC236}">
                <a16:creationId xmlns="" xmlns:a16="http://schemas.microsoft.com/office/drawing/2014/main" id="{F0E8BAB4-280E-4BD3-B66D-E34232529D8B}"/>
              </a:ext>
            </a:extLst>
          </p:cNvPr>
          <p:cNvSpPr>
            <a:spLocks noGrp="1"/>
          </p:cNvSpPr>
          <p:nvPr>
            <p:ph type="subTitle" idx="1"/>
          </p:nvPr>
        </p:nvSpPr>
        <p:spPr/>
        <p:txBody>
          <a:bodyPr>
            <a:normAutofit/>
          </a:bodyPr>
          <a:lstStyle/>
          <a:p>
            <a:pPr algn="ctr"/>
            <a:r>
              <a:rPr lang="mr-IN" sz="3200" dirty="0">
                <a:solidFill>
                  <a:srgbClr val="002060"/>
                </a:solidFill>
              </a:rPr>
              <a:t>मोहनचंद करमचंद गांधी</a:t>
            </a:r>
            <a:br>
              <a:rPr lang="mr-IN" sz="3200" dirty="0">
                <a:solidFill>
                  <a:srgbClr val="002060"/>
                </a:solidFill>
              </a:rPr>
            </a:br>
            <a:r>
              <a:rPr lang="mr-IN" sz="3200" dirty="0">
                <a:solidFill>
                  <a:srgbClr val="002060"/>
                </a:solidFill>
              </a:rPr>
              <a:t>महात्मा गांधी</a:t>
            </a:r>
            <a:endParaRPr lang="en-US" sz="3200" dirty="0">
              <a:solidFill>
                <a:srgbClr val="002060"/>
              </a:solidFill>
            </a:endParaRPr>
          </a:p>
        </p:txBody>
      </p:sp>
    </p:spTree>
    <p:extLst>
      <p:ext uri="{BB962C8B-B14F-4D97-AF65-F5344CB8AC3E}">
        <p14:creationId xmlns:p14="http://schemas.microsoft.com/office/powerpoint/2010/main" val="296440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1CD69C-3178-48B0-AB62-2780A19529E8}"/>
              </a:ext>
            </a:extLst>
          </p:cNvPr>
          <p:cNvSpPr>
            <a:spLocks noGrp="1"/>
          </p:cNvSpPr>
          <p:nvPr>
            <p:ph type="title"/>
          </p:nvPr>
        </p:nvSpPr>
        <p:spPr/>
        <p:txBody>
          <a:bodyPr/>
          <a:lstStyle/>
          <a:p>
            <a:pPr algn="ctr"/>
            <a:r>
              <a:rPr lang="mr-IN" dirty="0"/>
              <a:t>अहिंसे संबंधी विचार</a:t>
            </a:r>
            <a:endParaRPr lang="en-US" dirty="0"/>
          </a:p>
        </p:txBody>
      </p:sp>
      <p:sp>
        <p:nvSpPr>
          <p:cNvPr id="3" name="Content Placeholder 2">
            <a:extLst>
              <a:ext uri="{FF2B5EF4-FFF2-40B4-BE49-F238E27FC236}">
                <a16:creationId xmlns="" xmlns:a16="http://schemas.microsoft.com/office/drawing/2014/main" id="{5F428810-9C22-4C61-9A4C-C52F7B23C6DA}"/>
              </a:ext>
            </a:extLst>
          </p:cNvPr>
          <p:cNvSpPr>
            <a:spLocks noGrp="1"/>
          </p:cNvSpPr>
          <p:nvPr>
            <p:ph idx="1"/>
          </p:nvPr>
        </p:nvSpPr>
        <p:spPr/>
        <p:txBody>
          <a:bodyPr>
            <a:normAutofit fontScale="85000" lnSpcReduction="20000"/>
          </a:bodyPr>
          <a:lstStyle/>
          <a:p>
            <a:r>
              <a:rPr lang="mr-IN" sz="2400" dirty="0"/>
              <a:t>२) सकारात्मक अहिंसा:- आपण त्रास स्वीकारून दुसर्‍याला सुख देणे.असाह्य व्यक्तिला साह्य करणे,अत्याचारला विरोध करणे, प्राण धोक्यात घालून दुसर्‍याला सुख देणे. </a:t>
            </a:r>
          </a:p>
          <a:p>
            <a:r>
              <a:rPr lang="mr-IN" sz="2400" dirty="0"/>
              <a:t>व्यवहारात अहिंसेचे जे रूप दिसते त्यावर गांधीजींनी तीन प्रकार सांगितली आहेत.</a:t>
            </a:r>
          </a:p>
          <a:p>
            <a:r>
              <a:rPr lang="mr-IN" sz="2400" dirty="0"/>
              <a:t>१) विरपुरुषांची अहिंसा,२) दुर्बल व्यक्तींची अहिंसा,३) भित्र्या व्यक्तींची अहिंसा.</a:t>
            </a:r>
          </a:p>
          <a:p>
            <a:r>
              <a:rPr lang="mr-IN" sz="2400" dirty="0"/>
              <a:t>१) विरपुरुषांची अहिंसा:- एखाद्या अडचणीवर मात करताना हिंसा न करता इतरांचे मन वळविणे.त्रास सहन करणे,त्याग करणे,शक्ति असतानाही बळाचा वापर न करता मन वाळवून जिंकणे ही खरी अहिंसा. </a:t>
            </a:r>
            <a:r>
              <a:rPr lang="mr-IN" sz="2400" dirty="0">
                <a:solidFill>
                  <a:srgbClr val="FF0000"/>
                </a:solidFill>
              </a:rPr>
              <a:t>“अहिंसा विरस्य भूषणम!”</a:t>
            </a:r>
          </a:p>
          <a:p>
            <a:r>
              <a:rPr lang="mr-IN" sz="2400" dirty="0"/>
              <a:t>२) दुर्बल व्यक्तींची अहिंसा:- परिस्थितीची गरज म्हणून अहिंसेचा स्वीकार केलेला असतो. अशी वेळ जर अशा व्यक्तीस पुन्हा पुन्हा येत राहिली व तसाच अहिंसक राहिल्यास तो श्रेष्ठ दर्जाच्या अहिंसेकडे जाईल.  </a:t>
            </a:r>
            <a:endParaRPr lang="en-US" sz="2400" dirty="0"/>
          </a:p>
        </p:txBody>
      </p:sp>
    </p:spTree>
    <p:extLst>
      <p:ext uri="{BB962C8B-B14F-4D97-AF65-F5344CB8AC3E}">
        <p14:creationId xmlns:p14="http://schemas.microsoft.com/office/powerpoint/2010/main" val="2131921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39AFCC-592E-4F74-90D7-18E656D00330}"/>
              </a:ext>
            </a:extLst>
          </p:cNvPr>
          <p:cNvSpPr>
            <a:spLocks noGrp="1"/>
          </p:cNvSpPr>
          <p:nvPr>
            <p:ph type="title"/>
          </p:nvPr>
        </p:nvSpPr>
        <p:spPr/>
        <p:txBody>
          <a:bodyPr/>
          <a:lstStyle/>
          <a:p>
            <a:pPr algn="ctr"/>
            <a:r>
              <a:rPr lang="mr-IN" dirty="0"/>
              <a:t>अहिंसे संबंधी विचार</a:t>
            </a:r>
            <a:endParaRPr lang="en-US" dirty="0"/>
          </a:p>
        </p:txBody>
      </p:sp>
      <p:sp>
        <p:nvSpPr>
          <p:cNvPr id="3" name="Content Placeholder 2">
            <a:extLst>
              <a:ext uri="{FF2B5EF4-FFF2-40B4-BE49-F238E27FC236}">
                <a16:creationId xmlns="" xmlns:a16="http://schemas.microsoft.com/office/drawing/2014/main" id="{5BF8791D-AF9C-445E-B994-B40CB8D032B3}"/>
              </a:ext>
            </a:extLst>
          </p:cNvPr>
          <p:cNvSpPr>
            <a:spLocks noGrp="1"/>
          </p:cNvSpPr>
          <p:nvPr>
            <p:ph idx="1"/>
          </p:nvPr>
        </p:nvSpPr>
        <p:spPr/>
        <p:txBody>
          <a:bodyPr/>
          <a:lstStyle/>
          <a:p>
            <a:r>
              <a:rPr lang="mr-IN" dirty="0"/>
              <a:t>३) भित्र्या व्यक्तीची अहिंसा:- </a:t>
            </a:r>
            <a:r>
              <a:rPr lang="mr-IN" sz="2400" dirty="0"/>
              <a:t>ही अहिंसा कृत्रिम,अशोभनीय,घातकी व हीन दर्जाची असते. भित्र्या व्यक्तीच्या अहिंसेत हिंसा असते. कारण ही व्यक्ति अहिंसेचा देखावा करते पण ती बदला घेण्याचा प्रयत्न करते. मनात द्वेष,ईर्षा,व जमल्यास निपा:त करण्याची प्रवृती असते, म्हणून गांधीजी म्हणतात “ हिंस्त्र पशुपेक्षा सुद्धा हिंस्त्र असणारी ही हिंसा.”</a:t>
            </a:r>
            <a:endParaRPr lang="en-US" sz="2400" dirty="0"/>
          </a:p>
        </p:txBody>
      </p:sp>
    </p:spTree>
    <p:extLst>
      <p:ext uri="{BB962C8B-B14F-4D97-AF65-F5344CB8AC3E}">
        <p14:creationId xmlns:p14="http://schemas.microsoft.com/office/powerpoint/2010/main" val="2717073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05FDCE-2366-4718-BAFC-72F2E9FE112C}"/>
              </a:ext>
            </a:extLst>
          </p:cNvPr>
          <p:cNvSpPr>
            <a:spLocks noGrp="1"/>
          </p:cNvSpPr>
          <p:nvPr>
            <p:ph type="title"/>
          </p:nvPr>
        </p:nvSpPr>
        <p:spPr/>
        <p:txBody>
          <a:bodyPr/>
          <a:lstStyle/>
          <a:p>
            <a:pPr algn="ctr"/>
            <a:r>
              <a:rPr lang="mr-IN" dirty="0"/>
              <a:t>सत्याग्रह संबंधी विचार</a:t>
            </a:r>
            <a:endParaRPr lang="en-US" dirty="0"/>
          </a:p>
        </p:txBody>
      </p:sp>
      <p:sp>
        <p:nvSpPr>
          <p:cNvPr id="3" name="Content Placeholder 2">
            <a:extLst>
              <a:ext uri="{FF2B5EF4-FFF2-40B4-BE49-F238E27FC236}">
                <a16:creationId xmlns="" xmlns:a16="http://schemas.microsoft.com/office/drawing/2014/main" id="{15397CFB-8F1C-4D2C-966E-BFFAF3F822F2}"/>
              </a:ext>
            </a:extLst>
          </p:cNvPr>
          <p:cNvSpPr>
            <a:spLocks noGrp="1"/>
          </p:cNvSpPr>
          <p:nvPr>
            <p:ph idx="1"/>
          </p:nvPr>
        </p:nvSpPr>
        <p:spPr/>
        <p:txBody>
          <a:bodyPr>
            <a:normAutofit fontScale="77500" lnSpcReduction="20000"/>
          </a:bodyPr>
          <a:lstStyle/>
          <a:p>
            <a:r>
              <a:rPr lang="mr-IN" sz="2400" dirty="0"/>
              <a:t>सत्याचा आग्रह धरणे म्हणजे सत्याग्रह. द.आफ्रिकेत जो लढा दिला तेव्हा पासून सत्याग्रह सुरू झाला. भारतात बिहार राज्यातील चंपारण्य अरण्यातील जो लढा दिला तो भारतातील पहिला लढा होय व त्याला अभिरूप नाव दिले ते सत्याग्रह.</a:t>
            </a:r>
          </a:p>
          <a:p>
            <a:r>
              <a:rPr lang="mr-IN" sz="2400" dirty="0"/>
              <a:t>सत्याच्या प्राप्तीसाठी अहिंसेचा मार्गच अवलंबविला पाहिजे. विरोधकाच्या मनात,हृदयात परिवर्तन घडवून आणून </a:t>
            </a:r>
            <a:r>
              <a:rPr lang="mr-IN" sz="2400" dirty="0">
                <a:solidFill>
                  <a:srgbClr val="FF0000"/>
                </a:solidFill>
              </a:rPr>
              <a:t>असत्याकडून सत्याकडे नेणे म्हणजेच हृदयपरिवर्तन.</a:t>
            </a:r>
            <a:r>
              <a:rPr lang="mr-IN" sz="2400" dirty="0"/>
              <a:t> सत्याग्रह म्हणजे शुद्ध आत्मिक शक्तीचा अन्नाय,अत्याचार, दडपशाही आणि शोषण या विरुद्ध केलेला वापर होय. </a:t>
            </a:r>
          </a:p>
          <a:p>
            <a:r>
              <a:rPr lang="mr-IN" sz="2400" dirty="0"/>
              <a:t>सत्यग्रहीसाठीचे नियम:-</a:t>
            </a:r>
          </a:p>
          <a:p>
            <a:r>
              <a:rPr lang="mr-IN" sz="2400" dirty="0"/>
              <a:t>१) सत्यग्रहीत आत्मविश्वास असला पाहिजे</a:t>
            </a:r>
          </a:p>
          <a:p>
            <a:r>
              <a:rPr lang="mr-IN" sz="2400" dirty="0"/>
              <a:t>२) सत्यग्रहीच्या कल्पनेत शत्रूवर देखील प्रेम करण्याची भावना असली पाहिजे.</a:t>
            </a:r>
          </a:p>
          <a:p>
            <a:r>
              <a:rPr lang="mr-IN" sz="2400" dirty="0"/>
              <a:t>३) सत्यग्रही प्रसिद्धीपसून आणि संपत्तीच्या  मिळकती पासून अलिप्त असला पाहिजे. </a:t>
            </a:r>
          </a:p>
          <a:p>
            <a:endParaRPr lang="en-US" sz="2400" dirty="0"/>
          </a:p>
        </p:txBody>
      </p:sp>
      <p:pic>
        <p:nvPicPr>
          <p:cNvPr id="6" name="Picture 5">
            <a:extLst>
              <a:ext uri="{FF2B5EF4-FFF2-40B4-BE49-F238E27FC236}">
                <a16:creationId xmlns="" xmlns:a16="http://schemas.microsoft.com/office/drawing/2014/main" id="{F8056138-2A0D-493A-8BA3-859ABF6D63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521" y="120132"/>
            <a:ext cx="3419062" cy="1815548"/>
          </a:xfrm>
          <a:prstGeom prst="rect">
            <a:avLst/>
          </a:prstGeom>
        </p:spPr>
      </p:pic>
    </p:spTree>
    <p:extLst>
      <p:ext uri="{BB962C8B-B14F-4D97-AF65-F5344CB8AC3E}">
        <p14:creationId xmlns:p14="http://schemas.microsoft.com/office/powerpoint/2010/main" val="767785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3B649F-15E6-40EE-9935-EF9E103BBAAD}"/>
              </a:ext>
            </a:extLst>
          </p:cNvPr>
          <p:cNvSpPr>
            <a:spLocks noGrp="1"/>
          </p:cNvSpPr>
          <p:nvPr>
            <p:ph type="title"/>
          </p:nvPr>
        </p:nvSpPr>
        <p:spPr/>
        <p:txBody>
          <a:bodyPr/>
          <a:lstStyle/>
          <a:p>
            <a:pPr algn="ctr"/>
            <a:r>
              <a:rPr lang="mr-IN" dirty="0"/>
              <a:t>सत्यगृहा संबंधी विचार</a:t>
            </a:r>
            <a:endParaRPr lang="en-US" dirty="0"/>
          </a:p>
        </p:txBody>
      </p:sp>
      <p:sp>
        <p:nvSpPr>
          <p:cNvPr id="8" name="Content Placeholder 7">
            <a:extLst>
              <a:ext uri="{FF2B5EF4-FFF2-40B4-BE49-F238E27FC236}">
                <a16:creationId xmlns="" xmlns:a16="http://schemas.microsoft.com/office/drawing/2014/main" id="{1DFC7E02-A1EA-44A1-90C2-61875B169CB1}"/>
              </a:ext>
            </a:extLst>
          </p:cNvPr>
          <p:cNvSpPr>
            <a:spLocks noGrp="1"/>
          </p:cNvSpPr>
          <p:nvPr>
            <p:ph idx="1"/>
          </p:nvPr>
        </p:nvSpPr>
        <p:spPr/>
        <p:txBody>
          <a:bodyPr>
            <a:normAutofit fontScale="77500" lnSpcReduction="20000"/>
          </a:bodyPr>
          <a:lstStyle/>
          <a:p>
            <a:r>
              <a:rPr lang="mr-IN" sz="2400" dirty="0"/>
              <a:t>४) सत्याग्रहीचे आरोग्य चांगले असले पाहिजे</a:t>
            </a:r>
          </a:p>
          <a:p>
            <a:r>
              <a:rPr lang="mr-IN" sz="2400" dirty="0"/>
              <a:t>५) सत्याग्रही निर्भीड असला पाहिजे.</a:t>
            </a:r>
          </a:p>
          <a:p>
            <a:r>
              <a:rPr lang="mr-IN" sz="2400" dirty="0"/>
              <a:t>६) सत्याग्रहीची श्रद्धा अविचल असली पाहिजे.</a:t>
            </a:r>
          </a:p>
          <a:p>
            <a:r>
              <a:rPr lang="mr-IN" sz="2400" dirty="0"/>
              <a:t>७) सत्याग्रही सहनशील असला पाहिजे.</a:t>
            </a:r>
          </a:p>
          <a:p>
            <a:r>
              <a:rPr lang="mr-IN" sz="2400" dirty="0"/>
              <a:t>८) सत्याग्रहीचे आचरण शुद्ध असले पाहिजे.</a:t>
            </a:r>
          </a:p>
          <a:p>
            <a:r>
              <a:rPr lang="mr-IN" sz="2400" dirty="0"/>
              <a:t>९) सत्याग्रहाचा वापर सत्याग्रहीने स्वता: साठी करू नये.</a:t>
            </a:r>
          </a:p>
          <a:p>
            <a:r>
              <a:rPr lang="mr-IN" sz="2400" dirty="0"/>
              <a:t>१०) सत्याग्रहीने कोणत्याही विरोधला बळी पडता कामा नये.</a:t>
            </a:r>
          </a:p>
          <a:p>
            <a:r>
              <a:rPr lang="mr-IN" sz="2400" dirty="0"/>
              <a:t>कोणत्याही शस्त्रपेक्षा सत्याग्रहाच्या अस्त्राची शक्ति सर्वश्रेष्ट आहे कारण हृदयपरिवर्तन करण्याची ताकद त्यात आहे. हृदयपरिवर्तना साठी दोन गोष्टींचा विचार करावा लागेल. १) पापाची घृणा करा पाप्याची करू नका. २) माणसाला विरोध करू नका त्याच्या प्रवृतीला करा. गांधीजी म्हणतात, “ मी इंग्रजांच्या विरोधात लढत नसून इंग्रजी साम्राज्याच्या विरुद्ध लढत आहे.”</a:t>
            </a:r>
            <a:endParaRPr lang="en-US" sz="2400" dirty="0"/>
          </a:p>
        </p:txBody>
      </p:sp>
    </p:spTree>
    <p:extLst>
      <p:ext uri="{BB962C8B-B14F-4D97-AF65-F5344CB8AC3E}">
        <p14:creationId xmlns:p14="http://schemas.microsoft.com/office/powerpoint/2010/main" val="1646970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05AAE6A-D5B5-4BC0-AA51-0B78A6A62106}"/>
              </a:ext>
            </a:extLst>
          </p:cNvPr>
          <p:cNvSpPr>
            <a:spLocks noGrp="1"/>
          </p:cNvSpPr>
          <p:nvPr>
            <p:ph type="title"/>
          </p:nvPr>
        </p:nvSpPr>
        <p:spPr/>
        <p:txBody>
          <a:bodyPr/>
          <a:lstStyle/>
          <a:p>
            <a:pPr algn="ctr"/>
            <a:r>
              <a:rPr lang="mr-IN" dirty="0"/>
              <a:t>सत्यगृहाचे मार्ग </a:t>
            </a:r>
            <a:endParaRPr lang="en-US" dirty="0"/>
          </a:p>
        </p:txBody>
      </p:sp>
      <p:sp>
        <p:nvSpPr>
          <p:cNvPr id="3" name="Content Placeholder 2">
            <a:extLst>
              <a:ext uri="{FF2B5EF4-FFF2-40B4-BE49-F238E27FC236}">
                <a16:creationId xmlns="" xmlns:a16="http://schemas.microsoft.com/office/drawing/2014/main" id="{025514B9-3AE8-459F-9F23-B39401933C25}"/>
              </a:ext>
            </a:extLst>
          </p:cNvPr>
          <p:cNvSpPr>
            <a:spLocks noGrp="1"/>
          </p:cNvSpPr>
          <p:nvPr>
            <p:ph idx="1"/>
          </p:nvPr>
        </p:nvSpPr>
        <p:spPr/>
        <p:txBody>
          <a:bodyPr>
            <a:normAutofit fontScale="85000" lnSpcReduction="20000"/>
          </a:bodyPr>
          <a:lstStyle/>
          <a:p>
            <a:pPr marL="457200" indent="-457200">
              <a:buAutoNum type="hindiNumParenR"/>
            </a:pPr>
            <a:r>
              <a:rPr lang="mr-IN" sz="2400" dirty="0"/>
              <a:t>असहकार:- हा सत्याग्रहाचा मुख्य घटक आहे. गांधीजींच्या विचाराला येथून सुरुवात होते. ब्रिटिश संख्येने अल्पसंख्य असले तरी शासन करतात कारण त्यांना भारतीय जनता त्यांना सहकार्य करते. ब्रिटिश सत्तेचे जर धोरण योग्य नसेल तर त्याला विरोध केला पाहिजे. भारतीय जनतेने त्यांना सहकार्य न केल्यास शासन व्यवस्था ठप्प होते. </a:t>
            </a:r>
          </a:p>
          <a:p>
            <a:pPr marL="0" indent="0">
              <a:buNone/>
            </a:pPr>
            <a:r>
              <a:rPr lang="mr-IN" sz="2400" dirty="0"/>
              <a:t>  असहकारात हिंसेला थारा असता कामा नये. सरकार जर नितीभ्रष्ट झाले असहकार करावे. सार्वजनिक मालमत्तेचा विध्वंस होता कामा नये. ज्यांच्या विरोधात आंदोलन चालवीत आहोत त्यांच्या जिवीताला धोका करू नये. व्यक्तिविरुद्ध नव्हे तर प्र्वृती विरूद्ध चळवळ आहे. व्यक्तीद्वेष असू नये प्रवृती विरूद्ध ही चळवळ आहे. गांधीजी म्हणतात शत्रू पक्षातील व्यक्तिसुद्धा माणूस आहे. त्याला मन आहे. त्यामुळे आत्मक्लेश सहन करा.</a:t>
            </a:r>
          </a:p>
          <a:p>
            <a:pPr marL="0" indent="0">
              <a:buNone/>
            </a:pPr>
            <a:r>
              <a:rPr lang="mr-IN" sz="2400" dirty="0"/>
              <a:t>    १९२० मध्ये अखिल भारतीय राष्ट्रीय सभेच्या नागपुर अधिवेशनात असहकारचा ठराव मंजूर झाला. त्या वेळीपासुन असहकाराला सुरुवात झाली. असहकार खालील घटकांद्वारे करायचे हे ठरले.     </a:t>
            </a:r>
            <a:endParaRPr lang="en-US" sz="2400" dirty="0"/>
          </a:p>
        </p:txBody>
      </p:sp>
    </p:spTree>
    <p:extLst>
      <p:ext uri="{BB962C8B-B14F-4D97-AF65-F5344CB8AC3E}">
        <p14:creationId xmlns:p14="http://schemas.microsoft.com/office/powerpoint/2010/main" val="178494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669F7B5-5AF2-4DC6-83FE-7B30ACBF440A}"/>
              </a:ext>
            </a:extLst>
          </p:cNvPr>
          <p:cNvSpPr>
            <a:spLocks noGrp="1"/>
          </p:cNvSpPr>
          <p:nvPr>
            <p:ph type="title"/>
          </p:nvPr>
        </p:nvSpPr>
        <p:spPr/>
        <p:txBody>
          <a:bodyPr/>
          <a:lstStyle/>
          <a:p>
            <a:pPr algn="ctr"/>
            <a:r>
              <a:rPr lang="mr-IN" dirty="0"/>
              <a:t>सत्यगृहाचे मार्ग</a:t>
            </a:r>
            <a:endParaRPr lang="en-US" dirty="0"/>
          </a:p>
        </p:txBody>
      </p:sp>
      <p:sp>
        <p:nvSpPr>
          <p:cNvPr id="3" name="Content Placeholder 2">
            <a:extLst>
              <a:ext uri="{FF2B5EF4-FFF2-40B4-BE49-F238E27FC236}">
                <a16:creationId xmlns="" xmlns:a16="http://schemas.microsoft.com/office/drawing/2014/main" id="{C20518EF-7EE2-491F-8883-87D1C5587EB5}"/>
              </a:ext>
            </a:extLst>
          </p:cNvPr>
          <p:cNvSpPr>
            <a:spLocks noGrp="1"/>
          </p:cNvSpPr>
          <p:nvPr>
            <p:ph idx="1"/>
          </p:nvPr>
        </p:nvSpPr>
        <p:spPr/>
        <p:txBody>
          <a:bodyPr>
            <a:normAutofit fontScale="85000" lnSpcReduction="20000"/>
          </a:bodyPr>
          <a:lstStyle/>
          <a:p>
            <a:pPr marL="457200" indent="-457200">
              <a:buAutoNum type="hindiNumParenR"/>
            </a:pPr>
            <a:r>
              <a:rPr lang="mr-IN" sz="2400" dirty="0"/>
              <a:t>सरकारी कामकाजावर म्हणजेच प्रशासनात काम करणार्‍या लोकांनी नौकार्‍या सोडणे.</a:t>
            </a:r>
          </a:p>
          <a:p>
            <a:pPr marL="457200" indent="-457200">
              <a:buAutoNum type="hindiNumParenR"/>
            </a:pPr>
            <a:r>
              <a:rPr lang="mr-IN" sz="2400" dirty="0"/>
              <a:t>२) गरजा मर्यादित करा</a:t>
            </a:r>
          </a:p>
          <a:p>
            <a:pPr marL="457200" indent="-457200">
              <a:buAutoNum type="hindiNumParenR"/>
            </a:pPr>
            <a:r>
              <a:rPr lang="mr-IN" sz="2400" dirty="0"/>
              <a:t> लॉर्ड बेकर म्हणतो “ भारतीयांना असे शिक्षण द्या की जे की वर्णाने भारतीय पण मनाने इंग्रज बनले पाहिजेत.”</a:t>
            </a:r>
          </a:p>
          <a:p>
            <a:pPr marL="457200" indent="-457200">
              <a:buAutoNum type="hindiNumParenR"/>
            </a:pPr>
            <a:r>
              <a:rPr lang="mr-IN" sz="2400" dirty="0"/>
              <a:t> इंग्रजांच्या कोणत्याही कार्यक्रमात सामील न होणे</a:t>
            </a:r>
          </a:p>
          <a:p>
            <a:pPr marL="457200" indent="-457200">
              <a:buAutoNum type="hindiNumParenR"/>
            </a:pPr>
            <a:r>
              <a:rPr lang="mr-IN" sz="2400" dirty="0"/>
              <a:t> इंग्रजी शिक्षण न घेता राष्ट्रीय शिक्षण घेणे</a:t>
            </a:r>
          </a:p>
          <a:p>
            <a:pPr marL="457200" indent="-457200">
              <a:buAutoNum type="hindiNumParenR"/>
            </a:pPr>
            <a:r>
              <a:rPr lang="mr-IN" sz="2400" dirty="0"/>
              <a:t> स्वदेशीचा पुरस्कार ,परदेशी मालवार बहिष्कार </a:t>
            </a:r>
          </a:p>
          <a:p>
            <a:pPr marL="457200" indent="-457200">
              <a:buAutoNum type="hindiNumParenR"/>
            </a:pPr>
            <a:r>
              <a:rPr lang="mr-IN" sz="2400" dirty="0"/>
              <a:t> शासनाच्या अन्नाय कार्याला विरोध करणे.</a:t>
            </a:r>
          </a:p>
          <a:p>
            <a:pPr marL="457200" indent="-457200">
              <a:buAutoNum type="hindiNumParenR"/>
            </a:pPr>
            <a:r>
              <a:rPr lang="mr-IN" sz="2400" dirty="0"/>
              <a:t> असहकार्य हे प्रत्येकाचे कार्य आहे.</a:t>
            </a:r>
          </a:p>
          <a:p>
            <a:pPr marL="457200" indent="-457200">
              <a:buAutoNum type="hindiNumParenR"/>
            </a:pPr>
            <a:r>
              <a:rPr lang="mr-IN" sz="2400" dirty="0"/>
              <a:t> सविनय कायदेभंग </a:t>
            </a:r>
          </a:p>
        </p:txBody>
      </p:sp>
    </p:spTree>
    <p:extLst>
      <p:ext uri="{BB962C8B-B14F-4D97-AF65-F5344CB8AC3E}">
        <p14:creationId xmlns:p14="http://schemas.microsoft.com/office/powerpoint/2010/main" val="1123903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798CC87-FCA4-4F88-900C-5FA65F6A7BC3}"/>
              </a:ext>
            </a:extLst>
          </p:cNvPr>
          <p:cNvSpPr>
            <a:spLocks noGrp="1"/>
          </p:cNvSpPr>
          <p:nvPr>
            <p:ph type="title"/>
          </p:nvPr>
        </p:nvSpPr>
        <p:spPr/>
        <p:txBody>
          <a:bodyPr/>
          <a:lstStyle/>
          <a:p>
            <a:pPr algn="ctr"/>
            <a:r>
              <a:rPr lang="mr-IN" dirty="0"/>
              <a:t>सत्यगृहाचे मार्ग</a:t>
            </a:r>
            <a:endParaRPr lang="en-US" dirty="0"/>
          </a:p>
        </p:txBody>
      </p:sp>
      <p:sp>
        <p:nvSpPr>
          <p:cNvPr id="3" name="Content Placeholder 2">
            <a:extLst>
              <a:ext uri="{FF2B5EF4-FFF2-40B4-BE49-F238E27FC236}">
                <a16:creationId xmlns="" xmlns:a16="http://schemas.microsoft.com/office/drawing/2014/main" id="{5E246555-6EA9-49A8-AEA2-0E3E7D658374}"/>
              </a:ext>
            </a:extLst>
          </p:cNvPr>
          <p:cNvSpPr>
            <a:spLocks noGrp="1"/>
          </p:cNvSpPr>
          <p:nvPr>
            <p:ph idx="1"/>
          </p:nvPr>
        </p:nvSpPr>
        <p:spPr/>
        <p:txBody>
          <a:bodyPr>
            <a:normAutofit fontScale="70000" lnSpcReduction="20000"/>
          </a:bodyPr>
          <a:lstStyle/>
          <a:p>
            <a:pPr marL="0" indent="0">
              <a:buNone/>
            </a:pPr>
            <a:r>
              <a:rPr lang="mr-IN" sz="2400" dirty="0"/>
              <a:t>असहकाराचे विविध मार्ग असतात. गांधीजी म्हणतात “ कोणत्या परिस्थितीत कोणता मार्ग योग्य ठरतो त्या मार्गाचा वापर करणे,एकाच मार्गाचा पुन्हा पुन्हा वापर करू नये कारण त्याचे महत्व कमी होते. यादृष्टीने असहकाराचा अर्थ असत्याला विरोध तर सत्याला सहकार्य करणे. </a:t>
            </a:r>
          </a:p>
          <a:p>
            <a:pPr marL="0" indent="0">
              <a:buNone/>
            </a:pPr>
            <a:r>
              <a:rPr lang="mr-IN" sz="2400" dirty="0"/>
              <a:t>२) उपवास किंवा उपोषण :- हा आत्मशुद्धीचा मार्ग आहे. विरोधकास कोणत्याही प्रकारची इजा न करणे,दु:ख न देणे, कोणत्याही प्रकारचे दडपण न आणणे.मनामधून केलेले कार्य हे कायमचे अस्त.</a:t>
            </a:r>
          </a:p>
          <a:p>
            <a:pPr marL="0" indent="0">
              <a:buNone/>
            </a:pPr>
            <a:r>
              <a:rPr lang="mr-IN" sz="2400" dirty="0"/>
              <a:t>३) हरताळ:- सरकारच्या एखाद्या कृतीला विरोध करण्यासाठी व बदल करण्यासाठी स्वच्छेने वेगवेगळ्या ठिकाणी काम करून निषेध करणे म्हणजे हरताळ होय. विद्यालये, दुकाने,ऑफिस, स्व्कृतत्वाने बंद होत असतील तरच हरताळ असे म्हणतात.</a:t>
            </a:r>
          </a:p>
          <a:p>
            <a:pPr marL="0" indent="0">
              <a:buNone/>
            </a:pPr>
            <a:r>
              <a:rPr lang="mr-IN" sz="2400" dirty="0"/>
              <a:t>४) संप:- कामगरावर जर अन्न्याय होत असेल तर त्या कामगारांनी त्या अन्न्याच्या विरोधात नोंदविण्यासाठी केलेली कृती म्हणजे संप.</a:t>
            </a:r>
          </a:p>
          <a:p>
            <a:pPr marL="0" indent="0">
              <a:buNone/>
            </a:pPr>
            <a:r>
              <a:rPr lang="mr-IN" sz="2400" dirty="0"/>
              <a:t>५) बहिष्कार:- परकीय शासन व्यवसथेला जर बदलायचेअसेल व राष्ट्रीत्व प्रगत करायचे तर बहिष्कार केला पाहिजे. </a:t>
            </a:r>
          </a:p>
          <a:p>
            <a:pPr marL="0" indent="0">
              <a:buNone/>
            </a:pPr>
            <a:r>
              <a:rPr lang="mr-IN" sz="2400" dirty="0"/>
              <a:t> </a:t>
            </a:r>
            <a:endParaRPr lang="en-US" sz="2400" dirty="0"/>
          </a:p>
        </p:txBody>
      </p:sp>
    </p:spTree>
    <p:extLst>
      <p:ext uri="{BB962C8B-B14F-4D97-AF65-F5344CB8AC3E}">
        <p14:creationId xmlns:p14="http://schemas.microsoft.com/office/powerpoint/2010/main" val="2062797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89A991C-F830-47C8-9DB0-3EB90FB318D4}"/>
              </a:ext>
            </a:extLst>
          </p:cNvPr>
          <p:cNvSpPr>
            <a:spLocks noGrp="1"/>
          </p:cNvSpPr>
          <p:nvPr>
            <p:ph type="title"/>
          </p:nvPr>
        </p:nvSpPr>
        <p:spPr/>
        <p:txBody>
          <a:bodyPr/>
          <a:lstStyle/>
          <a:p>
            <a:pPr algn="ctr"/>
            <a:r>
              <a:rPr lang="mr-IN" dirty="0"/>
              <a:t>सत्यगृहाचे मार्ग</a:t>
            </a:r>
            <a:endParaRPr lang="en-US" dirty="0"/>
          </a:p>
        </p:txBody>
      </p:sp>
      <p:sp>
        <p:nvSpPr>
          <p:cNvPr id="3" name="Content Placeholder 2">
            <a:extLst>
              <a:ext uri="{FF2B5EF4-FFF2-40B4-BE49-F238E27FC236}">
                <a16:creationId xmlns="" xmlns:a16="http://schemas.microsoft.com/office/drawing/2014/main" id="{78364B30-1E3E-40C9-9CCD-C7BC00572290}"/>
              </a:ext>
            </a:extLst>
          </p:cNvPr>
          <p:cNvSpPr>
            <a:spLocks noGrp="1"/>
          </p:cNvSpPr>
          <p:nvPr>
            <p:ph idx="1"/>
          </p:nvPr>
        </p:nvSpPr>
        <p:spPr/>
        <p:txBody>
          <a:bodyPr>
            <a:normAutofit fontScale="85000" lnSpcReduction="10000"/>
          </a:bodyPr>
          <a:lstStyle/>
          <a:p>
            <a:r>
              <a:rPr lang="mr-IN" sz="2400" dirty="0"/>
              <a:t>७) धरणे धरने: एखादी गोष्ट करेपर्यंत किंवा एखादी गोष्ट करू नये म्हणून संबंधित गोष्टीबद्दल ठाण मांडून बसने म्हणजे धरणे धरने.</a:t>
            </a:r>
          </a:p>
          <a:p>
            <a:r>
              <a:rPr lang="mr-IN" sz="2400" dirty="0"/>
              <a:t>८) स्थलांतर किंवा हिजरत:- अल्पसंख्याकावर दमन होत असेल तर अशा जुलमातून सुटण्याकरिता स्थलांतर करावे. यातून आत्मसन्मानाणे दुसरीकडे राहिल्याने आपले जीवन जागता येते. उदा:- गुजरातमध्ये जुनगढ व विठ्ठलगढ या ठिकाणी स्थलांतर झाले. </a:t>
            </a:r>
            <a:endParaRPr lang="en-US" sz="2400" dirty="0"/>
          </a:p>
          <a:p>
            <a:r>
              <a:rPr lang="mr-IN" sz="2400" dirty="0"/>
              <a:t>९) साराबंदी:-</a:t>
            </a:r>
          </a:p>
          <a:p>
            <a:r>
              <a:rPr lang="mr-IN" sz="2400" dirty="0"/>
              <a:t>महात्मा गांधीजींचे राविषयक  विचार:- तात्विकदृष्ट्या महात्मा गांधीजींचे राजयाविषयक विचार हे टॉलस्टॉय प्रमाणेच अराज्यावादी होते. पण कामुनिस्ट अराज्यावादी विचारवंताप्रमाणे त्यांना पूर्ण अराज्यावादी मानता येणार नाही. कारण राज्यसंस्था संपूर्णपणे नष्ट करावी असे त्यांचे मत नव्हते. महात्मा गांधीजींचे राजयाविषयक विचार खालील प्रमाणे स्पष्ट करता येतील.</a:t>
            </a:r>
            <a:endParaRPr lang="en-US" sz="2400" dirty="0"/>
          </a:p>
        </p:txBody>
      </p:sp>
    </p:spTree>
    <p:extLst>
      <p:ext uri="{BB962C8B-B14F-4D97-AF65-F5344CB8AC3E}">
        <p14:creationId xmlns:p14="http://schemas.microsoft.com/office/powerpoint/2010/main" val="2281103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2073B45-2CDE-4411-A6BF-6D294FE598A6}"/>
              </a:ext>
            </a:extLst>
          </p:cNvPr>
          <p:cNvSpPr>
            <a:spLocks noGrp="1"/>
          </p:cNvSpPr>
          <p:nvPr>
            <p:ph type="title"/>
          </p:nvPr>
        </p:nvSpPr>
        <p:spPr/>
        <p:txBody>
          <a:bodyPr/>
          <a:lstStyle/>
          <a:p>
            <a:pPr algn="ctr"/>
            <a:r>
              <a:rPr lang="mr-IN" dirty="0"/>
              <a:t>महात्मा गांधीजींचे राज्यविषयक विचार</a:t>
            </a:r>
            <a:endParaRPr lang="en-US" dirty="0"/>
          </a:p>
        </p:txBody>
      </p:sp>
      <p:sp>
        <p:nvSpPr>
          <p:cNvPr id="3" name="Content Placeholder 2">
            <a:extLst>
              <a:ext uri="{FF2B5EF4-FFF2-40B4-BE49-F238E27FC236}">
                <a16:creationId xmlns="" xmlns:a16="http://schemas.microsoft.com/office/drawing/2014/main" id="{8C85B6E6-26A6-4CB4-81C4-E9EE033C4685}"/>
              </a:ext>
            </a:extLst>
          </p:cNvPr>
          <p:cNvSpPr>
            <a:spLocks noGrp="1"/>
          </p:cNvSpPr>
          <p:nvPr>
            <p:ph idx="1"/>
          </p:nvPr>
        </p:nvSpPr>
        <p:spPr/>
        <p:txBody>
          <a:bodyPr>
            <a:normAutofit fontScale="70000" lnSpcReduction="20000"/>
          </a:bodyPr>
          <a:lstStyle/>
          <a:p>
            <a:r>
              <a:rPr lang="mr-IN" sz="2400" dirty="0"/>
              <a:t>१) राज्यासंस्था आवश्यक नाही</a:t>
            </a:r>
          </a:p>
          <a:p>
            <a:r>
              <a:rPr lang="mr-IN" sz="2400" dirty="0"/>
              <a:t>२) हिंसा हा राज्याचा आधार असतो</a:t>
            </a:r>
          </a:p>
          <a:p>
            <a:r>
              <a:rPr lang="mr-IN" sz="2400" dirty="0"/>
              <a:t>३) राज्यात व्यक्तीचे अस्तित्व नष्ट होते</a:t>
            </a:r>
          </a:p>
          <a:p>
            <a:r>
              <a:rPr lang="mr-IN" sz="2400" dirty="0"/>
              <a:t>४) राज्य हे आत्मा नसलेले यंत्र आहे</a:t>
            </a:r>
          </a:p>
          <a:p>
            <a:r>
              <a:rPr lang="mr-IN" sz="2400" dirty="0"/>
              <a:t>५) राज्य हे नष्ट झाले पाहिजे</a:t>
            </a:r>
          </a:p>
          <a:p>
            <a:r>
              <a:rPr lang="mr-IN" sz="2400" dirty="0"/>
              <a:t>६) राज्य ही इष्टापत्ती आहे</a:t>
            </a:r>
          </a:p>
          <a:p>
            <a:r>
              <a:rPr lang="mr-IN" sz="2400" dirty="0"/>
              <a:t>७) राज्यात व्यक्तीचा विकास खुंटतो</a:t>
            </a:r>
          </a:p>
          <a:p>
            <a:r>
              <a:rPr lang="mr-IN" sz="2400" dirty="0"/>
              <a:t>८) राज्य अत्याचार व शोषणाचे प्रतीक आहे</a:t>
            </a:r>
          </a:p>
          <a:p>
            <a:r>
              <a:rPr lang="mr-IN" sz="2400" dirty="0"/>
              <a:t>९) राज्य म्हणजे एक संकट आहे</a:t>
            </a:r>
          </a:p>
          <a:p>
            <a:r>
              <a:rPr lang="mr-IN" sz="2400" dirty="0"/>
              <a:t>१०) राज्य हे गरीबांना हानिकारक आहे</a:t>
            </a:r>
          </a:p>
          <a:p>
            <a:r>
              <a:rPr lang="mr-IN" sz="2400" dirty="0"/>
              <a:t>११) राज्यात ठराविक लोकांच्या  हाती सत्तेचे केंद्रीकरण  झालेले असते.</a:t>
            </a:r>
          </a:p>
          <a:p>
            <a:endParaRPr lang="en-US" sz="2400" dirty="0"/>
          </a:p>
        </p:txBody>
      </p:sp>
    </p:spTree>
    <p:extLst>
      <p:ext uri="{BB962C8B-B14F-4D97-AF65-F5344CB8AC3E}">
        <p14:creationId xmlns:p14="http://schemas.microsoft.com/office/powerpoint/2010/main" val="2136338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BE07DD-1C07-480B-9C3C-143032AB19CD}"/>
              </a:ext>
            </a:extLst>
          </p:cNvPr>
          <p:cNvSpPr>
            <a:spLocks noGrp="1"/>
          </p:cNvSpPr>
          <p:nvPr>
            <p:ph type="title"/>
          </p:nvPr>
        </p:nvSpPr>
        <p:spPr/>
        <p:txBody>
          <a:bodyPr/>
          <a:lstStyle/>
          <a:p>
            <a:pPr algn="ctr"/>
            <a:r>
              <a:rPr lang="mr-IN" dirty="0"/>
              <a:t>महात्मा गांधीजींचे आदर्शराज्य/ग्रामराज्य/रामराज्य</a:t>
            </a:r>
            <a:endParaRPr lang="en-US" dirty="0"/>
          </a:p>
        </p:txBody>
      </p:sp>
      <p:sp>
        <p:nvSpPr>
          <p:cNvPr id="3" name="Content Placeholder 2">
            <a:extLst>
              <a:ext uri="{FF2B5EF4-FFF2-40B4-BE49-F238E27FC236}">
                <a16:creationId xmlns="" xmlns:a16="http://schemas.microsoft.com/office/drawing/2014/main" id="{ADA371A8-1B13-4FC8-9F8B-AB4F9740A6D7}"/>
              </a:ext>
            </a:extLst>
          </p:cNvPr>
          <p:cNvSpPr>
            <a:spLocks noGrp="1"/>
          </p:cNvSpPr>
          <p:nvPr>
            <p:ph idx="1"/>
          </p:nvPr>
        </p:nvSpPr>
        <p:spPr/>
        <p:txBody>
          <a:bodyPr>
            <a:normAutofit fontScale="85000" lnSpcReduction="20000"/>
          </a:bodyPr>
          <a:lstStyle/>
          <a:p>
            <a:r>
              <a:rPr lang="mr-IN" sz="2400" dirty="0"/>
              <a:t>महात्मा गांधीजींच्या रामराज्याचे वर्णन करताना विनोबा भावे म्हणतात “गांधीजींचे रामराज्य म्हणजे एखाद्या सुंदर स्त्रीने दागिने घालून मध्यरात्री जंगलातून सुरूक्षितपणे एका गावाहून दुसर्‍या गावास जाणे होय.” </a:t>
            </a:r>
          </a:p>
          <a:p>
            <a:r>
              <a:rPr lang="mr-IN" sz="2400" dirty="0"/>
              <a:t> गांधीजींची रामराज्याची कल्पना आदर्श असली तरी प्लेटोच्या राज्याप्रमाणे केवळ काल्पनिक नाही तर वास्तवतेवर आधारित आहे. गांधीजींची रामराज्याची उभारणी खालील घटकांच्या आधारावर झालेली आहे.</a:t>
            </a:r>
          </a:p>
          <a:p>
            <a:r>
              <a:rPr lang="mr-IN" sz="2400" dirty="0"/>
              <a:t>१) सर्वोदय:- जॉन रस्कीन्च्या ‘UNTO THE LAST’ या पुस्तकातील ‘अंत्योदय’ या कल्पनेचे व्यापक रूप म्हणजे सर्वोदय. सर्वोदचा अर्थ सांगताना गांधीजी म्हणतात “कौटुबींक मोहाचा त्याग, धर्म,वर्ण,जातीभेद,इत्यादि संकुचित भावनाचा नाश करून राष्ट्रीयतेऐवजी विश्वबंधुत्वासाठी प्रयत्न करणे.: </a:t>
            </a:r>
          </a:p>
          <a:p>
            <a:r>
              <a:rPr lang="mr-IN" sz="2400" dirty="0"/>
              <a:t>२) विश्वस्त कल्पना:- “ ज्यांच्याजवळ गरजेपैक्षा जास्त संपत्ती आहे अशांनी गरजेपैक्षा जास्त संपत्तीआपली न मानता ती समाजाची समजून त्याचे विश्वस्त मानून ती समाजासाठी उपलब्ध करून द्यावी.   </a:t>
            </a:r>
          </a:p>
          <a:p>
            <a:pPr marL="0" indent="0">
              <a:buNone/>
            </a:pPr>
            <a:endParaRPr lang="en-US" sz="2400" dirty="0"/>
          </a:p>
        </p:txBody>
      </p:sp>
    </p:spTree>
    <p:extLst>
      <p:ext uri="{BB962C8B-B14F-4D97-AF65-F5344CB8AC3E}">
        <p14:creationId xmlns:p14="http://schemas.microsoft.com/office/powerpoint/2010/main" val="406483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7DDDC19-032A-4F49-B53F-20D47E5393FD}"/>
              </a:ext>
            </a:extLst>
          </p:cNvPr>
          <p:cNvSpPr>
            <a:spLocks noGrp="1"/>
          </p:cNvSpPr>
          <p:nvPr>
            <p:ph type="title"/>
          </p:nvPr>
        </p:nvSpPr>
        <p:spPr/>
        <p:txBody>
          <a:bodyPr/>
          <a:lstStyle/>
          <a:p>
            <a:endParaRPr lang="en-US" dirty="0"/>
          </a:p>
        </p:txBody>
      </p:sp>
      <p:pic>
        <p:nvPicPr>
          <p:cNvPr id="5" name="Content Placeholder 4">
            <a:extLst>
              <a:ext uri="{FF2B5EF4-FFF2-40B4-BE49-F238E27FC236}">
                <a16:creationId xmlns="" xmlns:a16="http://schemas.microsoft.com/office/drawing/2014/main" id="{93A1BCBE-299F-49DA-A30C-15F29C1FCF9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6278" y="749610"/>
            <a:ext cx="7368209" cy="5545172"/>
          </a:xfrm>
        </p:spPr>
      </p:pic>
    </p:spTree>
    <p:extLst>
      <p:ext uri="{BB962C8B-B14F-4D97-AF65-F5344CB8AC3E}">
        <p14:creationId xmlns:p14="http://schemas.microsoft.com/office/powerpoint/2010/main" val="1230759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25C3E33-8A61-499A-9163-CC6865CBA8B5}"/>
              </a:ext>
            </a:extLst>
          </p:cNvPr>
          <p:cNvSpPr>
            <a:spLocks noGrp="1"/>
          </p:cNvSpPr>
          <p:nvPr>
            <p:ph type="title"/>
          </p:nvPr>
        </p:nvSpPr>
        <p:spPr/>
        <p:txBody>
          <a:bodyPr/>
          <a:lstStyle/>
          <a:p>
            <a:pPr algn="ctr"/>
            <a:r>
              <a:rPr lang="mr-IN" dirty="0"/>
              <a:t>महात्मा गांधीजींचे आदर्शराज्य/ग्रामराज्य/रामराज्य</a:t>
            </a:r>
            <a:endParaRPr lang="en-US" dirty="0"/>
          </a:p>
        </p:txBody>
      </p:sp>
      <p:sp>
        <p:nvSpPr>
          <p:cNvPr id="3" name="Content Placeholder 2">
            <a:extLst>
              <a:ext uri="{FF2B5EF4-FFF2-40B4-BE49-F238E27FC236}">
                <a16:creationId xmlns="" xmlns:a16="http://schemas.microsoft.com/office/drawing/2014/main" id="{30B76F38-60E7-4E34-8F5E-5D901E71EA74}"/>
              </a:ext>
            </a:extLst>
          </p:cNvPr>
          <p:cNvSpPr>
            <a:spLocks noGrp="1"/>
          </p:cNvSpPr>
          <p:nvPr>
            <p:ph idx="1"/>
          </p:nvPr>
        </p:nvSpPr>
        <p:spPr/>
        <p:txBody>
          <a:bodyPr>
            <a:normAutofit fontScale="92500" lnSpcReduction="10000"/>
          </a:bodyPr>
          <a:lstStyle/>
          <a:p>
            <a:r>
              <a:rPr lang="mr-IN" sz="2400" dirty="0"/>
              <a:t>३) विकेंद्रीकरण:- </a:t>
            </a:r>
          </a:p>
          <a:p>
            <a:r>
              <a:rPr lang="mr-IN" sz="2400" dirty="0"/>
              <a:t>४) शाररीक श्रम:- </a:t>
            </a:r>
          </a:p>
          <a:p>
            <a:r>
              <a:rPr lang="mr-IN" sz="2400" dirty="0"/>
              <a:t>५) वर्णव्यवस्था :-</a:t>
            </a:r>
          </a:p>
          <a:p>
            <a:r>
              <a:rPr lang="mr-IN" sz="2400" dirty="0"/>
              <a:t>६) संरक्षण व्यवस्था:- </a:t>
            </a:r>
          </a:p>
          <a:p>
            <a:r>
              <a:rPr lang="mr-IN" sz="2400" dirty="0"/>
              <a:t>७) राज्याचे कार्यक्षेत्र:- </a:t>
            </a:r>
          </a:p>
          <a:p>
            <a:r>
              <a:rPr lang="mr-IN" sz="2400" dirty="0"/>
              <a:t>८) राज्याला विरोध करण्याचा अधिकार:- </a:t>
            </a:r>
          </a:p>
          <a:p>
            <a:r>
              <a:rPr lang="mr-IN" sz="2400" dirty="0"/>
              <a:t>९) न्याय व्यवस्था:-</a:t>
            </a:r>
          </a:p>
          <a:p>
            <a:r>
              <a:rPr lang="mr-IN" sz="2400" dirty="0"/>
              <a:t>१०) तरुंग व्यवस्था:-</a:t>
            </a:r>
          </a:p>
          <a:p>
            <a:r>
              <a:rPr lang="mr-IN" sz="2400" dirty="0"/>
              <a:t>  </a:t>
            </a:r>
            <a:endParaRPr lang="en-US" sz="2400" dirty="0"/>
          </a:p>
        </p:txBody>
      </p:sp>
    </p:spTree>
    <p:extLst>
      <p:ext uri="{BB962C8B-B14F-4D97-AF65-F5344CB8AC3E}">
        <p14:creationId xmlns:p14="http://schemas.microsoft.com/office/powerpoint/2010/main" val="4055211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5CEDE1-0328-46AD-9176-2900781AC655}"/>
              </a:ext>
            </a:extLst>
          </p:cNvPr>
          <p:cNvSpPr>
            <a:spLocks noGrp="1"/>
          </p:cNvSpPr>
          <p:nvPr>
            <p:ph type="title"/>
          </p:nvPr>
        </p:nvSpPr>
        <p:spPr/>
        <p:txBody>
          <a:bodyPr/>
          <a:lstStyle/>
          <a:p>
            <a:pPr algn="ctr"/>
            <a:r>
              <a:rPr lang="mr-IN" dirty="0"/>
              <a:t>महात्मा गांधीजींच्या राज्यविषयक विचारांचे परीक्षण  </a:t>
            </a:r>
            <a:endParaRPr lang="en-US" dirty="0"/>
          </a:p>
        </p:txBody>
      </p:sp>
      <p:sp>
        <p:nvSpPr>
          <p:cNvPr id="3" name="Content Placeholder 2">
            <a:extLst>
              <a:ext uri="{FF2B5EF4-FFF2-40B4-BE49-F238E27FC236}">
                <a16:creationId xmlns="" xmlns:a16="http://schemas.microsoft.com/office/drawing/2014/main" id="{BFB53B7F-CA25-4D61-A0CB-E21B7898119D}"/>
              </a:ext>
            </a:extLst>
          </p:cNvPr>
          <p:cNvSpPr>
            <a:spLocks noGrp="1"/>
          </p:cNvSpPr>
          <p:nvPr>
            <p:ph idx="1"/>
          </p:nvPr>
        </p:nvSpPr>
        <p:spPr/>
        <p:txBody>
          <a:bodyPr>
            <a:normAutofit/>
          </a:bodyPr>
          <a:lstStyle/>
          <a:p>
            <a:r>
              <a:rPr lang="mr-IN" sz="2400" dirty="0"/>
              <a:t>१) राज्य नैसर्गिक आहे:- </a:t>
            </a:r>
          </a:p>
          <a:p>
            <a:r>
              <a:rPr lang="mr-IN" sz="2400" dirty="0"/>
              <a:t>२) व्यक्ति स्वातंत्र्य:- </a:t>
            </a:r>
          </a:p>
          <a:p>
            <a:r>
              <a:rPr lang="mr-IN" sz="2400" dirty="0"/>
              <a:t>३) शांतता व सुव्यवस्था :- </a:t>
            </a:r>
          </a:p>
          <a:p>
            <a:r>
              <a:rPr lang="mr-IN" sz="2400" dirty="0"/>
              <a:t>४) स्वप्नाळू कल्पना:- </a:t>
            </a:r>
          </a:p>
          <a:p>
            <a:r>
              <a:rPr lang="mr-IN" sz="2400" dirty="0"/>
              <a:t>५) अहिंसेचे तत्व:- </a:t>
            </a:r>
            <a:endParaRPr lang="en-US" sz="2400" dirty="0"/>
          </a:p>
        </p:txBody>
      </p:sp>
    </p:spTree>
    <p:extLst>
      <p:ext uri="{BB962C8B-B14F-4D97-AF65-F5344CB8AC3E}">
        <p14:creationId xmlns:p14="http://schemas.microsoft.com/office/powerpoint/2010/main" val="2071901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4A8179-AE90-4C9D-8EEA-CA3B083DC3B2}"/>
              </a:ext>
            </a:extLst>
          </p:cNvPr>
          <p:cNvSpPr>
            <a:spLocks noGrp="1"/>
          </p:cNvSpPr>
          <p:nvPr>
            <p:ph type="title"/>
          </p:nvPr>
        </p:nvSpPr>
        <p:spPr/>
        <p:txBody>
          <a:bodyPr/>
          <a:lstStyle/>
          <a:p>
            <a:pPr algn="ctr"/>
            <a:r>
              <a:rPr lang="mr-IN" dirty="0"/>
              <a:t>पाश्च्यात्य संस्कृती संबधी विचार </a:t>
            </a:r>
            <a:endParaRPr lang="en-US" dirty="0"/>
          </a:p>
        </p:txBody>
      </p:sp>
      <p:sp>
        <p:nvSpPr>
          <p:cNvPr id="3" name="Content Placeholder 2">
            <a:extLst>
              <a:ext uri="{FF2B5EF4-FFF2-40B4-BE49-F238E27FC236}">
                <a16:creationId xmlns="" xmlns:a16="http://schemas.microsoft.com/office/drawing/2014/main" id="{3C5DFC6B-7D14-4BD4-82CF-8567175C6059}"/>
              </a:ext>
            </a:extLst>
          </p:cNvPr>
          <p:cNvSpPr>
            <a:spLocks noGrp="1"/>
          </p:cNvSpPr>
          <p:nvPr>
            <p:ph idx="1"/>
          </p:nvPr>
        </p:nvSpPr>
        <p:spPr/>
        <p:txBody>
          <a:bodyPr>
            <a:normAutofit fontScale="77500" lnSpcReduction="20000"/>
          </a:bodyPr>
          <a:lstStyle/>
          <a:p>
            <a:r>
              <a:rPr lang="mr-IN" sz="2400" dirty="0"/>
              <a:t>हिंद स्वराज या पुस्तकात महात्मा गांधींनी आधुनिक सुधरणेचा म्हणजेच पाश्चिमात्य संस्कृतीचा कडाडून धिक्कार केला आहे. या संधर्भात त्यांचे लिखाण १९०८ मध्ये लिहले असले तरी आज सुद्धा ते पूर्वीपेक्षा सत्य असून त्याचा हिंदुस्तानने स्वीकार करून पाश्चिमात्य संस्कृतीचा त्याग केला तर भारतातील असंख्य लोकांना त्याचा लाभाच होईल असे महात्मा गांधींना वाटते. </a:t>
            </a:r>
          </a:p>
          <a:p>
            <a:r>
              <a:rPr lang="mr-IN" sz="2400" dirty="0"/>
              <a:t>१)  पाश्चिमात्याने या देशात केलेल्या सुधारणा म्हणजेच रेल्वे, हॉस्पिटले, ही काही उच्च आणि निर्मळ संस्कृतीची दोतक नव्हेत.</a:t>
            </a:r>
          </a:p>
          <a:p>
            <a:r>
              <a:rPr lang="mr-IN" sz="2400" dirty="0"/>
              <a:t>२) ह्या सुधारणा अनिवार्य आहेत पण अनिष्ट आहेत</a:t>
            </a:r>
          </a:p>
          <a:p>
            <a:r>
              <a:rPr lang="mr-IN" sz="2400" dirty="0"/>
              <a:t>३) अशा प्रकारच्या सुधारणा म्हणजे एक प्रकारचा रोग आहे:- ब्रिटिश लेखकाच्या ‘सुधारणा – तिची कारणे आणि विलाज’ या पुस्तकाचा आधार घेतला आहे. </a:t>
            </a:r>
          </a:p>
          <a:p>
            <a:r>
              <a:rPr lang="mr-IN" sz="2400" dirty="0"/>
              <a:t>४) हिंदुस्तानची संस्कृती सर्वश्रेष्ट आहे.</a:t>
            </a:r>
          </a:p>
          <a:p>
            <a:r>
              <a:rPr lang="mr-IN" sz="2400" dirty="0"/>
              <a:t>५) कोणत्याही संस्कृतीवर संकटे येत असतात.  </a:t>
            </a:r>
            <a:endParaRPr lang="en-US" sz="2400" dirty="0"/>
          </a:p>
        </p:txBody>
      </p:sp>
    </p:spTree>
    <p:extLst>
      <p:ext uri="{BB962C8B-B14F-4D97-AF65-F5344CB8AC3E}">
        <p14:creationId xmlns:p14="http://schemas.microsoft.com/office/powerpoint/2010/main" val="1379704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3EF36B2-4A3A-4874-8E4B-3DF883BF6313}"/>
              </a:ext>
            </a:extLst>
          </p:cNvPr>
          <p:cNvSpPr>
            <a:spLocks noGrp="1"/>
          </p:cNvSpPr>
          <p:nvPr>
            <p:ph type="title"/>
          </p:nvPr>
        </p:nvSpPr>
        <p:spPr/>
        <p:txBody>
          <a:bodyPr/>
          <a:lstStyle/>
          <a:p>
            <a:pPr algn="ctr"/>
            <a:r>
              <a:rPr lang="mr-IN" dirty="0"/>
              <a:t>पाश्च्यात्य संस्कृती संबधी विचार</a:t>
            </a:r>
            <a:endParaRPr lang="en-US" dirty="0"/>
          </a:p>
        </p:txBody>
      </p:sp>
      <p:sp>
        <p:nvSpPr>
          <p:cNvPr id="3" name="Content Placeholder 2">
            <a:extLst>
              <a:ext uri="{FF2B5EF4-FFF2-40B4-BE49-F238E27FC236}">
                <a16:creationId xmlns="" xmlns:a16="http://schemas.microsoft.com/office/drawing/2014/main" id="{32DF8189-9102-46D4-9A6D-E1FEDCD31900}"/>
              </a:ext>
            </a:extLst>
          </p:cNvPr>
          <p:cNvSpPr>
            <a:spLocks noGrp="1"/>
          </p:cNvSpPr>
          <p:nvPr>
            <p:ph idx="1"/>
          </p:nvPr>
        </p:nvSpPr>
        <p:spPr/>
        <p:txBody>
          <a:bodyPr>
            <a:normAutofit fontScale="85000" lnSpcReduction="10000"/>
          </a:bodyPr>
          <a:lstStyle/>
          <a:p>
            <a:r>
              <a:rPr lang="mr-IN" sz="2400" dirty="0"/>
              <a:t>६) पाश्च्यात्य संस्कृतीने भारतातील केवळ शहरी भागात वेढली आहे.</a:t>
            </a:r>
          </a:p>
          <a:p>
            <a:r>
              <a:rPr lang="mr-IN" sz="2400" dirty="0"/>
              <a:t>७) ज्यांनी पाश्च्यात्य शिक्षण घेतले तेच तिच्या जाळ्यात आडकिले आहेत.</a:t>
            </a:r>
          </a:p>
          <a:p>
            <a:r>
              <a:rPr lang="mr-IN" sz="2400" dirty="0"/>
              <a:t>८) दुसर्‍या देशाच्या इतिहासाची आपणास काही कर्तव्य नाही.</a:t>
            </a:r>
          </a:p>
          <a:p>
            <a:r>
              <a:rPr lang="mr-IN" sz="2400" dirty="0"/>
              <a:t>९) जगभरातील नामवंत प्रवास्यांनी भारताच्या लोकांबाबत अतिशय चांगले मत व्यक्त केले आहे.</a:t>
            </a:r>
          </a:p>
          <a:p>
            <a:r>
              <a:rPr lang="mr-IN" sz="2400" dirty="0"/>
              <a:t>१०) खरी भारतीय संस्कृती हिंदुस्तानच्या खेड्यात आहे. </a:t>
            </a:r>
          </a:p>
          <a:p>
            <a:r>
              <a:rPr lang="mr-IN" sz="2400" dirty="0"/>
              <a:t>११) भारतीय लोकांच्या अंतरात खोल खोल ईश्वर श्रद्धा आहे.</a:t>
            </a:r>
          </a:p>
          <a:p>
            <a:r>
              <a:rPr lang="mr-IN" sz="2400" dirty="0"/>
              <a:t>१२) युरोपमधल्या कोणत्याही शेतकर्‍यात अध्यात्मिकेत रस नाही.</a:t>
            </a:r>
          </a:p>
          <a:p>
            <a:r>
              <a:rPr lang="mr-IN" sz="2400" dirty="0"/>
              <a:t>१३) भारत ग्रामीण संस्कृतीचा वारसदार आहे.</a:t>
            </a:r>
          </a:p>
          <a:p>
            <a:r>
              <a:rPr lang="mr-IN" sz="2400" dirty="0"/>
              <a:t>१४) भारतीय संस्कृती अहिंसेवर आधारलेली आहे.</a:t>
            </a:r>
          </a:p>
          <a:p>
            <a:endParaRPr lang="en-US" sz="2400" dirty="0"/>
          </a:p>
        </p:txBody>
      </p:sp>
    </p:spTree>
    <p:extLst>
      <p:ext uri="{BB962C8B-B14F-4D97-AF65-F5344CB8AC3E}">
        <p14:creationId xmlns:p14="http://schemas.microsoft.com/office/powerpoint/2010/main" val="910861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222706F-C15A-445C-B15F-37CB100321AF}"/>
              </a:ext>
            </a:extLst>
          </p:cNvPr>
          <p:cNvSpPr>
            <a:spLocks noGrp="1"/>
          </p:cNvSpPr>
          <p:nvPr>
            <p:ph type="title"/>
          </p:nvPr>
        </p:nvSpPr>
        <p:spPr/>
        <p:txBody>
          <a:bodyPr/>
          <a:lstStyle/>
          <a:p>
            <a:pPr algn="ctr"/>
            <a:r>
              <a:rPr lang="mr-IN" dirty="0"/>
              <a:t>उदीष्ट्ये</a:t>
            </a:r>
            <a:endParaRPr lang="en-US" dirty="0"/>
          </a:p>
        </p:txBody>
      </p:sp>
      <p:sp>
        <p:nvSpPr>
          <p:cNvPr id="3" name="Content Placeholder 2">
            <a:extLst>
              <a:ext uri="{FF2B5EF4-FFF2-40B4-BE49-F238E27FC236}">
                <a16:creationId xmlns="" xmlns:a16="http://schemas.microsoft.com/office/drawing/2014/main" id="{0E5817A8-1D85-487E-9442-FBAB3B865101}"/>
              </a:ext>
            </a:extLst>
          </p:cNvPr>
          <p:cNvSpPr>
            <a:spLocks noGrp="1"/>
          </p:cNvSpPr>
          <p:nvPr>
            <p:ph idx="1"/>
          </p:nvPr>
        </p:nvSpPr>
        <p:spPr/>
        <p:txBody>
          <a:bodyPr>
            <a:normAutofit fontScale="85000" lnSpcReduction="10000"/>
          </a:bodyPr>
          <a:lstStyle/>
          <a:p>
            <a:r>
              <a:rPr lang="mr-IN" sz="2400" dirty="0"/>
              <a:t>महात्मा गांधीजीच्या जीवन चरित्र्याचे अध्यन करणे.</a:t>
            </a:r>
          </a:p>
          <a:p>
            <a:r>
              <a:rPr lang="mr-IN" sz="2400" dirty="0"/>
              <a:t>महात्मा गांधीजीचे समग्र ग्रंथची ओळोख करून घेणे</a:t>
            </a:r>
          </a:p>
          <a:p>
            <a:r>
              <a:rPr lang="mr-IN" sz="2400" dirty="0"/>
              <a:t>महात्मा गांधीजीच्या स्वातंत्र्य चळवळीतील गांधी युगाचा परीचय करून घेणे.</a:t>
            </a:r>
          </a:p>
          <a:p>
            <a:r>
              <a:rPr lang="mr-IN" sz="2400" dirty="0"/>
              <a:t>महात्मा गांधीजीच्या नेतृत्वाने स्वातंत्र्य आंदोलनाने कलाटणी मिळवून दिली.</a:t>
            </a:r>
          </a:p>
          <a:p>
            <a:r>
              <a:rPr lang="mr-IN" sz="2400" dirty="0"/>
              <a:t>महात्मा गांधीजीच्या नेतृत्वाने स्वातंत्र्य आंदोलन सर्वसामान्यपर्यंत पोहचविले.</a:t>
            </a:r>
          </a:p>
          <a:p>
            <a:r>
              <a:rPr lang="mr-IN" sz="2400" dirty="0"/>
              <a:t>महात्मा गांधीजीच्या सत्य व अहिंसे संबधीचा विचार अभ्यासणे.</a:t>
            </a:r>
          </a:p>
          <a:p>
            <a:r>
              <a:rPr lang="mr-IN" sz="2400" dirty="0"/>
              <a:t>महात्मा गांधीजीच्या सत्याग्रहासंबधीचे विचारांचे अध्यन करणे.</a:t>
            </a:r>
          </a:p>
          <a:p>
            <a:r>
              <a:rPr lang="mr-IN" sz="2400" dirty="0"/>
              <a:t>महात्मा गांधीजीच्या राज्यासंबधीचे विचार पहाणे.</a:t>
            </a:r>
          </a:p>
          <a:p>
            <a:r>
              <a:rPr lang="mr-IN" sz="2400" dirty="0"/>
              <a:t>महात्मा गांधीजीच्या पाश्चत्य संस्कृतीबाबतच्या विचारांची चिकत्सा करणे.</a:t>
            </a:r>
          </a:p>
          <a:p>
            <a:endParaRPr lang="en-US" sz="2400" dirty="0"/>
          </a:p>
        </p:txBody>
      </p:sp>
    </p:spTree>
    <p:extLst>
      <p:ext uri="{BB962C8B-B14F-4D97-AF65-F5344CB8AC3E}">
        <p14:creationId xmlns:p14="http://schemas.microsoft.com/office/powerpoint/2010/main" val="3623592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6CEE0BC-47F0-4ACE-88E2-6B07051EDC2C}"/>
              </a:ext>
            </a:extLst>
          </p:cNvPr>
          <p:cNvSpPr>
            <a:spLocks noGrp="1"/>
          </p:cNvSpPr>
          <p:nvPr>
            <p:ph type="title"/>
          </p:nvPr>
        </p:nvSpPr>
        <p:spPr/>
        <p:txBody>
          <a:bodyPr/>
          <a:lstStyle/>
          <a:p>
            <a:pPr algn="ctr"/>
            <a:r>
              <a:rPr lang="mr-IN" dirty="0"/>
              <a:t>जीवन परिचय</a:t>
            </a:r>
            <a:endParaRPr lang="en-US" dirty="0"/>
          </a:p>
        </p:txBody>
      </p:sp>
      <p:sp>
        <p:nvSpPr>
          <p:cNvPr id="3" name="Content Placeholder 2">
            <a:extLst>
              <a:ext uri="{FF2B5EF4-FFF2-40B4-BE49-F238E27FC236}">
                <a16:creationId xmlns="" xmlns:a16="http://schemas.microsoft.com/office/drawing/2014/main" id="{1FBD6DDB-60FE-4E5A-8760-08DE7DC7FDE2}"/>
              </a:ext>
            </a:extLst>
          </p:cNvPr>
          <p:cNvSpPr>
            <a:spLocks noGrp="1"/>
          </p:cNvSpPr>
          <p:nvPr>
            <p:ph idx="1"/>
          </p:nvPr>
        </p:nvSpPr>
        <p:spPr/>
        <p:txBody>
          <a:bodyPr>
            <a:normAutofit fontScale="70000" lnSpcReduction="20000"/>
          </a:bodyPr>
          <a:lstStyle/>
          <a:p>
            <a:r>
              <a:rPr lang="mr-IN" sz="2400" dirty="0"/>
              <a:t>‘गांधीसारखा माणूस या पृथ्वीवर प्रत्यक्ष जिवंत व कार्यरत होता’ असे ज्यांच्या संबंधी म्हटले जाते अशा भारताचे राष्ट्रपिता महात्मा गांधी यांचा </a:t>
            </a:r>
          </a:p>
          <a:p>
            <a:r>
              <a:rPr lang="mr-IN" sz="2400" dirty="0"/>
              <a:t>जन्म:- २ </a:t>
            </a:r>
            <a:r>
              <a:rPr lang="mr-IN" sz="2400"/>
              <a:t>ऑक्टोबर १८६९ रोजी पोरबंदर </a:t>
            </a:r>
            <a:r>
              <a:rPr lang="mr-IN" sz="2400" dirty="0"/>
              <a:t>येथे झाला.</a:t>
            </a:r>
          </a:p>
          <a:p>
            <a:r>
              <a:rPr lang="mr-IN" sz="2400" dirty="0"/>
              <a:t>प्राथमिक शिक्षण:- भारतात</a:t>
            </a:r>
          </a:p>
          <a:p>
            <a:r>
              <a:rPr lang="mr-IN" sz="2400" dirty="0"/>
              <a:t>उच्च शिक्षण: परदेशात</a:t>
            </a:r>
          </a:p>
          <a:p>
            <a:r>
              <a:rPr lang="mr-IN" sz="2400" dirty="0"/>
              <a:t>१८८३- मैट्रिक ची परीक्षा उत्तीर्ण,त्याच वेळी कस्तरुबा यांच्यासोबत विवाह.</a:t>
            </a:r>
          </a:p>
          <a:p>
            <a:r>
              <a:rPr lang="mr-IN" sz="2400" dirty="0"/>
              <a:t>१०जून १८९१ इंग्लंड मधून बैरीस्टारची परीक्षा पास.</a:t>
            </a:r>
          </a:p>
          <a:p>
            <a:r>
              <a:rPr lang="mr-IN" sz="2400" dirty="0"/>
              <a:t>१८९३- एका भारतीय कंपनी सोबत एक वर्षासाठी वकिली साठी द. आफ्रिकेत रवाना.</a:t>
            </a:r>
          </a:p>
          <a:p>
            <a:r>
              <a:rPr lang="mr-IN" sz="2400" dirty="0"/>
              <a:t>१८९४- नाताळ कॉग्रेसची स्थापना.</a:t>
            </a:r>
          </a:p>
          <a:p>
            <a:r>
              <a:rPr lang="mr-IN" sz="2400" dirty="0"/>
              <a:t>एप्रिल १८९६ ला सहा महिन्यासाठी भारतात आगमन व पुन्हा संपूर्ण कुटुंबासहित द. आफ्रिकेस रवाना. </a:t>
            </a:r>
          </a:p>
          <a:p>
            <a:endParaRPr lang="en-US" sz="2000" dirty="0"/>
          </a:p>
        </p:txBody>
      </p:sp>
      <p:pic>
        <p:nvPicPr>
          <p:cNvPr id="5" name="Picture 4">
            <a:extLst>
              <a:ext uri="{FF2B5EF4-FFF2-40B4-BE49-F238E27FC236}">
                <a16:creationId xmlns="" xmlns:a16="http://schemas.microsoft.com/office/drawing/2014/main" id="{F7CAEA68-FFD9-459A-801B-D6F7706653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9600" y="238195"/>
            <a:ext cx="2001077" cy="1325563"/>
          </a:xfrm>
          <a:prstGeom prst="rect">
            <a:avLst/>
          </a:prstGeom>
        </p:spPr>
      </p:pic>
    </p:spTree>
    <p:extLst>
      <p:ext uri="{BB962C8B-B14F-4D97-AF65-F5344CB8AC3E}">
        <p14:creationId xmlns:p14="http://schemas.microsoft.com/office/powerpoint/2010/main" val="4047643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10A814-DFE8-4AE3-95A7-4858F2FBCC34}"/>
              </a:ext>
            </a:extLst>
          </p:cNvPr>
          <p:cNvSpPr>
            <a:spLocks noGrp="1"/>
          </p:cNvSpPr>
          <p:nvPr>
            <p:ph type="title"/>
          </p:nvPr>
        </p:nvSpPr>
        <p:spPr/>
        <p:txBody>
          <a:bodyPr/>
          <a:lstStyle/>
          <a:p>
            <a:pPr algn="ctr"/>
            <a:r>
              <a:rPr lang="mr-IN" dirty="0"/>
              <a:t>जीवन परिचय</a:t>
            </a:r>
            <a:endParaRPr lang="en-US" dirty="0"/>
          </a:p>
        </p:txBody>
      </p:sp>
      <p:sp>
        <p:nvSpPr>
          <p:cNvPr id="3" name="Content Placeholder 2">
            <a:extLst>
              <a:ext uri="{FF2B5EF4-FFF2-40B4-BE49-F238E27FC236}">
                <a16:creationId xmlns="" xmlns:a16="http://schemas.microsoft.com/office/drawing/2014/main" id="{6E98AB2A-C612-4765-AC05-33468C694DFA}"/>
              </a:ext>
            </a:extLst>
          </p:cNvPr>
          <p:cNvSpPr>
            <a:spLocks noGrp="1"/>
          </p:cNvSpPr>
          <p:nvPr>
            <p:ph idx="1"/>
          </p:nvPr>
        </p:nvSpPr>
        <p:spPr/>
        <p:txBody>
          <a:bodyPr>
            <a:normAutofit fontScale="77500" lnSpcReduction="20000"/>
          </a:bodyPr>
          <a:lstStyle/>
          <a:p>
            <a:r>
              <a:rPr lang="mr-IN" dirty="0"/>
              <a:t>गांधीजीवरील प्रभाव:- </a:t>
            </a:r>
          </a:p>
          <a:p>
            <a:r>
              <a:rPr lang="mr-IN" sz="2400" dirty="0"/>
              <a:t>१) भगवतगीतेचा प्रभाव:-</a:t>
            </a:r>
            <a:r>
              <a:rPr lang="mr-IN" dirty="0"/>
              <a:t> </a:t>
            </a:r>
            <a:r>
              <a:rPr lang="mr-IN" sz="2000" dirty="0"/>
              <a:t>गीता ही जीवनाचे सूत्र आहे. ज्या ज्या वेळी संकट येत त्यावेळी ते गीतेचा पाठ करीत. गीता हा सर्वोत्कृष्ट ग्रंथ आहे असे ते म्हणत. आंदोलांनाच्या ते स्थितप्रज्ञ राहत. त्यावेळी त्यांच्यावर गीतेचा प्रभाव दिसून येतो. </a:t>
            </a:r>
          </a:p>
          <a:p>
            <a:r>
              <a:rPr lang="mr-IN" sz="2000" dirty="0"/>
              <a:t>२)जैन व बौद्ध धर्माचा प्रभाव:- महावीर जैन व गौतम बुद्धांच्या अहिंसेचा प्रभाव गांधीजीवर होता.</a:t>
            </a:r>
          </a:p>
          <a:p>
            <a:r>
              <a:rPr lang="mr-IN" sz="2000" dirty="0"/>
              <a:t>तसेच येशू ख्रिसतांच्या “ देवा त्यांना क्षमा कर कारण ते काय करतात याची त्यांनाच जाणीव नाही.” या वाक्याचा त्यांच्यावर प्रभाव पडला. </a:t>
            </a:r>
          </a:p>
          <a:p>
            <a:r>
              <a:rPr lang="mr-IN" sz="2000" dirty="0"/>
              <a:t>३) गोखलेंचा प्रभाव:- गोखलेंना  ते गुरु मानत. भारताच्या स्वातंत्र्यासाठी शातंतेचा मार्ग असला पाहिजे. प्रत्येक चळवळ कायदेशीर ,सनदशीर असली पाहिजे . कायदा तोडण्याच्या आंदोलनातही कायद्यानेशिक्षा भोगणे हा त्यांचा विचार होता. </a:t>
            </a:r>
          </a:p>
          <a:p>
            <a:r>
              <a:rPr lang="mr-IN" sz="2000" dirty="0"/>
              <a:t>४) पाश्चात्य विचारवंतचा प्रभाव:- टॉलस्टॉय यांच्या ‘ Kingdom of God with You’ या ग्रंथाचा प्रभाव पडला. प्रत्येक मानवत ईश्वर आहे, जो सर्वांना आंनद देतो तो धर्म. म्हणून गांधीजी धर्माकडे World Religion म्हणून पाहत.</a:t>
            </a:r>
          </a:p>
          <a:p>
            <a:r>
              <a:rPr lang="mr-IN" sz="2000" dirty="0"/>
              <a:t>डेव्हिड थोरो यांच्या ‘ Duty of Civil Disobidience’ या ग्रंथाचा प्रभाव – अवज्ञा करणे,सविनय कायदेभंग करणेयाचा आधार  या ग्रंथात सापडतो.</a:t>
            </a:r>
          </a:p>
          <a:p>
            <a:endParaRPr lang="mr-IN" sz="2000" dirty="0"/>
          </a:p>
          <a:p>
            <a:endParaRPr lang="mr-IN" sz="2000" dirty="0"/>
          </a:p>
          <a:p>
            <a:endParaRPr lang="en-US" sz="2000" dirty="0"/>
          </a:p>
        </p:txBody>
      </p:sp>
    </p:spTree>
    <p:extLst>
      <p:ext uri="{BB962C8B-B14F-4D97-AF65-F5344CB8AC3E}">
        <p14:creationId xmlns:p14="http://schemas.microsoft.com/office/powerpoint/2010/main" val="1131336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078643-209A-426D-9100-5606BF24B19F}"/>
              </a:ext>
            </a:extLst>
          </p:cNvPr>
          <p:cNvSpPr>
            <a:spLocks noGrp="1"/>
          </p:cNvSpPr>
          <p:nvPr>
            <p:ph type="title"/>
          </p:nvPr>
        </p:nvSpPr>
        <p:spPr/>
        <p:txBody>
          <a:bodyPr/>
          <a:lstStyle/>
          <a:p>
            <a:pPr algn="ctr"/>
            <a:r>
              <a:rPr lang="mr-IN" dirty="0"/>
              <a:t>जीवन परिचय</a:t>
            </a:r>
            <a:endParaRPr lang="en-US" dirty="0"/>
          </a:p>
        </p:txBody>
      </p:sp>
      <p:sp>
        <p:nvSpPr>
          <p:cNvPr id="3" name="Content Placeholder 2">
            <a:extLst>
              <a:ext uri="{FF2B5EF4-FFF2-40B4-BE49-F238E27FC236}">
                <a16:creationId xmlns="" xmlns:a16="http://schemas.microsoft.com/office/drawing/2014/main" id="{6223C2BA-A62E-4BC8-A5C4-0E83D2A0B663}"/>
              </a:ext>
            </a:extLst>
          </p:cNvPr>
          <p:cNvSpPr>
            <a:spLocks noGrp="1"/>
          </p:cNvSpPr>
          <p:nvPr>
            <p:ph idx="1"/>
          </p:nvPr>
        </p:nvSpPr>
        <p:spPr/>
        <p:txBody>
          <a:bodyPr>
            <a:normAutofit fontScale="92500" lnSpcReduction="20000"/>
          </a:bodyPr>
          <a:lstStyle/>
          <a:p>
            <a:r>
              <a:rPr lang="mr-IN" sz="2400" dirty="0"/>
              <a:t>जॉन रस्कीन – ‘Un to the Last’ या ग्रंथाचा प्रभाव- ‘ईश्वराचा प्रसाद (म्हणजे आयुष्य ) शेवटच्या स्तरापर्यंत असलेल्या व्यक्ति पर्यंत पोहचला पाहिजे’ असा विचार मांडला. यातूनच सर्वोदय हा विचार पुढे आला. यातून गांधीजींनी तीन मार्ग संगितले.</a:t>
            </a:r>
          </a:p>
          <a:p>
            <a:r>
              <a:rPr lang="mr-IN" sz="2400" dirty="0"/>
              <a:t>१) प्रत्येकाने श्रम केले पाहिजे.</a:t>
            </a:r>
          </a:p>
          <a:p>
            <a:r>
              <a:rPr lang="mr-IN" sz="2400" dirty="0"/>
              <a:t>२) सर्वांच्या कल्याणमध्ये प्रत्येकाचे कल्याण आहे.</a:t>
            </a:r>
          </a:p>
          <a:p>
            <a:r>
              <a:rPr lang="mr-IN" sz="2400" dirty="0"/>
              <a:t>३) श्रमप्रधान जीवन हेच खरे जीवन आहे.</a:t>
            </a:r>
          </a:p>
          <a:p>
            <a:r>
              <a:rPr lang="mr-IN" sz="2400" dirty="0"/>
              <a:t>५) तत्कालीन परिस्थितीचा प्रभाव:-</a:t>
            </a:r>
          </a:p>
          <a:p>
            <a:r>
              <a:rPr lang="mr-IN" sz="2400" dirty="0"/>
              <a:t>ग्रंथसंपदा:- हिंद स्वराज,सर्वोदय ,आत्मकथा,सत्याचे प्रयोग,सत्याग्रह,गीताबोध,</a:t>
            </a:r>
          </a:p>
          <a:p>
            <a:r>
              <a:rPr lang="mr-IN" sz="2400" dirty="0"/>
              <a:t>साप्ताहिक:- हरिजन, यंग इंडिया .</a:t>
            </a:r>
          </a:p>
          <a:p>
            <a:endParaRPr lang="mr-IN" sz="2400" dirty="0"/>
          </a:p>
          <a:p>
            <a:endParaRPr lang="en-US" sz="2400" dirty="0"/>
          </a:p>
        </p:txBody>
      </p:sp>
    </p:spTree>
    <p:extLst>
      <p:ext uri="{BB962C8B-B14F-4D97-AF65-F5344CB8AC3E}">
        <p14:creationId xmlns:p14="http://schemas.microsoft.com/office/powerpoint/2010/main" val="3149019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5AB67B-BC50-4E8D-84BE-7E39CCAF7AD2}"/>
              </a:ext>
            </a:extLst>
          </p:cNvPr>
          <p:cNvSpPr>
            <a:spLocks noGrp="1"/>
          </p:cNvSpPr>
          <p:nvPr>
            <p:ph type="title"/>
          </p:nvPr>
        </p:nvSpPr>
        <p:spPr/>
        <p:txBody>
          <a:bodyPr/>
          <a:lstStyle/>
          <a:p>
            <a:pPr algn="ctr"/>
            <a:r>
              <a:rPr lang="mr-IN" dirty="0"/>
              <a:t>सत्यासंबंधी विचार</a:t>
            </a:r>
            <a:endParaRPr lang="en-US" dirty="0"/>
          </a:p>
        </p:txBody>
      </p:sp>
      <p:sp>
        <p:nvSpPr>
          <p:cNvPr id="3" name="Content Placeholder 2">
            <a:extLst>
              <a:ext uri="{FF2B5EF4-FFF2-40B4-BE49-F238E27FC236}">
                <a16:creationId xmlns="" xmlns:a16="http://schemas.microsoft.com/office/drawing/2014/main" id="{B7105108-9942-46DE-BAEC-2D3FAECA6F75}"/>
              </a:ext>
            </a:extLst>
          </p:cNvPr>
          <p:cNvSpPr>
            <a:spLocks noGrp="1"/>
          </p:cNvSpPr>
          <p:nvPr>
            <p:ph idx="1"/>
          </p:nvPr>
        </p:nvSpPr>
        <p:spPr/>
        <p:txBody>
          <a:bodyPr>
            <a:normAutofit fontScale="92500" lnSpcReduction="20000"/>
          </a:bodyPr>
          <a:lstStyle/>
          <a:p>
            <a:r>
              <a:rPr lang="mr-IN" sz="2400" dirty="0"/>
              <a:t>सत्य व अहिंसा या दोन गोष्टींना महत्मा गांधींनी आपल्या जीवनात अतिशय महत्व दिले. गांधीजीच्या विचारात बौद्ध व जैन धर्म,जॉन</a:t>
            </a:r>
          </a:p>
          <a:p>
            <a:pPr marL="0" indent="0">
              <a:buNone/>
            </a:pPr>
            <a:r>
              <a:rPr lang="mr-IN" sz="2400" dirty="0"/>
              <a:t>  रस्कीन यांच्या विचारांचा प्रभाव होत. ‘सत्य हेच ईश्वर’ हा त्यांच्या</a:t>
            </a:r>
          </a:p>
          <a:p>
            <a:pPr marL="0" indent="0">
              <a:buNone/>
            </a:pPr>
            <a:r>
              <a:rPr lang="mr-IN" sz="2400" dirty="0"/>
              <a:t> विचारांचा सार होता. श्रद्धा ही जीवन जगवायला शिकवीत असते.</a:t>
            </a:r>
          </a:p>
          <a:p>
            <a:pPr marL="0" indent="0">
              <a:buNone/>
            </a:pPr>
            <a:r>
              <a:rPr lang="mr-IN" sz="2400" dirty="0"/>
              <a:t>परमेश्वरापर्यंत जर पोहचायचे असेल तर प्रेम व श्रद्धा असली पाहिजे.</a:t>
            </a:r>
          </a:p>
          <a:p>
            <a:pPr marL="0" indent="0">
              <a:buNone/>
            </a:pPr>
            <a:r>
              <a:rPr lang="mr-IN" sz="2400" dirty="0"/>
              <a:t>सत्यापर्यंत पोहचण्यासाठी अहिंसेच्या मार्गाचा स्वीकार केला पाहिजे.</a:t>
            </a:r>
          </a:p>
          <a:p>
            <a:pPr marL="0" indent="0">
              <a:buNone/>
            </a:pPr>
            <a:r>
              <a:rPr lang="mr-IN" sz="2400" dirty="0"/>
              <a:t>‘ जे चिरंतन असते जे नष्ट होत नाही जे सतत टिकते ते सत्य.’</a:t>
            </a:r>
          </a:p>
          <a:p>
            <a:pPr marL="0" indent="0">
              <a:buNone/>
            </a:pPr>
            <a:r>
              <a:rPr lang="mr-IN" sz="2400" dirty="0"/>
              <a:t>सत्याची रुपे:- सत्याची दोन रुपे आहेत</a:t>
            </a:r>
          </a:p>
          <a:p>
            <a:pPr marL="457200" indent="-457200">
              <a:buAutoNum type="hindiNumParenR"/>
            </a:pPr>
            <a:r>
              <a:rPr lang="mr-IN" sz="2400" dirty="0"/>
              <a:t>सापेक्ष सत्य २) निरपेक्ष सत्य </a:t>
            </a:r>
          </a:p>
          <a:p>
            <a:pPr marL="0" indent="0">
              <a:buNone/>
            </a:pPr>
            <a:r>
              <a:rPr lang="mr-IN" sz="2400" dirty="0"/>
              <a:t> </a:t>
            </a:r>
            <a:endParaRPr lang="en-US" dirty="0"/>
          </a:p>
        </p:txBody>
      </p:sp>
      <p:pic>
        <p:nvPicPr>
          <p:cNvPr id="5" name="Picture 4">
            <a:extLst>
              <a:ext uri="{FF2B5EF4-FFF2-40B4-BE49-F238E27FC236}">
                <a16:creationId xmlns="" xmlns:a16="http://schemas.microsoft.com/office/drawing/2014/main" id="{4A9B5EDE-F513-4220-9106-AD48960D5A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860" y="238539"/>
            <a:ext cx="2238375" cy="1908313"/>
          </a:xfrm>
          <a:prstGeom prst="rect">
            <a:avLst/>
          </a:prstGeom>
        </p:spPr>
      </p:pic>
    </p:spTree>
    <p:extLst>
      <p:ext uri="{BB962C8B-B14F-4D97-AF65-F5344CB8AC3E}">
        <p14:creationId xmlns:p14="http://schemas.microsoft.com/office/powerpoint/2010/main" val="355716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A647AF8-1321-47F0-93A8-DDD900C65CE3}"/>
              </a:ext>
            </a:extLst>
          </p:cNvPr>
          <p:cNvSpPr>
            <a:spLocks noGrp="1"/>
          </p:cNvSpPr>
          <p:nvPr>
            <p:ph type="title"/>
          </p:nvPr>
        </p:nvSpPr>
        <p:spPr/>
        <p:txBody>
          <a:bodyPr/>
          <a:lstStyle/>
          <a:p>
            <a:pPr algn="ctr"/>
            <a:r>
              <a:rPr lang="mr-IN" dirty="0"/>
              <a:t>सत्यासंबंधी विचार</a:t>
            </a:r>
            <a:endParaRPr lang="en-US" dirty="0"/>
          </a:p>
        </p:txBody>
      </p:sp>
      <p:sp>
        <p:nvSpPr>
          <p:cNvPr id="3" name="Content Placeholder 2">
            <a:extLst>
              <a:ext uri="{FF2B5EF4-FFF2-40B4-BE49-F238E27FC236}">
                <a16:creationId xmlns="" xmlns:a16="http://schemas.microsoft.com/office/drawing/2014/main" id="{8F7DD85E-6083-46FD-9D03-A93503AC7251}"/>
              </a:ext>
            </a:extLst>
          </p:cNvPr>
          <p:cNvSpPr>
            <a:spLocks noGrp="1"/>
          </p:cNvSpPr>
          <p:nvPr>
            <p:ph idx="1"/>
          </p:nvPr>
        </p:nvSpPr>
        <p:spPr/>
        <p:txBody>
          <a:bodyPr/>
          <a:lstStyle/>
          <a:p>
            <a:r>
              <a:rPr lang="mr-IN" dirty="0"/>
              <a:t>१) सापेक्ष सत्य:- </a:t>
            </a:r>
            <a:r>
              <a:rPr lang="mr-IN" sz="2400" dirty="0"/>
              <a:t>जे सत्य अंतिम नाही पण सत्यापर्यंत जाण्याचा मार्ग आहे,परिस्थितीवर अवलंबून आहे  त्यास सापेक्ष सत्य</a:t>
            </a:r>
            <a:r>
              <a:rPr lang="mr-IN" dirty="0"/>
              <a:t> </a:t>
            </a:r>
            <a:r>
              <a:rPr lang="mr-IN" sz="2400" dirty="0"/>
              <a:t>असे म्हणतात.उदा:-सुखाची कल्पना.</a:t>
            </a:r>
          </a:p>
          <a:p>
            <a:r>
              <a:rPr lang="mr-IN" dirty="0"/>
              <a:t>२) निरपेक्ष सत्य:- </a:t>
            </a:r>
            <a:r>
              <a:rPr lang="mr-IN" sz="2400" dirty="0"/>
              <a:t>अपूर्ण सत्याकडून</a:t>
            </a:r>
            <a:r>
              <a:rPr lang="mr-IN" dirty="0"/>
              <a:t> </a:t>
            </a:r>
            <a:r>
              <a:rPr lang="mr-IN" sz="2400" dirty="0"/>
              <a:t>पूर्ण सत्याकडे</a:t>
            </a:r>
            <a:r>
              <a:rPr lang="mr-IN" dirty="0"/>
              <a:t> </a:t>
            </a:r>
            <a:r>
              <a:rPr lang="mr-IN" sz="2400" dirty="0"/>
              <a:t>जाणेच म्हणजे निरपेक्ष सत्य होय. यात सत-चित्त-आनंद हे तीन तत्व एकत्रित आलेले असतात. माणसे,काळ,वेळ,समाज बदलला तरीही त्याच प्रमाणे रहाणे.उदा:- भारतीय जनतेच्या कल्याणसाठी भारतीयच असले पाहिजे. यासाठी त्यागाची गरज असते. धैर्य असणे,विवेक असणे,आत्मबल असणे,गरज पडली तर त्याग करण्याची तयारी असली पाहिजे तर निरपेक्ष सत्य.</a:t>
            </a:r>
            <a:r>
              <a:rPr lang="mr-IN" dirty="0"/>
              <a:t> </a:t>
            </a:r>
          </a:p>
        </p:txBody>
      </p:sp>
    </p:spTree>
    <p:extLst>
      <p:ext uri="{BB962C8B-B14F-4D97-AF65-F5344CB8AC3E}">
        <p14:creationId xmlns:p14="http://schemas.microsoft.com/office/powerpoint/2010/main" val="2203886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5DA559-5156-4C47-B758-68B83B857F0A}"/>
              </a:ext>
            </a:extLst>
          </p:cNvPr>
          <p:cNvSpPr>
            <a:spLocks noGrp="1"/>
          </p:cNvSpPr>
          <p:nvPr>
            <p:ph type="title"/>
          </p:nvPr>
        </p:nvSpPr>
        <p:spPr/>
        <p:txBody>
          <a:bodyPr/>
          <a:lstStyle/>
          <a:p>
            <a:pPr algn="ctr"/>
            <a:r>
              <a:rPr lang="mr-IN" dirty="0"/>
              <a:t>अहिंसे संबंधी विचार</a:t>
            </a:r>
            <a:endParaRPr lang="en-US" dirty="0"/>
          </a:p>
        </p:txBody>
      </p:sp>
      <p:sp>
        <p:nvSpPr>
          <p:cNvPr id="6" name="Content Placeholder 5">
            <a:extLst>
              <a:ext uri="{FF2B5EF4-FFF2-40B4-BE49-F238E27FC236}">
                <a16:creationId xmlns="" xmlns:a16="http://schemas.microsoft.com/office/drawing/2014/main" id="{ACF61A6E-FCC1-4586-A2E1-5901167E44FC}"/>
              </a:ext>
            </a:extLst>
          </p:cNvPr>
          <p:cNvSpPr>
            <a:spLocks noGrp="1"/>
          </p:cNvSpPr>
          <p:nvPr>
            <p:ph idx="1"/>
          </p:nvPr>
        </p:nvSpPr>
        <p:spPr/>
        <p:txBody>
          <a:bodyPr>
            <a:normAutofit fontScale="85000" lnSpcReduction="10000"/>
          </a:bodyPr>
          <a:lstStyle/>
          <a:p>
            <a:r>
              <a:rPr lang="mr-IN" sz="2400" dirty="0"/>
              <a:t>सत्यापर्यंत पोहचण्याचा मार्ग म्हणून अहिंसेचा उल्लेख गांधीजी करतात. ‘हिंसा न करणे म्हणजे अहिंसा’ पण गांधीजीना एवढा अर्थ अभिप्रेत नाही. “केवळ रक्तपात न करणे म्हणजे अहिंसा नव्हे तर दुसर्‍याला कष्ट न देणे, दुसर्‍याची हत्या न करणे,कठोर न बोलणे,संघर्ष न करणे थोडक्यात दुसर्‍याला कोणत्याही कारणामुळे दु:ख होऊ नये असे कार्य करणे म्हणजे अहिंसा.”</a:t>
            </a:r>
          </a:p>
          <a:p>
            <a:r>
              <a:rPr lang="mr-IN" sz="2400" dirty="0"/>
              <a:t>गांधीजीनी अहिंसेत दोन गोष्टींचा विचार केला १) शाररिक कष्ट न देणे,२) मानसिक दु:ख न देणे म्हणजे कृतीने व उक्तीने कुणाला दुखावले जाणार नाही म्हणजे अहिंसा.</a:t>
            </a:r>
          </a:p>
          <a:p>
            <a:r>
              <a:rPr lang="mr-IN" sz="2400" dirty="0"/>
              <a:t>गांधीजी म्हणतात दोन गोष्टीवर अहिंसा असते</a:t>
            </a:r>
          </a:p>
          <a:p>
            <a:r>
              <a:rPr lang="mr-IN" sz="2400" dirty="0"/>
              <a:t>१) नकारात्मक अहिंसा:- कोणत्याही व्यक्तीस कृती,विचार यातून न दुखविणे म्हणजे अहिंसा. कोणावरही क्रोधित न होणे,स्वार्थामुळे कोणाला न दुखविणे, कोणाचाही अपमान न करणे. अशा सर्व गोष्टींचा नकारात्मक विचार असणे.</a:t>
            </a:r>
            <a:endParaRPr lang="en-US" sz="2400" dirty="0"/>
          </a:p>
        </p:txBody>
      </p:sp>
      <p:pic>
        <p:nvPicPr>
          <p:cNvPr id="8" name="Picture 7">
            <a:extLst>
              <a:ext uri="{FF2B5EF4-FFF2-40B4-BE49-F238E27FC236}">
                <a16:creationId xmlns="" xmlns:a16="http://schemas.microsoft.com/office/drawing/2014/main" id="{6EEACA96-C433-442D-A444-D189448E47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0904" y="386213"/>
            <a:ext cx="2743200" cy="1304475"/>
          </a:xfrm>
          <a:prstGeom prst="rect">
            <a:avLst/>
          </a:prstGeom>
        </p:spPr>
      </p:pic>
    </p:spTree>
    <p:extLst>
      <p:ext uri="{BB962C8B-B14F-4D97-AF65-F5344CB8AC3E}">
        <p14:creationId xmlns:p14="http://schemas.microsoft.com/office/powerpoint/2010/main" val="16016891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1166</TotalTime>
  <Words>2156</Words>
  <Application>Microsoft Office PowerPoint</Application>
  <PresentationFormat>Widescreen</PresentationFormat>
  <Paragraphs>157</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Mangal</vt:lpstr>
      <vt:lpstr>Trebuchet MS</vt:lpstr>
      <vt:lpstr>Wingdings 3</vt:lpstr>
      <vt:lpstr>Facet</vt:lpstr>
      <vt:lpstr>Dayanand College of Arts , Latur Department of Political Science     </vt:lpstr>
      <vt:lpstr>PowerPoint Presentation</vt:lpstr>
      <vt:lpstr>उदीष्ट्ये</vt:lpstr>
      <vt:lpstr>जीवन परिचय</vt:lpstr>
      <vt:lpstr>जीवन परिचय</vt:lpstr>
      <vt:lpstr>जीवन परिचय</vt:lpstr>
      <vt:lpstr>सत्यासंबंधी विचार</vt:lpstr>
      <vt:lpstr>सत्यासंबंधी विचार</vt:lpstr>
      <vt:lpstr>अहिंसे संबंधी विचार</vt:lpstr>
      <vt:lpstr>अहिंसे संबंधी विचार</vt:lpstr>
      <vt:lpstr>अहिंसे संबंधी विचार</vt:lpstr>
      <vt:lpstr>सत्याग्रह संबंधी विचार</vt:lpstr>
      <vt:lpstr>सत्यगृहा संबंधी विचार</vt:lpstr>
      <vt:lpstr>सत्यगृहाचे मार्ग </vt:lpstr>
      <vt:lpstr>सत्यगृहाचे मार्ग</vt:lpstr>
      <vt:lpstr>सत्यगृहाचे मार्ग</vt:lpstr>
      <vt:lpstr>सत्यगृहाचे मार्ग</vt:lpstr>
      <vt:lpstr>महात्मा गांधीजींचे राज्यविषयक विचार</vt:lpstr>
      <vt:lpstr>महात्मा गांधीजींचे आदर्शराज्य/ग्रामराज्य/रामराज्य</vt:lpstr>
      <vt:lpstr>महात्मा गांधीजींचे आदर्शराज्य/ग्रामराज्य/रामराज्य</vt:lpstr>
      <vt:lpstr>महात्मा गांधीजींच्या राज्यविषयक विचारांचे परीक्षण  </vt:lpstr>
      <vt:lpstr>पाश्च्यात्य संस्कृती संबधी विचार </vt:lpstr>
      <vt:lpstr>पाश्च्यात्य संस्कृती संबधी विचार</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मोहनचंद करमचंद गांधी महात्मा गांधी</dc:title>
  <dc:creator>KAVYA</dc:creator>
  <cp:lastModifiedBy>admin</cp:lastModifiedBy>
  <cp:revision>114</cp:revision>
  <dcterms:created xsi:type="dcterms:W3CDTF">2020-09-04T04:18:13Z</dcterms:created>
  <dcterms:modified xsi:type="dcterms:W3CDTF">2023-08-16T19:32:30Z</dcterms:modified>
</cp:coreProperties>
</file>