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75" r:id="rId2"/>
    <p:sldId id="274" r:id="rId3"/>
    <p:sldId id="257" r:id="rId4"/>
    <p:sldId id="260" r:id="rId5"/>
    <p:sldId id="261" r:id="rId6"/>
    <p:sldId id="267" r:id="rId7"/>
    <p:sldId id="264" r:id="rId8"/>
    <p:sldId id="266" r:id="rId9"/>
    <p:sldId id="265" r:id="rId10"/>
    <p:sldId id="262" r:id="rId11"/>
    <p:sldId id="263" r:id="rId12"/>
    <p:sldId id="258" r:id="rId13"/>
    <p:sldId id="259" r:id="rId14"/>
    <p:sldId id="268" r:id="rId15"/>
    <p:sldId id="269" r:id="rId16"/>
    <p:sldId id="270" r:id="rId17"/>
    <p:sldId id="271" r:id="rId18"/>
    <p:sldId id="272"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0580F-D500-4AF0-8C5E-11767209B2C9}" type="datetimeFigureOut">
              <a:rPr lang="en-US" smtClean="0"/>
              <a:t>01/07/2021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C33A7-627D-4AB3-AD1C-207138EE6E9E}" type="slidenum">
              <a:rPr lang="en-US" smtClean="0"/>
              <a:t>‹#›</a:t>
            </a:fld>
            <a:endParaRPr lang="en-US"/>
          </a:p>
        </p:txBody>
      </p:sp>
    </p:spTree>
    <p:extLst>
      <p:ext uri="{BB962C8B-B14F-4D97-AF65-F5344CB8AC3E}">
        <p14:creationId xmlns:p14="http://schemas.microsoft.com/office/powerpoint/2010/main" val="161943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C33A7-627D-4AB3-AD1C-207138EE6E9E}" type="slidenum">
              <a:rPr lang="en-US" smtClean="0"/>
              <a:t>18</a:t>
            </a:fld>
            <a:endParaRPr lang="en-US"/>
          </a:p>
        </p:txBody>
      </p:sp>
    </p:spTree>
    <p:extLst>
      <p:ext uri="{BB962C8B-B14F-4D97-AF65-F5344CB8AC3E}">
        <p14:creationId xmlns:p14="http://schemas.microsoft.com/office/powerpoint/2010/main" val="103699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706E2F4-C126-49F2-9EAC-FE6AE12D957C}" type="datetimeFigureOut">
              <a:rPr lang="en-US" smtClean="0"/>
              <a:t>01/07/2021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7B5452D-1507-4DCE-97E5-4CFAB9A4D2F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739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6E2F4-C126-49F2-9EAC-FE6AE12D957C}" type="datetimeFigureOut">
              <a:rPr lang="en-US" smtClean="0"/>
              <a:t>01/07/2021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5452D-1507-4DCE-97E5-4CFAB9A4D2F9}" type="slidenum">
              <a:rPr lang="en-US" smtClean="0"/>
              <a:t>‹#›</a:t>
            </a:fld>
            <a:endParaRPr lang="en-US"/>
          </a:p>
        </p:txBody>
      </p:sp>
    </p:spTree>
    <p:extLst>
      <p:ext uri="{BB962C8B-B14F-4D97-AF65-F5344CB8AC3E}">
        <p14:creationId xmlns:p14="http://schemas.microsoft.com/office/powerpoint/2010/main" val="17633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6E2F4-C126-49F2-9EAC-FE6AE12D957C}" type="datetimeFigureOut">
              <a:rPr lang="en-US" smtClean="0"/>
              <a:t>01/07/2021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5452D-1507-4DCE-97E5-4CFAB9A4D2F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0242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6E2F4-C126-49F2-9EAC-FE6AE12D957C}" type="datetimeFigureOut">
              <a:rPr lang="en-US" smtClean="0"/>
              <a:t>01/07/2021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5452D-1507-4DCE-97E5-4CFAB9A4D2F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794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6E2F4-C126-49F2-9EAC-FE6AE12D957C}" type="datetimeFigureOut">
              <a:rPr lang="en-US" smtClean="0"/>
              <a:t>01/07/2021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5452D-1507-4DCE-97E5-4CFAB9A4D2F9}" type="slidenum">
              <a:rPr lang="en-US" smtClean="0"/>
              <a:t>‹#›</a:t>
            </a:fld>
            <a:endParaRPr lang="en-US"/>
          </a:p>
        </p:txBody>
      </p:sp>
    </p:spTree>
    <p:extLst>
      <p:ext uri="{BB962C8B-B14F-4D97-AF65-F5344CB8AC3E}">
        <p14:creationId xmlns:p14="http://schemas.microsoft.com/office/powerpoint/2010/main" val="2626783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6E2F4-C126-49F2-9EAC-FE6AE12D957C}" type="datetimeFigureOut">
              <a:rPr lang="en-US" smtClean="0"/>
              <a:t>01/07/2021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5452D-1507-4DCE-97E5-4CFAB9A4D2F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6709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6E2F4-C126-49F2-9EAC-FE6AE12D957C}" type="datetimeFigureOut">
              <a:rPr lang="en-US" smtClean="0"/>
              <a:t>01/07/2021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5452D-1507-4DCE-97E5-4CFAB9A4D2F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6080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06E2F4-C126-49F2-9EAC-FE6AE12D957C}" type="datetimeFigureOut">
              <a:rPr lang="en-US" smtClean="0"/>
              <a:t>01/07/2021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5452D-1507-4DCE-97E5-4CFAB9A4D2F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23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06E2F4-C126-49F2-9EAC-FE6AE12D957C}" type="datetimeFigureOut">
              <a:rPr lang="en-US" smtClean="0"/>
              <a:t>01/07/2021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5452D-1507-4DCE-97E5-4CFAB9A4D2F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589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06E2F4-C126-49F2-9EAC-FE6AE12D957C}" type="datetimeFigureOut">
              <a:rPr lang="en-US" smtClean="0"/>
              <a:t>01/07/2021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5452D-1507-4DCE-97E5-4CFAB9A4D2F9}" type="slidenum">
              <a:rPr lang="en-US" smtClean="0"/>
              <a:t>‹#›</a:t>
            </a:fld>
            <a:endParaRPr lang="en-US"/>
          </a:p>
        </p:txBody>
      </p:sp>
    </p:spTree>
    <p:extLst>
      <p:ext uri="{BB962C8B-B14F-4D97-AF65-F5344CB8AC3E}">
        <p14:creationId xmlns:p14="http://schemas.microsoft.com/office/powerpoint/2010/main" val="319124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6E2F4-C126-49F2-9EAC-FE6AE12D957C}" type="datetimeFigureOut">
              <a:rPr lang="en-US" smtClean="0"/>
              <a:t>01/07/2021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5452D-1507-4DCE-97E5-4CFAB9A4D2F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860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06E2F4-C126-49F2-9EAC-FE6AE12D957C}" type="datetimeFigureOut">
              <a:rPr lang="en-US" smtClean="0"/>
              <a:t>01/07/2021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5452D-1507-4DCE-97E5-4CFAB9A4D2F9}" type="slidenum">
              <a:rPr lang="en-US" smtClean="0"/>
              <a:t>‹#›</a:t>
            </a:fld>
            <a:endParaRPr lang="en-US"/>
          </a:p>
        </p:txBody>
      </p:sp>
    </p:spTree>
    <p:extLst>
      <p:ext uri="{BB962C8B-B14F-4D97-AF65-F5344CB8AC3E}">
        <p14:creationId xmlns:p14="http://schemas.microsoft.com/office/powerpoint/2010/main" val="32945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06E2F4-C126-49F2-9EAC-FE6AE12D957C}" type="datetimeFigureOut">
              <a:rPr lang="en-US" smtClean="0"/>
              <a:t>01/07/2021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5452D-1507-4DCE-97E5-4CFAB9A4D2F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63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06E2F4-C126-49F2-9EAC-FE6AE12D957C}" type="datetimeFigureOut">
              <a:rPr lang="en-US" smtClean="0"/>
              <a:t>01/07/2021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5452D-1507-4DCE-97E5-4CFAB9A4D2F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4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6E2F4-C126-49F2-9EAC-FE6AE12D957C}" type="datetimeFigureOut">
              <a:rPr lang="en-US" smtClean="0"/>
              <a:t>01/07/2021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5452D-1507-4DCE-97E5-4CFAB9A4D2F9}" type="slidenum">
              <a:rPr lang="en-US" smtClean="0"/>
              <a:t>‹#›</a:t>
            </a:fld>
            <a:endParaRPr lang="en-US"/>
          </a:p>
        </p:txBody>
      </p:sp>
    </p:spTree>
    <p:extLst>
      <p:ext uri="{BB962C8B-B14F-4D97-AF65-F5344CB8AC3E}">
        <p14:creationId xmlns:p14="http://schemas.microsoft.com/office/powerpoint/2010/main" val="398957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6E2F4-C126-49F2-9EAC-FE6AE12D957C}" type="datetimeFigureOut">
              <a:rPr lang="en-US" smtClean="0"/>
              <a:t>01/07/2021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5452D-1507-4DCE-97E5-4CFAB9A4D2F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319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6E2F4-C126-49F2-9EAC-FE6AE12D957C}" type="datetimeFigureOut">
              <a:rPr lang="en-US" smtClean="0"/>
              <a:t>01/07/2021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5452D-1507-4DCE-97E5-4CFAB9A4D2F9}" type="slidenum">
              <a:rPr lang="en-US" smtClean="0"/>
              <a:t>‹#›</a:t>
            </a:fld>
            <a:endParaRPr lang="en-US"/>
          </a:p>
        </p:txBody>
      </p:sp>
    </p:spTree>
    <p:extLst>
      <p:ext uri="{BB962C8B-B14F-4D97-AF65-F5344CB8AC3E}">
        <p14:creationId xmlns:p14="http://schemas.microsoft.com/office/powerpoint/2010/main" val="56569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06E2F4-C126-49F2-9EAC-FE6AE12D957C}" type="datetimeFigureOut">
              <a:rPr lang="en-US" smtClean="0"/>
              <a:t>01/07/2021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B5452D-1507-4DCE-97E5-4CFAB9A4D2F9}" type="slidenum">
              <a:rPr lang="en-US" smtClean="0"/>
              <a:t>‹#›</a:t>
            </a:fld>
            <a:endParaRPr lang="en-US"/>
          </a:p>
        </p:txBody>
      </p:sp>
    </p:spTree>
    <p:extLst>
      <p:ext uri="{BB962C8B-B14F-4D97-AF65-F5344CB8AC3E}">
        <p14:creationId xmlns:p14="http://schemas.microsoft.com/office/powerpoint/2010/main" val="7293586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literarydevices.net/community/categories/" TargetMode="External"/><Relationship Id="rId2" Type="http://schemas.openxmlformats.org/officeDocument/2006/relationships/hyperlink" Target="https://literarydevices.net/stream-of-consciousness/" TargetMode="External"/><Relationship Id="rId1" Type="http://schemas.openxmlformats.org/officeDocument/2006/relationships/slideLayout" Target="../slideLayouts/slideLayout2.xml"/><Relationship Id="rId4" Type="http://schemas.openxmlformats.org/officeDocument/2006/relationships/hyperlink" Target="https://literarydevices.net/dramatic-monologu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terarydevices.net/speaker/" TargetMode="External"/><Relationship Id="rId2" Type="http://schemas.openxmlformats.org/officeDocument/2006/relationships/hyperlink" Target="https://literarydevices.net/soliloqu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iteraryterms.net/voice/" TargetMode="External"/><Relationship Id="rId2" Type="http://schemas.openxmlformats.org/officeDocument/2006/relationships/hyperlink" Target="https://literaryterms.net/character/" TargetMode="External"/><Relationship Id="rId1" Type="http://schemas.openxmlformats.org/officeDocument/2006/relationships/slideLayout" Target="../slideLayouts/slideLayout2.xml"/><Relationship Id="rId6" Type="http://schemas.openxmlformats.org/officeDocument/2006/relationships/hyperlink" Target="https://literaryterms.net/style/" TargetMode="External"/><Relationship Id="rId5" Type="http://schemas.openxmlformats.org/officeDocument/2006/relationships/hyperlink" Target="https://literaryterms.net/drama/" TargetMode="External"/><Relationship Id="rId4" Type="http://schemas.openxmlformats.org/officeDocument/2006/relationships/hyperlink" Target="https://literaryterms.net/soliloqu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iterarydevices.net/poem/" TargetMode="External"/><Relationship Id="rId2" Type="http://schemas.openxmlformats.org/officeDocument/2006/relationships/hyperlink" Target="https://literarydevices.net/monologu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iterarydevices.net/speaker/" TargetMode="External"/><Relationship Id="rId2" Type="http://schemas.openxmlformats.org/officeDocument/2006/relationships/hyperlink" Target="https://literarydevices.net/audience/" TargetMode="External"/><Relationship Id="rId1" Type="http://schemas.openxmlformats.org/officeDocument/2006/relationships/slideLayout" Target="../slideLayouts/slideLayout2.xml"/><Relationship Id="rId4" Type="http://schemas.openxmlformats.org/officeDocument/2006/relationships/hyperlink" Target="https://literarydevices.net/charact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M.H._Abram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source.org/wiki/The_Pied_Piper_of_Hamelin_(Browning)" TargetMode="External"/><Relationship Id="rId13" Type="http://schemas.openxmlformats.org/officeDocument/2006/relationships/hyperlink" Target="https://en.wikipedia.org/wiki/Dramatic_Romances_and_Lyrics" TargetMode="External"/><Relationship Id="rId3" Type="http://schemas.openxmlformats.org/officeDocument/2006/relationships/hyperlink" Target="https://en.wikipedia.org/wiki/London" TargetMode="External"/><Relationship Id="rId7" Type="http://schemas.openxmlformats.org/officeDocument/2006/relationships/hyperlink" Target="https://en.wikipedia.org/wiki/Victorian_literature" TargetMode="External"/><Relationship Id="rId12" Type="http://schemas.openxmlformats.org/officeDocument/2006/relationships/hyperlink" Target="https://en.wikipedia.org/wiki/Dramatic_Lyrics" TargetMode="External"/><Relationship Id="rId2" Type="http://schemas.openxmlformats.org/officeDocument/2006/relationships/hyperlink" Target="https://en.wikipedia.org/wiki/Camberwell" TargetMode="External"/><Relationship Id="rId16" Type="http://schemas.openxmlformats.org/officeDocument/2006/relationships/hyperlink" Target="https://en.wikipedia.org/wiki/Robert_Browning#cite_note-1" TargetMode="External"/><Relationship Id="rId1" Type="http://schemas.openxmlformats.org/officeDocument/2006/relationships/slideLayout" Target="../slideLayouts/slideLayout2.xml"/><Relationship Id="rId6" Type="http://schemas.openxmlformats.org/officeDocument/2006/relationships/hyperlink" Target="https://en.wikipedia.org/wiki/University_College_London" TargetMode="External"/><Relationship Id="rId11" Type="http://schemas.openxmlformats.org/officeDocument/2006/relationships/hyperlink" Target="https://en.wikipedia.org/wiki/Dramatis_Personae" TargetMode="External"/><Relationship Id="rId5" Type="http://schemas.openxmlformats.org/officeDocument/2006/relationships/hyperlink" Target="https://en.wikipedia.org/wiki/Kingdom_of_Italy" TargetMode="External"/><Relationship Id="rId15" Type="http://schemas.openxmlformats.org/officeDocument/2006/relationships/hyperlink" Target="https://en.wikipedia.org/wiki/Robert_Barrett_Browning" TargetMode="External"/><Relationship Id="rId10" Type="http://schemas.openxmlformats.org/officeDocument/2006/relationships/hyperlink" Target="https://en.wikipedia.org/wiki/The_Ring_and_the_Book" TargetMode="External"/><Relationship Id="rId4" Type="http://schemas.openxmlformats.org/officeDocument/2006/relationships/hyperlink" Target="https://en.wikipedia.org/wiki/Venice" TargetMode="External"/><Relationship Id="rId9" Type="http://schemas.openxmlformats.org/officeDocument/2006/relationships/hyperlink" Target="https://en.wikipedia.org/wiki/Men_and_Women_(poetry_collection)" TargetMode="External"/><Relationship Id="rId14" Type="http://schemas.openxmlformats.org/officeDocument/2006/relationships/hyperlink" Target="https://en.wikipedia.org/wiki/Elizabeth_Barrett_Brown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Camberwell" TargetMode="External"/><Relationship Id="rId2" Type="http://schemas.openxmlformats.org/officeDocument/2006/relationships/hyperlink" Target="https://en.wikipedia.org/wiki/Walworth" TargetMode="External"/><Relationship Id="rId1" Type="http://schemas.openxmlformats.org/officeDocument/2006/relationships/slideLayout" Target="../slideLayouts/slideLayout2.xml"/><Relationship Id="rId6" Type="http://schemas.openxmlformats.org/officeDocument/2006/relationships/hyperlink" Target="https://en.wikipedia.org/wiki/Saint_Kitts_and_Nevis" TargetMode="External"/><Relationship Id="rId5" Type="http://schemas.openxmlformats.org/officeDocument/2006/relationships/hyperlink" Target="https://en.wikipedia.org/wiki/Bank_of_England" TargetMode="External"/><Relationship Id="rId4" Type="http://schemas.openxmlformats.org/officeDocument/2006/relationships/hyperlink" Target="https://en.wikipedia.org/wiki/London_Borough_of_Southwark"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Church_of_England" TargetMode="External"/><Relationship Id="rId3" Type="http://schemas.openxmlformats.org/officeDocument/2006/relationships/hyperlink" Target="https://en.wikipedia.org/wiki/Romantic_poets" TargetMode="External"/><Relationship Id="rId7" Type="http://schemas.openxmlformats.org/officeDocument/2006/relationships/hyperlink" Target="https://en.wikipedia.org/wiki/Evangelicalism" TargetMode="External"/><Relationship Id="rId2" Type="http://schemas.openxmlformats.org/officeDocument/2006/relationships/hyperlink" Target="https://en.wikipedia.org/wiki/Ancient_Greek" TargetMode="External"/><Relationship Id="rId1" Type="http://schemas.openxmlformats.org/officeDocument/2006/relationships/slideLayout" Target="../slideLayouts/slideLayout2.xml"/><Relationship Id="rId6" Type="http://schemas.openxmlformats.org/officeDocument/2006/relationships/hyperlink" Target="https://en.wikipedia.org/wiki/University_College_London" TargetMode="External"/><Relationship Id="rId5" Type="http://schemas.openxmlformats.org/officeDocument/2006/relationships/hyperlink" Target="https://en.wikipedia.org/wiki/Atheism" TargetMode="External"/><Relationship Id="rId4" Type="http://schemas.openxmlformats.org/officeDocument/2006/relationships/hyperlink" Target="https://en.wikipedia.org/wiki/Percy_Bysshe_Shelley"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Florence" TargetMode="External"/><Relationship Id="rId3" Type="http://schemas.openxmlformats.org/officeDocument/2006/relationships/hyperlink" Target="https://en.wikipedia.org/wiki/Wimpole_Street" TargetMode="External"/><Relationship Id="rId7" Type="http://schemas.openxmlformats.org/officeDocument/2006/relationships/hyperlink" Target="https://en.wikipedia.org/wiki/Pisa" TargetMode="External"/><Relationship Id="rId2" Type="http://schemas.openxmlformats.org/officeDocument/2006/relationships/hyperlink" Target="https://en.wikipedia.org/wiki/Elizabeth_Barrett_Browning" TargetMode="External"/><Relationship Id="rId1" Type="http://schemas.openxmlformats.org/officeDocument/2006/relationships/slideLayout" Target="../slideLayouts/slideLayout2.xml"/><Relationship Id="rId6" Type="http://schemas.openxmlformats.org/officeDocument/2006/relationships/hyperlink" Target="https://en.wikipedia.org/wiki/Alfred_Tennyson,_1st_Baron_Tennyson" TargetMode="External"/><Relationship Id="rId5" Type="http://schemas.openxmlformats.org/officeDocument/2006/relationships/hyperlink" Target="https://en.wikipedia.org/wiki/Poet_Laureate" TargetMode="External"/><Relationship Id="rId4" Type="http://schemas.openxmlformats.org/officeDocument/2006/relationships/hyperlink" Target="https://en.wikipedia.org/wiki/William_Wordsworth" TargetMode="External"/><Relationship Id="rId9" Type="http://schemas.openxmlformats.org/officeDocument/2006/relationships/hyperlink" Target="https://en.wikipedia.org/wiki/Robert_Barrett_Brown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American_Civil_War" TargetMode="External"/><Relationship Id="rId2" Type="http://schemas.openxmlformats.org/officeDocument/2006/relationships/hyperlink" Target="https://en.wikipedia.org/wiki/Liberalis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iterarydevices.net/logos/" TargetMode="External"/><Relationship Id="rId2" Type="http://schemas.openxmlformats.org/officeDocument/2006/relationships/hyperlink" Target="https://literarydevices.net/alone/" TargetMode="External"/><Relationship Id="rId1" Type="http://schemas.openxmlformats.org/officeDocument/2006/relationships/slideLayout" Target="../slideLayouts/slideLayout2.xml"/><Relationship Id="rId5" Type="http://schemas.openxmlformats.org/officeDocument/2006/relationships/hyperlink" Target="https://literarydevices.net/audience/" TargetMode="External"/><Relationship Id="rId4" Type="http://schemas.openxmlformats.org/officeDocument/2006/relationships/hyperlink" Target="https://literarydevices.net/charac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09601"/>
            <a:ext cx="9601196" cy="689810"/>
          </a:xfrm>
        </p:spPr>
        <p:txBody>
          <a:bodyPr>
            <a:normAutofit fontScale="90000"/>
          </a:bodyPr>
          <a:lstStyle/>
          <a:p>
            <a:r>
              <a:rPr lang="en-US" dirty="0">
                <a:solidFill>
                  <a:srgbClr val="00B050"/>
                </a:solidFill>
              </a:rPr>
              <a:t>MA- I     </a:t>
            </a:r>
            <a:r>
              <a:rPr lang="en-US" dirty="0" smtClean="0">
                <a:solidFill>
                  <a:srgbClr val="00B050"/>
                </a:solidFill>
              </a:rPr>
              <a:t>Semi-II        2019-20</a:t>
            </a:r>
            <a:endParaRPr lang="en-US" dirty="0">
              <a:solidFill>
                <a:srgbClr val="00B050"/>
              </a:solidFill>
            </a:endParaRPr>
          </a:p>
        </p:txBody>
      </p:sp>
      <p:sp>
        <p:nvSpPr>
          <p:cNvPr id="3" name="Content Placeholder 2"/>
          <p:cNvSpPr>
            <a:spLocks noGrp="1"/>
          </p:cNvSpPr>
          <p:nvPr>
            <p:ph idx="1"/>
          </p:nvPr>
        </p:nvSpPr>
        <p:spPr>
          <a:xfrm>
            <a:off x="770021" y="1299410"/>
            <a:ext cx="10684042" cy="5438273"/>
          </a:xfrm>
        </p:spPr>
        <p:txBody>
          <a:bodyPr>
            <a:normAutofit/>
          </a:bodyPr>
          <a:lstStyle/>
          <a:p>
            <a:pPr marL="0" indent="0" algn="ctr">
              <a:buNone/>
            </a:pPr>
            <a:r>
              <a:rPr lang="en-US" sz="3500" dirty="0">
                <a:solidFill>
                  <a:srgbClr val="FFC000"/>
                </a:solidFill>
              </a:rPr>
              <a:t>English Literature </a:t>
            </a:r>
            <a:r>
              <a:rPr lang="en-US" sz="3500" dirty="0" smtClean="0">
                <a:solidFill>
                  <a:srgbClr val="FFC000"/>
                </a:solidFill>
              </a:rPr>
              <a:t>–</a:t>
            </a:r>
            <a:r>
              <a:rPr lang="en-US" sz="3500" dirty="0">
                <a:solidFill>
                  <a:srgbClr val="FFC000"/>
                </a:solidFill>
              </a:rPr>
              <a:t>V</a:t>
            </a:r>
            <a:r>
              <a:rPr lang="en-US" sz="3500" dirty="0" smtClean="0">
                <a:solidFill>
                  <a:srgbClr val="FFC000"/>
                </a:solidFill>
              </a:rPr>
              <a:t>I(Victorian)</a:t>
            </a:r>
            <a:endParaRPr lang="en-US" b="1" dirty="0"/>
          </a:p>
          <a:p>
            <a:pPr marL="0" indent="0" algn="ctr">
              <a:buNone/>
            </a:pPr>
            <a:r>
              <a:rPr lang="en-US" sz="2800" b="1" dirty="0">
                <a:solidFill>
                  <a:srgbClr val="00B0F0"/>
                </a:solidFill>
              </a:rPr>
              <a:t>Unit IV : Poetry</a:t>
            </a:r>
          </a:p>
          <a:p>
            <a:pPr marL="457200" indent="-457200">
              <a:buAutoNum type="arabicParenR"/>
            </a:pPr>
            <a:r>
              <a:rPr lang="en-US" b="1" i="1" dirty="0">
                <a:solidFill>
                  <a:srgbClr val="7030A0"/>
                </a:solidFill>
              </a:rPr>
              <a:t>Idylls of the King</a:t>
            </a:r>
            <a:r>
              <a:rPr lang="en-US" b="1" dirty="0">
                <a:solidFill>
                  <a:srgbClr val="7030A0"/>
                </a:solidFill>
              </a:rPr>
              <a:t>: Alfred Lord </a:t>
            </a:r>
            <a:r>
              <a:rPr lang="en-US" b="1" dirty="0" smtClean="0">
                <a:solidFill>
                  <a:srgbClr val="7030A0"/>
                </a:solidFill>
              </a:rPr>
              <a:t>Tennyson</a:t>
            </a:r>
            <a:endParaRPr lang="en-US" b="1" dirty="0">
              <a:solidFill>
                <a:srgbClr val="7030A0"/>
              </a:solidFill>
            </a:endParaRPr>
          </a:p>
          <a:p>
            <a:pPr marL="0" indent="0">
              <a:buNone/>
            </a:pPr>
            <a:r>
              <a:rPr lang="en-US" b="1" dirty="0">
                <a:solidFill>
                  <a:srgbClr val="7030A0"/>
                </a:solidFill>
              </a:rPr>
              <a:t>2) Selections from </a:t>
            </a:r>
            <a:r>
              <a:rPr lang="en-US" b="1" i="1" dirty="0">
                <a:solidFill>
                  <a:srgbClr val="7030A0"/>
                </a:solidFill>
              </a:rPr>
              <a:t>Men and Women</a:t>
            </a:r>
            <a:r>
              <a:rPr lang="it-IT" b="1" dirty="0">
                <a:solidFill>
                  <a:srgbClr val="7030A0"/>
                </a:solidFill>
              </a:rPr>
              <a:t> : Robert Browning</a:t>
            </a:r>
          </a:p>
          <a:p>
            <a:pPr>
              <a:buFont typeface="Wingdings" panose="05000000000000000000" pitchFamily="2" charset="2"/>
              <a:buChar char="§"/>
            </a:pPr>
            <a:r>
              <a:rPr lang="en-US" b="1" i="1" dirty="0" smtClean="0">
                <a:solidFill>
                  <a:srgbClr val="7030A0"/>
                </a:solidFill>
              </a:rPr>
              <a:t>Love </a:t>
            </a:r>
            <a:r>
              <a:rPr lang="en-US" b="1" i="1" dirty="0">
                <a:solidFill>
                  <a:srgbClr val="7030A0"/>
                </a:solidFill>
              </a:rPr>
              <a:t>Among the </a:t>
            </a:r>
            <a:r>
              <a:rPr lang="en-US" b="1" i="1" dirty="0" smtClean="0">
                <a:solidFill>
                  <a:srgbClr val="7030A0"/>
                </a:solidFill>
              </a:rPr>
              <a:t>Ruins                                        </a:t>
            </a:r>
            <a:r>
              <a:rPr lang="en-US" b="1" i="1" dirty="0">
                <a:solidFill>
                  <a:srgbClr val="7030A0"/>
                </a:solidFill>
              </a:rPr>
              <a:t>A Woman’s Last </a:t>
            </a:r>
            <a:r>
              <a:rPr lang="en-US" b="1" i="1" dirty="0" smtClean="0">
                <a:solidFill>
                  <a:srgbClr val="7030A0"/>
                </a:solidFill>
              </a:rPr>
              <a:t>Word</a:t>
            </a:r>
          </a:p>
          <a:p>
            <a:pPr>
              <a:buFont typeface="Wingdings" panose="05000000000000000000" pitchFamily="2" charset="2"/>
              <a:buChar char="§"/>
            </a:pPr>
            <a:r>
              <a:rPr lang="it-IT" b="1" i="1" dirty="0" smtClean="0">
                <a:solidFill>
                  <a:srgbClr val="7030A0"/>
                </a:solidFill>
              </a:rPr>
              <a:t>Fra </a:t>
            </a:r>
            <a:r>
              <a:rPr lang="it-IT" b="1" i="1" dirty="0">
                <a:solidFill>
                  <a:srgbClr val="7030A0"/>
                </a:solidFill>
              </a:rPr>
              <a:t>Lippo </a:t>
            </a:r>
            <a:r>
              <a:rPr lang="it-IT" b="1" i="1" dirty="0" smtClean="0">
                <a:solidFill>
                  <a:srgbClr val="7030A0"/>
                </a:solidFill>
              </a:rPr>
              <a:t>Lippi                                                   Andrea </a:t>
            </a:r>
            <a:r>
              <a:rPr lang="it-IT" b="1" i="1" dirty="0">
                <a:solidFill>
                  <a:srgbClr val="7030A0"/>
                </a:solidFill>
              </a:rPr>
              <a:t>Del </a:t>
            </a:r>
            <a:r>
              <a:rPr lang="it-IT" b="1" i="1" dirty="0" smtClean="0">
                <a:solidFill>
                  <a:srgbClr val="7030A0"/>
                </a:solidFill>
              </a:rPr>
              <a:t>Sarto</a:t>
            </a:r>
          </a:p>
          <a:p>
            <a:pPr>
              <a:buFont typeface="Wingdings" panose="05000000000000000000" pitchFamily="2" charset="2"/>
              <a:buChar char="§"/>
            </a:pPr>
            <a:r>
              <a:rPr lang="it-IT" b="1" i="1" dirty="0" smtClean="0">
                <a:solidFill>
                  <a:srgbClr val="7030A0"/>
                </a:solidFill>
              </a:rPr>
              <a:t> After                                                                     Memorabilia</a:t>
            </a:r>
          </a:p>
          <a:p>
            <a:pPr marL="0" indent="0">
              <a:buNone/>
            </a:pPr>
            <a:endParaRPr lang="it-IT" b="1" i="1" dirty="0">
              <a:solidFill>
                <a:srgbClr val="7030A0"/>
              </a:solidFill>
            </a:endParaRPr>
          </a:p>
          <a:p>
            <a:pPr marL="0" indent="0" algn="r">
              <a:buNone/>
            </a:pPr>
            <a:r>
              <a:rPr lang="it-IT" b="1" i="1" dirty="0" smtClean="0">
                <a:solidFill>
                  <a:srgbClr val="FFC000"/>
                </a:solidFill>
              </a:rPr>
              <a:t>DR. M H Khandagale</a:t>
            </a:r>
            <a:endParaRPr lang="en-US" b="1" dirty="0">
              <a:solidFill>
                <a:srgbClr val="FFC000"/>
              </a:solidFill>
            </a:endParaRPr>
          </a:p>
          <a:p>
            <a:endParaRPr lang="en-US" dirty="0"/>
          </a:p>
        </p:txBody>
      </p:sp>
    </p:spTree>
    <p:extLst>
      <p:ext uri="{BB962C8B-B14F-4D97-AF65-F5344CB8AC3E}">
        <p14:creationId xmlns:p14="http://schemas.microsoft.com/office/powerpoint/2010/main" val="193335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Monologue</a:t>
            </a:r>
            <a:br>
              <a:rPr lang="en-US" dirty="0"/>
            </a:br>
            <a:endParaRPr lang="en-US" dirty="0"/>
          </a:p>
        </p:txBody>
      </p:sp>
      <p:sp>
        <p:nvSpPr>
          <p:cNvPr id="3" name="Content Placeholder 2"/>
          <p:cNvSpPr>
            <a:spLocks noGrp="1"/>
          </p:cNvSpPr>
          <p:nvPr>
            <p:ph idx="1"/>
          </p:nvPr>
        </p:nvSpPr>
        <p:spPr>
          <a:xfrm>
            <a:off x="767442" y="1845129"/>
            <a:ext cx="10662557" cy="4376057"/>
          </a:xfrm>
        </p:spPr>
        <p:txBody>
          <a:bodyPr>
            <a:normAutofit fontScale="92500"/>
          </a:bodyPr>
          <a:lstStyle/>
          <a:p>
            <a:r>
              <a:rPr lang="en-US" b="1" dirty="0">
                <a:solidFill>
                  <a:srgbClr val="002060"/>
                </a:solidFill>
              </a:rPr>
              <a:t>Interior </a:t>
            </a:r>
            <a:r>
              <a:rPr lang="en-US" b="1" dirty="0" smtClean="0">
                <a:solidFill>
                  <a:srgbClr val="002060"/>
                </a:solidFill>
              </a:rPr>
              <a:t>Monologue:</a:t>
            </a:r>
            <a:endParaRPr lang="en-US" b="1" dirty="0">
              <a:solidFill>
                <a:srgbClr val="002060"/>
              </a:solidFill>
            </a:endParaRPr>
          </a:p>
          <a:p>
            <a:pPr marL="0" indent="0">
              <a:buNone/>
            </a:pPr>
            <a:r>
              <a:rPr lang="en-US" dirty="0"/>
              <a:t>In interior monologue, a character externalizes his thoughts, so that the audience can experience his internal thoughts. Often found in plays, movies, and novels, this technique is also called a “</a:t>
            </a:r>
            <a:r>
              <a:rPr lang="en-US" u="sng" dirty="0">
                <a:hlinkClick r:id="rId2"/>
              </a:rPr>
              <a:t>stream of consciousness</a:t>
            </a:r>
            <a:r>
              <a:rPr lang="en-US" dirty="0"/>
              <a:t>.” Internal monologue can </a:t>
            </a:r>
            <a:r>
              <a:rPr lang="en-US" dirty="0" smtClean="0"/>
              <a:t>be broken </a:t>
            </a:r>
            <a:r>
              <a:rPr lang="en-US" dirty="0"/>
              <a:t>further into two </a:t>
            </a:r>
            <a:r>
              <a:rPr lang="en-US" u="sng" dirty="0">
                <a:hlinkClick r:id="rId3"/>
              </a:rPr>
              <a:t>categories</a:t>
            </a:r>
            <a:r>
              <a:rPr lang="en-US" dirty="0"/>
              <a:t>: </a:t>
            </a:r>
            <a:r>
              <a:rPr lang="en-US" dirty="0">
                <a:solidFill>
                  <a:srgbClr val="0070C0"/>
                </a:solidFill>
              </a:rPr>
              <a:t>direct and indirect</a:t>
            </a:r>
            <a:r>
              <a:rPr lang="en-US" dirty="0"/>
              <a:t>. In a </a:t>
            </a:r>
            <a:r>
              <a:rPr lang="en-US" dirty="0">
                <a:solidFill>
                  <a:srgbClr val="0070C0"/>
                </a:solidFill>
              </a:rPr>
              <a:t>direct interior monologue</a:t>
            </a:r>
            <a:r>
              <a:rPr lang="en-US" dirty="0"/>
              <a:t>, an author does not show his presence, and directly reveals his character. In an </a:t>
            </a:r>
            <a:r>
              <a:rPr lang="en-US" dirty="0">
                <a:solidFill>
                  <a:srgbClr val="0070C0"/>
                </a:solidFill>
              </a:rPr>
              <a:t>indirect interior </a:t>
            </a:r>
            <a:r>
              <a:rPr lang="en-US" dirty="0"/>
              <a:t>monologue, an author appears as a commentator, guide, presenter, and selector</a:t>
            </a:r>
            <a:r>
              <a:rPr lang="en-US" dirty="0" smtClean="0"/>
              <a:t>.</a:t>
            </a:r>
          </a:p>
          <a:p>
            <a:pPr marL="0" indent="0">
              <a:buNone/>
            </a:pPr>
            <a:endParaRPr lang="en-US" dirty="0"/>
          </a:p>
          <a:p>
            <a:r>
              <a:rPr lang="en-US" b="1" dirty="0">
                <a:solidFill>
                  <a:srgbClr val="002060"/>
                </a:solidFill>
              </a:rPr>
              <a:t>Dramatic </a:t>
            </a:r>
            <a:r>
              <a:rPr lang="en-US" b="1" dirty="0" smtClean="0">
                <a:solidFill>
                  <a:srgbClr val="002060"/>
                </a:solidFill>
              </a:rPr>
              <a:t>Monologue:</a:t>
            </a:r>
            <a:endParaRPr lang="en-US" b="1" dirty="0">
              <a:solidFill>
                <a:srgbClr val="002060"/>
              </a:solidFill>
            </a:endParaRPr>
          </a:p>
          <a:p>
            <a:pPr marL="0" indent="0">
              <a:buNone/>
            </a:pPr>
            <a:r>
              <a:rPr lang="en-US" dirty="0"/>
              <a:t>In this type of monologue, a character speaks to the silent listener. This type has theatrical qualities, hence, it is known as </a:t>
            </a:r>
            <a:r>
              <a:rPr lang="en-US" u="sng" dirty="0">
                <a:hlinkClick r:id="rId4"/>
              </a:rPr>
              <a:t>dramatic monologue</a:t>
            </a:r>
            <a:r>
              <a:rPr lang="en-US" dirty="0"/>
              <a:t>, and is frequently used in poetry</a:t>
            </a:r>
            <a:r>
              <a:rPr lang="en-US" dirty="0" smtClean="0"/>
              <a:t>.</a:t>
            </a:r>
            <a:endParaRPr lang="en-US" dirty="0"/>
          </a:p>
        </p:txBody>
      </p:sp>
    </p:spTree>
    <p:extLst>
      <p:ext uri="{BB962C8B-B14F-4D97-AF65-F5344CB8AC3E}">
        <p14:creationId xmlns:p14="http://schemas.microsoft.com/office/powerpoint/2010/main" val="2488484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18068"/>
          </a:xfrm>
        </p:spPr>
        <p:txBody>
          <a:bodyPr>
            <a:normAutofit fontScale="90000"/>
          </a:bodyPr>
          <a:lstStyle/>
          <a:p>
            <a:r>
              <a:rPr lang="en-US" sz="3600" dirty="0"/>
              <a:t>Difference Between a Monologue and a Soliloquy</a:t>
            </a:r>
          </a:p>
        </p:txBody>
      </p:sp>
      <p:sp>
        <p:nvSpPr>
          <p:cNvPr id="3" name="Content Placeholder 2"/>
          <p:cNvSpPr>
            <a:spLocks noGrp="1"/>
          </p:cNvSpPr>
          <p:nvPr>
            <p:ph idx="1"/>
          </p:nvPr>
        </p:nvSpPr>
        <p:spPr>
          <a:xfrm>
            <a:off x="767443" y="1894114"/>
            <a:ext cx="10646228" cy="3981754"/>
          </a:xfrm>
        </p:spPr>
        <p:txBody>
          <a:bodyPr/>
          <a:lstStyle/>
          <a:p>
            <a:r>
              <a:rPr lang="en-US" dirty="0"/>
              <a:t>Monologue and </a:t>
            </a:r>
            <a:r>
              <a:rPr lang="en-US" u="sng" dirty="0">
                <a:hlinkClick r:id="rId2"/>
              </a:rPr>
              <a:t>soliloquy</a:t>
            </a:r>
            <a:r>
              <a:rPr lang="en-US" dirty="0"/>
              <a:t> are similar, as both are speeches presented by a single person. </a:t>
            </a:r>
            <a:endParaRPr lang="en-US" dirty="0" smtClean="0"/>
          </a:p>
          <a:p>
            <a:endParaRPr lang="en-US" dirty="0" smtClean="0"/>
          </a:p>
          <a:p>
            <a:r>
              <a:rPr lang="en-US" dirty="0" smtClean="0"/>
              <a:t>But </a:t>
            </a:r>
            <a:r>
              <a:rPr lang="en-US" dirty="0"/>
              <a:t>a major difference between them is that, in </a:t>
            </a:r>
            <a:r>
              <a:rPr lang="en-US" b="1" dirty="0">
                <a:solidFill>
                  <a:srgbClr val="002060"/>
                </a:solidFill>
              </a:rPr>
              <a:t>monologue</a:t>
            </a:r>
            <a:r>
              <a:rPr lang="en-US" dirty="0"/>
              <a:t>, the </a:t>
            </a:r>
            <a:r>
              <a:rPr lang="en-US" u="sng" dirty="0">
                <a:hlinkClick r:id="rId3"/>
              </a:rPr>
              <a:t>speaker</a:t>
            </a:r>
            <a:r>
              <a:rPr lang="en-US" dirty="0"/>
              <a:t> reveals his thoughts to the audience, or to any other character</a:t>
            </a:r>
            <a:r>
              <a:rPr lang="en-US" dirty="0" smtClean="0"/>
              <a:t>;</a:t>
            </a:r>
          </a:p>
          <a:p>
            <a:endParaRPr lang="en-US" dirty="0" smtClean="0"/>
          </a:p>
          <a:p>
            <a:r>
              <a:rPr lang="en-US" dirty="0" smtClean="0"/>
              <a:t> </a:t>
            </a:r>
            <a:r>
              <a:rPr lang="en-US" dirty="0"/>
              <a:t>whereas in a </a:t>
            </a:r>
            <a:r>
              <a:rPr lang="en-US" b="1" dirty="0">
                <a:solidFill>
                  <a:srgbClr val="002060"/>
                </a:solidFill>
              </a:rPr>
              <a:t>soliloquy</a:t>
            </a:r>
            <a:r>
              <a:rPr lang="en-US" dirty="0">
                <a:solidFill>
                  <a:srgbClr val="002060"/>
                </a:solidFill>
              </a:rPr>
              <a:t>,</a:t>
            </a:r>
            <a:r>
              <a:rPr lang="en-US" dirty="0"/>
              <a:t> the speaker expresses his thoughts to himself, and it does not involve any other </a:t>
            </a:r>
            <a:r>
              <a:rPr lang="en-US" dirty="0" smtClean="0"/>
              <a:t>character.</a:t>
            </a:r>
            <a:endParaRPr lang="en-US" dirty="0"/>
          </a:p>
          <a:p>
            <a:endParaRPr lang="en-US" dirty="0"/>
          </a:p>
        </p:txBody>
      </p:sp>
    </p:spTree>
    <p:extLst>
      <p:ext uri="{BB962C8B-B14F-4D97-AF65-F5344CB8AC3E}">
        <p14:creationId xmlns:p14="http://schemas.microsoft.com/office/powerpoint/2010/main" val="1062710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 of Monologue</a:t>
            </a:r>
            <a:br>
              <a:rPr lang="en-US" dirty="0"/>
            </a:br>
            <a:endParaRPr lang="en-US" dirty="0"/>
          </a:p>
        </p:txBody>
      </p:sp>
      <p:sp>
        <p:nvSpPr>
          <p:cNvPr id="3" name="Content Placeholder 2"/>
          <p:cNvSpPr>
            <a:spLocks noGrp="1"/>
          </p:cNvSpPr>
          <p:nvPr>
            <p:ph idx="1"/>
          </p:nvPr>
        </p:nvSpPr>
        <p:spPr>
          <a:xfrm>
            <a:off x="767443" y="2400300"/>
            <a:ext cx="10646228" cy="3475568"/>
          </a:xfrm>
        </p:spPr>
        <p:txBody>
          <a:bodyPr/>
          <a:lstStyle/>
          <a:p>
            <a:pPr algn="just">
              <a:lnSpc>
                <a:spcPct val="150000"/>
              </a:lnSpc>
            </a:pPr>
            <a:r>
              <a:rPr lang="en-US" dirty="0"/>
              <a:t>The </a:t>
            </a:r>
            <a:r>
              <a:rPr lang="en-US" dirty="0">
                <a:solidFill>
                  <a:srgbClr val="C00000"/>
                </a:solidFill>
              </a:rPr>
              <a:t>purpose of writing in monologue </a:t>
            </a:r>
            <a:r>
              <a:rPr lang="en-US" dirty="0"/>
              <a:t>is to convey an idea or viewpoint through words. However, sometimes we notice a tricky part of a writer’s expression, as the opinions of speaker and writer do not match, because he tries to convince the audience, and may not tell the exact reality. It allows readers to move from one character to another, and to have insight into their imaginations. A monologue serves as a basic source through which </a:t>
            </a:r>
            <a:r>
              <a:rPr lang="en-US" dirty="0">
                <a:solidFill>
                  <a:srgbClr val="C00000"/>
                </a:solidFill>
              </a:rPr>
              <a:t>writers express their emotions and thoughts</a:t>
            </a:r>
            <a:r>
              <a:rPr lang="en-US" dirty="0"/>
              <a:t>.</a:t>
            </a:r>
          </a:p>
          <a:p>
            <a:pPr algn="just">
              <a:lnSpc>
                <a:spcPct val="150000"/>
              </a:lnSpc>
            </a:pPr>
            <a:endParaRPr lang="en-US" dirty="0"/>
          </a:p>
        </p:txBody>
      </p:sp>
    </p:spTree>
    <p:extLst>
      <p:ext uri="{BB962C8B-B14F-4D97-AF65-F5344CB8AC3E}">
        <p14:creationId xmlns:p14="http://schemas.microsoft.com/office/powerpoint/2010/main" val="2383183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53144"/>
            <a:ext cx="9601196" cy="914400"/>
          </a:xfrm>
        </p:spPr>
        <p:txBody>
          <a:bodyPr>
            <a:normAutofit/>
          </a:bodyPr>
          <a:lstStyle/>
          <a:p>
            <a:r>
              <a:rPr lang="en-US" b="1" dirty="0" smtClean="0"/>
              <a:t>Types </a:t>
            </a:r>
            <a:r>
              <a:rPr lang="en-US" b="1" dirty="0"/>
              <a:t>of </a:t>
            </a:r>
            <a:r>
              <a:rPr lang="en-US" b="1" dirty="0" smtClean="0"/>
              <a:t>Monologues</a:t>
            </a:r>
            <a:endParaRPr lang="en-US" dirty="0"/>
          </a:p>
        </p:txBody>
      </p:sp>
      <p:sp>
        <p:nvSpPr>
          <p:cNvPr id="3" name="Content Placeholder 2"/>
          <p:cNvSpPr>
            <a:spLocks noGrp="1"/>
          </p:cNvSpPr>
          <p:nvPr>
            <p:ph idx="1"/>
          </p:nvPr>
        </p:nvSpPr>
        <p:spPr>
          <a:xfrm>
            <a:off x="783772" y="1714500"/>
            <a:ext cx="10597242" cy="4572000"/>
          </a:xfrm>
        </p:spPr>
        <p:txBody>
          <a:bodyPr>
            <a:normAutofit lnSpcReduction="10000"/>
          </a:bodyPr>
          <a:lstStyle/>
          <a:p>
            <a:pPr fontAlgn="base"/>
            <a:r>
              <a:rPr lang="en-US" b="1" dirty="0" smtClean="0"/>
              <a:t>Soliloquy</a:t>
            </a:r>
            <a:r>
              <a:rPr lang="en-US" dirty="0" smtClean="0"/>
              <a:t>: A </a:t>
            </a:r>
            <a:r>
              <a:rPr lang="en-US" dirty="0"/>
              <a:t>speech that a </a:t>
            </a:r>
            <a:r>
              <a:rPr lang="en-US" u="sng" dirty="0">
                <a:hlinkClick r:id="rId2" tooltip="Character"/>
              </a:rPr>
              <a:t>character </a:t>
            </a:r>
            <a:r>
              <a:rPr lang="en-US" dirty="0"/>
              <a:t>gives to himself—as if no one else is listening</a:t>
            </a:r>
            <a:r>
              <a:rPr lang="en-US" b="1" dirty="0"/>
              <a:t>—</a:t>
            </a:r>
            <a:r>
              <a:rPr lang="en-US" dirty="0"/>
              <a:t>which </a:t>
            </a:r>
            <a:r>
              <a:rPr lang="en-US" u="sng" dirty="0">
                <a:hlinkClick r:id="rId3" tooltip="Voice"/>
              </a:rPr>
              <a:t>voices</a:t>
            </a:r>
            <a:r>
              <a:rPr lang="en-US" dirty="0"/>
              <a:t> his inner thoughts aloud. </a:t>
            </a:r>
            <a:r>
              <a:rPr lang="en-US" dirty="0" smtClean="0"/>
              <a:t>The</a:t>
            </a:r>
            <a:r>
              <a:rPr lang="en-US" dirty="0"/>
              <a:t> </a:t>
            </a:r>
            <a:r>
              <a:rPr lang="en-US" u="sng" dirty="0">
                <a:hlinkClick r:id="rId4" tooltip="Soliloquy"/>
              </a:rPr>
              <a:t>soliloquy </a:t>
            </a:r>
            <a:r>
              <a:rPr lang="en-US" dirty="0"/>
              <a:t>is one of the most fundamental dramatic devices used by Shakespeare in his </a:t>
            </a:r>
            <a:r>
              <a:rPr lang="en-US" u="sng" dirty="0">
                <a:hlinkClick r:id="rId5" tooltip="Drama"/>
              </a:rPr>
              <a:t>dramas</a:t>
            </a:r>
            <a:r>
              <a:rPr lang="en-US" dirty="0"/>
              <a:t>.</a:t>
            </a:r>
            <a:r>
              <a:rPr lang="en-US" b="1" dirty="0"/>
              <a:t> </a:t>
            </a:r>
            <a:endParaRPr lang="en-US" dirty="0"/>
          </a:p>
          <a:p>
            <a:pPr fontAlgn="base"/>
            <a:r>
              <a:rPr lang="en-US" b="1" dirty="0"/>
              <a:t>Dramatic </a:t>
            </a:r>
            <a:r>
              <a:rPr lang="en-US" b="1" dirty="0" smtClean="0"/>
              <a:t>Monologue:</a:t>
            </a:r>
            <a:endParaRPr lang="en-US" dirty="0"/>
          </a:p>
          <a:p>
            <a:pPr marL="0" indent="0" fontAlgn="base">
              <a:buNone/>
            </a:pPr>
            <a:r>
              <a:rPr lang="en-US" dirty="0"/>
              <a:t>A speech that is given directly to the audience or another character. It can be formal or informal, funny or serious; but it is almost always significant in both length and purpose. </a:t>
            </a:r>
          </a:p>
          <a:p>
            <a:pPr fontAlgn="base"/>
            <a:r>
              <a:rPr lang="en-US" b="1" dirty="0"/>
              <a:t>Internal </a:t>
            </a:r>
            <a:r>
              <a:rPr lang="en-US" b="1" dirty="0" smtClean="0"/>
              <a:t>Monologue:</a:t>
            </a:r>
            <a:endParaRPr lang="en-US" dirty="0"/>
          </a:p>
          <a:p>
            <a:pPr marL="0" indent="0" fontAlgn="base">
              <a:buNone/>
            </a:pPr>
            <a:r>
              <a:rPr lang="en-US" dirty="0"/>
              <a:t>The expression of a character’s thoughts so that the audience can witness (or read, in literature) what is going on inside that character’s mind. It is sometimes (depending on the </a:t>
            </a:r>
            <a:r>
              <a:rPr lang="en-US" u="sng" dirty="0">
                <a:hlinkClick r:id="rId6" tooltip="Style"/>
              </a:rPr>
              <a:t>style </a:t>
            </a:r>
            <a:r>
              <a:rPr lang="en-US" dirty="0"/>
              <a:t>in) referred to as “stream-of-consciousness.” </a:t>
            </a:r>
          </a:p>
          <a:p>
            <a:endParaRPr lang="en-US" dirty="0"/>
          </a:p>
        </p:txBody>
      </p:sp>
    </p:spTree>
    <p:extLst>
      <p:ext uri="{BB962C8B-B14F-4D97-AF65-F5344CB8AC3E}">
        <p14:creationId xmlns:p14="http://schemas.microsoft.com/office/powerpoint/2010/main" val="1593051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786" y="538844"/>
            <a:ext cx="10809514" cy="979713"/>
          </a:xfrm>
        </p:spPr>
        <p:txBody>
          <a:bodyPr>
            <a:noAutofit/>
          </a:bodyPr>
          <a:lstStyle/>
          <a:p>
            <a:pPr algn="l"/>
            <a:r>
              <a:rPr lang="en-US" sz="3200" b="1" dirty="0"/>
              <a:t>Difference </a:t>
            </a:r>
            <a:r>
              <a:rPr lang="en-US" sz="3200" b="1" dirty="0" err="1" smtClean="0"/>
              <a:t>Bet’n</a:t>
            </a:r>
            <a:r>
              <a:rPr lang="en-US" sz="3200" b="1" dirty="0" smtClean="0"/>
              <a:t> </a:t>
            </a:r>
            <a:r>
              <a:rPr lang="en-US" sz="3200" b="1" dirty="0"/>
              <a:t>Monologue, Soliloquy, </a:t>
            </a:r>
            <a:r>
              <a:rPr lang="en-US" sz="3200" b="1" dirty="0" smtClean="0"/>
              <a:t>Apostrophe</a:t>
            </a:r>
            <a:r>
              <a:rPr lang="en-US" sz="3200" b="1" dirty="0"/>
              <a:t>, </a:t>
            </a:r>
            <a:r>
              <a:rPr lang="en-US" sz="3200" b="1" dirty="0" smtClean="0"/>
              <a:t>&amp; Aside</a:t>
            </a:r>
            <a:endParaRPr lang="en-US" sz="3200" dirty="0"/>
          </a:p>
        </p:txBody>
      </p:sp>
      <p:sp>
        <p:nvSpPr>
          <p:cNvPr id="3" name="Content Placeholder 2"/>
          <p:cNvSpPr>
            <a:spLocks noGrp="1"/>
          </p:cNvSpPr>
          <p:nvPr>
            <p:ph idx="1"/>
          </p:nvPr>
        </p:nvSpPr>
        <p:spPr>
          <a:xfrm>
            <a:off x="734786" y="1518557"/>
            <a:ext cx="10695214" cy="4735286"/>
          </a:xfrm>
        </p:spPr>
        <p:txBody>
          <a:bodyPr>
            <a:normAutofit fontScale="92500" lnSpcReduction="10000"/>
          </a:bodyPr>
          <a:lstStyle/>
          <a:p>
            <a:pPr lvl="0" fontAlgn="base"/>
            <a:r>
              <a:rPr lang="en-US" b="1" dirty="0"/>
              <a:t>Monologue</a:t>
            </a:r>
            <a:r>
              <a:rPr lang="en-US" dirty="0"/>
              <a:t>: Delivered by one character to other characters, or at least overheard by other characters if delivered to the audience</a:t>
            </a:r>
            <a:r>
              <a:rPr lang="en-US" dirty="0" smtClean="0"/>
              <a:t>.</a:t>
            </a:r>
          </a:p>
          <a:p>
            <a:pPr lvl="0" fontAlgn="base"/>
            <a:endParaRPr lang="en-US" dirty="0"/>
          </a:p>
          <a:p>
            <a:pPr lvl="0" fontAlgn="base"/>
            <a:r>
              <a:rPr lang="en-US" b="1" dirty="0"/>
              <a:t>Soliloquy</a:t>
            </a:r>
            <a:r>
              <a:rPr lang="en-US" dirty="0"/>
              <a:t>: Delivered alone by one character without any other characters overhearing</a:t>
            </a:r>
            <a:r>
              <a:rPr lang="en-US" dirty="0" smtClean="0"/>
              <a:t>.</a:t>
            </a:r>
          </a:p>
          <a:p>
            <a:pPr lvl="0" fontAlgn="base"/>
            <a:endParaRPr lang="en-US" dirty="0"/>
          </a:p>
          <a:p>
            <a:pPr lvl="0" fontAlgn="base"/>
            <a:r>
              <a:rPr lang="en-US" b="1" dirty="0"/>
              <a:t>Aside</a:t>
            </a:r>
            <a:r>
              <a:rPr lang="en-US" dirty="0"/>
              <a:t>: Delivered directly to the audience without any other characters overhearing, the aside is a very short observation, whereas a soliloquy is a longer explanation of the character’s thoughts</a:t>
            </a:r>
            <a:r>
              <a:rPr lang="en-US" dirty="0" smtClean="0"/>
              <a:t>.</a:t>
            </a:r>
          </a:p>
          <a:p>
            <a:pPr lvl="0" fontAlgn="base"/>
            <a:endParaRPr lang="en-US" dirty="0"/>
          </a:p>
          <a:p>
            <a:pPr lvl="0" fontAlgn="base"/>
            <a:r>
              <a:rPr lang="en-US" b="1" dirty="0"/>
              <a:t>Apostrophe</a:t>
            </a:r>
            <a:r>
              <a:rPr lang="en-US" dirty="0"/>
              <a:t>: A character breaks off from addressing one character to address a third party who may either be present or absent in the scene, or even to an inanimate object or intangible concept.</a:t>
            </a:r>
          </a:p>
          <a:p>
            <a:endParaRPr lang="en-US" dirty="0"/>
          </a:p>
        </p:txBody>
      </p:sp>
    </p:spTree>
    <p:extLst>
      <p:ext uri="{BB962C8B-B14F-4D97-AF65-F5344CB8AC3E}">
        <p14:creationId xmlns:p14="http://schemas.microsoft.com/office/powerpoint/2010/main" val="2823992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85801"/>
            <a:ext cx="9601196" cy="1355270"/>
          </a:xfrm>
        </p:spPr>
        <p:txBody>
          <a:bodyPr>
            <a:normAutofit/>
          </a:bodyPr>
          <a:lstStyle/>
          <a:p>
            <a:r>
              <a:rPr lang="en-US" dirty="0"/>
              <a:t>Dramatic </a:t>
            </a:r>
            <a:r>
              <a:rPr lang="en-US" dirty="0" smtClean="0"/>
              <a:t>Monologue- Definition</a:t>
            </a:r>
            <a:endParaRPr lang="en-US" dirty="0"/>
          </a:p>
        </p:txBody>
      </p:sp>
      <p:sp>
        <p:nvSpPr>
          <p:cNvPr id="3" name="Content Placeholder 2"/>
          <p:cNvSpPr>
            <a:spLocks noGrp="1"/>
          </p:cNvSpPr>
          <p:nvPr>
            <p:ph idx="1"/>
          </p:nvPr>
        </p:nvSpPr>
        <p:spPr>
          <a:xfrm>
            <a:off x="783771" y="2416628"/>
            <a:ext cx="10662558" cy="3869871"/>
          </a:xfrm>
        </p:spPr>
        <p:txBody>
          <a:bodyPr/>
          <a:lstStyle/>
          <a:p>
            <a:pPr algn="just">
              <a:lnSpc>
                <a:spcPct val="150000"/>
              </a:lnSpc>
            </a:pPr>
            <a:r>
              <a:rPr lang="en-US" dirty="0"/>
              <a:t>Dramatic </a:t>
            </a:r>
            <a:r>
              <a:rPr lang="en-US" dirty="0">
                <a:hlinkClick r:id="rId2"/>
              </a:rPr>
              <a:t>monologue</a:t>
            </a:r>
            <a:r>
              <a:rPr lang="en-US" dirty="0"/>
              <a:t> means self-conversation, speech or talks which includes interlocutor presented dramatically. It means a person, who is speaking to himself or someone else speaks to reveal specific intentions of his actions. However, in literature, it is a poetic form or a </a:t>
            </a:r>
            <a:r>
              <a:rPr lang="en-US" dirty="0">
                <a:hlinkClick r:id="rId3"/>
              </a:rPr>
              <a:t>poem</a:t>
            </a:r>
            <a:r>
              <a:rPr lang="en-US" dirty="0"/>
              <a:t> that presents the speech or conversation of a person in a dramatic manner.</a:t>
            </a:r>
          </a:p>
          <a:p>
            <a:pPr algn="just">
              <a:lnSpc>
                <a:spcPct val="150000"/>
              </a:lnSpc>
            </a:pPr>
            <a:endParaRPr lang="en-US" dirty="0"/>
          </a:p>
        </p:txBody>
      </p:sp>
    </p:spTree>
    <p:extLst>
      <p:ext uri="{BB962C8B-B14F-4D97-AF65-F5344CB8AC3E}">
        <p14:creationId xmlns:p14="http://schemas.microsoft.com/office/powerpoint/2010/main" val="553315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Features of a Dramatic Monologue</a:t>
            </a:r>
            <a:br>
              <a:rPr lang="en-US" dirty="0"/>
            </a:br>
            <a:endParaRPr lang="en-US" dirty="0"/>
          </a:p>
        </p:txBody>
      </p:sp>
      <p:sp>
        <p:nvSpPr>
          <p:cNvPr id="3" name="Content Placeholder 2"/>
          <p:cNvSpPr>
            <a:spLocks noGrp="1"/>
          </p:cNvSpPr>
          <p:nvPr>
            <p:ph idx="1"/>
          </p:nvPr>
        </p:nvSpPr>
        <p:spPr/>
        <p:txBody>
          <a:bodyPr/>
          <a:lstStyle/>
          <a:p>
            <a:pPr lvl="0"/>
            <a:r>
              <a:rPr lang="en-US" dirty="0"/>
              <a:t>A single person delivering a speech on one aspect of his </a:t>
            </a:r>
            <a:r>
              <a:rPr lang="en-US" dirty="0" smtClean="0"/>
              <a:t>life</a:t>
            </a:r>
          </a:p>
          <a:p>
            <a:pPr lvl="0"/>
            <a:endParaRPr lang="en-US" dirty="0"/>
          </a:p>
          <a:p>
            <a:pPr lvl="0"/>
            <a:r>
              <a:rPr lang="en-US" dirty="0"/>
              <a:t>The </a:t>
            </a:r>
            <a:r>
              <a:rPr lang="en-US" dirty="0">
                <a:hlinkClick r:id="rId2"/>
              </a:rPr>
              <a:t>audience</a:t>
            </a:r>
            <a:r>
              <a:rPr lang="en-US" dirty="0"/>
              <a:t> may or may not be </a:t>
            </a:r>
            <a:r>
              <a:rPr lang="en-US" dirty="0" smtClean="0"/>
              <a:t>present</a:t>
            </a:r>
          </a:p>
          <a:p>
            <a:pPr lvl="0"/>
            <a:endParaRPr lang="en-US" dirty="0"/>
          </a:p>
          <a:p>
            <a:pPr lvl="0"/>
            <a:r>
              <a:rPr lang="en-US" dirty="0">
                <a:hlinkClick r:id="rId3"/>
              </a:rPr>
              <a:t>Speaker</a:t>
            </a:r>
            <a:r>
              <a:rPr lang="en-US" dirty="0"/>
              <a:t> reveals his temperament and </a:t>
            </a:r>
            <a:r>
              <a:rPr lang="en-US" dirty="0">
                <a:hlinkClick r:id="rId4"/>
              </a:rPr>
              <a:t>character</a:t>
            </a:r>
            <a:r>
              <a:rPr lang="en-US" dirty="0"/>
              <a:t> only through his speech</a:t>
            </a:r>
          </a:p>
          <a:p>
            <a:endParaRPr lang="en-US" dirty="0"/>
          </a:p>
        </p:txBody>
      </p:sp>
    </p:spTree>
    <p:extLst>
      <p:ext uri="{BB962C8B-B14F-4D97-AF65-F5344CB8AC3E}">
        <p14:creationId xmlns:p14="http://schemas.microsoft.com/office/powerpoint/2010/main" val="2036865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Dramatic Monologue</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Romantic </a:t>
            </a:r>
            <a:r>
              <a:rPr lang="en-US" dirty="0" smtClean="0"/>
              <a:t>monologue</a:t>
            </a:r>
          </a:p>
          <a:p>
            <a:pPr lvl="0"/>
            <a:endParaRPr lang="en-US" dirty="0"/>
          </a:p>
          <a:p>
            <a:pPr lvl="0"/>
            <a:r>
              <a:rPr lang="en-US" b="1" dirty="0">
                <a:solidFill>
                  <a:srgbClr val="002060"/>
                </a:solidFill>
              </a:rPr>
              <a:t>Philosophical and psychological </a:t>
            </a:r>
            <a:r>
              <a:rPr lang="en-US" b="1" dirty="0" smtClean="0">
                <a:solidFill>
                  <a:srgbClr val="002060"/>
                </a:solidFill>
              </a:rPr>
              <a:t>monologue: </a:t>
            </a:r>
            <a:r>
              <a:rPr lang="en-US" dirty="0" smtClean="0"/>
              <a:t>It </a:t>
            </a:r>
            <a:r>
              <a:rPr lang="en-US" dirty="0"/>
              <a:t>is a type of psychological monologue which tells the psychological state of mind of the speaker</a:t>
            </a:r>
            <a:r>
              <a:rPr lang="en-US" dirty="0" smtClean="0"/>
              <a:t> </a:t>
            </a:r>
          </a:p>
          <a:p>
            <a:pPr lvl="0"/>
            <a:endParaRPr lang="en-US" dirty="0"/>
          </a:p>
          <a:p>
            <a:pPr lvl="0"/>
            <a:r>
              <a:rPr lang="en-US" b="1" dirty="0">
                <a:solidFill>
                  <a:srgbClr val="002060"/>
                </a:solidFill>
              </a:rPr>
              <a:t>Conversational </a:t>
            </a:r>
            <a:r>
              <a:rPr lang="en-US" b="1" dirty="0" smtClean="0">
                <a:solidFill>
                  <a:srgbClr val="002060"/>
                </a:solidFill>
              </a:rPr>
              <a:t>monologue</a:t>
            </a:r>
            <a:r>
              <a:rPr lang="en-US" dirty="0" smtClean="0"/>
              <a:t>: “</a:t>
            </a:r>
            <a:r>
              <a:rPr lang="en-US" dirty="0"/>
              <a:t>Dover Beach” is another example of such an autobiographical monologue of Matthew Arnold. He has highlighted his own situation and his reaction over the sorrow that he is experiencing. </a:t>
            </a:r>
            <a:r>
              <a:rPr lang="en-US" dirty="0" smtClean="0"/>
              <a:t> </a:t>
            </a:r>
            <a:endParaRPr lang="en-US" dirty="0"/>
          </a:p>
          <a:p>
            <a:endParaRPr lang="en-US" dirty="0"/>
          </a:p>
        </p:txBody>
      </p:sp>
    </p:spTree>
    <p:extLst>
      <p:ext uri="{BB962C8B-B14F-4D97-AF65-F5344CB8AC3E}">
        <p14:creationId xmlns:p14="http://schemas.microsoft.com/office/powerpoint/2010/main" val="3680829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36814"/>
            <a:ext cx="9601196" cy="1632857"/>
          </a:xfrm>
        </p:spPr>
        <p:txBody>
          <a:bodyPr>
            <a:noAutofit/>
          </a:bodyPr>
          <a:lstStyle/>
          <a:p>
            <a:r>
              <a:rPr lang="en-US" sz="2800" b="1" dirty="0"/>
              <a:t>Dramatic monologue</a:t>
            </a:r>
            <a:r>
              <a:rPr lang="en-US" sz="2800" dirty="0"/>
              <a:t> is a type of poetry written in the form of a speech of an individual character. </a:t>
            </a:r>
            <a:r>
              <a:rPr lang="en-US" sz="2800" dirty="0">
                <a:hlinkClick r:id="rId3" tooltip="M.H. Abrams"/>
              </a:rPr>
              <a:t>M.H. Abrams</a:t>
            </a:r>
            <a:r>
              <a:rPr lang="en-US" sz="2800" dirty="0"/>
              <a:t> notes the following three features of the </a:t>
            </a:r>
            <a:r>
              <a:rPr lang="en-US" sz="2800" i="1" dirty="0"/>
              <a:t>dramatic monologue</a:t>
            </a:r>
            <a:r>
              <a:rPr lang="en-US" sz="2800" dirty="0"/>
              <a:t> as it applies to poetry</a:t>
            </a:r>
            <a:r>
              <a:rPr lang="en-US" sz="2800" dirty="0" smtClean="0"/>
              <a:t>:</a:t>
            </a:r>
            <a:endParaRPr lang="en-US" sz="2800" dirty="0"/>
          </a:p>
        </p:txBody>
      </p:sp>
      <p:sp>
        <p:nvSpPr>
          <p:cNvPr id="3" name="Content Placeholder 2"/>
          <p:cNvSpPr>
            <a:spLocks noGrp="1"/>
          </p:cNvSpPr>
          <p:nvPr>
            <p:ph idx="1"/>
          </p:nvPr>
        </p:nvSpPr>
        <p:spPr>
          <a:xfrm>
            <a:off x="734786" y="2416629"/>
            <a:ext cx="10678885" cy="3837213"/>
          </a:xfrm>
        </p:spPr>
        <p:txBody>
          <a:bodyPr>
            <a:normAutofit/>
          </a:bodyPr>
          <a:lstStyle/>
          <a:p>
            <a:pPr lvl="0"/>
            <a:r>
              <a:rPr lang="en-US" dirty="0" smtClean="0"/>
              <a:t>The </a:t>
            </a:r>
            <a:r>
              <a:rPr lang="en-US" dirty="0"/>
              <a:t>single person, who is patently </a:t>
            </a:r>
            <a:r>
              <a:rPr lang="en-US" i="1" dirty="0"/>
              <a:t>not</a:t>
            </a:r>
            <a:r>
              <a:rPr lang="en-US" dirty="0"/>
              <a:t> the poet, utters the speech that makes up the whole of the poem, in a specific situation at a critical moment. </a:t>
            </a:r>
          </a:p>
          <a:p>
            <a:pPr lvl="0"/>
            <a:r>
              <a:rPr lang="en-US" dirty="0"/>
              <a:t>This person addresses and interacts with one or more other people; but we know of the auditors' presence, and what they say and do, only from clues in the discourse of the single speaker.</a:t>
            </a:r>
          </a:p>
          <a:p>
            <a:pPr lvl="0"/>
            <a:r>
              <a:rPr lang="en-US" dirty="0"/>
              <a:t>The main principle controlling the poet's choice and formulation of what the lyric speaker says is to reveal to the reader, in a way that enhances its interest, the speaker's temperament and character.</a:t>
            </a:r>
          </a:p>
          <a:p>
            <a:endParaRPr lang="en-US" dirty="0"/>
          </a:p>
        </p:txBody>
      </p:sp>
    </p:spTree>
    <p:extLst>
      <p:ext uri="{BB962C8B-B14F-4D97-AF65-F5344CB8AC3E}">
        <p14:creationId xmlns:p14="http://schemas.microsoft.com/office/powerpoint/2010/main" val="3724579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Study</a:t>
            </a:r>
            <a:endParaRPr lang="en-US" dirty="0"/>
          </a:p>
        </p:txBody>
      </p:sp>
      <p:sp>
        <p:nvSpPr>
          <p:cNvPr id="3" name="Content Placeholder 2"/>
          <p:cNvSpPr>
            <a:spLocks noGrp="1"/>
          </p:cNvSpPr>
          <p:nvPr>
            <p:ph idx="1"/>
          </p:nvPr>
        </p:nvSpPr>
        <p:spPr>
          <a:xfrm>
            <a:off x="1475874" y="2556932"/>
            <a:ext cx="8999622" cy="3318936"/>
          </a:xfrm>
        </p:spPr>
        <p:txBody>
          <a:bodyPr/>
          <a:lstStyle/>
          <a:p>
            <a:r>
              <a:rPr lang="en-US" dirty="0" smtClean="0"/>
              <a:t>Critically examine the Dramatic Monologue by Robert Browning.</a:t>
            </a:r>
          </a:p>
          <a:p>
            <a:r>
              <a:rPr lang="en-US" dirty="0" smtClean="0"/>
              <a:t>What is Robert Browning’s philosophy of love? </a:t>
            </a:r>
          </a:p>
          <a:p>
            <a:r>
              <a:rPr lang="en-US" dirty="0" smtClean="0"/>
              <a:t>Write a detailed note on the theme of the poem </a:t>
            </a:r>
            <a:r>
              <a:rPr lang="en-US" i="1" dirty="0" smtClean="0"/>
              <a:t>Andrea del Sarto/ Fra </a:t>
            </a:r>
            <a:r>
              <a:rPr lang="en-US" i="1" dirty="0" err="1" smtClean="0"/>
              <a:t>lippo</a:t>
            </a:r>
            <a:r>
              <a:rPr lang="en-US" i="1" dirty="0" smtClean="0"/>
              <a:t> </a:t>
            </a:r>
            <a:r>
              <a:rPr lang="en-US" i="1" dirty="0" err="1" smtClean="0"/>
              <a:t>lippi</a:t>
            </a:r>
            <a:r>
              <a:rPr lang="en-US" i="1" dirty="0" smtClean="0"/>
              <a:t>.</a:t>
            </a:r>
          </a:p>
          <a:p>
            <a:pPr marL="0" indent="0">
              <a:buNone/>
            </a:pPr>
            <a:endParaRPr lang="en-US" i="1" dirty="0"/>
          </a:p>
        </p:txBody>
      </p:sp>
    </p:spTree>
    <p:extLst>
      <p:ext uri="{BB962C8B-B14F-4D97-AF65-F5344CB8AC3E}">
        <p14:creationId xmlns:p14="http://schemas.microsoft.com/office/powerpoint/2010/main" val="95060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01049971"/>
              </p:ext>
            </p:extLst>
          </p:nvPr>
        </p:nvGraphicFramePr>
        <p:xfrm>
          <a:off x="497305" y="368969"/>
          <a:ext cx="11213431" cy="6224335"/>
        </p:xfrm>
        <a:graphic>
          <a:graphicData uri="http://schemas.openxmlformats.org/drawingml/2006/table">
            <a:tbl>
              <a:tblPr firstRow="1" bandRow="1">
                <a:tableStyleId>{5C22544A-7EE6-4342-B048-85BDC9FD1C3A}</a:tableStyleId>
              </a:tblPr>
              <a:tblGrid>
                <a:gridCol w="2665180"/>
                <a:gridCol w="8548251"/>
              </a:tblGrid>
              <a:tr h="521364">
                <a:tc>
                  <a:txBody>
                    <a:bodyPr/>
                    <a:lstStyle/>
                    <a:p>
                      <a:pPr marL="0" marR="0">
                        <a:lnSpc>
                          <a:spcPts val="1320"/>
                        </a:lnSpc>
                        <a:spcBef>
                          <a:spcPts val="600"/>
                        </a:spcBef>
                        <a:spcAft>
                          <a:spcPts val="600"/>
                        </a:spcAft>
                      </a:pPr>
                      <a:r>
                        <a:rPr lang="en-US" sz="2600" b="0" dirty="0" smtClean="0">
                          <a:solidFill>
                            <a:srgbClr val="0070C0"/>
                          </a:solidFill>
                          <a:effectLst/>
                        </a:rPr>
                        <a:t>Born</a:t>
                      </a:r>
                      <a:endParaRPr lang="en-US" sz="2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79353" marT="27468" marB="24416" anchor="ctr"/>
                </a:tc>
                <a:tc>
                  <a:txBody>
                    <a:bodyPr/>
                    <a:lstStyle/>
                    <a:p>
                      <a:pPr marL="0" marR="0">
                        <a:lnSpc>
                          <a:spcPts val="1680"/>
                        </a:lnSpc>
                        <a:spcBef>
                          <a:spcPts val="600"/>
                        </a:spcBef>
                        <a:spcAft>
                          <a:spcPts val="600"/>
                        </a:spcAft>
                      </a:pPr>
                      <a:r>
                        <a:rPr lang="en-US" sz="2600" b="0" dirty="0">
                          <a:solidFill>
                            <a:srgbClr val="0070C0"/>
                          </a:solidFill>
                          <a:effectLst/>
                        </a:rPr>
                        <a:t>7 May </a:t>
                      </a:r>
                      <a:r>
                        <a:rPr lang="en-US" sz="2600" b="0" dirty="0" smtClean="0">
                          <a:solidFill>
                            <a:srgbClr val="0070C0"/>
                          </a:solidFill>
                          <a:effectLst/>
                        </a:rPr>
                        <a:t>1812  </a:t>
                      </a:r>
                      <a:r>
                        <a:rPr lang="en-US" sz="2600" b="0" u="none" strike="noStrike" dirty="0" err="1" smtClean="0">
                          <a:solidFill>
                            <a:srgbClr val="0070C0"/>
                          </a:solidFill>
                          <a:effectLst/>
                          <a:hlinkClick r:id="rId2" tooltip="Camberwell"/>
                        </a:rPr>
                        <a:t>Camberwell</a:t>
                      </a:r>
                      <a:r>
                        <a:rPr lang="en-US" sz="2600" b="0" dirty="0">
                          <a:solidFill>
                            <a:srgbClr val="0070C0"/>
                          </a:solidFill>
                          <a:effectLst/>
                        </a:rPr>
                        <a:t>, </a:t>
                      </a:r>
                      <a:r>
                        <a:rPr lang="en-US" sz="2600" b="0" u="none" strike="noStrike" dirty="0">
                          <a:solidFill>
                            <a:srgbClr val="0070C0"/>
                          </a:solidFill>
                          <a:effectLst/>
                          <a:hlinkClick r:id="rId3" tooltip="London"/>
                        </a:rPr>
                        <a:t>London</a:t>
                      </a:r>
                      <a:r>
                        <a:rPr lang="en-US" sz="2600" b="0" dirty="0">
                          <a:solidFill>
                            <a:srgbClr val="0070C0"/>
                          </a:solidFill>
                          <a:effectLst/>
                        </a:rPr>
                        <a:t>, England</a:t>
                      </a:r>
                      <a:endParaRPr lang="en-US" sz="2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24416" marT="24416" marB="24416" anchor="ctr"/>
                </a:tc>
              </a:tr>
              <a:tr h="521364">
                <a:tc>
                  <a:txBody>
                    <a:bodyPr/>
                    <a:lstStyle/>
                    <a:p>
                      <a:pPr marL="0" marR="0">
                        <a:lnSpc>
                          <a:spcPts val="1320"/>
                        </a:lnSpc>
                        <a:spcBef>
                          <a:spcPts val="600"/>
                        </a:spcBef>
                        <a:spcAft>
                          <a:spcPts val="600"/>
                        </a:spcAft>
                      </a:pPr>
                      <a:r>
                        <a:rPr lang="en-US" sz="2600" b="0" dirty="0">
                          <a:solidFill>
                            <a:srgbClr val="0070C0"/>
                          </a:solidFill>
                          <a:effectLst/>
                        </a:rPr>
                        <a:t>Died</a:t>
                      </a:r>
                      <a:endParaRPr lang="en-US" sz="2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79353" marT="27468" marB="24416" anchor="ctr"/>
                </a:tc>
                <a:tc>
                  <a:txBody>
                    <a:bodyPr/>
                    <a:lstStyle/>
                    <a:p>
                      <a:pPr marL="0" marR="0">
                        <a:lnSpc>
                          <a:spcPts val="1680"/>
                        </a:lnSpc>
                        <a:spcBef>
                          <a:spcPts val="600"/>
                        </a:spcBef>
                        <a:spcAft>
                          <a:spcPts val="600"/>
                        </a:spcAft>
                      </a:pPr>
                      <a:r>
                        <a:rPr lang="en-US" sz="2600" b="0" dirty="0">
                          <a:solidFill>
                            <a:srgbClr val="0070C0"/>
                          </a:solidFill>
                          <a:effectLst/>
                        </a:rPr>
                        <a:t>12 December 1889 (aged </a:t>
                      </a:r>
                      <a:r>
                        <a:rPr lang="en-US" sz="2600" b="0" dirty="0" smtClean="0">
                          <a:solidFill>
                            <a:srgbClr val="0070C0"/>
                          </a:solidFill>
                          <a:effectLst/>
                        </a:rPr>
                        <a:t>77) </a:t>
                      </a:r>
                      <a:r>
                        <a:rPr lang="en-US" sz="2600" b="0" u="none" strike="noStrike" dirty="0" smtClean="0">
                          <a:solidFill>
                            <a:srgbClr val="0070C0"/>
                          </a:solidFill>
                          <a:effectLst/>
                          <a:hlinkClick r:id="rId4" tooltip="Venice"/>
                        </a:rPr>
                        <a:t>Venice</a:t>
                      </a:r>
                      <a:r>
                        <a:rPr lang="en-US" sz="2600" b="0" dirty="0">
                          <a:solidFill>
                            <a:srgbClr val="0070C0"/>
                          </a:solidFill>
                          <a:effectLst/>
                        </a:rPr>
                        <a:t>, </a:t>
                      </a:r>
                      <a:r>
                        <a:rPr lang="en-US" sz="2600" b="0" u="none" strike="noStrike" dirty="0">
                          <a:solidFill>
                            <a:srgbClr val="0070C0"/>
                          </a:solidFill>
                          <a:effectLst/>
                          <a:hlinkClick r:id="rId5" tooltip="Kingdom of Italy"/>
                        </a:rPr>
                        <a:t>Kingdom of Italy</a:t>
                      </a:r>
                      <a:endParaRPr lang="en-US" sz="2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24416" marT="24416" marB="24416" anchor="ctr"/>
                </a:tc>
              </a:tr>
              <a:tr h="521364">
                <a:tc>
                  <a:txBody>
                    <a:bodyPr/>
                    <a:lstStyle/>
                    <a:p>
                      <a:pPr marL="0" marR="0">
                        <a:lnSpc>
                          <a:spcPts val="1320"/>
                        </a:lnSpc>
                        <a:spcBef>
                          <a:spcPts val="600"/>
                        </a:spcBef>
                        <a:spcAft>
                          <a:spcPts val="600"/>
                        </a:spcAft>
                      </a:pPr>
                      <a:r>
                        <a:rPr lang="en-US" sz="2600" b="0" dirty="0">
                          <a:solidFill>
                            <a:srgbClr val="0070C0"/>
                          </a:solidFill>
                          <a:effectLst/>
                        </a:rPr>
                        <a:t>Occupation</a:t>
                      </a:r>
                      <a:endParaRPr lang="en-US" sz="2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79353" marT="27468" marB="24416" anchor="ctr"/>
                </a:tc>
                <a:tc>
                  <a:txBody>
                    <a:bodyPr/>
                    <a:lstStyle/>
                    <a:p>
                      <a:pPr marL="0" marR="0">
                        <a:lnSpc>
                          <a:spcPts val="1680"/>
                        </a:lnSpc>
                        <a:spcBef>
                          <a:spcPts val="600"/>
                        </a:spcBef>
                        <a:spcAft>
                          <a:spcPts val="600"/>
                        </a:spcAft>
                      </a:pPr>
                      <a:r>
                        <a:rPr lang="en-US" sz="2600" b="0" dirty="0">
                          <a:solidFill>
                            <a:srgbClr val="0070C0"/>
                          </a:solidFill>
                          <a:effectLst/>
                        </a:rPr>
                        <a:t>Poet</a:t>
                      </a:r>
                      <a:endParaRPr lang="en-US" sz="2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24416" marT="24416" marB="24416" anchor="ctr"/>
                </a:tc>
              </a:tr>
              <a:tr h="521364">
                <a:tc>
                  <a:txBody>
                    <a:bodyPr/>
                    <a:lstStyle/>
                    <a:p>
                      <a:pPr marL="0" marR="0">
                        <a:lnSpc>
                          <a:spcPts val="1320"/>
                        </a:lnSpc>
                        <a:spcBef>
                          <a:spcPts val="600"/>
                        </a:spcBef>
                        <a:spcAft>
                          <a:spcPts val="600"/>
                        </a:spcAft>
                      </a:pPr>
                      <a:r>
                        <a:rPr lang="en-US" sz="2600" b="0" dirty="0">
                          <a:solidFill>
                            <a:srgbClr val="0070C0"/>
                          </a:solidFill>
                          <a:effectLst/>
                        </a:rPr>
                        <a:t>Alma mater</a:t>
                      </a:r>
                      <a:endParaRPr lang="en-US" sz="2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79353" marT="27468" marB="24416" anchor="ctr"/>
                </a:tc>
                <a:tc>
                  <a:txBody>
                    <a:bodyPr/>
                    <a:lstStyle/>
                    <a:p>
                      <a:pPr marL="0" marR="0">
                        <a:lnSpc>
                          <a:spcPts val="1680"/>
                        </a:lnSpc>
                        <a:spcBef>
                          <a:spcPts val="600"/>
                        </a:spcBef>
                        <a:spcAft>
                          <a:spcPts val="600"/>
                        </a:spcAft>
                      </a:pPr>
                      <a:r>
                        <a:rPr lang="en-US" sz="2600" b="0" u="none" strike="noStrike" dirty="0">
                          <a:solidFill>
                            <a:srgbClr val="0070C0"/>
                          </a:solidFill>
                          <a:effectLst/>
                          <a:hlinkClick r:id="rId6" tooltip="University College London"/>
                        </a:rPr>
                        <a:t>University College </a:t>
                      </a:r>
                      <a:r>
                        <a:rPr lang="en-US" sz="2600" b="0" u="none" strike="noStrike" dirty="0" smtClean="0">
                          <a:solidFill>
                            <a:srgbClr val="0070C0"/>
                          </a:solidFill>
                          <a:effectLst/>
                          <a:hlinkClick r:id="rId6" tooltip="University College London"/>
                        </a:rPr>
                        <a:t>London</a:t>
                      </a:r>
                      <a:endParaRPr lang="en-US" sz="2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24416" marT="24416" marB="24416" anchor="ctr"/>
                </a:tc>
              </a:tr>
              <a:tr h="537173">
                <a:tc>
                  <a:txBody>
                    <a:bodyPr/>
                    <a:lstStyle/>
                    <a:p>
                      <a:pPr marL="0" marR="0">
                        <a:lnSpc>
                          <a:spcPts val="1320"/>
                        </a:lnSpc>
                        <a:spcBef>
                          <a:spcPts val="600"/>
                        </a:spcBef>
                        <a:spcAft>
                          <a:spcPts val="600"/>
                        </a:spcAft>
                      </a:pPr>
                      <a:r>
                        <a:rPr lang="en-US" sz="2600" b="0" dirty="0">
                          <a:solidFill>
                            <a:srgbClr val="0070C0"/>
                          </a:solidFill>
                          <a:effectLst/>
                        </a:rPr>
                        <a:t>Literary movement</a:t>
                      </a:r>
                      <a:endParaRPr lang="en-US" sz="2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79353" marT="27468" marB="24416" anchor="ctr"/>
                </a:tc>
                <a:tc>
                  <a:txBody>
                    <a:bodyPr/>
                    <a:lstStyle/>
                    <a:p>
                      <a:pPr marL="0" marR="0">
                        <a:lnSpc>
                          <a:spcPts val="1680"/>
                        </a:lnSpc>
                        <a:spcBef>
                          <a:spcPts val="600"/>
                        </a:spcBef>
                        <a:spcAft>
                          <a:spcPts val="600"/>
                        </a:spcAft>
                      </a:pPr>
                      <a:r>
                        <a:rPr lang="en-US" sz="2600" b="0" u="none" strike="noStrike" dirty="0">
                          <a:solidFill>
                            <a:srgbClr val="0070C0"/>
                          </a:solidFill>
                          <a:effectLst/>
                          <a:hlinkClick r:id="rId7" tooltip="Victorian literature"/>
                        </a:rPr>
                        <a:t>Victorian</a:t>
                      </a:r>
                      <a:endParaRPr lang="en-US" sz="2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24416" marT="24416" marB="24416" anchor="ctr"/>
                </a:tc>
              </a:tr>
              <a:tr h="1739877">
                <a:tc>
                  <a:txBody>
                    <a:bodyPr/>
                    <a:lstStyle/>
                    <a:p>
                      <a:pPr marL="0" marR="0">
                        <a:lnSpc>
                          <a:spcPts val="1320"/>
                        </a:lnSpc>
                        <a:spcBef>
                          <a:spcPts val="600"/>
                        </a:spcBef>
                        <a:spcAft>
                          <a:spcPts val="600"/>
                        </a:spcAft>
                      </a:pPr>
                      <a:r>
                        <a:rPr lang="en-US" sz="2600" b="0" dirty="0">
                          <a:solidFill>
                            <a:srgbClr val="0070C0"/>
                          </a:solidFill>
                          <a:effectLst/>
                        </a:rPr>
                        <a:t>Notable works</a:t>
                      </a:r>
                      <a:endParaRPr lang="en-US" sz="2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79353" marT="27468" marB="24416" anchor="ctr"/>
                </a:tc>
                <a:tc>
                  <a:txBody>
                    <a:bodyPr/>
                    <a:lstStyle/>
                    <a:p>
                      <a:pPr marL="0" marR="0">
                        <a:lnSpc>
                          <a:spcPct val="100000"/>
                        </a:lnSpc>
                        <a:spcBef>
                          <a:spcPts val="600"/>
                        </a:spcBef>
                        <a:spcAft>
                          <a:spcPts val="600"/>
                        </a:spcAft>
                      </a:pPr>
                      <a:r>
                        <a:rPr lang="en-US" sz="2600" b="0" u="none" strike="noStrike" dirty="0">
                          <a:solidFill>
                            <a:srgbClr val="0070C0"/>
                          </a:solidFill>
                          <a:effectLst/>
                          <a:hlinkClick r:id="rId8"/>
                        </a:rPr>
                        <a:t>Pied Piper of Hamelin</a:t>
                      </a:r>
                      <a:r>
                        <a:rPr lang="en-US" sz="2600" b="0" dirty="0">
                          <a:solidFill>
                            <a:srgbClr val="0070C0"/>
                          </a:solidFill>
                          <a:effectLst/>
                        </a:rPr>
                        <a:t>, </a:t>
                      </a:r>
                      <a:r>
                        <a:rPr lang="en-US" sz="2600" b="0" u="none" strike="noStrike" dirty="0">
                          <a:solidFill>
                            <a:srgbClr val="0070C0"/>
                          </a:solidFill>
                          <a:effectLst/>
                          <a:hlinkClick r:id="rId9" tooltip="Men and Women (poetry collection)"/>
                        </a:rPr>
                        <a:t>Men and Women</a:t>
                      </a:r>
                      <a:r>
                        <a:rPr lang="en-US" sz="2600" b="0" dirty="0">
                          <a:solidFill>
                            <a:srgbClr val="0070C0"/>
                          </a:solidFill>
                          <a:effectLst/>
                        </a:rPr>
                        <a:t>, </a:t>
                      </a:r>
                      <a:r>
                        <a:rPr lang="en-US" sz="2600" b="0" u="none" strike="noStrike" dirty="0">
                          <a:solidFill>
                            <a:srgbClr val="0070C0"/>
                          </a:solidFill>
                          <a:effectLst/>
                          <a:hlinkClick r:id="rId10" tooltip="The Ring and the Book"/>
                        </a:rPr>
                        <a:t>The Ring and the Book</a:t>
                      </a:r>
                      <a:r>
                        <a:rPr lang="en-US" sz="2600" b="0" dirty="0">
                          <a:solidFill>
                            <a:srgbClr val="0070C0"/>
                          </a:solidFill>
                          <a:effectLst/>
                        </a:rPr>
                        <a:t>, </a:t>
                      </a:r>
                      <a:r>
                        <a:rPr lang="en-US" sz="2600" b="0" u="none" strike="noStrike" dirty="0">
                          <a:solidFill>
                            <a:srgbClr val="0070C0"/>
                          </a:solidFill>
                          <a:effectLst/>
                          <a:hlinkClick r:id="rId11" tooltip="Dramatis Personae"/>
                        </a:rPr>
                        <a:t>Dramatis Personae</a:t>
                      </a:r>
                      <a:r>
                        <a:rPr lang="en-US" sz="2600" b="0" dirty="0">
                          <a:solidFill>
                            <a:srgbClr val="0070C0"/>
                          </a:solidFill>
                          <a:effectLst/>
                        </a:rPr>
                        <a:t>, </a:t>
                      </a:r>
                      <a:r>
                        <a:rPr lang="en-US" sz="2600" b="0" u="none" strike="noStrike" dirty="0">
                          <a:solidFill>
                            <a:srgbClr val="0070C0"/>
                          </a:solidFill>
                          <a:effectLst/>
                          <a:hlinkClick r:id="rId12" tooltip="Dramatic Lyrics"/>
                        </a:rPr>
                        <a:t>Dramatic Lyrics</a:t>
                      </a:r>
                      <a:r>
                        <a:rPr lang="en-US" sz="2600" b="0" dirty="0">
                          <a:solidFill>
                            <a:srgbClr val="0070C0"/>
                          </a:solidFill>
                          <a:effectLst/>
                        </a:rPr>
                        <a:t>, </a:t>
                      </a:r>
                      <a:r>
                        <a:rPr lang="en-US" sz="2600" b="0" u="none" strike="noStrike" dirty="0">
                          <a:solidFill>
                            <a:srgbClr val="0070C0"/>
                          </a:solidFill>
                          <a:effectLst/>
                          <a:hlinkClick r:id="rId13" tooltip="Dramatic Romances and Lyrics"/>
                        </a:rPr>
                        <a:t>Dramatic Romances and Lyrics</a:t>
                      </a:r>
                      <a:r>
                        <a:rPr lang="en-US" sz="2600" b="0" dirty="0">
                          <a:solidFill>
                            <a:srgbClr val="0070C0"/>
                          </a:solidFill>
                          <a:effectLst/>
                        </a:rPr>
                        <a:t>, </a:t>
                      </a:r>
                      <a:r>
                        <a:rPr lang="en-US" sz="2600" b="0" dirty="0" err="1">
                          <a:solidFill>
                            <a:srgbClr val="0070C0"/>
                          </a:solidFill>
                          <a:effectLst/>
                        </a:rPr>
                        <a:t>Asolando</a:t>
                      </a:r>
                      <a:endParaRPr lang="en-US" sz="2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24416" marT="24416" marB="24416" anchor="ctr"/>
                </a:tc>
              </a:tr>
              <a:tr h="664742">
                <a:tc>
                  <a:txBody>
                    <a:bodyPr/>
                    <a:lstStyle/>
                    <a:p>
                      <a:pPr marL="0" marR="0">
                        <a:lnSpc>
                          <a:spcPts val="1320"/>
                        </a:lnSpc>
                        <a:spcBef>
                          <a:spcPts val="600"/>
                        </a:spcBef>
                        <a:spcAft>
                          <a:spcPts val="600"/>
                        </a:spcAft>
                      </a:pPr>
                      <a:r>
                        <a:rPr lang="en-US" sz="2600" b="0" dirty="0">
                          <a:solidFill>
                            <a:srgbClr val="0070C0"/>
                          </a:solidFill>
                          <a:effectLst/>
                        </a:rPr>
                        <a:t>Spouse</a:t>
                      </a:r>
                      <a:endParaRPr lang="en-US" sz="2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79353" marT="27468" marB="24416" anchor="ctr"/>
                </a:tc>
                <a:tc>
                  <a:txBody>
                    <a:bodyPr/>
                    <a:lstStyle/>
                    <a:p>
                      <a:pPr marL="0" marR="0">
                        <a:lnSpc>
                          <a:spcPct val="107000"/>
                        </a:lnSpc>
                        <a:spcBef>
                          <a:spcPts val="600"/>
                        </a:spcBef>
                        <a:spcAft>
                          <a:spcPts val="600"/>
                        </a:spcAft>
                      </a:pPr>
                      <a:r>
                        <a:rPr lang="en-US" sz="2600" b="0" u="none" strike="noStrike" dirty="0">
                          <a:solidFill>
                            <a:srgbClr val="0070C0"/>
                          </a:solidFill>
                          <a:effectLst/>
                          <a:hlinkClick r:id="rId14" tooltip="Elizabeth Barrett Browning"/>
                        </a:rPr>
                        <a:t>Elizabeth Barrett </a:t>
                      </a:r>
                      <a:r>
                        <a:rPr lang="en-US" sz="2600" b="0" u="none" strike="noStrike" dirty="0" smtClean="0">
                          <a:solidFill>
                            <a:srgbClr val="0070C0"/>
                          </a:solidFill>
                          <a:effectLst/>
                          <a:hlinkClick r:id="rId14" tooltip="Elizabeth Barrett Browning"/>
                        </a:rPr>
                        <a:t>Browning</a:t>
                      </a:r>
                      <a:r>
                        <a:rPr lang="en-US" sz="2600" b="0" u="none" strike="noStrike" dirty="0" smtClean="0">
                          <a:solidFill>
                            <a:srgbClr val="0070C0"/>
                          </a:solidFill>
                          <a:effectLst/>
                        </a:rPr>
                        <a:t>  </a:t>
                      </a:r>
                      <a:r>
                        <a:rPr lang="en-US" sz="2600" b="0" dirty="0" smtClean="0">
                          <a:solidFill>
                            <a:srgbClr val="0070C0"/>
                          </a:solidFill>
                          <a:effectLst/>
                        </a:rPr>
                        <a:t>(m</a:t>
                      </a:r>
                      <a:r>
                        <a:rPr lang="en-US" sz="2600" b="0" dirty="0">
                          <a:solidFill>
                            <a:srgbClr val="0070C0"/>
                          </a:solidFill>
                          <a:effectLst/>
                        </a:rPr>
                        <a:t>. 1846; died 1861)</a:t>
                      </a:r>
                      <a:endParaRPr lang="en-US" sz="2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24416" marT="24416" marB="24416" anchor="ctr"/>
                </a:tc>
              </a:tr>
              <a:tr h="521364">
                <a:tc>
                  <a:txBody>
                    <a:bodyPr/>
                    <a:lstStyle/>
                    <a:p>
                      <a:pPr marL="0" marR="0">
                        <a:lnSpc>
                          <a:spcPts val="1320"/>
                        </a:lnSpc>
                        <a:spcBef>
                          <a:spcPts val="600"/>
                        </a:spcBef>
                        <a:spcAft>
                          <a:spcPts val="600"/>
                        </a:spcAft>
                      </a:pPr>
                      <a:r>
                        <a:rPr lang="en-US" sz="2600" b="0">
                          <a:solidFill>
                            <a:srgbClr val="0070C0"/>
                          </a:solidFill>
                          <a:effectLst/>
                        </a:rPr>
                        <a:t>Children</a:t>
                      </a:r>
                      <a:endParaRPr lang="en-US" sz="26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79353" marT="27468" marB="24416" anchor="ctr"/>
                </a:tc>
                <a:tc>
                  <a:txBody>
                    <a:bodyPr/>
                    <a:lstStyle/>
                    <a:p>
                      <a:pPr marL="0" marR="0">
                        <a:lnSpc>
                          <a:spcPts val="1680"/>
                        </a:lnSpc>
                        <a:spcBef>
                          <a:spcPts val="600"/>
                        </a:spcBef>
                        <a:spcAft>
                          <a:spcPts val="600"/>
                        </a:spcAft>
                      </a:pPr>
                      <a:r>
                        <a:rPr lang="en-US" sz="2600" b="0" u="none" strike="noStrike" dirty="0">
                          <a:solidFill>
                            <a:srgbClr val="0070C0"/>
                          </a:solidFill>
                          <a:effectLst/>
                          <a:hlinkClick r:id="rId15" tooltip="Robert Barrett Browning"/>
                        </a:rPr>
                        <a:t>Robert </a:t>
                      </a:r>
                      <a:r>
                        <a:rPr lang="en-US" sz="2600" b="0" u="none" strike="noStrike" dirty="0" err="1">
                          <a:solidFill>
                            <a:srgbClr val="0070C0"/>
                          </a:solidFill>
                          <a:effectLst/>
                          <a:hlinkClick r:id="rId15" tooltip="Robert Barrett Browning"/>
                        </a:rPr>
                        <a:t>Wiedeman</a:t>
                      </a:r>
                      <a:r>
                        <a:rPr lang="en-US" sz="2600" b="0" u="none" strike="noStrike" dirty="0">
                          <a:solidFill>
                            <a:srgbClr val="0070C0"/>
                          </a:solidFill>
                          <a:effectLst/>
                          <a:hlinkClick r:id="rId15" tooltip="Robert Barrett Browning"/>
                        </a:rPr>
                        <a:t> Barrett "Pen" Browning</a:t>
                      </a:r>
                      <a:r>
                        <a:rPr lang="en-US" sz="2600" b="0" u="none" strike="noStrike" baseline="30000" dirty="0">
                          <a:solidFill>
                            <a:srgbClr val="0070C0"/>
                          </a:solidFill>
                          <a:effectLst/>
                          <a:hlinkClick r:id="rId16"/>
                        </a:rPr>
                        <a:t>[1]</a:t>
                      </a:r>
                      <a:endParaRPr lang="en-US" sz="2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24416" marT="24416" marB="24416" anchor="ctr"/>
                </a:tc>
              </a:tr>
              <a:tr h="675723">
                <a:tc>
                  <a:txBody>
                    <a:bodyPr/>
                    <a:lstStyle/>
                    <a:p>
                      <a:pPr marL="0" marR="0">
                        <a:lnSpc>
                          <a:spcPts val="1320"/>
                        </a:lnSpc>
                        <a:spcBef>
                          <a:spcPts val="600"/>
                        </a:spcBef>
                        <a:spcAft>
                          <a:spcPts val="600"/>
                        </a:spcAft>
                      </a:pPr>
                      <a:r>
                        <a:rPr lang="en-US" sz="2600" b="0">
                          <a:solidFill>
                            <a:srgbClr val="0070C0"/>
                          </a:solidFill>
                          <a:effectLst/>
                        </a:rPr>
                        <a:t>Relatives</a:t>
                      </a:r>
                      <a:endParaRPr lang="en-US" sz="2600" b="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79353" marT="27468" marB="24416" anchor="ctr"/>
                </a:tc>
                <a:tc>
                  <a:txBody>
                    <a:bodyPr/>
                    <a:lstStyle/>
                    <a:p>
                      <a:pPr marL="0" marR="0">
                        <a:lnSpc>
                          <a:spcPts val="1680"/>
                        </a:lnSpc>
                        <a:spcBef>
                          <a:spcPts val="600"/>
                        </a:spcBef>
                        <a:spcAft>
                          <a:spcPts val="600"/>
                        </a:spcAft>
                      </a:pPr>
                      <a:r>
                        <a:rPr lang="en-US" sz="2600" b="0" dirty="0">
                          <a:solidFill>
                            <a:srgbClr val="0070C0"/>
                          </a:solidFill>
                          <a:effectLst/>
                        </a:rPr>
                        <a:t>Robert Browning (Father); Sarah Anna Wiedemann (Mother)</a:t>
                      </a:r>
                      <a:endParaRPr lang="en-US" sz="2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16" marR="24416" marT="24416" marB="24416" anchor="ctr"/>
                </a:tc>
              </a:tr>
            </a:tbl>
          </a:graphicData>
        </a:graphic>
      </p:graphicFrame>
    </p:spTree>
    <p:extLst>
      <p:ext uri="{BB962C8B-B14F-4D97-AF65-F5344CB8AC3E}">
        <p14:creationId xmlns:p14="http://schemas.microsoft.com/office/powerpoint/2010/main" val="4180672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3768"/>
            <a:ext cx="9601196" cy="1219200"/>
          </a:xfrm>
        </p:spPr>
        <p:txBody>
          <a:bodyPr>
            <a:normAutofit/>
          </a:bodyPr>
          <a:lstStyle/>
          <a:p>
            <a:r>
              <a:rPr lang="en-US" dirty="0" smtClean="0"/>
              <a:t>Childhood</a:t>
            </a:r>
            <a:endParaRPr lang="en-US" dirty="0"/>
          </a:p>
        </p:txBody>
      </p:sp>
      <p:sp>
        <p:nvSpPr>
          <p:cNvPr id="3" name="Content Placeholder 2"/>
          <p:cNvSpPr>
            <a:spLocks noGrp="1"/>
          </p:cNvSpPr>
          <p:nvPr>
            <p:ph idx="1"/>
          </p:nvPr>
        </p:nvSpPr>
        <p:spPr>
          <a:xfrm>
            <a:off x="1295401" y="1892968"/>
            <a:ext cx="9601196" cy="3982900"/>
          </a:xfrm>
        </p:spPr>
        <p:txBody>
          <a:bodyPr>
            <a:noAutofit/>
          </a:bodyPr>
          <a:lstStyle/>
          <a:p>
            <a:r>
              <a:rPr lang="en-US" sz="2800" dirty="0"/>
              <a:t>born in </a:t>
            </a:r>
            <a:r>
              <a:rPr lang="en-US" sz="2800" dirty="0">
                <a:hlinkClick r:id="rId2" tooltip="Walworth"/>
              </a:rPr>
              <a:t>Walworth</a:t>
            </a:r>
            <a:r>
              <a:rPr lang="en-US" sz="2800" dirty="0"/>
              <a:t> in the parish of </a:t>
            </a:r>
            <a:r>
              <a:rPr lang="en-US" sz="2800" dirty="0">
                <a:hlinkClick r:id="rId3" tooltip="Camberwell"/>
              </a:rPr>
              <a:t>Camber well</a:t>
            </a:r>
            <a:r>
              <a:rPr lang="en-US" sz="2800" dirty="0"/>
              <a:t>,  </a:t>
            </a:r>
            <a:r>
              <a:rPr lang="en-US" sz="2800" dirty="0">
                <a:hlinkClick r:id="rId4" tooltip="London Borough of Southwark"/>
              </a:rPr>
              <a:t>Borough of Southward</a:t>
            </a:r>
            <a:r>
              <a:rPr lang="en-US" sz="2800" dirty="0"/>
              <a:t> in south London. </a:t>
            </a:r>
          </a:p>
          <a:p>
            <a:r>
              <a:rPr lang="en-US" sz="2800" dirty="0"/>
              <a:t>baptized on 14 June 1812, at Lock's Fields Independent Chapel, </a:t>
            </a:r>
            <a:endParaRPr lang="en-US" sz="2800" dirty="0" smtClean="0"/>
          </a:p>
          <a:p>
            <a:r>
              <a:rPr lang="en-US" sz="2800" dirty="0" smtClean="0"/>
              <a:t>the </a:t>
            </a:r>
            <a:r>
              <a:rPr lang="en-US" sz="2800" dirty="0"/>
              <a:t>only son of Sarah Anna (Wiedemann) and Robert Browning. </a:t>
            </a:r>
          </a:p>
          <a:p>
            <a:r>
              <a:rPr lang="en-US" sz="2800" dirty="0"/>
              <a:t>His father was a well-paid clerk for the </a:t>
            </a:r>
            <a:r>
              <a:rPr lang="en-US" sz="2800" dirty="0">
                <a:hlinkClick r:id="rId5" tooltip="Bank of England"/>
              </a:rPr>
              <a:t>Bank of England</a:t>
            </a:r>
            <a:endParaRPr lang="en-US" sz="2800" dirty="0"/>
          </a:p>
          <a:p>
            <a:r>
              <a:rPr lang="en-US" sz="2800" dirty="0"/>
              <a:t>grandfather was a slave owner in </a:t>
            </a:r>
            <a:r>
              <a:rPr lang="en-US" sz="2800" dirty="0">
                <a:hlinkClick r:id="rId6" tooltip="Saint Kitts and Nevis"/>
              </a:rPr>
              <a:t>Saint Kitts, West Indies</a:t>
            </a:r>
            <a:r>
              <a:rPr lang="en-US" sz="2800" dirty="0"/>
              <a:t>, </a:t>
            </a:r>
          </a:p>
        </p:txBody>
      </p:sp>
    </p:spTree>
    <p:extLst>
      <p:ext uri="{BB962C8B-B14F-4D97-AF65-F5344CB8AC3E}">
        <p14:creationId xmlns:p14="http://schemas.microsoft.com/office/powerpoint/2010/main" val="3508996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86063"/>
            <a:ext cx="9601196" cy="1074822"/>
          </a:xfrm>
        </p:spPr>
        <p:txBody>
          <a:bodyPr/>
          <a:lstStyle/>
          <a:p>
            <a:r>
              <a:rPr lang="en-US" dirty="0" smtClean="0"/>
              <a:t>Early Days</a:t>
            </a:r>
            <a:endParaRPr lang="en-US" dirty="0"/>
          </a:p>
        </p:txBody>
      </p:sp>
      <p:sp>
        <p:nvSpPr>
          <p:cNvPr id="3" name="Content Placeholder 2"/>
          <p:cNvSpPr>
            <a:spLocks noGrp="1"/>
          </p:cNvSpPr>
          <p:nvPr>
            <p:ph idx="1"/>
          </p:nvPr>
        </p:nvSpPr>
        <p:spPr>
          <a:xfrm>
            <a:off x="770021" y="2085473"/>
            <a:ext cx="10635916" cy="4186989"/>
          </a:xfrm>
        </p:spPr>
        <p:txBody>
          <a:bodyPr>
            <a:normAutofit lnSpcReduction="10000"/>
          </a:bodyPr>
          <a:lstStyle/>
          <a:p>
            <a:r>
              <a:rPr lang="en-US" dirty="0"/>
              <a:t>By 12, Browning had written a book of poetry </a:t>
            </a:r>
          </a:p>
          <a:p>
            <a:r>
              <a:rPr lang="en-US" dirty="0"/>
              <a:t>By 14 he was fluent in French, </a:t>
            </a:r>
            <a:r>
              <a:rPr lang="en-US" dirty="0">
                <a:hlinkClick r:id="rId2" tooltip="Ancient Greek"/>
              </a:rPr>
              <a:t>Greek</a:t>
            </a:r>
            <a:r>
              <a:rPr lang="en-US" dirty="0"/>
              <a:t>, Italian and Latin. </a:t>
            </a:r>
          </a:p>
          <a:p>
            <a:r>
              <a:rPr lang="en-US" dirty="0"/>
              <a:t>a great admirer of the </a:t>
            </a:r>
            <a:r>
              <a:rPr lang="en-US" dirty="0">
                <a:hlinkClick r:id="rId3" tooltip="Romantic poets"/>
              </a:rPr>
              <a:t>Romantic poets</a:t>
            </a:r>
            <a:r>
              <a:rPr lang="en-US" dirty="0"/>
              <a:t>, especially </a:t>
            </a:r>
            <a:r>
              <a:rPr lang="en-US" dirty="0">
                <a:hlinkClick r:id="rId4" tooltip="Percy Bysshe Shelley"/>
              </a:rPr>
              <a:t>Shelley</a:t>
            </a:r>
            <a:r>
              <a:rPr lang="en-US" dirty="0"/>
              <a:t>. Following the precedent of Shelley, Browning became an </a:t>
            </a:r>
            <a:r>
              <a:rPr lang="en-US" dirty="0">
                <a:hlinkClick r:id="rId5" tooltip="Atheism"/>
              </a:rPr>
              <a:t>atheist</a:t>
            </a:r>
            <a:r>
              <a:rPr lang="en-US" dirty="0"/>
              <a:t> and vegetarian. </a:t>
            </a:r>
          </a:p>
          <a:p>
            <a:r>
              <a:rPr lang="en-US" dirty="0"/>
              <a:t>At 16, he studied Greek at </a:t>
            </a:r>
            <a:r>
              <a:rPr lang="en-US" dirty="0">
                <a:hlinkClick r:id="rId6" tooltip="University College London"/>
              </a:rPr>
              <a:t>University College London</a:t>
            </a:r>
            <a:r>
              <a:rPr lang="en-US" dirty="0"/>
              <a:t> but left after his first year. </a:t>
            </a:r>
            <a:endParaRPr lang="en-US" dirty="0" smtClean="0"/>
          </a:p>
          <a:p>
            <a:r>
              <a:rPr lang="en-US" dirty="0" smtClean="0"/>
              <a:t>His </a:t>
            </a:r>
            <a:r>
              <a:rPr lang="en-US" dirty="0"/>
              <a:t>parents' staunch </a:t>
            </a:r>
            <a:r>
              <a:rPr lang="en-US" dirty="0">
                <a:hlinkClick r:id="rId7" tooltip="Evangelicalism"/>
              </a:rPr>
              <a:t>evangelical faith</a:t>
            </a:r>
            <a:r>
              <a:rPr lang="en-US" dirty="0"/>
              <a:t> </a:t>
            </a:r>
            <a:r>
              <a:rPr lang="en-US" dirty="0" smtClean="0"/>
              <a:t>, </a:t>
            </a:r>
            <a:r>
              <a:rPr lang="en-US" dirty="0"/>
              <a:t>members of the </a:t>
            </a:r>
            <a:r>
              <a:rPr lang="en-US" dirty="0">
                <a:hlinkClick r:id="rId8" tooltip="Church of England"/>
              </a:rPr>
              <a:t>Church of England</a:t>
            </a:r>
            <a:r>
              <a:rPr lang="en-US" dirty="0"/>
              <a:t>. </a:t>
            </a:r>
            <a:endParaRPr lang="en-US" dirty="0" smtClean="0"/>
          </a:p>
          <a:p>
            <a:r>
              <a:rPr lang="en-US" dirty="0" smtClean="0"/>
              <a:t>inherited </a:t>
            </a:r>
            <a:r>
              <a:rPr lang="en-US" dirty="0"/>
              <a:t>substantial musical ability through his mother, </a:t>
            </a:r>
            <a:endParaRPr lang="en-US" dirty="0" smtClean="0"/>
          </a:p>
          <a:p>
            <a:r>
              <a:rPr lang="en-US" dirty="0" smtClean="0"/>
              <a:t>He </a:t>
            </a:r>
            <a:r>
              <a:rPr lang="en-US" dirty="0"/>
              <a:t>stayed at home until the age of 34, financially dependent on his family until his marriage. His father sponsored the publication of his son's poems. </a:t>
            </a:r>
          </a:p>
          <a:p>
            <a:endParaRPr lang="en-US" dirty="0"/>
          </a:p>
          <a:p>
            <a:endParaRPr lang="en-US" dirty="0"/>
          </a:p>
        </p:txBody>
      </p:sp>
    </p:spTree>
    <p:extLst>
      <p:ext uri="{BB962C8B-B14F-4D97-AF65-F5344CB8AC3E}">
        <p14:creationId xmlns:p14="http://schemas.microsoft.com/office/powerpoint/2010/main" val="2686890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09601"/>
            <a:ext cx="9601196" cy="593558"/>
          </a:xfrm>
        </p:spPr>
        <p:txBody>
          <a:bodyPr>
            <a:normAutofit fontScale="90000"/>
          </a:bodyPr>
          <a:lstStyle/>
          <a:p>
            <a:r>
              <a:rPr lang="en-US" b="1" dirty="0"/>
              <a:t>Marriage</a:t>
            </a:r>
            <a:endParaRPr lang="en-US" dirty="0"/>
          </a:p>
        </p:txBody>
      </p:sp>
      <p:sp>
        <p:nvSpPr>
          <p:cNvPr id="3" name="Content Placeholder 2"/>
          <p:cNvSpPr>
            <a:spLocks noGrp="1"/>
          </p:cNvSpPr>
          <p:nvPr>
            <p:ph idx="1"/>
          </p:nvPr>
        </p:nvSpPr>
        <p:spPr>
          <a:xfrm>
            <a:off x="770021" y="1556083"/>
            <a:ext cx="10684042" cy="4764505"/>
          </a:xfrm>
        </p:spPr>
        <p:txBody>
          <a:bodyPr>
            <a:normAutofit lnSpcReduction="10000"/>
          </a:bodyPr>
          <a:lstStyle/>
          <a:p>
            <a:r>
              <a:rPr lang="en-US" dirty="0" smtClean="0"/>
              <a:t> 1845- met </a:t>
            </a:r>
            <a:r>
              <a:rPr lang="en-US" dirty="0"/>
              <a:t>the poet </a:t>
            </a:r>
            <a:r>
              <a:rPr lang="en-US" dirty="0">
                <a:hlinkClick r:id="rId2" tooltip="Elizabeth Barrett Browning"/>
              </a:rPr>
              <a:t>Elizabeth Barrett</a:t>
            </a:r>
            <a:r>
              <a:rPr lang="en-US" dirty="0"/>
              <a:t>, six years </a:t>
            </a:r>
            <a:r>
              <a:rPr lang="en-US" dirty="0" smtClean="0"/>
              <a:t>elder</a:t>
            </a:r>
            <a:r>
              <a:rPr lang="en-US" dirty="0"/>
              <a:t>, who lived </a:t>
            </a:r>
            <a:r>
              <a:rPr lang="en-US" dirty="0" smtClean="0"/>
              <a:t>in </a:t>
            </a:r>
            <a:r>
              <a:rPr lang="en-US" dirty="0"/>
              <a:t>her father's house in </a:t>
            </a:r>
            <a:r>
              <a:rPr lang="en-US" dirty="0">
                <a:hlinkClick r:id="rId3" tooltip="Wimpole Street"/>
              </a:rPr>
              <a:t>Wimpole Street</a:t>
            </a:r>
            <a:r>
              <a:rPr lang="en-US" dirty="0"/>
              <a:t>, London. </a:t>
            </a:r>
          </a:p>
          <a:p>
            <a:r>
              <a:rPr lang="en-US" dirty="0"/>
              <a:t>They </a:t>
            </a:r>
            <a:r>
              <a:rPr lang="en-US" dirty="0" smtClean="0"/>
              <a:t>married </a:t>
            </a:r>
            <a:r>
              <a:rPr lang="en-US" dirty="0"/>
              <a:t>and </a:t>
            </a:r>
            <a:r>
              <a:rPr lang="en-US" dirty="0" smtClean="0"/>
              <a:t>went to </a:t>
            </a:r>
            <a:r>
              <a:rPr lang="en-US" dirty="0"/>
              <a:t>Italy (</a:t>
            </a:r>
            <a:r>
              <a:rPr lang="en-US" dirty="0">
                <a:solidFill>
                  <a:srgbClr val="0070C0"/>
                </a:solidFill>
              </a:rPr>
              <a:t>for Elizabeth's health</a:t>
            </a:r>
            <a:r>
              <a:rPr lang="en-US" dirty="0"/>
              <a:t>) on 12 September 1846. </a:t>
            </a:r>
          </a:p>
          <a:p>
            <a:r>
              <a:rPr lang="en-US" dirty="0"/>
              <a:t>At her husband's insistence, the second edition of Elizabeth’s </a:t>
            </a:r>
            <a:r>
              <a:rPr lang="en-US" i="1" dirty="0"/>
              <a:t>Poems</a:t>
            </a:r>
            <a:r>
              <a:rPr lang="en-US" dirty="0"/>
              <a:t> included her love </a:t>
            </a:r>
            <a:r>
              <a:rPr lang="en-US" dirty="0" smtClean="0"/>
              <a:t>sonnets was published. </a:t>
            </a:r>
            <a:endParaRPr lang="en-US" dirty="0"/>
          </a:p>
          <a:p>
            <a:r>
              <a:rPr lang="en-US" dirty="0"/>
              <a:t>Upon </a:t>
            </a:r>
            <a:r>
              <a:rPr lang="en-US" dirty="0">
                <a:hlinkClick r:id="rId4" tooltip="William Wordsworth"/>
              </a:rPr>
              <a:t>William Wordsworth</a:t>
            </a:r>
            <a:r>
              <a:rPr lang="en-US" dirty="0"/>
              <a:t>'s death in 1850, she was a serious contender to become </a:t>
            </a:r>
            <a:r>
              <a:rPr lang="en-US" dirty="0">
                <a:hlinkClick r:id="rId5" tooltip="Poet Laureate"/>
              </a:rPr>
              <a:t>Poet Laureate</a:t>
            </a:r>
            <a:r>
              <a:rPr lang="en-US" dirty="0"/>
              <a:t>, the position eventually going to </a:t>
            </a:r>
            <a:r>
              <a:rPr lang="en-US" dirty="0">
                <a:hlinkClick r:id="rId6" tooltip="Alfred Tennyson, 1st Baron Tennyson"/>
              </a:rPr>
              <a:t>Tennyson</a:t>
            </a:r>
            <a:r>
              <a:rPr lang="en-US" dirty="0"/>
              <a:t>.</a:t>
            </a:r>
          </a:p>
          <a:p>
            <a:r>
              <a:rPr lang="en-US" dirty="0"/>
              <a:t>From the time of their marriage and until Elizabeth's death, </a:t>
            </a:r>
            <a:r>
              <a:rPr lang="en-US" dirty="0" smtClean="0"/>
              <a:t>they lived </a:t>
            </a:r>
            <a:r>
              <a:rPr lang="en-US" dirty="0"/>
              <a:t>in </a:t>
            </a:r>
            <a:r>
              <a:rPr lang="en-US" dirty="0" smtClean="0">
                <a:hlinkClick r:id="rId7" tooltip="Pisa"/>
              </a:rPr>
              <a:t>Pisa</a:t>
            </a:r>
            <a:r>
              <a:rPr lang="en-US" dirty="0" smtClean="0"/>
              <a:t>, </a:t>
            </a:r>
            <a:r>
              <a:rPr lang="en-US" dirty="0"/>
              <a:t> </a:t>
            </a:r>
            <a:r>
              <a:rPr lang="en-US" dirty="0">
                <a:hlinkClick r:id="rId8" tooltip="Florence"/>
              </a:rPr>
              <a:t>Florence</a:t>
            </a:r>
            <a:r>
              <a:rPr lang="en-US" dirty="0"/>
              <a:t> </a:t>
            </a:r>
            <a:r>
              <a:rPr lang="en-US" dirty="0" smtClean="0"/>
              <a:t>,Italy</a:t>
            </a:r>
            <a:endParaRPr lang="en-US" dirty="0"/>
          </a:p>
          <a:p>
            <a:r>
              <a:rPr lang="en-US" dirty="0"/>
              <a:t>Their only child, </a:t>
            </a:r>
            <a:r>
              <a:rPr lang="en-US" dirty="0">
                <a:hlinkClick r:id="rId9" tooltip="Robert Barrett Browning"/>
              </a:rPr>
              <a:t>Robert Wiedemann Barrett Browning</a:t>
            </a:r>
            <a:r>
              <a:rPr lang="en-US" dirty="0"/>
              <a:t>, nicknamed "</a:t>
            </a:r>
            <a:r>
              <a:rPr lang="en-US" dirty="0" err="1"/>
              <a:t>Penini</a:t>
            </a:r>
            <a:r>
              <a:rPr lang="en-US" dirty="0"/>
              <a:t>" or "Pen", was born in 1849.  </a:t>
            </a:r>
          </a:p>
          <a:p>
            <a:endParaRPr lang="en-US" dirty="0"/>
          </a:p>
        </p:txBody>
      </p:sp>
    </p:spTree>
    <p:extLst>
      <p:ext uri="{BB962C8B-B14F-4D97-AF65-F5344CB8AC3E}">
        <p14:creationId xmlns:p14="http://schemas.microsoft.com/office/powerpoint/2010/main" val="1862202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89812"/>
            <a:ext cx="9601196" cy="737935"/>
          </a:xfrm>
        </p:spPr>
        <p:txBody>
          <a:bodyPr>
            <a:normAutofit fontScale="90000"/>
          </a:bodyPr>
          <a:lstStyle/>
          <a:p>
            <a:r>
              <a:rPr lang="en-US" b="1" dirty="0"/>
              <a:t>Political views</a:t>
            </a:r>
            <a:r>
              <a:rPr lang="en-US" dirty="0" smtClean="0"/>
              <a:t>:</a:t>
            </a:r>
            <a:endParaRPr lang="en-US" dirty="0"/>
          </a:p>
        </p:txBody>
      </p:sp>
      <p:sp>
        <p:nvSpPr>
          <p:cNvPr id="3" name="Content Placeholder 2"/>
          <p:cNvSpPr>
            <a:spLocks noGrp="1"/>
          </p:cNvSpPr>
          <p:nvPr>
            <p:ph idx="1"/>
          </p:nvPr>
        </p:nvSpPr>
        <p:spPr>
          <a:xfrm>
            <a:off x="850232" y="1427747"/>
            <a:ext cx="10603831" cy="4780548"/>
          </a:xfrm>
        </p:spPr>
        <p:txBody>
          <a:bodyPr>
            <a:normAutofit lnSpcReduction="10000"/>
          </a:bodyPr>
          <a:lstStyle/>
          <a:p>
            <a:r>
              <a:rPr lang="en-US" sz="2800" dirty="0" smtClean="0"/>
              <a:t>A</a:t>
            </a:r>
            <a:r>
              <a:rPr lang="en-US" sz="2800" dirty="0"/>
              <a:t> </a:t>
            </a:r>
            <a:r>
              <a:rPr lang="en-US" sz="2800" dirty="0">
                <a:hlinkClick r:id="rId2" tooltip="Liberalism"/>
              </a:rPr>
              <a:t>Liberal</a:t>
            </a:r>
            <a:r>
              <a:rPr lang="en-US" sz="2800" dirty="0"/>
              <a:t>, supported the emancipation of women, and opposed slavery, </a:t>
            </a:r>
          </a:p>
          <a:p>
            <a:r>
              <a:rPr lang="en-US" sz="2800" dirty="0"/>
              <a:t>Expressed sympathy for the North in the </a:t>
            </a:r>
            <a:r>
              <a:rPr lang="en-US" sz="2800" dirty="0">
                <a:hlinkClick r:id="rId3" tooltip="American Civil War"/>
              </a:rPr>
              <a:t>American Civil War</a:t>
            </a:r>
            <a:r>
              <a:rPr lang="en-US" sz="2800" dirty="0"/>
              <a:t>. </a:t>
            </a:r>
          </a:p>
          <a:p>
            <a:r>
              <a:rPr lang="en-US" sz="2800" dirty="0"/>
              <a:t>Championed animal rights in several poems attacking vivisection. </a:t>
            </a:r>
          </a:p>
          <a:p>
            <a:r>
              <a:rPr lang="en-US" sz="2800" dirty="0"/>
              <a:t>Opponent of anti-Semitism, leading to speculation that Browning himself was Jewish. </a:t>
            </a:r>
            <a:endParaRPr lang="en-US" sz="2800" dirty="0" smtClean="0"/>
          </a:p>
          <a:p>
            <a:r>
              <a:rPr lang="en-US" sz="2800" dirty="0" smtClean="0"/>
              <a:t>In </a:t>
            </a:r>
            <a:r>
              <a:rPr lang="en-US" sz="2800" dirty="0"/>
              <a:t>1877 he wrote a poem explaining </a:t>
            </a:r>
            <a:r>
              <a:rPr lang="en-US" sz="2800" dirty="0">
                <a:solidFill>
                  <a:srgbClr val="00B0F0"/>
                </a:solidFill>
              </a:rPr>
              <a:t>"Why I am a Liberal"</a:t>
            </a:r>
            <a:r>
              <a:rPr lang="en-US" sz="2800" dirty="0"/>
              <a:t> in which he declared:</a:t>
            </a:r>
          </a:p>
          <a:p>
            <a:pPr marL="0" indent="0">
              <a:buNone/>
            </a:pPr>
            <a:r>
              <a:rPr lang="en-US" sz="2800" dirty="0" smtClean="0"/>
              <a:t>			</a:t>
            </a:r>
            <a:r>
              <a:rPr lang="en-US" sz="2800" dirty="0" smtClean="0">
                <a:solidFill>
                  <a:srgbClr val="002060"/>
                </a:solidFill>
              </a:rPr>
              <a:t>"</a:t>
            </a:r>
            <a:r>
              <a:rPr lang="en-US" sz="2800" dirty="0">
                <a:solidFill>
                  <a:srgbClr val="002060"/>
                </a:solidFill>
              </a:rPr>
              <a:t>Who then dares hold – emancipated thus /</a:t>
            </a:r>
          </a:p>
          <a:p>
            <a:pPr marL="0" indent="0">
              <a:buNone/>
            </a:pPr>
            <a:r>
              <a:rPr lang="en-US" sz="2800" dirty="0" smtClean="0">
                <a:solidFill>
                  <a:srgbClr val="002060"/>
                </a:solidFill>
              </a:rPr>
              <a:t>			His </a:t>
            </a:r>
            <a:r>
              <a:rPr lang="en-US" sz="2800" dirty="0">
                <a:solidFill>
                  <a:srgbClr val="002060"/>
                </a:solidFill>
              </a:rPr>
              <a:t>fellow shall continue bound? Not I."</a:t>
            </a:r>
          </a:p>
        </p:txBody>
      </p:sp>
    </p:spTree>
    <p:extLst>
      <p:ext uri="{BB962C8B-B14F-4D97-AF65-F5344CB8AC3E}">
        <p14:creationId xmlns:p14="http://schemas.microsoft.com/office/powerpoint/2010/main" val="1816167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93558"/>
            <a:ext cx="9601196" cy="946485"/>
          </a:xfrm>
        </p:spPr>
        <p:txBody>
          <a:bodyPr>
            <a:normAutofit/>
          </a:bodyPr>
          <a:lstStyle/>
          <a:p>
            <a:r>
              <a:rPr lang="en-US" b="1" dirty="0"/>
              <a:t>Religious beliefs</a:t>
            </a:r>
            <a:r>
              <a:rPr lang="en-US" dirty="0" smtClean="0"/>
              <a:t>:</a:t>
            </a:r>
            <a:endParaRPr lang="en-US" dirty="0"/>
          </a:p>
        </p:txBody>
      </p:sp>
      <p:sp>
        <p:nvSpPr>
          <p:cNvPr id="3" name="Content Placeholder 2"/>
          <p:cNvSpPr>
            <a:spLocks noGrp="1"/>
          </p:cNvSpPr>
          <p:nvPr>
            <p:ph idx="1"/>
          </p:nvPr>
        </p:nvSpPr>
        <p:spPr>
          <a:xfrm>
            <a:off x="1295401" y="1540043"/>
            <a:ext cx="9601196" cy="4335825"/>
          </a:xfrm>
        </p:spPr>
        <p:txBody>
          <a:bodyPr>
            <a:normAutofit/>
          </a:bodyPr>
          <a:lstStyle/>
          <a:p>
            <a:r>
              <a:rPr lang="en-US" sz="2800" dirty="0" smtClean="0"/>
              <a:t>Browning </a:t>
            </a:r>
            <a:r>
              <a:rPr lang="en-US" sz="2800" dirty="0"/>
              <a:t>was raised in an evangelical non-conformist household</a:t>
            </a:r>
            <a:r>
              <a:rPr lang="en-US" sz="2800" dirty="0" smtClean="0"/>
              <a:t>.</a:t>
            </a:r>
          </a:p>
          <a:p>
            <a:pPr marL="0" indent="0">
              <a:buNone/>
            </a:pPr>
            <a:r>
              <a:rPr lang="en-US" sz="2800" dirty="0" smtClean="0"/>
              <a:t> </a:t>
            </a:r>
            <a:endParaRPr lang="en-US" sz="2800" dirty="0"/>
          </a:p>
          <a:p>
            <a:r>
              <a:rPr lang="en-US" sz="2800" dirty="0"/>
              <a:t>However, after his reading of Shelley he is said to have briefly become an atheist. </a:t>
            </a:r>
          </a:p>
          <a:p>
            <a:r>
              <a:rPr lang="en-US" sz="2800" dirty="0"/>
              <a:t>Browning is also said to have made an uncharacteristic admission of faith to Alfred </a:t>
            </a:r>
            <a:r>
              <a:rPr lang="en-US" sz="2800" dirty="0" err="1"/>
              <a:t>Domett</a:t>
            </a:r>
            <a:r>
              <a:rPr lang="en-US" sz="2800" dirty="0"/>
              <a:t>, when he is said to have admired Byron's poetry "as a Christian".</a:t>
            </a:r>
          </a:p>
          <a:p>
            <a:endParaRPr lang="en-US" sz="2800" dirty="0"/>
          </a:p>
        </p:txBody>
      </p:sp>
    </p:spTree>
    <p:extLst>
      <p:ext uri="{BB962C8B-B14F-4D97-AF65-F5344CB8AC3E}">
        <p14:creationId xmlns:p14="http://schemas.microsoft.com/office/powerpoint/2010/main" val="2994488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57726"/>
            <a:ext cx="9601196" cy="994611"/>
          </a:xfrm>
        </p:spPr>
        <p:txBody>
          <a:bodyPr>
            <a:normAutofit fontScale="90000"/>
          </a:bodyPr>
          <a:lstStyle/>
          <a:p>
            <a:r>
              <a:rPr lang="en-US" dirty="0" smtClean="0"/>
              <a:t>Browning’s Development as a Poet and Dramatist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17474000"/>
              </p:ext>
            </p:extLst>
          </p:nvPr>
        </p:nvGraphicFramePr>
        <p:xfrm>
          <a:off x="577515" y="1844675"/>
          <a:ext cx="11069052" cy="4594692"/>
        </p:xfrm>
        <a:graphic>
          <a:graphicData uri="http://schemas.openxmlformats.org/drawingml/2006/table">
            <a:tbl>
              <a:tblPr firstRow="1" bandRow="1">
                <a:tableStyleId>{5C22544A-7EE6-4342-B048-85BDC9FD1C3A}</a:tableStyleId>
              </a:tblPr>
              <a:tblGrid>
                <a:gridCol w="1155032"/>
                <a:gridCol w="1395664"/>
                <a:gridCol w="4219073"/>
                <a:gridCol w="4299283"/>
              </a:tblGrid>
              <a:tr h="465388">
                <a:tc>
                  <a:txBody>
                    <a:bodyPr/>
                    <a:lstStyle/>
                    <a:p>
                      <a:pPr algn="ctr"/>
                      <a:r>
                        <a:rPr lang="en-US" sz="2400" dirty="0" smtClean="0"/>
                        <a:t>Phase</a:t>
                      </a:r>
                      <a:endParaRPr lang="en-US" sz="2400" dirty="0"/>
                    </a:p>
                  </a:txBody>
                  <a:tcPr/>
                </a:tc>
                <a:tc>
                  <a:txBody>
                    <a:bodyPr/>
                    <a:lstStyle/>
                    <a:p>
                      <a:r>
                        <a:rPr lang="en-US" sz="2400" dirty="0" smtClean="0"/>
                        <a:t>Duration</a:t>
                      </a:r>
                      <a:endParaRPr lang="en-US" sz="2400" dirty="0"/>
                    </a:p>
                  </a:txBody>
                  <a:tcPr/>
                </a:tc>
                <a:tc>
                  <a:txBody>
                    <a:bodyPr/>
                    <a:lstStyle/>
                    <a:p>
                      <a:r>
                        <a:rPr lang="en-US" sz="2400" dirty="0" smtClean="0"/>
                        <a:t>Type of Works</a:t>
                      </a:r>
                      <a:endParaRPr lang="en-US" sz="2400" dirty="0"/>
                    </a:p>
                  </a:txBody>
                  <a:tcPr/>
                </a:tc>
                <a:tc>
                  <a:txBody>
                    <a:bodyPr/>
                    <a:lstStyle/>
                    <a:p>
                      <a:r>
                        <a:rPr lang="en-US" sz="2400" dirty="0" smtClean="0"/>
                        <a:t>Description</a:t>
                      </a:r>
                      <a:endParaRPr lang="en-US" sz="2400" dirty="0"/>
                    </a:p>
                  </a:txBody>
                  <a:tcPr/>
                </a:tc>
              </a:tr>
              <a:tr h="875932">
                <a:tc>
                  <a:txBody>
                    <a:bodyPr/>
                    <a:lstStyle/>
                    <a:p>
                      <a:pPr algn="ctr"/>
                      <a:r>
                        <a:rPr lang="en-US" sz="2400" dirty="0" smtClean="0"/>
                        <a:t>I</a:t>
                      </a:r>
                      <a:endParaRPr lang="en-US" sz="2400" dirty="0"/>
                    </a:p>
                  </a:txBody>
                  <a:tcPr/>
                </a:tc>
                <a:tc>
                  <a:txBody>
                    <a:bodyPr/>
                    <a:lstStyle/>
                    <a:p>
                      <a:r>
                        <a:rPr lang="en-US" sz="2400" dirty="0" smtClean="0"/>
                        <a:t>1832-46</a:t>
                      </a:r>
                      <a:endParaRPr lang="en-US" sz="2400" dirty="0"/>
                    </a:p>
                  </a:txBody>
                  <a:tcPr/>
                </a:tc>
                <a:tc>
                  <a:txBody>
                    <a:bodyPr/>
                    <a:lstStyle/>
                    <a:p>
                      <a:r>
                        <a:rPr lang="en-US" sz="2400" dirty="0" smtClean="0"/>
                        <a:t>Dramatic lyrics,</a:t>
                      </a:r>
                    </a:p>
                    <a:p>
                      <a:r>
                        <a:rPr lang="en-US" sz="2400" dirty="0" smtClean="0"/>
                        <a:t>The Monologue &amp; Narrative Drama</a:t>
                      </a:r>
                      <a:endParaRPr lang="en-US" sz="2400" dirty="0"/>
                    </a:p>
                  </a:txBody>
                  <a:tcPr/>
                </a:tc>
                <a:tc>
                  <a:txBody>
                    <a:bodyPr/>
                    <a:lstStyle/>
                    <a:p>
                      <a:endParaRPr lang="en-US" dirty="0"/>
                    </a:p>
                  </a:txBody>
                  <a:tcPr/>
                </a:tc>
              </a:tr>
              <a:tr h="875932">
                <a:tc>
                  <a:txBody>
                    <a:bodyPr/>
                    <a:lstStyle/>
                    <a:p>
                      <a:pPr algn="ctr"/>
                      <a:r>
                        <a:rPr lang="en-US" sz="2400" dirty="0" smtClean="0"/>
                        <a:t>II</a:t>
                      </a:r>
                      <a:endParaRPr lang="en-US" sz="2400" dirty="0"/>
                    </a:p>
                  </a:txBody>
                  <a:tcPr/>
                </a:tc>
                <a:tc>
                  <a:txBody>
                    <a:bodyPr/>
                    <a:lstStyle/>
                    <a:p>
                      <a:r>
                        <a:rPr lang="en-US" sz="2400" dirty="0" smtClean="0"/>
                        <a:t>1846-69</a:t>
                      </a:r>
                      <a:endParaRPr lang="en-US" sz="2400" dirty="0"/>
                    </a:p>
                  </a:txBody>
                  <a:tcPr/>
                </a:tc>
                <a:tc>
                  <a:txBody>
                    <a:bodyPr/>
                    <a:lstStyle/>
                    <a:p>
                      <a:r>
                        <a:rPr lang="en-US" sz="2400" dirty="0" smtClean="0"/>
                        <a:t>All the above Plus Intellectual &amp; emotional Expression- </a:t>
                      </a:r>
                      <a:r>
                        <a:rPr lang="en-US" sz="2400" i="1" dirty="0" smtClean="0"/>
                        <a:t>The Ring and the Book</a:t>
                      </a:r>
                      <a:endParaRPr lang="en-US" sz="2400" i="1" dirty="0"/>
                    </a:p>
                  </a:txBody>
                  <a:tcPr/>
                </a:tc>
                <a:tc>
                  <a:txBody>
                    <a:bodyPr/>
                    <a:lstStyle/>
                    <a:p>
                      <a:r>
                        <a:rPr lang="en-US" sz="2400" dirty="0" smtClean="0"/>
                        <a:t>He was at his happiest and noblest point when</a:t>
                      </a:r>
                      <a:r>
                        <a:rPr lang="en-US" sz="2400" baseline="0" dirty="0" smtClean="0"/>
                        <a:t> he blended them</a:t>
                      </a:r>
                      <a:endParaRPr lang="en-US" sz="2400" dirty="0"/>
                    </a:p>
                  </a:txBody>
                  <a:tcPr/>
                </a:tc>
              </a:tr>
              <a:tr h="875932">
                <a:tc>
                  <a:txBody>
                    <a:bodyPr/>
                    <a:lstStyle/>
                    <a:p>
                      <a:pPr algn="ctr"/>
                      <a:r>
                        <a:rPr lang="en-US" sz="2400" dirty="0" smtClean="0"/>
                        <a:t>III</a:t>
                      </a:r>
                      <a:endParaRPr lang="en-US" sz="2400" dirty="0"/>
                    </a:p>
                  </a:txBody>
                  <a:tcPr/>
                </a:tc>
                <a:tc>
                  <a:txBody>
                    <a:bodyPr/>
                    <a:lstStyle/>
                    <a:p>
                      <a:r>
                        <a:rPr lang="en-US" sz="2400" dirty="0" smtClean="0"/>
                        <a:t>1869-76</a:t>
                      </a:r>
                      <a:endParaRPr lang="en-US" sz="2400" dirty="0"/>
                    </a:p>
                  </a:txBody>
                  <a:tcPr/>
                </a:tc>
                <a:tc>
                  <a:txBody>
                    <a:bodyPr/>
                    <a:lstStyle/>
                    <a:p>
                      <a:r>
                        <a:rPr lang="en-US" sz="2400" dirty="0" smtClean="0"/>
                        <a:t>Rich at Casuistic Dialectic verses but lacking imaginative Beauty</a:t>
                      </a:r>
                      <a:endParaRPr lang="en-US" sz="2400" dirty="0"/>
                    </a:p>
                  </a:txBody>
                  <a:tcPr/>
                </a:tc>
                <a:tc>
                  <a:txBody>
                    <a:bodyPr/>
                    <a:lstStyle/>
                    <a:p>
                      <a:endParaRPr lang="en-US" dirty="0"/>
                    </a:p>
                  </a:txBody>
                  <a:tcPr/>
                </a:tc>
              </a:tr>
              <a:tr h="875932">
                <a:tc>
                  <a:txBody>
                    <a:bodyPr/>
                    <a:lstStyle/>
                    <a:p>
                      <a:pPr algn="ctr"/>
                      <a:r>
                        <a:rPr lang="en-US" sz="2400" dirty="0" smtClean="0"/>
                        <a:t>IV</a:t>
                      </a:r>
                      <a:endParaRPr lang="en-US" sz="2400" dirty="0"/>
                    </a:p>
                  </a:txBody>
                  <a:tcPr/>
                </a:tc>
                <a:tc>
                  <a:txBody>
                    <a:bodyPr/>
                    <a:lstStyle/>
                    <a:p>
                      <a:r>
                        <a:rPr lang="en-US" sz="2400" dirty="0" smtClean="0"/>
                        <a:t>1876-89</a:t>
                      </a:r>
                      <a:endParaRPr lang="en-US" sz="2400" dirty="0"/>
                    </a:p>
                  </a:txBody>
                  <a:tcPr/>
                </a:tc>
                <a:tc>
                  <a:txBody>
                    <a:bodyPr/>
                    <a:lstStyle/>
                    <a:p>
                      <a:r>
                        <a:rPr lang="en-US" sz="2400" dirty="0" smtClean="0"/>
                        <a:t>The artist in Browning awakens</a:t>
                      </a:r>
                    </a:p>
                    <a:p>
                      <a:r>
                        <a:rPr lang="en-US" sz="2400" i="1" dirty="0" err="1" smtClean="0"/>
                        <a:t>Asolando</a:t>
                      </a:r>
                      <a:endParaRPr lang="en-US" sz="2400" i="1"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700758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36814"/>
            <a:ext cx="9601196" cy="865415"/>
          </a:xfrm>
        </p:spPr>
        <p:txBody>
          <a:bodyPr/>
          <a:lstStyle/>
          <a:p>
            <a:r>
              <a:rPr lang="en-US" dirty="0" smtClean="0"/>
              <a:t>Dramatic Monologue</a:t>
            </a:r>
            <a:endParaRPr lang="en-US" dirty="0"/>
          </a:p>
        </p:txBody>
      </p:sp>
      <p:sp>
        <p:nvSpPr>
          <p:cNvPr id="3" name="Content Placeholder 2"/>
          <p:cNvSpPr>
            <a:spLocks noGrp="1"/>
          </p:cNvSpPr>
          <p:nvPr>
            <p:ph idx="1"/>
          </p:nvPr>
        </p:nvSpPr>
        <p:spPr>
          <a:xfrm>
            <a:off x="783771" y="1649186"/>
            <a:ext cx="10629900" cy="4588328"/>
          </a:xfrm>
        </p:spPr>
        <p:txBody>
          <a:bodyPr>
            <a:normAutofit lnSpcReduction="10000"/>
          </a:bodyPr>
          <a:lstStyle/>
          <a:p>
            <a:r>
              <a:rPr lang="en-US" dirty="0"/>
              <a:t>Monologue comes from the Greek words </a:t>
            </a:r>
            <a:r>
              <a:rPr lang="en-US" i="1" dirty="0" err="1"/>
              <a:t>monos</a:t>
            </a:r>
            <a:r>
              <a:rPr lang="en-US" dirty="0"/>
              <a:t>, which means “</a:t>
            </a:r>
            <a:r>
              <a:rPr lang="en-US" u="sng" dirty="0">
                <a:hlinkClick r:id="rId2"/>
              </a:rPr>
              <a:t>alone</a:t>
            </a:r>
            <a:r>
              <a:rPr lang="en-US" dirty="0"/>
              <a:t>,” and </a:t>
            </a:r>
            <a:r>
              <a:rPr lang="en-US" i="1" u="sng" dirty="0">
                <a:hlinkClick r:id="rId3"/>
              </a:rPr>
              <a:t>logos</a:t>
            </a:r>
            <a:r>
              <a:rPr lang="en-US" dirty="0"/>
              <a:t>, which means “speech.” </a:t>
            </a:r>
            <a:endParaRPr lang="en-US" dirty="0" smtClean="0"/>
          </a:p>
          <a:p>
            <a:endParaRPr lang="en-US" dirty="0" smtClean="0"/>
          </a:p>
          <a:p>
            <a:r>
              <a:rPr lang="en-US" dirty="0" smtClean="0"/>
              <a:t>It </a:t>
            </a:r>
            <a:r>
              <a:rPr lang="en-US" dirty="0"/>
              <a:t>is a </a:t>
            </a:r>
            <a:r>
              <a:rPr lang="en-US" dirty="0">
                <a:solidFill>
                  <a:srgbClr val="C00000"/>
                </a:solidFill>
              </a:rPr>
              <a:t>literary device </a:t>
            </a:r>
            <a:r>
              <a:rPr lang="en-US" dirty="0"/>
              <a:t>that is the speech or verbal presentation given by a single </a:t>
            </a:r>
            <a:r>
              <a:rPr lang="en-US" u="sng" dirty="0">
                <a:hlinkClick r:id="rId4"/>
              </a:rPr>
              <a:t>character</a:t>
            </a:r>
            <a:r>
              <a:rPr lang="en-US" dirty="0"/>
              <a:t> in order to express his or her collection of </a:t>
            </a:r>
            <a:r>
              <a:rPr lang="en-US" dirty="0">
                <a:solidFill>
                  <a:srgbClr val="C00000"/>
                </a:solidFill>
              </a:rPr>
              <a:t>thoughts and ideas </a:t>
            </a:r>
            <a:r>
              <a:rPr lang="en-US" dirty="0"/>
              <a:t>aloud. </a:t>
            </a:r>
            <a:endParaRPr lang="en-US" dirty="0" smtClean="0"/>
          </a:p>
          <a:p>
            <a:endParaRPr lang="en-US" dirty="0" smtClean="0"/>
          </a:p>
          <a:p>
            <a:r>
              <a:rPr lang="en-US" dirty="0"/>
              <a:t>O</a:t>
            </a:r>
            <a:r>
              <a:rPr lang="en-US" dirty="0" smtClean="0"/>
              <a:t>ften </a:t>
            </a:r>
            <a:r>
              <a:rPr lang="en-US" dirty="0"/>
              <a:t>such a character speaks directly to </a:t>
            </a:r>
            <a:r>
              <a:rPr lang="en-US" u="sng" dirty="0">
                <a:hlinkClick r:id="rId5"/>
              </a:rPr>
              <a:t>audience</a:t>
            </a:r>
            <a:r>
              <a:rPr lang="en-US" dirty="0"/>
              <a:t>, or to another character. </a:t>
            </a:r>
            <a:endParaRPr lang="en-US" dirty="0" smtClean="0"/>
          </a:p>
          <a:p>
            <a:endParaRPr lang="en-US" dirty="0" smtClean="0"/>
          </a:p>
          <a:p>
            <a:r>
              <a:rPr lang="en-US" dirty="0"/>
              <a:t>M</a:t>
            </a:r>
            <a:r>
              <a:rPr lang="en-US" dirty="0" smtClean="0"/>
              <a:t>onologues </a:t>
            </a:r>
            <a:r>
              <a:rPr lang="en-US" dirty="0"/>
              <a:t>are found in dramatic medium like films and plays, and also in non-dramatic medium like poetry.</a:t>
            </a:r>
          </a:p>
          <a:p>
            <a:endParaRPr lang="en-US" dirty="0"/>
          </a:p>
        </p:txBody>
      </p:sp>
    </p:spTree>
    <p:extLst>
      <p:ext uri="{BB962C8B-B14F-4D97-AF65-F5344CB8AC3E}">
        <p14:creationId xmlns:p14="http://schemas.microsoft.com/office/powerpoint/2010/main" val="3591235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332</TotalTime>
  <Words>663</Words>
  <Application>Microsoft Office PowerPoint</Application>
  <PresentationFormat>Widescreen</PresentationFormat>
  <Paragraphs>141</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Garamond</vt:lpstr>
      <vt:lpstr>Times New Roman</vt:lpstr>
      <vt:lpstr>Wingdings</vt:lpstr>
      <vt:lpstr>Organic</vt:lpstr>
      <vt:lpstr>MA- I     Semi-II        2019-20</vt:lpstr>
      <vt:lpstr>PowerPoint Presentation</vt:lpstr>
      <vt:lpstr>Childhood</vt:lpstr>
      <vt:lpstr>Early Days</vt:lpstr>
      <vt:lpstr>Marriage</vt:lpstr>
      <vt:lpstr>Political views:</vt:lpstr>
      <vt:lpstr>Religious beliefs:</vt:lpstr>
      <vt:lpstr>Browning’s Development as a Poet and Dramatist</vt:lpstr>
      <vt:lpstr>Dramatic Monologue</vt:lpstr>
      <vt:lpstr>Types of Monologue </vt:lpstr>
      <vt:lpstr>Difference Between a Monologue and a Soliloquy</vt:lpstr>
      <vt:lpstr>Function of Monologue </vt:lpstr>
      <vt:lpstr>Types of Monologues</vt:lpstr>
      <vt:lpstr>Difference Bet’n Monologue, Soliloquy, Apostrophe, &amp; Aside</vt:lpstr>
      <vt:lpstr>Dramatic Monologue- Definition</vt:lpstr>
      <vt:lpstr>Features of a Dramatic Monologue </vt:lpstr>
      <vt:lpstr>Types of Dramatic Monologue </vt:lpstr>
      <vt:lpstr>Dramatic monologue is a type of poetry written in the form of a speech of an individual character. M.H. Abrams notes the following three features of the dramatic monologue as it applies to poetry:</vt:lpstr>
      <vt:lpstr>Questions for Study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GANESH</dc:creator>
  <cp:lastModifiedBy>GANESH</cp:lastModifiedBy>
  <cp:revision>37</cp:revision>
  <dcterms:created xsi:type="dcterms:W3CDTF">2020-02-02T11:41:18Z</dcterms:created>
  <dcterms:modified xsi:type="dcterms:W3CDTF">2021-07-01T03:18:34Z</dcterms:modified>
</cp:coreProperties>
</file>