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7" r:id="rId1"/>
  </p:sldMasterIdLst>
  <p:sldIdLst>
    <p:sldId id="256" r:id="rId2"/>
    <p:sldId id="280" r:id="rId3"/>
    <p:sldId id="286" r:id="rId4"/>
    <p:sldId id="257" r:id="rId5"/>
    <p:sldId id="258" r:id="rId6"/>
    <p:sldId id="259" r:id="rId7"/>
    <p:sldId id="260" r:id="rId8"/>
    <p:sldId id="261" r:id="rId9"/>
    <p:sldId id="262" r:id="rId10"/>
    <p:sldId id="281" r:id="rId11"/>
    <p:sldId id="282" r:id="rId12"/>
    <p:sldId id="263" r:id="rId13"/>
    <p:sldId id="264" r:id="rId14"/>
    <p:sldId id="278" r:id="rId15"/>
    <p:sldId id="279" r:id="rId16"/>
    <p:sldId id="270" r:id="rId17"/>
    <p:sldId id="271" r:id="rId18"/>
    <p:sldId id="272" r:id="rId19"/>
    <p:sldId id="273" r:id="rId20"/>
    <p:sldId id="274" r:id="rId21"/>
    <p:sldId id="275" r:id="rId22"/>
    <p:sldId id="276" r:id="rId23"/>
    <p:sldId id="277" r:id="rId24"/>
    <p:sldId id="283" r:id="rId25"/>
    <p:sldId id="284" r:id="rId26"/>
    <p:sldId id="285"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11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AB72B00-477A-40B4-809E-8C50B017EC49}" type="datetimeFigureOut">
              <a:rPr lang="en-US" smtClean="0"/>
              <a:pPr/>
              <a:t>8/16/2023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A15064-3BAB-49F7-A4E8-A927414494D7}" type="slidenum">
              <a:rPr lang="en-US" smtClean="0"/>
              <a:pPr/>
              <a:t>‹#›</a:t>
            </a:fld>
            <a:endParaRPr lang="en-US"/>
          </a:p>
        </p:txBody>
      </p:sp>
    </p:spTree>
    <p:extLst>
      <p:ext uri="{BB962C8B-B14F-4D97-AF65-F5344CB8AC3E}">
        <p14:creationId xmlns:p14="http://schemas.microsoft.com/office/powerpoint/2010/main" val="1195334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AB72B00-477A-40B4-809E-8C50B017EC49}" type="datetimeFigureOut">
              <a:rPr lang="en-US" smtClean="0"/>
              <a:pPr/>
              <a:t>8/16/2023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A15064-3BAB-49F7-A4E8-A927414494D7}" type="slidenum">
              <a:rPr lang="en-US" smtClean="0"/>
              <a:pPr/>
              <a:t>‹#›</a:t>
            </a:fld>
            <a:endParaRPr lang="en-US"/>
          </a:p>
        </p:txBody>
      </p:sp>
    </p:spTree>
    <p:extLst>
      <p:ext uri="{BB962C8B-B14F-4D97-AF65-F5344CB8AC3E}">
        <p14:creationId xmlns:p14="http://schemas.microsoft.com/office/powerpoint/2010/main" val="17500874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AB72B00-477A-40B4-809E-8C50B017EC49}" type="datetimeFigureOut">
              <a:rPr lang="en-US" smtClean="0"/>
              <a:pPr/>
              <a:t>8/16/2023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A15064-3BAB-49F7-A4E8-A927414494D7}"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917009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AB72B00-477A-40B4-809E-8C50B017EC49}" type="datetimeFigureOut">
              <a:rPr lang="en-US" smtClean="0"/>
              <a:pPr/>
              <a:t>8/16/2023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A15064-3BAB-49F7-A4E8-A927414494D7}" type="slidenum">
              <a:rPr lang="en-US" smtClean="0"/>
              <a:pPr/>
              <a:t>‹#›</a:t>
            </a:fld>
            <a:endParaRPr lang="en-US"/>
          </a:p>
        </p:txBody>
      </p:sp>
    </p:spTree>
    <p:extLst>
      <p:ext uri="{BB962C8B-B14F-4D97-AF65-F5344CB8AC3E}">
        <p14:creationId xmlns:p14="http://schemas.microsoft.com/office/powerpoint/2010/main" val="28149435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AB72B00-477A-40B4-809E-8C50B017EC49}" type="datetimeFigureOut">
              <a:rPr lang="en-US" smtClean="0"/>
              <a:pPr/>
              <a:t>8/16/2023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A15064-3BAB-49F7-A4E8-A927414494D7}"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363240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AB72B00-477A-40B4-809E-8C50B017EC49}" type="datetimeFigureOut">
              <a:rPr lang="en-US" smtClean="0"/>
              <a:pPr/>
              <a:t>8/16/2023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A15064-3BAB-49F7-A4E8-A927414494D7}" type="slidenum">
              <a:rPr lang="en-US" smtClean="0"/>
              <a:pPr/>
              <a:t>‹#›</a:t>
            </a:fld>
            <a:endParaRPr lang="en-US"/>
          </a:p>
        </p:txBody>
      </p:sp>
    </p:spTree>
    <p:extLst>
      <p:ext uri="{BB962C8B-B14F-4D97-AF65-F5344CB8AC3E}">
        <p14:creationId xmlns:p14="http://schemas.microsoft.com/office/powerpoint/2010/main" val="4142432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AB72B00-477A-40B4-809E-8C50B017EC49}" type="datetimeFigureOut">
              <a:rPr lang="en-US" smtClean="0"/>
              <a:pPr/>
              <a:t>8/16/2023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A15064-3BAB-49F7-A4E8-A927414494D7}" type="slidenum">
              <a:rPr lang="en-US" smtClean="0"/>
              <a:pPr/>
              <a:t>‹#›</a:t>
            </a:fld>
            <a:endParaRPr lang="en-US"/>
          </a:p>
        </p:txBody>
      </p:sp>
    </p:spTree>
    <p:extLst>
      <p:ext uri="{BB962C8B-B14F-4D97-AF65-F5344CB8AC3E}">
        <p14:creationId xmlns:p14="http://schemas.microsoft.com/office/powerpoint/2010/main" val="33257667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AB72B00-477A-40B4-809E-8C50B017EC49}" type="datetimeFigureOut">
              <a:rPr lang="en-US" smtClean="0"/>
              <a:pPr/>
              <a:t>8/16/2023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A15064-3BAB-49F7-A4E8-A927414494D7}" type="slidenum">
              <a:rPr lang="en-US" smtClean="0"/>
              <a:pPr/>
              <a:t>‹#›</a:t>
            </a:fld>
            <a:endParaRPr lang="en-US"/>
          </a:p>
        </p:txBody>
      </p:sp>
    </p:spTree>
    <p:extLst>
      <p:ext uri="{BB962C8B-B14F-4D97-AF65-F5344CB8AC3E}">
        <p14:creationId xmlns:p14="http://schemas.microsoft.com/office/powerpoint/2010/main" val="32423924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AB72B00-477A-40B4-809E-8C50B017EC49}" type="datetimeFigureOut">
              <a:rPr lang="en-US" smtClean="0"/>
              <a:pPr/>
              <a:t>8/16/2023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A15064-3BAB-49F7-A4E8-A927414494D7}" type="slidenum">
              <a:rPr lang="en-US" smtClean="0"/>
              <a:pPr/>
              <a:t>‹#›</a:t>
            </a:fld>
            <a:endParaRPr lang="en-US"/>
          </a:p>
        </p:txBody>
      </p:sp>
    </p:spTree>
    <p:extLst>
      <p:ext uri="{BB962C8B-B14F-4D97-AF65-F5344CB8AC3E}">
        <p14:creationId xmlns:p14="http://schemas.microsoft.com/office/powerpoint/2010/main" val="20024827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AB72B00-477A-40B4-809E-8C50B017EC49}" type="datetimeFigureOut">
              <a:rPr lang="en-US" smtClean="0"/>
              <a:pPr/>
              <a:t>8/16/2023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A15064-3BAB-49F7-A4E8-A927414494D7}" type="slidenum">
              <a:rPr lang="en-US" smtClean="0"/>
              <a:pPr/>
              <a:t>‹#›</a:t>
            </a:fld>
            <a:endParaRPr lang="en-US"/>
          </a:p>
        </p:txBody>
      </p:sp>
    </p:spTree>
    <p:extLst>
      <p:ext uri="{BB962C8B-B14F-4D97-AF65-F5344CB8AC3E}">
        <p14:creationId xmlns:p14="http://schemas.microsoft.com/office/powerpoint/2010/main" val="4672099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AB72B00-477A-40B4-809E-8C50B017EC49}" type="datetimeFigureOut">
              <a:rPr lang="en-US" smtClean="0"/>
              <a:pPr/>
              <a:t>8/16/2023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A15064-3BAB-49F7-A4E8-A927414494D7}" type="slidenum">
              <a:rPr lang="en-US" smtClean="0"/>
              <a:pPr/>
              <a:t>‹#›</a:t>
            </a:fld>
            <a:endParaRPr lang="en-US"/>
          </a:p>
        </p:txBody>
      </p:sp>
    </p:spTree>
    <p:extLst>
      <p:ext uri="{BB962C8B-B14F-4D97-AF65-F5344CB8AC3E}">
        <p14:creationId xmlns:p14="http://schemas.microsoft.com/office/powerpoint/2010/main" val="1740308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AB72B00-477A-40B4-809E-8C50B017EC49}" type="datetimeFigureOut">
              <a:rPr lang="en-US" smtClean="0"/>
              <a:pPr/>
              <a:t>8/16/2023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CA15064-3BAB-49F7-A4E8-A927414494D7}" type="slidenum">
              <a:rPr lang="en-US" smtClean="0"/>
              <a:pPr/>
              <a:t>‹#›</a:t>
            </a:fld>
            <a:endParaRPr lang="en-US"/>
          </a:p>
        </p:txBody>
      </p:sp>
    </p:spTree>
    <p:extLst>
      <p:ext uri="{BB962C8B-B14F-4D97-AF65-F5344CB8AC3E}">
        <p14:creationId xmlns:p14="http://schemas.microsoft.com/office/powerpoint/2010/main" val="24166077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AB72B00-477A-40B4-809E-8C50B017EC49}" type="datetimeFigureOut">
              <a:rPr lang="en-US" smtClean="0"/>
              <a:pPr/>
              <a:t>8/16/2023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CA15064-3BAB-49F7-A4E8-A927414494D7}" type="slidenum">
              <a:rPr lang="en-US" smtClean="0"/>
              <a:pPr/>
              <a:t>‹#›</a:t>
            </a:fld>
            <a:endParaRPr lang="en-US"/>
          </a:p>
        </p:txBody>
      </p:sp>
    </p:spTree>
    <p:extLst>
      <p:ext uri="{BB962C8B-B14F-4D97-AF65-F5344CB8AC3E}">
        <p14:creationId xmlns:p14="http://schemas.microsoft.com/office/powerpoint/2010/main" val="2894688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B72B00-477A-40B4-809E-8C50B017EC49}" type="datetimeFigureOut">
              <a:rPr lang="en-US" smtClean="0"/>
              <a:pPr/>
              <a:t>8/16/2023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CA15064-3BAB-49F7-A4E8-A927414494D7}" type="slidenum">
              <a:rPr lang="en-US" smtClean="0"/>
              <a:pPr/>
              <a:t>‹#›</a:t>
            </a:fld>
            <a:endParaRPr lang="en-US"/>
          </a:p>
        </p:txBody>
      </p:sp>
    </p:spTree>
    <p:extLst>
      <p:ext uri="{BB962C8B-B14F-4D97-AF65-F5344CB8AC3E}">
        <p14:creationId xmlns:p14="http://schemas.microsoft.com/office/powerpoint/2010/main" val="18319475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B72B00-477A-40B4-809E-8C50B017EC49}" type="datetimeFigureOut">
              <a:rPr lang="en-US" smtClean="0"/>
              <a:pPr/>
              <a:t>8/16/2023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A15064-3BAB-49F7-A4E8-A927414494D7}" type="slidenum">
              <a:rPr lang="en-US" smtClean="0"/>
              <a:pPr/>
              <a:t>‹#›</a:t>
            </a:fld>
            <a:endParaRPr lang="en-US"/>
          </a:p>
        </p:txBody>
      </p:sp>
    </p:spTree>
    <p:extLst>
      <p:ext uri="{BB962C8B-B14F-4D97-AF65-F5344CB8AC3E}">
        <p14:creationId xmlns:p14="http://schemas.microsoft.com/office/powerpoint/2010/main" val="3066504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B72B00-477A-40B4-809E-8C50B017EC49}" type="datetimeFigureOut">
              <a:rPr lang="en-US" smtClean="0"/>
              <a:pPr/>
              <a:t>8/16/2023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A15064-3BAB-49F7-A4E8-A927414494D7}" type="slidenum">
              <a:rPr lang="en-US" smtClean="0"/>
              <a:pPr/>
              <a:t>‹#›</a:t>
            </a:fld>
            <a:endParaRPr lang="en-US"/>
          </a:p>
        </p:txBody>
      </p:sp>
    </p:spTree>
    <p:extLst>
      <p:ext uri="{BB962C8B-B14F-4D97-AF65-F5344CB8AC3E}">
        <p14:creationId xmlns:p14="http://schemas.microsoft.com/office/powerpoint/2010/main" val="39420911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AB72B00-477A-40B4-809E-8C50B017EC49}" type="datetimeFigureOut">
              <a:rPr lang="en-US" smtClean="0"/>
              <a:pPr/>
              <a:t>8/16/2023</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CCA15064-3BAB-49F7-A4E8-A927414494D7}" type="slidenum">
              <a:rPr lang="en-US" smtClean="0"/>
              <a:pPr/>
              <a:t>‹#›</a:t>
            </a:fld>
            <a:endParaRPr lang="en-US"/>
          </a:p>
        </p:txBody>
      </p:sp>
    </p:spTree>
    <p:extLst>
      <p:ext uri="{BB962C8B-B14F-4D97-AF65-F5344CB8AC3E}">
        <p14:creationId xmlns:p14="http://schemas.microsoft.com/office/powerpoint/2010/main" val="3871012858"/>
      </p:ext>
    </p:extLst>
  </p:cSld>
  <p:clrMap bg1="lt1" tx1="dk1" bg2="lt2" tx2="dk2" accent1="accent1" accent2="accent2" accent3="accent3" accent4="accent4" accent5="accent5" accent6="accent6" hlink="hlink" folHlink="folHlink"/>
  <p:sldLayoutIdLst>
    <p:sldLayoutId id="2147483838" r:id="rId1"/>
    <p:sldLayoutId id="2147483839" r:id="rId2"/>
    <p:sldLayoutId id="2147483840" r:id="rId3"/>
    <p:sldLayoutId id="2147483841" r:id="rId4"/>
    <p:sldLayoutId id="2147483842" r:id="rId5"/>
    <p:sldLayoutId id="2147483843" r:id="rId6"/>
    <p:sldLayoutId id="2147483844" r:id="rId7"/>
    <p:sldLayoutId id="2147483845" r:id="rId8"/>
    <p:sldLayoutId id="2147483846" r:id="rId9"/>
    <p:sldLayoutId id="2147483847" r:id="rId10"/>
    <p:sldLayoutId id="2147483848" r:id="rId11"/>
    <p:sldLayoutId id="2147483849" r:id="rId12"/>
    <p:sldLayoutId id="2147483850" r:id="rId13"/>
    <p:sldLayoutId id="2147483851" r:id="rId14"/>
    <p:sldLayoutId id="2147483852" r:id="rId15"/>
    <p:sldLayoutId id="214748385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www.mea.gov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57200"/>
            <a:ext cx="8305800" cy="1894362"/>
          </a:xfrm>
        </p:spPr>
        <p:txBody>
          <a:bodyPr>
            <a:normAutofit/>
          </a:bodyPr>
          <a:lstStyle/>
          <a:p>
            <a:r>
              <a:rPr lang="en-US" sz="3600" dirty="0" smtClean="0">
                <a:solidFill>
                  <a:srgbClr val="0070C0"/>
                </a:solidFill>
              </a:rPr>
              <a:t/>
            </a:r>
            <a:br>
              <a:rPr lang="en-US" sz="3600" dirty="0" smtClean="0">
                <a:solidFill>
                  <a:srgbClr val="0070C0"/>
                </a:solidFill>
              </a:rPr>
            </a:br>
            <a:r>
              <a:rPr lang="en-US" sz="3600" dirty="0" err="1" smtClean="0">
                <a:solidFill>
                  <a:srgbClr val="0070C0"/>
                </a:solidFill>
              </a:rPr>
              <a:t>Dayanand</a:t>
            </a:r>
            <a:r>
              <a:rPr lang="en-US" sz="3600" dirty="0" smtClean="0">
                <a:solidFill>
                  <a:srgbClr val="0070C0"/>
                </a:solidFill>
              </a:rPr>
              <a:t> college of arts, </a:t>
            </a:r>
            <a:r>
              <a:rPr lang="en-US" sz="3600" dirty="0" err="1" smtClean="0">
                <a:solidFill>
                  <a:srgbClr val="0070C0"/>
                </a:solidFill>
              </a:rPr>
              <a:t>latur</a:t>
            </a:r>
            <a:r>
              <a:rPr lang="en-US" sz="3600" dirty="0" smtClean="0">
                <a:solidFill>
                  <a:srgbClr val="0070C0"/>
                </a:solidFill>
              </a:rPr>
              <a:t> </a:t>
            </a:r>
            <a:br>
              <a:rPr lang="en-US" sz="3600" dirty="0" smtClean="0">
                <a:solidFill>
                  <a:srgbClr val="0070C0"/>
                </a:solidFill>
              </a:rPr>
            </a:br>
            <a:r>
              <a:rPr lang="en-US" sz="3600" dirty="0" smtClean="0">
                <a:solidFill>
                  <a:srgbClr val="0070C0"/>
                </a:solidFill>
              </a:rPr>
              <a:t>department of political science</a:t>
            </a:r>
            <a:endParaRPr lang="en-US" sz="3600" dirty="0">
              <a:solidFill>
                <a:srgbClr val="0070C0"/>
              </a:solidFill>
            </a:endParaRPr>
          </a:p>
        </p:txBody>
      </p:sp>
      <p:sp>
        <p:nvSpPr>
          <p:cNvPr id="3" name="Subtitle 2"/>
          <p:cNvSpPr>
            <a:spLocks noGrp="1"/>
          </p:cNvSpPr>
          <p:nvPr>
            <p:ph type="subTitle" idx="1"/>
          </p:nvPr>
        </p:nvSpPr>
        <p:spPr>
          <a:xfrm>
            <a:off x="2133600" y="2819400"/>
            <a:ext cx="6172200" cy="1371600"/>
          </a:xfrm>
        </p:spPr>
        <p:txBody>
          <a:bodyPr>
            <a:normAutofit/>
          </a:bodyPr>
          <a:lstStyle/>
          <a:p>
            <a:pPr algn="ctr"/>
            <a:r>
              <a:rPr lang="en-US" sz="2800" dirty="0">
                <a:solidFill>
                  <a:srgbClr val="0070C0"/>
                </a:solidFill>
              </a:rPr>
              <a:t>INDIA &amp; THE UNITED NATIONS</a:t>
            </a:r>
            <a:endParaRPr lang="en-US" sz="2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382000" cy="6245352"/>
          </a:xfrm>
        </p:spPr>
        <p:txBody>
          <a:bodyPr>
            <a:normAutofit/>
          </a:bodyPr>
          <a:lstStyle/>
          <a:p>
            <a:pPr>
              <a:buNone/>
            </a:pPr>
            <a:r>
              <a:rPr lang="en-US" b="1" u="sng" dirty="0" smtClean="0"/>
              <a:t>FINANCIAL SUPPORT to UN :-</a:t>
            </a:r>
            <a:endParaRPr lang="en-US" dirty="0" smtClean="0"/>
          </a:p>
          <a:p>
            <a:r>
              <a:rPr lang="en-US" dirty="0" smtClean="0"/>
              <a:t>	Though India is quite a poor country it has extended full financial support to the United Nations &amp; discharged its responsibilities faithfully.</a:t>
            </a:r>
          </a:p>
          <a:p>
            <a:endParaRPr lang="en-US" dirty="0" smtClean="0"/>
          </a:p>
          <a:p>
            <a:pPr>
              <a:buNone/>
            </a:pPr>
            <a:r>
              <a:rPr lang="en-US" b="1" u="sng" dirty="0" smtClean="0"/>
              <a:t>International Yoga Day :-</a:t>
            </a:r>
            <a:endParaRPr lang="en-US" u="sng" dirty="0" smtClean="0"/>
          </a:p>
          <a:p>
            <a:r>
              <a:rPr lang="en-US" dirty="0" smtClean="0"/>
              <a:t>On 11 December 2014, the United Nations General Assembly adopted without a vote a resolution commemorating 21 June as the International Yoga Day,  recognizing the holistic benefits of this timeless practice and its inherent compatibility with the principles and values of the United Nations.</a:t>
            </a:r>
          </a:p>
          <a:p>
            <a:pPr>
              <a:buNone/>
            </a:pPr>
            <a:endParaRPr lang="en-US"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i="1" u="sng" dirty="0" smtClean="0">
                <a:solidFill>
                  <a:srgbClr val="0070C0"/>
                </a:solidFill>
              </a:rPr>
              <a:t>KEEN INTEREST in IMPROVEMENT of UN :-</a:t>
            </a:r>
            <a:endParaRPr lang="en-US" sz="2800" i="1" dirty="0"/>
          </a:p>
        </p:txBody>
      </p:sp>
      <p:sp>
        <p:nvSpPr>
          <p:cNvPr id="3" name="Content Placeholder 2"/>
          <p:cNvSpPr>
            <a:spLocks noGrp="1"/>
          </p:cNvSpPr>
          <p:nvPr>
            <p:ph idx="1"/>
          </p:nvPr>
        </p:nvSpPr>
        <p:spPr/>
        <p:txBody>
          <a:bodyPr>
            <a:normAutofit lnSpcReduction="10000"/>
          </a:bodyPr>
          <a:lstStyle/>
          <a:p>
            <a:pPr lvl="0"/>
            <a:r>
              <a:rPr lang="en-US" dirty="0" smtClean="0"/>
              <a:t>India has strongly pleaded for the expansion of the Security Council to give representation to African &amp; Latin American countries. (leads  to 200 members)</a:t>
            </a:r>
          </a:p>
          <a:p>
            <a:pPr lvl="0"/>
            <a:r>
              <a:rPr lang="en-US" dirty="0" smtClean="0"/>
              <a:t>India has </a:t>
            </a:r>
            <a:r>
              <a:rPr lang="en-US" dirty="0" err="1" smtClean="0"/>
              <a:t>favoured</a:t>
            </a:r>
            <a:r>
              <a:rPr lang="en-US" dirty="0" smtClean="0"/>
              <a:t> the inclusion of countries like Germany, India, Japan, Egypt, Brazil &amp; Nigeria as permanent members of the security council.</a:t>
            </a:r>
          </a:p>
          <a:p>
            <a:pPr lvl="0"/>
            <a:r>
              <a:rPr lang="en-US" dirty="0" smtClean="0"/>
              <a:t>India has demanded replacement of the existing economic system by a New International Economic Order which shall be able to take better care of the interests of the developing countries.</a:t>
            </a:r>
          </a:p>
          <a:p>
            <a:r>
              <a:rPr lang="en-US" dirty="0" smtClean="0"/>
              <a:t>India is in </a:t>
            </a:r>
            <a:r>
              <a:rPr lang="en-US" dirty="0" err="1" smtClean="0"/>
              <a:t>favour</a:t>
            </a:r>
            <a:r>
              <a:rPr lang="en-US" dirty="0" smtClean="0"/>
              <a:t> of expanding the role of the UN. (beside of  international peace, justice &amp; cooperation; UN also make efforts to</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458200" cy="6553200"/>
          </a:xfrm>
        </p:spPr>
        <p:txBody>
          <a:bodyPr>
            <a:noAutofit/>
          </a:bodyPr>
          <a:lstStyle/>
          <a:p>
            <a:pPr lvl="0"/>
            <a:r>
              <a:rPr lang="en-US" sz="2000" dirty="0" smtClean="0"/>
              <a:t>bring about qualitative changes in the present world by undertaking international developments plans &amp; </a:t>
            </a:r>
            <a:r>
              <a:rPr lang="en-US" sz="2000" dirty="0" err="1" smtClean="0"/>
              <a:t>programmes</a:t>
            </a:r>
            <a:r>
              <a:rPr lang="en-US" sz="2000" dirty="0" smtClean="0"/>
              <a:t>)</a:t>
            </a:r>
          </a:p>
          <a:p>
            <a:pPr lvl="0"/>
            <a:r>
              <a:rPr lang="en-US" sz="2000" dirty="0" smtClean="0"/>
              <a:t>India wants the UN to be freed from the control of some big powers which at present are dominating its proceedings &amp; decisions.</a:t>
            </a:r>
          </a:p>
          <a:p>
            <a:pPr lvl="0"/>
            <a:r>
              <a:rPr lang="en-US" sz="2000" dirty="0" smtClean="0"/>
              <a:t>UN should work on the principle off transparency, non-discrimination &amp; equal respect for the dignity of all individuals, societies &amp; nations. Hence it is desirable that the Veto power in the Security Council should be done away with.</a:t>
            </a:r>
          </a:p>
          <a:p>
            <a:pPr lvl="0"/>
            <a:r>
              <a:rPr lang="en-US" sz="2000" dirty="0" smtClean="0"/>
              <a:t>There is an imperative need that the UN should pay greater attention to present global problems like terrorism, proliferation of weapons of mass destruction &amp; economic globalization.</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458200" cy="6400800"/>
          </a:xfrm>
        </p:spPr>
        <p:txBody>
          <a:bodyPr>
            <a:normAutofit/>
          </a:bodyPr>
          <a:lstStyle/>
          <a:p>
            <a:pPr>
              <a:buNone/>
            </a:pPr>
            <a:r>
              <a:rPr lang="en-US" sz="2800" b="1" u="sng" dirty="0" smtClean="0">
                <a:solidFill>
                  <a:srgbClr val="0070C0"/>
                </a:solidFill>
              </a:rPr>
              <a:t>INDIA’s ROLE in PEACE KEEPING :-</a:t>
            </a:r>
          </a:p>
          <a:p>
            <a:pPr>
              <a:buNone/>
            </a:pPr>
            <a:endParaRPr lang="en-US" sz="2800" dirty="0" smtClean="0"/>
          </a:p>
          <a:p>
            <a:pPr lvl="0">
              <a:buNone/>
            </a:pPr>
            <a:endParaRPr lang="en-US" dirty="0" smtClean="0"/>
          </a:p>
          <a:p>
            <a:endParaRPr lang="en-US" dirty="0" smtClean="0"/>
          </a:p>
        </p:txBody>
      </p:sp>
      <p:pic>
        <p:nvPicPr>
          <p:cNvPr id="1028" name="Picture 4" descr="C:\Users\surekha\Desktop\SAURABH\9_Temp_1cd9890b-0a6c-4fa9-bf71-2b52db45de75.jpg"/>
          <p:cNvPicPr>
            <a:picLocks noChangeAspect="1" noChangeArrowheads="1"/>
          </p:cNvPicPr>
          <p:nvPr/>
        </p:nvPicPr>
        <p:blipFill>
          <a:blip r:embed="rId2" cstate="print"/>
          <a:srcRect/>
          <a:stretch>
            <a:fillRect/>
          </a:stretch>
        </p:blipFill>
        <p:spPr bwMode="auto">
          <a:xfrm>
            <a:off x="1524000" y="990600"/>
            <a:ext cx="5534025" cy="3831248"/>
          </a:xfrm>
          <a:prstGeom prst="rect">
            <a:avLst/>
          </a:prstGeom>
          <a:noFill/>
        </p:spPr>
      </p:pic>
      <p:sp>
        <p:nvSpPr>
          <p:cNvPr id="8" name="TextBox 7"/>
          <p:cNvSpPr txBox="1"/>
          <p:nvPr/>
        </p:nvSpPr>
        <p:spPr>
          <a:xfrm>
            <a:off x="533400" y="4800600"/>
            <a:ext cx="7467600" cy="1569660"/>
          </a:xfrm>
          <a:prstGeom prst="rect">
            <a:avLst/>
          </a:prstGeom>
          <a:noFill/>
        </p:spPr>
        <p:txBody>
          <a:bodyPr wrap="square" rtlCol="0">
            <a:spAutoFit/>
          </a:bodyPr>
          <a:lstStyle/>
          <a:p>
            <a:r>
              <a:rPr lang="en-US" sz="2400" dirty="0" smtClean="0"/>
              <a:t>        India plays important role in Peace Keeping Operations in following countries – Korea, Congo, Gaza, </a:t>
            </a:r>
            <a:r>
              <a:rPr lang="en-US" sz="2400" dirty="0" err="1" smtClean="0"/>
              <a:t>Combodia</a:t>
            </a:r>
            <a:r>
              <a:rPr lang="en-US" sz="2400" dirty="0" smtClean="0"/>
              <a:t>, Somalia, Namibia, Sierra Leone, Lebanon, </a:t>
            </a:r>
            <a:r>
              <a:rPr lang="en-US" sz="2400" dirty="0" err="1" smtClean="0"/>
              <a:t>Kosvo</a:t>
            </a:r>
            <a:r>
              <a:rPr lang="en-US" sz="2400" dirty="0" smtClean="0"/>
              <a:t>, Ethiopia &amp; Eritrea</a:t>
            </a:r>
            <a:endParaRPr lang="en-US" sz="2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04800" y="304800"/>
            <a:ext cx="8458200" cy="6169152"/>
          </a:xfrm>
        </p:spPr>
        <p:txBody>
          <a:bodyPr>
            <a:normAutofit lnSpcReduction="10000"/>
          </a:bodyPr>
          <a:lstStyle/>
          <a:p>
            <a:pPr lvl="0"/>
            <a:r>
              <a:rPr lang="en-US" dirty="0" smtClean="0"/>
              <a:t>India has from time </a:t>
            </a:r>
            <a:r>
              <a:rPr lang="en-US" dirty="0" err="1" smtClean="0"/>
              <a:t>time</a:t>
            </a:r>
            <a:r>
              <a:rPr lang="en-US" dirty="0" smtClean="0"/>
              <a:t> risked the lives of its soldiers in peacekeeping efforts of the UN not for any strategic gain, but for the service of peace &amp; order in the world.</a:t>
            </a:r>
          </a:p>
          <a:p>
            <a:pPr lvl="0"/>
            <a:r>
              <a:rPr lang="en-US" dirty="0" smtClean="0"/>
              <a:t>India – largest troops contributors to the UN.</a:t>
            </a:r>
          </a:p>
          <a:p>
            <a:pPr lvl="0"/>
            <a:r>
              <a:rPr lang="en-US" dirty="0" smtClean="0"/>
              <a:t>India has contributed over 1,60,000 troops to 43 of 64 UN peacekeeping operations </a:t>
            </a:r>
          </a:p>
          <a:p>
            <a:pPr lvl="0"/>
            <a:r>
              <a:rPr lang="en-US" dirty="0" smtClean="0"/>
              <a:t>India’s participation comes into effect only after:</a:t>
            </a:r>
          </a:p>
          <a:p>
            <a:pPr marL="457200" lvl="0" indent="-457200">
              <a:buFont typeface="+mj-lt"/>
              <a:buAutoNum type="arabicParenR"/>
            </a:pPr>
            <a:r>
              <a:rPr lang="en-US" dirty="0" smtClean="0"/>
              <a:t>All means of peaceful settlement of disputes are exhausted</a:t>
            </a:r>
          </a:p>
          <a:p>
            <a:pPr marL="457200" lvl="0" indent="-457200">
              <a:buFont typeface="+mj-lt"/>
              <a:buAutoNum type="arabicParenR"/>
            </a:pPr>
            <a:r>
              <a:rPr lang="en-US" dirty="0" smtClean="0"/>
              <a:t>It is assured that peace-keeping operations will adhere to the principles of the UN charter</a:t>
            </a:r>
          </a:p>
          <a:p>
            <a:pPr marL="457200" lvl="0" indent="-457200">
              <a:buFont typeface="+mj-lt"/>
              <a:buAutoNum type="arabicParenR"/>
            </a:pPr>
            <a:r>
              <a:rPr lang="en-US" dirty="0" smtClean="0"/>
              <a:t>The affected stake makes a request for such operation &amp; that too under the command of the UN</a:t>
            </a:r>
          </a:p>
          <a:p>
            <a:pPr marL="457200" lvl="0" indent="-457200">
              <a:buFont typeface="+mj-lt"/>
              <a:buAutoNum type="arabicParenR"/>
            </a:pPr>
            <a:r>
              <a:rPr lang="en-US" dirty="0" smtClean="0"/>
              <a:t>It is assured that peace-keepings operations would not violate the humanitarian activities going on in the concerned state</a:t>
            </a:r>
          </a:p>
          <a:p>
            <a:pPr marL="457200" lvl="0" indent="-457200">
              <a:buFont typeface="+mj-lt"/>
              <a:buAutoNum type="arabicParenR"/>
            </a:pPr>
            <a:r>
              <a:rPr lang="en-US" dirty="0" smtClean="0"/>
              <a:t>The anticipated duration of the peace-keeping missions is tied down to the clear objectives</a:t>
            </a:r>
          </a:p>
          <a:p>
            <a:pPr lvl="0"/>
            <a:r>
              <a:rPr lang="en-US" dirty="0" smtClean="0"/>
              <a:t>India has currently (Jan 2008) over 9300 personnel in 11 out of 17 ongoing UN peace-keeping operations in various trouble-spots around the world </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map_col1.jpg"/>
          <p:cNvPicPr>
            <a:picLocks noGrp="1" noChangeAspect="1"/>
          </p:cNvPicPr>
          <p:nvPr>
            <p:ph idx="1"/>
          </p:nvPr>
        </p:nvPicPr>
        <p:blipFill>
          <a:blip r:embed="rId2" cstate="print"/>
          <a:stretch>
            <a:fillRect/>
          </a:stretch>
        </p:blipFill>
        <p:spPr>
          <a:xfrm>
            <a:off x="762000" y="1295400"/>
            <a:ext cx="7268148" cy="5284549"/>
          </a:xfrm>
        </p:spPr>
      </p:pic>
      <p:sp>
        <p:nvSpPr>
          <p:cNvPr id="5" name="TextBox 4"/>
          <p:cNvSpPr txBox="1"/>
          <p:nvPr/>
        </p:nvSpPr>
        <p:spPr>
          <a:xfrm>
            <a:off x="762000" y="304800"/>
            <a:ext cx="7162800" cy="461665"/>
          </a:xfrm>
          <a:prstGeom prst="rect">
            <a:avLst/>
          </a:prstGeom>
          <a:noFill/>
        </p:spPr>
        <p:txBody>
          <a:bodyPr wrap="square" rtlCol="0">
            <a:spAutoFit/>
          </a:bodyPr>
          <a:lstStyle/>
          <a:p>
            <a:r>
              <a:rPr lang="en-US" sz="2400" b="1" dirty="0" smtClean="0"/>
              <a:t>Present Day Peace Keeping Operations :</a:t>
            </a:r>
            <a:endParaRPr lang="en-US" sz="2400" b="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u="sng" dirty="0" smtClean="0">
                <a:solidFill>
                  <a:srgbClr val="0070C0"/>
                </a:solidFill>
              </a:rPr>
              <a:t>SERVICES OF INDIA’S to UN :-</a:t>
            </a:r>
            <a:r>
              <a:rPr lang="en-US" i="1" dirty="0" smtClean="0">
                <a:solidFill>
                  <a:srgbClr val="0070C0"/>
                </a:solidFill>
              </a:rPr>
              <a:t/>
            </a:r>
            <a:br>
              <a:rPr lang="en-US" i="1" dirty="0" smtClean="0">
                <a:solidFill>
                  <a:srgbClr val="0070C0"/>
                </a:solidFill>
              </a:rPr>
            </a:br>
            <a:endParaRPr lang="en-US" i="1" dirty="0">
              <a:solidFill>
                <a:srgbClr val="0070C0"/>
              </a:solidFill>
            </a:endParaRPr>
          </a:p>
        </p:txBody>
      </p:sp>
      <p:sp>
        <p:nvSpPr>
          <p:cNvPr id="3" name="Content Placeholder 2"/>
          <p:cNvSpPr>
            <a:spLocks noGrp="1"/>
          </p:cNvSpPr>
          <p:nvPr>
            <p:ph idx="1"/>
          </p:nvPr>
        </p:nvSpPr>
        <p:spPr>
          <a:xfrm>
            <a:off x="228600" y="1066800"/>
            <a:ext cx="8458200" cy="5791200"/>
          </a:xfrm>
        </p:spPr>
        <p:txBody>
          <a:bodyPr>
            <a:normAutofit fontScale="92500" lnSpcReduction="10000"/>
          </a:bodyPr>
          <a:lstStyle/>
          <a:p>
            <a:pPr lvl="0"/>
            <a:r>
              <a:rPr lang="en-US" dirty="0" smtClean="0"/>
              <a:t>India has been a non-permanent member of the UNSC seven times - 1950-51, 1967-68, 1972-73, 1977-78, 1984-85, 1991-92, and 2011-2012 </a:t>
            </a:r>
          </a:p>
          <a:p>
            <a:pPr lvl="0"/>
            <a:r>
              <a:rPr lang="en-US" dirty="0" smtClean="0"/>
              <a:t>India is one of the founding members of the UN </a:t>
            </a:r>
          </a:p>
          <a:p>
            <a:pPr lvl="0"/>
            <a:r>
              <a:rPr lang="en-US" dirty="0" smtClean="0"/>
              <a:t>India attended the San Francisco Conference of 1945, its delegation led by Sir C.P. </a:t>
            </a:r>
            <a:r>
              <a:rPr lang="en-US" dirty="0" err="1" smtClean="0"/>
              <a:t>Ramaswamy</a:t>
            </a:r>
            <a:r>
              <a:rPr lang="en-US" dirty="0" smtClean="0"/>
              <a:t> </a:t>
            </a:r>
            <a:r>
              <a:rPr lang="en-US" dirty="0" err="1" smtClean="0"/>
              <a:t>Mudaliar</a:t>
            </a:r>
            <a:r>
              <a:rPr lang="en-US" dirty="0" smtClean="0"/>
              <a:t> </a:t>
            </a:r>
          </a:p>
          <a:p>
            <a:pPr lvl="0"/>
            <a:r>
              <a:rPr lang="en-US" dirty="0" smtClean="0"/>
              <a:t>India is the largest contributor to the UN peacekeeping operations </a:t>
            </a:r>
          </a:p>
          <a:p>
            <a:pPr lvl="0"/>
            <a:r>
              <a:rPr lang="en-US" dirty="0" smtClean="0"/>
              <a:t>India has contributed over 1,60,000 troops to 43 of 64 UN peacekeeping operations </a:t>
            </a:r>
          </a:p>
          <a:p>
            <a:pPr lvl="0"/>
            <a:r>
              <a:rPr lang="en-US" dirty="0" smtClean="0"/>
              <a:t>More than 160 Indian </a:t>
            </a:r>
            <a:r>
              <a:rPr lang="en-US" dirty="0" err="1" smtClean="0"/>
              <a:t>defence</a:t>
            </a:r>
            <a:r>
              <a:rPr lang="en-US" dirty="0" smtClean="0"/>
              <a:t> and police personnel have laid down their lives serving under the UN's blue flag </a:t>
            </a:r>
          </a:p>
          <a:p>
            <a:pPr lvl="0"/>
            <a:r>
              <a:rPr lang="en-US" dirty="0" smtClean="0"/>
              <a:t>Indian armed forces are part of seven of the 14 ongoing UN peacekeeping missions (2015)</a:t>
            </a:r>
          </a:p>
          <a:p>
            <a:pPr lvl="0"/>
            <a:r>
              <a:rPr lang="en-US" dirty="0" smtClean="0"/>
              <a:t>India co-sponsored the landmark 1960 Declaration on Granting of Independence to Colonial Countries and Peoples </a:t>
            </a:r>
          </a:p>
          <a:p>
            <a:pPr lvl="0"/>
            <a:r>
              <a:rPr lang="en-US" dirty="0" smtClean="0"/>
              <a:t>C.S. </a:t>
            </a:r>
            <a:r>
              <a:rPr lang="en-US" dirty="0" err="1" smtClean="0"/>
              <a:t>Jha</a:t>
            </a:r>
            <a:r>
              <a:rPr lang="en-US" dirty="0" smtClean="0"/>
              <a:t> headed the Special Committee to look into implementation of the declaration </a:t>
            </a:r>
          </a:p>
          <a:p>
            <a:pPr lvl="0"/>
            <a:r>
              <a:rPr lang="en-US" dirty="0" smtClean="0"/>
              <a:t>India was one of the first countries to raise the issue of apartheid in South Africa at the UN in 1946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382000" cy="6553200"/>
          </a:xfrm>
        </p:spPr>
        <p:txBody>
          <a:bodyPr>
            <a:normAutofit/>
          </a:bodyPr>
          <a:lstStyle/>
          <a:p>
            <a:pPr lvl="0"/>
            <a:r>
              <a:rPr lang="en-US" dirty="0" smtClean="0"/>
              <a:t>India was one of the earliest signatories to the Convention on Elimination of all forms of Racial Discrimination adopted in 1965 </a:t>
            </a:r>
          </a:p>
          <a:p>
            <a:pPr lvl="0"/>
            <a:r>
              <a:rPr lang="en-US" dirty="0" smtClean="0"/>
              <a:t>India has pushed for total nuclear disarmament and non-proliferation at the UN </a:t>
            </a:r>
          </a:p>
          <a:p>
            <a:pPr lvl="0"/>
            <a:r>
              <a:rPr lang="en-US" dirty="0" smtClean="0"/>
              <a:t>it is the only nuclear weapons state to demand total elimination of nuclear weapons </a:t>
            </a:r>
          </a:p>
          <a:p>
            <a:pPr lvl="0"/>
            <a:r>
              <a:rPr lang="en-US" dirty="0" smtClean="0"/>
              <a:t>In 1996, India along with 20 other countries submitted an action plan for phased elimination of nuclear weapons (1996 - 2020) </a:t>
            </a:r>
          </a:p>
          <a:p>
            <a:pPr lvl="0"/>
            <a:r>
              <a:rPr lang="en-US" dirty="0" smtClean="0"/>
              <a:t>India played a pivotal role in UN's ascertaining of ODA estimates for developed countries </a:t>
            </a:r>
          </a:p>
          <a:p>
            <a:pPr lvl="0"/>
            <a:r>
              <a:rPr lang="en-US" dirty="0" smtClean="0"/>
              <a:t>India long with Brazil, Japan and Germany formed the G4 in 2005 to demand UNSC reforms </a:t>
            </a:r>
          </a:p>
          <a:p>
            <a:pPr lvl="0"/>
            <a:r>
              <a:rPr lang="en-US" dirty="0" smtClean="0"/>
              <a:t>In 1996, India piloted a draft Comprehensive Convention on International Terrorism (CCIT) </a:t>
            </a:r>
          </a:p>
          <a:p>
            <a:pPr lvl="0"/>
            <a:r>
              <a:rPr lang="en-US" dirty="0" smtClean="0"/>
              <a:t>India founded in 2005 and is a major contributor to the UN Democracy Fund </a:t>
            </a:r>
          </a:p>
          <a:p>
            <a:r>
              <a:rPr lang="en-US" dirty="0" smtClean="0"/>
              <a:t> India has used the General Assembly platform for voicing strongest opposition to imperialism, colonialism and apartheid. In 1954, India took a leading part in securing political sanctions against the racialist regime of South Africa.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534400" cy="6324600"/>
          </a:xfrm>
        </p:spPr>
        <p:txBody>
          <a:bodyPr>
            <a:normAutofit/>
          </a:bodyPr>
          <a:lstStyle/>
          <a:p>
            <a:pPr lvl="0"/>
            <a:r>
              <a:rPr lang="en-US" dirty="0" smtClean="0"/>
              <a:t>In 1965, it supported fully the UN sponsored economic boycott of Rhodesia. It gave full support to the Angolan liberation movement and to the cause of Independence of Namibia. </a:t>
            </a:r>
          </a:p>
          <a:p>
            <a:pPr lvl="0"/>
            <a:r>
              <a:rPr lang="en-US" dirty="0" smtClean="0"/>
              <a:t>India also played an active role in setting up of the United Nations Conference on Trade and Development (UNCTAD) and calling for the creation of a New International Economic Order(NIEO).</a:t>
            </a:r>
          </a:p>
          <a:p>
            <a:pPr lvl="0"/>
            <a:r>
              <a:rPr lang="en-US" dirty="0" smtClean="0"/>
              <a:t> India led a group of developing countries whose support proved valuable in getting 16 countries admitted in 1955.</a:t>
            </a:r>
          </a:p>
          <a:p>
            <a:pPr lvl="0"/>
            <a:r>
              <a:rPr lang="en-US" dirty="0" smtClean="0"/>
              <a:t> India forcefully pleaded for representation of Communist China in the United Nations. </a:t>
            </a:r>
          </a:p>
          <a:p>
            <a:pPr lvl="0"/>
            <a:r>
              <a:rPr lang="en-US" dirty="0" smtClean="0"/>
              <a:t>India is a member of almost all international agencies like UNESCO, WHO,FAO, UNICEF etc.</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382000" cy="6553200"/>
          </a:xfrm>
        </p:spPr>
        <p:txBody>
          <a:bodyPr>
            <a:normAutofit/>
          </a:bodyPr>
          <a:lstStyle/>
          <a:p>
            <a:pPr lvl="0"/>
            <a:r>
              <a:rPr lang="en-US" dirty="0" smtClean="0"/>
              <a:t>Some of the prominent personalities who rendered great service to the international </a:t>
            </a:r>
            <a:r>
              <a:rPr lang="en-US" dirty="0" err="1" smtClean="0"/>
              <a:t>organisation</a:t>
            </a:r>
            <a:r>
              <a:rPr lang="en-US" dirty="0" smtClean="0"/>
              <a:t> include Mrs. Vijay </a:t>
            </a:r>
            <a:r>
              <a:rPr lang="en-US" dirty="0" err="1" smtClean="0"/>
              <a:t>Lakshmi</a:t>
            </a:r>
            <a:r>
              <a:rPr lang="en-US" dirty="0" smtClean="0"/>
              <a:t> </a:t>
            </a:r>
            <a:r>
              <a:rPr lang="en-US" dirty="0" err="1" smtClean="0"/>
              <a:t>Pandit</a:t>
            </a:r>
            <a:r>
              <a:rPr lang="en-US" dirty="0" smtClean="0"/>
              <a:t> as President of the UN General Assembly; </a:t>
            </a:r>
            <a:r>
              <a:rPr lang="en-US" dirty="0" err="1" smtClean="0"/>
              <a:t>Maulana</a:t>
            </a:r>
            <a:r>
              <a:rPr lang="en-US" dirty="0" smtClean="0"/>
              <a:t> </a:t>
            </a:r>
            <a:r>
              <a:rPr lang="en-US" dirty="0" err="1" smtClean="0"/>
              <a:t>Abul</a:t>
            </a:r>
            <a:r>
              <a:rPr lang="en-US" dirty="0" smtClean="0"/>
              <a:t> </a:t>
            </a:r>
            <a:r>
              <a:rPr lang="en-US" dirty="0" err="1" smtClean="0"/>
              <a:t>Kalam</a:t>
            </a:r>
            <a:r>
              <a:rPr lang="en-US" dirty="0" smtClean="0"/>
              <a:t> Azad and Dr. </a:t>
            </a:r>
            <a:r>
              <a:rPr lang="en-US" dirty="0" err="1" smtClean="0"/>
              <a:t>Radhakrishnan</a:t>
            </a:r>
            <a:r>
              <a:rPr lang="en-US" dirty="0" smtClean="0"/>
              <a:t> as Chairman of </a:t>
            </a:r>
            <a:r>
              <a:rPr lang="en-US" dirty="0" err="1" smtClean="0"/>
              <a:t>UNESCO;Mrs</a:t>
            </a:r>
            <a:r>
              <a:rPr lang="en-US" dirty="0" smtClean="0"/>
              <a:t>. </a:t>
            </a:r>
            <a:r>
              <a:rPr lang="en-US" dirty="0" err="1" smtClean="0"/>
              <a:t>Rajkumari</a:t>
            </a:r>
            <a:r>
              <a:rPr lang="en-US" dirty="0" smtClean="0"/>
              <a:t> </a:t>
            </a:r>
            <a:r>
              <a:rPr lang="en-US" dirty="0" err="1" smtClean="0"/>
              <a:t>Amrit</a:t>
            </a:r>
            <a:r>
              <a:rPr lang="en-US" dirty="0" smtClean="0"/>
              <a:t> </a:t>
            </a:r>
            <a:r>
              <a:rPr lang="en-US" dirty="0" err="1" smtClean="0"/>
              <a:t>Kaur</a:t>
            </a:r>
            <a:r>
              <a:rPr lang="en-US" dirty="0" smtClean="0"/>
              <a:t> as Chairperson </a:t>
            </a:r>
            <a:r>
              <a:rPr lang="en-US" dirty="0" err="1" smtClean="0"/>
              <a:t>ofWHO</a:t>
            </a:r>
            <a:r>
              <a:rPr lang="en-US" dirty="0" smtClean="0"/>
              <a:t>; Sri V.R. </a:t>
            </a:r>
            <a:r>
              <a:rPr lang="en-US" dirty="0" err="1" smtClean="0"/>
              <a:t>Sen</a:t>
            </a:r>
            <a:r>
              <a:rPr lang="en-US" dirty="0" smtClean="0"/>
              <a:t> as President of FAO; H.J. </a:t>
            </a:r>
            <a:r>
              <a:rPr lang="en-US" dirty="0" err="1" smtClean="0"/>
              <a:t>Bhaba</a:t>
            </a:r>
            <a:r>
              <a:rPr lang="en-US" dirty="0" smtClean="0"/>
              <a:t> as Chairman of Atoms for peace Commission; B.N. Rau and </a:t>
            </a:r>
            <a:r>
              <a:rPr lang="en-US" dirty="0" err="1" smtClean="0"/>
              <a:t>Nagendra</a:t>
            </a:r>
            <a:r>
              <a:rPr lang="en-US" dirty="0" smtClean="0"/>
              <a:t> Singh as Judges of International Court of Justice. Over 55,000 Indian Military and Police personnel have served under the UN flag in 35 UN peace keeping operations in all the continents of the globe. General </a:t>
            </a:r>
            <a:r>
              <a:rPr lang="en-US" dirty="0" err="1" smtClean="0"/>
              <a:t>Thimmaya</a:t>
            </a:r>
            <a:r>
              <a:rPr lang="en-US" dirty="0" smtClean="0"/>
              <a:t>, </a:t>
            </a:r>
            <a:r>
              <a:rPr lang="en-US" dirty="0" err="1" smtClean="0"/>
              <a:t>Prem</a:t>
            </a:r>
            <a:r>
              <a:rPr lang="en-US" dirty="0" smtClean="0"/>
              <a:t> </a:t>
            </a:r>
            <a:r>
              <a:rPr lang="en-US" dirty="0" err="1" smtClean="0"/>
              <a:t>Chand</a:t>
            </a:r>
            <a:r>
              <a:rPr lang="en-US" dirty="0" smtClean="0"/>
              <a:t>, </a:t>
            </a:r>
            <a:r>
              <a:rPr lang="en-US" dirty="0" err="1" smtClean="0"/>
              <a:t>Rikliye</a:t>
            </a:r>
            <a:r>
              <a:rPr lang="en-US" dirty="0" smtClean="0"/>
              <a:t> and </a:t>
            </a:r>
            <a:r>
              <a:rPr lang="en-US" dirty="0" err="1" smtClean="0"/>
              <a:t>Satish</a:t>
            </a:r>
            <a:r>
              <a:rPr lang="en-US" dirty="0" smtClean="0"/>
              <a:t> </a:t>
            </a:r>
            <a:r>
              <a:rPr lang="en-US" dirty="0" err="1" smtClean="0"/>
              <a:t>Nambiar</a:t>
            </a:r>
            <a:r>
              <a:rPr lang="en-US" dirty="0" smtClean="0"/>
              <a:t> being chosen by the UN Secretary Generals to Command UN peacekeeping forces at different points of time. Recently an Indian, Major General </a:t>
            </a:r>
            <a:r>
              <a:rPr lang="en-US" dirty="0" err="1" smtClean="0"/>
              <a:t>Randhir</a:t>
            </a:r>
            <a:r>
              <a:rPr lang="en-US" dirty="0" smtClean="0"/>
              <a:t> Kumar Mehta has been appointed as the world body's Military Adviser for peace keeping. This is the first time that a nominee from a developing country has occupied this highly prestigious post.</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p:cNvPicPr>
            <a:picLocks noGrp="1" noChangeAspect="1" noChangeArrowheads="1"/>
          </p:cNvPicPr>
          <p:nvPr>
            <p:ph idx="1"/>
          </p:nvPr>
        </p:nvPicPr>
        <p:blipFill>
          <a:blip r:embed="rId2" cstate="print"/>
          <a:srcRect/>
          <a:stretch>
            <a:fillRect/>
          </a:stretch>
        </p:blipFill>
        <p:spPr bwMode="auto">
          <a:xfrm>
            <a:off x="4495800" y="1219200"/>
            <a:ext cx="4215837" cy="3570287"/>
          </a:xfrm>
          <a:prstGeom prst="rect">
            <a:avLst/>
          </a:prstGeom>
          <a:noFill/>
          <a:ln w="9525">
            <a:noFill/>
            <a:miter lim="800000"/>
            <a:headEnd/>
            <a:tailEnd/>
          </a:ln>
          <a:effectLst/>
        </p:spPr>
      </p:pic>
      <p:pic>
        <p:nvPicPr>
          <p:cNvPr id="6" name="Picture 5" descr="640px-Flag_of_India.svg.png"/>
          <p:cNvPicPr>
            <a:picLocks noChangeAspect="1"/>
          </p:cNvPicPr>
          <p:nvPr/>
        </p:nvPicPr>
        <p:blipFill>
          <a:blip r:embed="rId3" cstate="print"/>
          <a:stretch>
            <a:fillRect/>
          </a:stretch>
        </p:blipFill>
        <p:spPr>
          <a:xfrm>
            <a:off x="304800" y="1752600"/>
            <a:ext cx="3997377" cy="2667000"/>
          </a:xfrm>
          <a:prstGeom prst="rect">
            <a:avLst/>
          </a:prstGeom>
        </p:spPr>
      </p:pic>
      <p:sp>
        <p:nvSpPr>
          <p:cNvPr id="7" name="TextBox 6"/>
          <p:cNvSpPr txBox="1"/>
          <p:nvPr/>
        </p:nvSpPr>
        <p:spPr>
          <a:xfrm>
            <a:off x="381000" y="4724400"/>
            <a:ext cx="3962400" cy="461665"/>
          </a:xfrm>
          <a:prstGeom prst="rect">
            <a:avLst/>
          </a:prstGeom>
          <a:noFill/>
        </p:spPr>
        <p:txBody>
          <a:bodyPr wrap="square" rtlCol="0">
            <a:spAutoFit/>
          </a:bodyPr>
          <a:lstStyle/>
          <a:p>
            <a:r>
              <a:rPr lang="en-US" sz="2400" dirty="0" smtClean="0"/>
              <a:t>INDIA’s Flag</a:t>
            </a:r>
            <a:endParaRPr lang="en-US" sz="2400" dirty="0"/>
          </a:p>
        </p:txBody>
      </p:sp>
      <p:sp>
        <p:nvSpPr>
          <p:cNvPr id="8" name="TextBox 7"/>
          <p:cNvSpPr txBox="1"/>
          <p:nvPr/>
        </p:nvSpPr>
        <p:spPr>
          <a:xfrm>
            <a:off x="4800600" y="5029200"/>
            <a:ext cx="3505200" cy="461665"/>
          </a:xfrm>
          <a:prstGeom prst="rect">
            <a:avLst/>
          </a:prstGeom>
          <a:noFill/>
        </p:spPr>
        <p:txBody>
          <a:bodyPr wrap="square" rtlCol="0">
            <a:spAutoFit/>
          </a:bodyPr>
          <a:lstStyle/>
          <a:p>
            <a:r>
              <a:rPr lang="en-US" sz="2400" dirty="0" smtClean="0"/>
              <a:t>UNO’s Flag</a:t>
            </a:r>
            <a:endParaRPr lang="en-US" sz="24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467600" cy="1143000"/>
          </a:xfrm>
        </p:spPr>
        <p:txBody>
          <a:bodyPr>
            <a:normAutofit fontScale="90000"/>
          </a:bodyPr>
          <a:lstStyle/>
          <a:p>
            <a:r>
              <a:rPr lang="en-US" b="1" i="1" u="sng" dirty="0" smtClean="0">
                <a:solidFill>
                  <a:srgbClr val="0070C0"/>
                </a:solidFill>
              </a:rPr>
              <a:t>INDIA’s DEMAND for UN SECURITY COUNCIL’s PERMANENT SEAT :-</a:t>
            </a:r>
            <a:endParaRPr lang="en-US" i="1" dirty="0">
              <a:solidFill>
                <a:srgbClr val="0070C0"/>
              </a:solidFill>
            </a:endParaRPr>
          </a:p>
        </p:txBody>
      </p:sp>
      <p:sp>
        <p:nvSpPr>
          <p:cNvPr id="3" name="Content Placeholder 2"/>
          <p:cNvSpPr>
            <a:spLocks noGrp="1"/>
          </p:cNvSpPr>
          <p:nvPr>
            <p:ph idx="1"/>
          </p:nvPr>
        </p:nvSpPr>
        <p:spPr>
          <a:xfrm>
            <a:off x="304800" y="1219200"/>
            <a:ext cx="8382000" cy="5638800"/>
          </a:xfrm>
        </p:spPr>
        <p:txBody>
          <a:bodyPr>
            <a:normAutofit/>
          </a:bodyPr>
          <a:lstStyle/>
          <a:p>
            <a:pPr>
              <a:buNone/>
            </a:pPr>
            <a:r>
              <a:rPr lang="en-US" sz="2600" b="1" dirty="0" smtClean="0"/>
              <a:t>Why Should India Be a Permanent Member?</a:t>
            </a:r>
            <a:endParaRPr lang="en-US" sz="2600" dirty="0" smtClean="0"/>
          </a:p>
          <a:p>
            <a:r>
              <a:rPr lang="en-US" dirty="0" smtClean="0"/>
              <a:t>* India constitutes 16% of the world's population and has emerged as a major power of South Asia.</a:t>
            </a:r>
          </a:p>
          <a:p>
            <a:r>
              <a:rPr lang="en-US" dirty="0" smtClean="0"/>
              <a:t>* India has played a proactive role in restoration of peace in the world. It has been a great exponent in the non-alignment concept. Out of 112 NAM countries none has the permanent seat. Therefore, a major section of the world is deprived of being represented in the SC as its permanent member.</a:t>
            </a:r>
          </a:p>
          <a:p>
            <a:r>
              <a:rPr lang="en-US" dirty="0" smtClean="0"/>
              <a:t>* Now India is a nuclear power, and it has committed itself towards making Indian Ocean as Zone of Peace by adhering to the doctrine of 'no first use'.</a:t>
            </a:r>
          </a:p>
          <a:p>
            <a:r>
              <a:rPr lang="en-US" dirty="0" smtClean="0"/>
              <a:t>* India is among the founding nations of the UN and has been very instrumental in helping the UN in the process of peace keeping in the world.</a:t>
            </a:r>
          </a:p>
          <a:p>
            <a:r>
              <a:rPr lang="en-US" dirty="0" smtClean="0"/>
              <a:t>* India is the biggest democracy in the world and cherishes the values enshrined in the UN Charter more than any other nation of the world.</a:t>
            </a:r>
          </a:p>
          <a:p>
            <a:r>
              <a:rPr lang="en-US" dirty="0" smtClean="0"/>
              <a:t>* In the economic arena, within fifty-seven years of independence, India has displayed</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458200" cy="6324600"/>
          </a:xfrm>
        </p:spPr>
        <p:txBody>
          <a:bodyPr>
            <a:normAutofit/>
          </a:bodyPr>
          <a:lstStyle/>
          <a:p>
            <a:r>
              <a:rPr lang="en-US" dirty="0" smtClean="0"/>
              <a:t>substantial dynamism. In the 1990s, our rate </a:t>
            </a:r>
            <a:r>
              <a:rPr lang="en-US" dirty="0" err="1" smtClean="0"/>
              <a:t>ofgrowth</a:t>
            </a:r>
            <a:r>
              <a:rPr lang="en-US" dirty="0" smtClean="0"/>
              <a:t> averaged 6% per annum. India is likely to become one of the largest markets in the world, with a middle class estimated to be in the region of 500 million by the year of 2025. The emergence of India as a major player in the software and IT enabled services sectors has raised India's economic profile, and it is now </a:t>
            </a:r>
            <a:r>
              <a:rPr lang="en-US" dirty="0" err="1" smtClean="0"/>
              <a:t>beingseen</a:t>
            </a:r>
            <a:r>
              <a:rPr lang="en-US" dirty="0" smtClean="0"/>
              <a:t> as an economic superpower in the making.</a:t>
            </a:r>
          </a:p>
          <a:p>
            <a:pPr>
              <a:buNone/>
            </a:pPr>
            <a:r>
              <a:rPr lang="en-US" b="1" dirty="0" smtClean="0"/>
              <a:t>Merits of India's Getting the Permanent Seat in the UNSC</a:t>
            </a:r>
            <a:endParaRPr lang="en-US" dirty="0" smtClean="0"/>
          </a:p>
          <a:p>
            <a:r>
              <a:rPr lang="en-US" dirty="0" smtClean="0"/>
              <a:t>* To maintain international peace and security in accordance with the principles and purposes of the UN.</a:t>
            </a:r>
          </a:p>
          <a:p>
            <a:r>
              <a:rPr lang="en-US" dirty="0" smtClean="0"/>
              <a:t>* To investigate any dispute or situation which might lead to international friction.</a:t>
            </a:r>
          </a:p>
          <a:p>
            <a:r>
              <a:rPr lang="en-US" dirty="0" smtClean="0"/>
              <a:t>* To recommend methods of adjusting such disputes or the terms of settlement. </a:t>
            </a:r>
          </a:p>
          <a:p>
            <a:r>
              <a:rPr lang="en-US" dirty="0" smtClean="0"/>
              <a:t>* To formulate plans for establishing a system to regulate armaments.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305800" cy="6400800"/>
          </a:xfrm>
        </p:spPr>
        <p:txBody>
          <a:bodyPr>
            <a:normAutofit/>
          </a:bodyPr>
          <a:lstStyle/>
          <a:p>
            <a:r>
              <a:rPr lang="en-US" dirty="0" smtClean="0"/>
              <a:t>* To determine the existence of a threat to the peace or act of aggression and to recommend what action should be taken.</a:t>
            </a:r>
          </a:p>
          <a:p>
            <a:r>
              <a:rPr lang="en-US" dirty="0" smtClean="0"/>
              <a:t>* To call on members to apply economic sanctions and other measures not involving the use of force to prevent or stop aggression.</a:t>
            </a:r>
          </a:p>
          <a:p>
            <a:r>
              <a:rPr lang="en-US" dirty="0" smtClean="0"/>
              <a:t>* To take military action against an aggressor.</a:t>
            </a:r>
          </a:p>
          <a:p>
            <a:r>
              <a:rPr lang="en-US" dirty="0" smtClean="0"/>
              <a:t>* To exercise the </a:t>
            </a:r>
            <a:r>
              <a:rPr lang="en-US" dirty="0" err="1" smtClean="0"/>
              <a:t>adminission</a:t>
            </a:r>
            <a:r>
              <a:rPr lang="en-US" dirty="0" smtClean="0"/>
              <a:t> of new members.</a:t>
            </a:r>
          </a:p>
          <a:p>
            <a:r>
              <a:rPr lang="en-US" dirty="0" smtClean="0"/>
              <a:t>* To recommend the General Assembly for the appointment of the Secretary General and,</a:t>
            </a:r>
          </a:p>
          <a:p>
            <a:r>
              <a:rPr lang="en-US" dirty="0" smtClean="0"/>
              <a:t>together with the Assembly, to elect the judges of the international court of justice.</a:t>
            </a:r>
          </a:p>
          <a:p>
            <a:pPr>
              <a:buNone/>
            </a:pPr>
            <a:r>
              <a:rPr lang="en-US" b="1" u="sng" dirty="0" smtClean="0"/>
              <a:t>Kofi Annan Recommendations :-</a:t>
            </a:r>
          </a:p>
          <a:p>
            <a:pPr>
              <a:buNone/>
            </a:pPr>
            <a:r>
              <a:rPr lang="en-US" dirty="0" smtClean="0"/>
              <a:t>		Expansion of the Security Council is the most important and most politically difficult subject that the panel has to make recommendations on. The panel in its final report in December 2004 gave two options :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0"/>
            <a:ext cx="8458200" cy="6858000"/>
          </a:xfrm>
        </p:spPr>
        <p:txBody>
          <a:bodyPr>
            <a:normAutofit/>
          </a:bodyPr>
          <a:lstStyle/>
          <a:p>
            <a:r>
              <a:rPr lang="en-US" dirty="0" smtClean="0"/>
              <a:t>(1)Providing for increasing the numbers of permanent seats without veto powers by 6 and nonpermanent seats by 3, and</a:t>
            </a:r>
          </a:p>
          <a:p>
            <a:r>
              <a:rPr lang="en-US" dirty="0" smtClean="0"/>
              <a:t> (2) The number of permanent members would be kept at five but there would be a new category of eight semi-permanent members without veto with renewable four-year terms, with 11 non-permanent members making up the balance. </a:t>
            </a:r>
          </a:p>
          <a:p>
            <a:pPr>
              <a:buNone/>
            </a:pPr>
            <a:r>
              <a:rPr lang="en-US" b="1" u="sng" dirty="0" smtClean="0"/>
              <a:t>For India :- </a:t>
            </a:r>
            <a:endParaRPr lang="en-US" dirty="0" smtClean="0"/>
          </a:p>
          <a:p>
            <a:r>
              <a:rPr lang="en-US" dirty="0" smtClean="0"/>
              <a:t>the chances of getting into the permanent membership of the UN Security Council are very high. But the chances of getting veto power are highly doubtful. Ideally one loves to have such a power, but a permanent position in the Security Council even without a veto is not a bad idea. A Security Council seat even without a veto can definitely change the course of India's destiny drastically.</a:t>
            </a:r>
          </a:p>
          <a:p>
            <a:r>
              <a:rPr lang="en-US" dirty="0" smtClean="0"/>
              <a:t> India, in the first instance, should accept a berth on the Security Council and then lobby hard to achieve equal status in the Council with the permanent five veto-wielding nations.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467600" cy="914400"/>
          </a:xfrm>
        </p:spPr>
        <p:txBody>
          <a:bodyPr>
            <a:normAutofit/>
          </a:bodyPr>
          <a:lstStyle/>
          <a:p>
            <a:r>
              <a:rPr lang="en-US" sz="3200" b="1" i="1" u="sng" dirty="0" smtClean="0">
                <a:solidFill>
                  <a:srgbClr val="0070C0"/>
                </a:solidFill>
              </a:rPr>
              <a:t>RECENT INDO-UN Relations</a:t>
            </a:r>
            <a:endParaRPr lang="en-US" sz="3200" b="1" i="1" u="sng" dirty="0">
              <a:solidFill>
                <a:srgbClr val="0070C0"/>
              </a:solidFill>
            </a:endParaRPr>
          </a:p>
        </p:txBody>
      </p:sp>
      <p:sp>
        <p:nvSpPr>
          <p:cNvPr id="3" name="Content Placeholder 2"/>
          <p:cNvSpPr>
            <a:spLocks noGrp="1"/>
          </p:cNvSpPr>
          <p:nvPr>
            <p:ph idx="1"/>
          </p:nvPr>
        </p:nvSpPr>
        <p:spPr>
          <a:xfrm>
            <a:off x="228600" y="914400"/>
            <a:ext cx="8458200" cy="5715000"/>
          </a:xfrm>
        </p:spPr>
        <p:txBody>
          <a:bodyPr>
            <a:normAutofit/>
          </a:bodyPr>
          <a:lstStyle/>
          <a:p>
            <a:pPr lvl="0"/>
            <a:r>
              <a:rPr lang="en-US" dirty="0" smtClean="0"/>
              <a:t>Former narcotics Commissioner of India was elected to International Narcotics Control Board for the term 2015-2020.</a:t>
            </a:r>
          </a:p>
          <a:p>
            <a:pPr lvl="0"/>
            <a:r>
              <a:rPr lang="en-US" dirty="0" smtClean="0"/>
              <a:t>India’s representative was re-elected to the Committee of Economics, Social &amp; Cultural Rights for the term 2015-2017.</a:t>
            </a:r>
          </a:p>
          <a:p>
            <a:pPr lvl="0"/>
            <a:r>
              <a:rPr lang="en-US" dirty="0" smtClean="0"/>
              <a:t>India was also successfully elected to the Executive Board of UNDP for the term 2015-2018 &amp; the Commission on Science &amp; Technology for Development of the term 2015-2018.</a:t>
            </a:r>
          </a:p>
          <a:p>
            <a:pPr lvl="0"/>
            <a:r>
              <a:rPr lang="en-US" dirty="0" smtClean="0"/>
              <a:t> India’s candidate ; Dr. </a:t>
            </a:r>
            <a:r>
              <a:rPr lang="en-US" dirty="0" err="1" smtClean="0"/>
              <a:t>Rasik</a:t>
            </a:r>
            <a:r>
              <a:rPr lang="en-US" dirty="0" smtClean="0"/>
              <a:t> </a:t>
            </a:r>
            <a:r>
              <a:rPr lang="en-US" dirty="0" err="1" smtClean="0"/>
              <a:t>Ravindra</a:t>
            </a:r>
            <a:r>
              <a:rPr lang="en-US" dirty="0" smtClean="0"/>
              <a:t>, former Director, National Centre for Antarctic and Ocean Research (NCAOR) was elected to Commission on the Continental Shelf during the 24</a:t>
            </a:r>
            <a:r>
              <a:rPr lang="en-US" baseline="30000" dirty="0" smtClean="0"/>
              <a:t>th</a:t>
            </a:r>
            <a:r>
              <a:rPr lang="en-US" dirty="0" smtClean="0"/>
              <a:t>  Meeting of State Parties to the UN Convention on the Law of the Sea held on 12  June 2014. He will serve in the Commission till 2017. </a:t>
            </a:r>
          </a:p>
          <a:p>
            <a:pPr lvl="0"/>
            <a:r>
              <a:rPr lang="en-US" dirty="0" smtClean="0"/>
              <a:t>India was elected for a four year team to the Inter-governmental Committee for Safeguarding the Intangible Cultural Heritage at UNESCO ,Paris on 4 June 2014, receiving the highest number of votes among the  10 contesting , Member States.</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458200" cy="6324600"/>
          </a:xfrm>
        </p:spPr>
        <p:txBody>
          <a:bodyPr>
            <a:normAutofit/>
          </a:bodyPr>
          <a:lstStyle/>
          <a:p>
            <a:pPr lvl="0"/>
            <a:r>
              <a:rPr lang="en-US" dirty="0" smtClean="0"/>
              <a:t>India was elected Vice President (representing the Asia-Pacific Group) in the Bureau of the Human Rights Council (HRC) for 2014.</a:t>
            </a:r>
          </a:p>
          <a:p>
            <a:pPr lvl="0"/>
            <a:r>
              <a:rPr lang="en-US" dirty="0" smtClean="0"/>
              <a:t> The consideration of India’s combined 3</a:t>
            </a:r>
            <a:r>
              <a:rPr lang="en-US" baseline="30000" dirty="0" smtClean="0"/>
              <a:t>rd</a:t>
            </a:r>
            <a:r>
              <a:rPr lang="en-US" dirty="0" smtClean="0"/>
              <a:t> &amp; 4</a:t>
            </a:r>
            <a:r>
              <a:rPr lang="en-US" baseline="30000" dirty="0" smtClean="0"/>
              <a:t>th</a:t>
            </a:r>
            <a:r>
              <a:rPr lang="en-US" dirty="0" smtClean="0"/>
              <a:t> periodic report on the Convention of the Rights of the Child as well as Initial Reports on the Optional Protocols ‘Involvement of Children in Armed Conflict’ &amp; ‘Sale of Children, Child Prostitution &amp; Child Pornography’ by the UN Committee on rights of the Child (CRC) took place on 2-3 June 2014 at Geneva. Secretary, Ministry of Women &amp; Child Development led an inter-ministerial delegation for the interactive dialogue.</a:t>
            </a:r>
          </a:p>
          <a:p>
            <a:pPr lvl="0"/>
            <a:r>
              <a:rPr lang="en-US" dirty="0" smtClean="0"/>
              <a:t>India was granted ‘OBSERVER’ status in the </a:t>
            </a:r>
            <a:r>
              <a:rPr lang="en-US" dirty="0" err="1" smtClean="0"/>
              <a:t>Artic</a:t>
            </a:r>
            <a:r>
              <a:rPr lang="en-US" dirty="0" smtClean="0"/>
              <a:t> Council during at </a:t>
            </a:r>
            <a:r>
              <a:rPr lang="en-US" dirty="0" err="1" smtClean="0"/>
              <a:t>Kiruna</a:t>
            </a:r>
            <a:r>
              <a:rPr lang="en-US" dirty="0" smtClean="0"/>
              <a:t> Ministered Meeting held in May 2013. In July 2013, Indi joined international anti-corruption Academy (IACA) based on </a:t>
            </a:r>
            <a:r>
              <a:rPr lang="en-US" dirty="0" err="1" smtClean="0"/>
              <a:t>Laxnburg</a:t>
            </a:r>
            <a:r>
              <a:rPr lang="en-US" dirty="0" smtClean="0"/>
              <a:t>, Austria. Another significant development was India’s accession to the Madrid Protocol on trademarks.</a:t>
            </a:r>
          </a:p>
          <a:p>
            <a:pPr lvl="0"/>
            <a:r>
              <a:rPr lang="en-US" dirty="0" smtClean="0"/>
              <a:t>The UN Special </a:t>
            </a:r>
            <a:r>
              <a:rPr lang="en-US" dirty="0" err="1" smtClean="0"/>
              <a:t>Rapporteure</a:t>
            </a:r>
            <a:r>
              <a:rPr lang="en-US" dirty="0" smtClean="0"/>
              <a:t> on violence against women, its causes &amp; consequences visited India in </a:t>
            </a:r>
            <a:r>
              <a:rPr lang="en-US" dirty="0" err="1" smtClean="0"/>
              <a:t>Apri</a:t>
            </a:r>
            <a:r>
              <a:rPr lang="en-US" dirty="0" smtClean="0"/>
              <a:t> 2013.</a:t>
            </a:r>
          </a:p>
          <a:p>
            <a:pPr lvl="0"/>
            <a:r>
              <a:rPr lang="en-US" dirty="0" smtClean="0"/>
              <a:t>Prime Minister </a:t>
            </a:r>
            <a:r>
              <a:rPr lang="en-US" dirty="0" err="1" smtClean="0"/>
              <a:t>Shri</a:t>
            </a:r>
            <a:r>
              <a:rPr lang="en-US" dirty="0" smtClean="0"/>
              <a:t> </a:t>
            </a:r>
            <a:r>
              <a:rPr lang="en-US" dirty="0" err="1" smtClean="0"/>
              <a:t>Narendra</a:t>
            </a:r>
            <a:r>
              <a:rPr lang="en-US" dirty="0" smtClean="0"/>
              <a:t> </a:t>
            </a:r>
            <a:r>
              <a:rPr lang="en-US" dirty="0" err="1" smtClean="0"/>
              <a:t>Modi</a:t>
            </a:r>
            <a:r>
              <a:rPr lang="en-US" dirty="0" smtClean="0"/>
              <a:t> addressed the 69</a:t>
            </a:r>
            <a:r>
              <a:rPr lang="en-US" baseline="30000" dirty="0" smtClean="0"/>
              <a:t>th</a:t>
            </a:r>
            <a:r>
              <a:rPr lang="en-US" dirty="0" smtClean="0"/>
              <a:t> session of the UN General Assembly on 27</a:t>
            </a:r>
            <a:r>
              <a:rPr lang="en-US" baseline="30000" dirty="0" smtClean="0"/>
              <a:t>th</a:t>
            </a:r>
            <a:r>
              <a:rPr lang="en-US" dirty="0" smtClean="0"/>
              <a:t> Sept, 2014.</a:t>
            </a:r>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15962"/>
          </a:xfrm>
        </p:spPr>
        <p:txBody>
          <a:bodyPr>
            <a:normAutofit/>
          </a:bodyPr>
          <a:lstStyle/>
          <a:p>
            <a:pPr algn="ctr"/>
            <a:r>
              <a:rPr lang="en-US" sz="3200" b="1" i="1" u="sng" dirty="0" smtClean="0">
                <a:solidFill>
                  <a:srgbClr val="0070C0"/>
                </a:solidFill>
              </a:rPr>
              <a:t>bibliography</a:t>
            </a:r>
            <a:endParaRPr lang="en-US" sz="3200" b="1" i="1" u="sng" dirty="0">
              <a:solidFill>
                <a:srgbClr val="0070C0"/>
              </a:solidFill>
            </a:endParaRPr>
          </a:p>
        </p:txBody>
      </p:sp>
      <p:sp>
        <p:nvSpPr>
          <p:cNvPr id="3" name="Content Placeholder 2"/>
          <p:cNvSpPr>
            <a:spLocks noGrp="1"/>
          </p:cNvSpPr>
          <p:nvPr>
            <p:ph idx="1"/>
          </p:nvPr>
        </p:nvSpPr>
        <p:spPr>
          <a:xfrm>
            <a:off x="304800" y="1219200"/>
            <a:ext cx="8305800" cy="5410200"/>
          </a:xfrm>
        </p:spPr>
        <p:txBody>
          <a:bodyPr>
            <a:normAutofit/>
          </a:bodyPr>
          <a:lstStyle/>
          <a:p>
            <a:r>
              <a:rPr lang="en-US" sz="2000" dirty="0" err="1" smtClean="0"/>
              <a:t>Prakash</a:t>
            </a:r>
            <a:r>
              <a:rPr lang="en-US" sz="2000" dirty="0" smtClean="0"/>
              <a:t> </a:t>
            </a:r>
            <a:r>
              <a:rPr lang="en-US" sz="2000" dirty="0" err="1" smtClean="0"/>
              <a:t>Chandar</a:t>
            </a:r>
            <a:r>
              <a:rPr lang="en-US" sz="2000" dirty="0" smtClean="0"/>
              <a:t> &amp; </a:t>
            </a:r>
            <a:r>
              <a:rPr lang="en-US" sz="2000" dirty="0" err="1" smtClean="0"/>
              <a:t>Prem</a:t>
            </a:r>
            <a:r>
              <a:rPr lang="en-US" sz="2000" dirty="0" smtClean="0"/>
              <a:t> Chopra, “Comparative Politics &amp; International Relations”, Cosmos </a:t>
            </a:r>
            <a:r>
              <a:rPr lang="en-US" sz="2000" dirty="0" err="1" smtClean="0"/>
              <a:t>Bookhives</a:t>
            </a:r>
            <a:r>
              <a:rPr lang="en-US" sz="2000" dirty="0" smtClean="0"/>
              <a:t> Publ.</a:t>
            </a:r>
          </a:p>
          <a:p>
            <a:r>
              <a:rPr lang="en-US" sz="2000" dirty="0" smtClean="0"/>
              <a:t>“INDIA 2015”, Publication Division, Ministry of Information &amp; Broadcasting, GOI</a:t>
            </a:r>
          </a:p>
          <a:p>
            <a:r>
              <a:rPr lang="en-US" sz="2000" dirty="0" smtClean="0">
                <a:hlinkClick r:id="rId2"/>
              </a:rPr>
              <a:t>www.mea.govt</a:t>
            </a:r>
            <a:endParaRPr lang="en-US" sz="2000" dirty="0" smtClean="0"/>
          </a:p>
          <a:p>
            <a:r>
              <a:rPr lang="en-US" sz="2000" dirty="0" err="1" smtClean="0"/>
              <a:t>Kalpana</a:t>
            </a:r>
            <a:r>
              <a:rPr lang="en-US" sz="2000" dirty="0" smtClean="0"/>
              <a:t> </a:t>
            </a:r>
            <a:r>
              <a:rPr lang="en-US" sz="2000" dirty="0" err="1" smtClean="0"/>
              <a:t>Rajaram</a:t>
            </a:r>
            <a:r>
              <a:rPr lang="en-US" sz="2000" dirty="0" smtClean="0"/>
              <a:t>, “International </a:t>
            </a:r>
            <a:r>
              <a:rPr lang="en-US" sz="2000" dirty="0" err="1" smtClean="0"/>
              <a:t>Orgnisations</a:t>
            </a:r>
            <a:r>
              <a:rPr lang="en-US" sz="2000" dirty="0" smtClean="0"/>
              <a:t>: Conference &amp; Treaties”, Spectrum Publ.</a:t>
            </a:r>
          </a:p>
          <a:p>
            <a:r>
              <a:rPr lang="en-US" sz="2000" dirty="0" smtClean="0"/>
              <a:t>N D </a:t>
            </a:r>
            <a:r>
              <a:rPr lang="en-US" sz="2000" dirty="0" err="1" smtClean="0"/>
              <a:t>Arora</a:t>
            </a:r>
            <a:r>
              <a:rPr lang="en-US" sz="2000" dirty="0" smtClean="0"/>
              <a:t>, “Political Science”, TMH Publ.</a:t>
            </a:r>
          </a:p>
          <a:p>
            <a:r>
              <a:rPr lang="en-US" sz="2000" dirty="0" err="1" smtClean="0"/>
              <a:t>Shailendra</a:t>
            </a:r>
            <a:r>
              <a:rPr lang="en-US" sz="2000" dirty="0" smtClean="0"/>
              <a:t> </a:t>
            </a:r>
            <a:r>
              <a:rPr lang="en-US" sz="2000" dirty="0" err="1" smtClean="0"/>
              <a:t>Devalankar</a:t>
            </a:r>
            <a:r>
              <a:rPr lang="en-US" sz="2000" dirty="0" smtClean="0"/>
              <a:t>, “India’s Foreign policy (</a:t>
            </a:r>
            <a:r>
              <a:rPr lang="en-US" sz="2000" dirty="0" err="1" smtClean="0"/>
              <a:t>Bharatiy</a:t>
            </a:r>
            <a:r>
              <a:rPr lang="en-US" sz="2000" dirty="0" smtClean="0"/>
              <a:t> </a:t>
            </a:r>
            <a:r>
              <a:rPr lang="en-US" sz="2000" dirty="0" err="1" smtClean="0"/>
              <a:t>Parrashtra</a:t>
            </a:r>
            <a:r>
              <a:rPr lang="en-US" sz="2000" dirty="0" smtClean="0"/>
              <a:t> </a:t>
            </a:r>
            <a:r>
              <a:rPr lang="en-US" sz="2000" dirty="0" err="1" smtClean="0"/>
              <a:t>Dhoran</a:t>
            </a:r>
            <a:r>
              <a:rPr lang="en-US" sz="2000" dirty="0" smtClean="0"/>
              <a:t>)”, </a:t>
            </a:r>
            <a:r>
              <a:rPr lang="en-US" sz="2000" dirty="0" err="1" smtClean="0"/>
              <a:t>Pratima</a:t>
            </a:r>
            <a:r>
              <a:rPr lang="en-US" sz="2000" dirty="0" smtClean="0"/>
              <a:t> Publication</a:t>
            </a:r>
          </a:p>
          <a:p>
            <a:r>
              <a:rPr lang="en-US" sz="2000" dirty="0" err="1" smtClean="0"/>
              <a:t>Archis</a:t>
            </a:r>
            <a:r>
              <a:rPr lang="en-US" sz="2000" i="1" dirty="0" smtClean="0"/>
              <a:t> </a:t>
            </a:r>
            <a:r>
              <a:rPr lang="en-US" sz="2000" dirty="0" smtClean="0"/>
              <a:t>Mohan</a:t>
            </a:r>
            <a:r>
              <a:rPr lang="en-US" sz="2000" i="1" dirty="0" smtClean="0"/>
              <a:t>, </a:t>
            </a:r>
            <a:r>
              <a:rPr lang="en-US" sz="2000" dirty="0" smtClean="0"/>
              <a:t>article-</a:t>
            </a:r>
            <a:r>
              <a:rPr lang="en-US" sz="2000" i="1" dirty="0" smtClean="0"/>
              <a:t> “</a:t>
            </a:r>
            <a:r>
              <a:rPr lang="en-US" sz="2000" dirty="0" smtClean="0"/>
              <a:t>India and the United Nations: the quest for equity”</a:t>
            </a:r>
          </a:p>
          <a:p>
            <a:r>
              <a:rPr lang="en-US" sz="2000" dirty="0" smtClean="0"/>
              <a:t>Wikipedia.org</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surekha\Desktop\images (3).jpg"/>
          <p:cNvPicPr>
            <a:picLocks noGrp="1" noChangeAspect="1" noChangeArrowheads="1"/>
          </p:cNvPicPr>
          <p:nvPr>
            <p:ph idx="1"/>
          </p:nvPr>
        </p:nvPicPr>
        <p:blipFill>
          <a:blip r:embed="rId2" cstate="print"/>
          <a:srcRect/>
          <a:stretch>
            <a:fillRect/>
          </a:stretch>
        </p:blipFill>
        <p:spPr bwMode="auto">
          <a:xfrm>
            <a:off x="304800" y="457200"/>
            <a:ext cx="3162300" cy="4219575"/>
          </a:xfrm>
          <a:prstGeom prst="rect">
            <a:avLst/>
          </a:prstGeom>
          <a:noFill/>
        </p:spPr>
      </p:pic>
      <p:pic>
        <p:nvPicPr>
          <p:cNvPr id="1027" name="Picture 3" descr="C:\Users\surekha\Desktop\images.png"/>
          <p:cNvPicPr>
            <a:picLocks noChangeAspect="1" noChangeArrowheads="1"/>
          </p:cNvPicPr>
          <p:nvPr/>
        </p:nvPicPr>
        <p:blipFill>
          <a:blip r:embed="rId3" cstate="print"/>
          <a:srcRect/>
          <a:stretch>
            <a:fillRect/>
          </a:stretch>
        </p:blipFill>
        <p:spPr bwMode="auto">
          <a:xfrm>
            <a:off x="3886200" y="1524000"/>
            <a:ext cx="4988169" cy="2819400"/>
          </a:xfrm>
          <a:prstGeom prst="rect">
            <a:avLst/>
          </a:prstGeom>
          <a:noFill/>
        </p:spPr>
      </p:pic>
      <p:sp>
        <p:nvSpPr>
          <p:cNvPr id="7" name="TextBox 6"/>
          <p:cNvSpPr txBox="1"/>
          <p:nvPr/>
        </p:nvSpPr>
        <p:spPr>
          <a:xfrm>
            <a:off x="304800" y="4800600"/>
            <a:ext cx="4648200" cy="461665"/>
          </a:xfrm>
          <a:prstGeom prst="rect">
            <a:avLst/>
          </a:prstGeom>
          <a:noFill/>
        </p:spPr>
        <p:txBody>
          <a:bodyPr wrap="square" rtlCol="0">
            <a:spAutoFit/>
          </a:bodyPr>
          <a:lstStyle/>
          <a:p>
            <a:r>
              <a:rPr lang="en-US" sz="2400" b="1" dirty="0" smtClean="0"/>
              <a:t>Headquarter @ New York</a:t>
            </a:r>
            <a:endParaRPr lang="en-US" sz="2400" b="1" dirty="0"/>
          </a:p>
        </p:txBody>
      </p:sp>
      <p:sp>
        <p:nvSpPr>
          <p:cNvPr id="8" name="TextBox 7"/>
          <p:cNvSpPr txBox="1"/>
          <p:nvPr/>
        </p:nvSpPr>
        <p:spPr>
          <a:xfrm>
            <a:off x="4267200" y="533400"/>
            <a:ext cx="4343400" cy="461665"/>
          </a:xfrm>
          <a:prstGeom prst="rect">
            <a:avLst/>
          </a:prstGeom>
          <a:noFill/>
        </p:spPr>
        <p:txBody>
          <a:bodyPr wrap="square" rtlCol="0">
            <a:spAutoFit/>
          </a:bodyPr>
          <a:lstStyle/>
          <a:p>
            <a:r>
              <a:rPr lang="en-US" sz="2400" b="1" dirty="0" smtClean="0"/>
              <a:t>Structure Of UN</a:t>
            </a:r>
            <a:endParaRPr lang="en-US" sz="24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92162"/>
          </a:xfrm>
        </p:spPr>
        <p:txBody>
          <a:bodyPr>
            <a:noAutofit/>
          </a:bodyPr>
          <a:lstStyle/>
          <a:p>
            <a:pPr algn="ctr"/>
            <a:r>
              <a:rPr lang="en-US" sz="4000" b="1" i="1" u="sng" dirty="0" smtClean="0">
                <a:solidFill>
                  <a:srgbClr val="0070C0"/>
                </a:solidFill>
              </a:rPr>
              <a:t>UNO</a:t>
            </a:r>
            <a:endParaRPr lang="en-US" sz="4000" dirty="0">
              <a:solidFill>
                <a:srgbClr val="0070C0"/>
              </a:solidFill>
            </a:endParaRPr>
          </a:p>
        </p:txBody>
      </p:sp>
      <p:sp>
        <p:nvSpPr>
          <p:cNvPr id="3" name="Content Placeholder 2"/>
          <p:cNvSpPr>
            <a:spLocks noGrp="1"/>
          </p:cNvSpPr>
          <p:nvPr>
            <p:ph idx="1"/>
          </p:nvPr>
        </p:nvSpPr>
        <p:spPr>
          <a:xfrm>
            <a:off x="228600" y="1600200"/>
            <a:ext cx="8458200" cy="4873752"/>
          </a:xfrm>
        </p:spPr>
        <p:txBody>
          <a:bodyPr/>
          <a:lstStyle/>
          <a:p>
            <a:pPr lvl="0"/>
            <a:r>
              <a:rPr lang="en-US" u="sng" dirty="0" smtClean="0"/>
              <a:t>UNO –</a:t>
            </a:r>
            <a:r>
              <a:rPr lang="en-US" dirty="0" smtClean="0"/>
              <a:t> United Nations Organization </a:t>
            </a:r>
          </a:p>
          <a:p>
            <a:pPr lvl="0"/>
            <a:r>
              <a:rPr lang="en-US" u="sng" dirty="0" smtClean="0"/>
              <a:t>Came into existence –</a:t>
            </a:r>
            <a:r>
              <a:rPr lang="en-US" dirty="0" smtClean="0"/>
              <a:t> 24 Oct, 1945</a:t>
            </a:r>
          </a:p>
          <a:p>
            <a:pPr lvl="0"/>
            <a:r>
              <a:rPr lang="en-US" u="sng" dirty="0" smtClean="0"/>
              <a:t>Headquarter – </a:t>
            </a:r>
            <a:r>
              <a:rPr lang="en-US" dirty="0" smtClean="0"/>
              <a:t>New York, USA</a:t>
            </a:r>
          </a:p>
          <a:p>
            <a:pPr lvl="0"/>
            <a:r>
              <a:rPr lang="en-US" u="sng" dirty="0" smtClean="0"/>
              <a:t>Flag –</a:t>
            </a:r>
            <a:r>
              <a:rPr lang="en-US" dirty="0" smtClean="0"/>
              <a:t> is a circular world map as seen from the North Pole surrounded by a wreath of olive branches symbolizing peace, centered in white on a light blue background</a:t>
            </a:r>
          </a:p>
          <a:p>
            <a:pPr lvl="0"/>
            <a:r>
              <a:rPr lang="en-US" dirty="0" smtClean="0"/>
              <a:t>United Nations is not a state, for sovereignty lies with the states which are its members. It is not compulsive in its nature, for its decision are not binding on those who compose the UN.</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304800" y="228600"/>
            <a:ext cx="8458200" cy="6245225"/>
          </a:xfrm>
        </p:spPr>
        <p:txBody>
          <a:bodyPr>
            <a:normAutofit/>
          </a:bodyPr>
          <a:lstStyle/>
          <a:p>
            <a:pPr lvl="0">
              <a:buNone/>
            </a:pPr>
            <a:r>
              <a:rPr lang="en-US" b="1" u="sng" dirty="0" smtClean="0"/>
              <a:t>OBJECTIVES –</a:t>
            </a:r>
            <a:r>
              <a:rPr lang="en-US" b="1" dirty="0" smtClean="0"/>
              <a:t> (preamble of the charter)</a:t>
            </a:r>
          </a:p>
          <a:p>
            <a:pPr lvl="0"/>
            <a:r>
              <a:rPr lang="en-US" dirty="0" smtClean="0"/>
              <a:t>To save the succeeding generations from the scourge of war</a:t>
            </a:r>
          </a:p>
          <a:p>
            <a:pPr lvl="0"/>
            <a:r>
              <a:rPr lang="en-US" dirty="0" smtClean="0"/>
              <a:t>To reaffirm faith in fundamental human rights in the work &amp; dignity of human person &amp; equal rights of men, women &amp; nation’s large &amp; small</a:t>
            </a:r>
          </a:p>
          <a:p>
            <a:pPr lvl="0"/>
            <a:r>
              <a:rPr lang="en-US" dirty="0" smtClean="0"/>
              <a:t>To establish conditions under which justice &amp; respect for the obligations from treaties &amp; other sources of international law can be maintained &amp; </a:t>
            </a:r>
          </a:p>
          <a:p>
            <a:pPr lvl="0"/>
            <a:r>
              <a:rPr lang="en-US" dirty="0" smtClean="0"/>
              <a:t>To promote social progress &amp; better standard of life in larger freedom</a:t>
            </a:r>
          </a:p>
          <a:p>
            <a:pPr lvl="0">
              <a:buNone/>
            </a:pPr>
            <a:r>
              <a:rPr lang="en-US" b="1" u="sng" dirty="0" smtClean="0"/>
              <a:t>PURPOSE – (</a:t>
            </a:r>
            <a:r>
              <a:rPr lang="en-US" b="1" dirty="0" smtClean="0"/>
              <a:t>Article 1 of the charter)</a:t>
            </a:r>
          </a:p>
          <a:p>
            <a:pPr lvl="0"/>
            <a:r>
              <a:rPr lang="en-US" dirty="0" smtClean="0"/>
              <a:t>Maintenance of international peace &amp; security</a:t>
            </a:r>
          </a:p>
          <a:p>
            <a:pPr lvl="0"/>
            <a:r>
              <a:rPr lang="en-US" dirty="0" smtClean="0"/>
              <a:t>Development of friendly relations among nation’s</a:t>
            </a:r>
          </a:p>
          <a:p>
            <a:pPr lvl="0"/>
            <a:r>
              <a:rPr lang="en-US" dirty="0" smtClean="0"/>
              <a:t>International cooperation in solving problems of economic, social, cultural &amp; humanitarian nature; promotion &amp; encouragement of respect for human rights &amp; fundamental freedom &amp; </a:t>
            </a:r>
          </a:p>
          <a:p>
            <a:pPr lvl="0"/>
            <a:r>
              <a:rPr lang="en-US" dirty="0" smtClean="0"/>
              <a:t>To be a centre of harmonizing the actions of the nations to achieve the above ends</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458200" cy="6169152"/>
          </a:xfrm>
        </p:spPr>
        <p:txBody>
          <a:bodyPr>
            <a:normAutofit/>
          </a:bodyPr>
          <a:lstStyle/>
          <a:p>
            <a:pPr lvl="0">
              <a:buNone/>
            </a:pPr>
            <a:r>
              <a:rPr lang="en-US" sz="2600" b="1" u="sng" dirty="0" smtClean="0"/>
              <a:t>PRINCIPLES-</a:t>
            </a:r>
            <a:r>
              <a:rPr lang="en-US" sz="2600" b="1" dirty="0" smtClean="0"/>
              <a:t>  (Article 2 of the charter)</a:t>
            </a:r>
          </a:p>
          <a:p>
            <a:pPr lvl="0"/>
            <a:r>
              <a:rPr lang="en-US" dirty="0" smtClean="0"/>
              <a:t>The organization is based on the principle of sovereign equality of all it’s members </a:t>
            </a:r>
          </a:p>
          <a:p>
            <a:pPr lvl="0"/>
            <a:r>
              <a:rPr lang="en-US" dirty="0" smtClean="0"/>
              <a:t>All member shall fulfill in good faith, the obligations they have assumed under the charter </a:t>
            </a:r>
          </a:p>
          <a:p>
            <a:pPr lvl="0"/>
            <a:r>
              <a:rPr lang="en-US" dirty="0" smtClean="0"/>
              <a:t>The members shall settle their international disputes by </a:t>
            </a:r>
            <a:r>
              <a:rPr lang="en-US" dirty="0" err="1" smtClean="0"/>
              <a:t>peacefull</a:t>
            </a:r>
            <a:r>
              <a:rPr lang="en-US" dirty="0" smtClean="0"/>
              <a:t> means</a:t>
            </a:r>
          </a:p>
          <a:p>
            <a:pPr lvl="0"/>
            <a:r>
              <a:rPr lang="en-US" dirty="0" smtClean="0"/>
              <a:t>They (members) shall refrain in their international relations from the threat or force in any manner inconsistent with the purposes of the UN </a:t>
            </a:r>
          </a:p>
          <a:p>
            <a:pPr lvl="0"/>
            <a:r>
              <a:rPr lang="en-US" dirty="0" smtClean="0"/>
              <a:t>They shall give the UN every assistance in every action it takes in accordance with charter, and to refrain from giving assistance to any state against which the organization is taking preventive or enforcement action </a:t>
            </a:r>
          </a:p>
          <a:p>
            <a:pPr lvl="0"/>
            <a:r>
              <a:rPr lang="en-US" dirty="0" smtClean="0"/>
              <a:t>The UN is to ensure that non-members act in accordance with this principles so far as necessary for maintaining international peace &amp; security</a:t>
            </a:r>
          </a:p>
          <a:p>
            <a:pPr lvl="0"/>
            <a:r>
              <a:rPr lang="en-US" dirty="0" smtClean="0"/>
              <a:t>The organization shall not intervene in matters essentially within the domestic jurisdiction of any state. This provision shall not however, prejudice the application  of enforcement action with respect to threat’s to peace, breaches of peace &amp; acts of aggression </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73162"/>
          </a:xfrm>
        </p:spPr>
        <p:txBody>
          <a:bodyPr>
            <a:noAutofit/>
          </a:bodyPr>
          <a:lstStyle/>
          <a:p>
            <a:r>
              <a:rPr lang="en-US" sz="4000" b="1" i="1" u="sng" dirty="0" smtClean="0">
                <a:solidFill>
                  <a:srgbClr val="0070C0"/>
                </a:solidFill>
              </a:rPr>
              <a:t>“UNO RESPECTS INDIA”</a:t>
            </a:r>
            <a:r>
              <a:rPr lang="en-US" sz="4000" i="1" dirty="0" smtClean="0">
                <a:solidFill>
                  <a:srgbClr val="0070C0"/>
                </a:solidFill>
              </a:rPr>
              <a:t/>
            </a:r>
            <a:br>
              <a:rPr lang="en-US" sz="4000" i="1" dirty="0" smtClean="0">
                <a:solidFill>
                  <a:srgbClr val="0070C0"/>
                </a:solidFill>
              </a:rPr>
            </a:br>
            <a:endParaRPr lang="en-US" sz="4000" i="1" dirty="0">
              <a:solidFill>
                <a:srgbClr val="0070C0"/>
              </a:solidFill>
            </a:endParaRPr>
          </a:p>
        </p:txBody>
      </p:sp>
      <p:sp>
        <p:nvSpPr>
          <p:cNvPr id="3" name="Content Placeholder 2"/>
          <p:cNvSpPr>
            <a:spLocks noGrp="1"/>
          </p:cNvSpPr>
          <p:nvPr>
            <p:ph idx="1"/>
          </p:nvPr>
        </p:nvSpPr>
        <p:spPr>
          <a:xfrm>
            <a:off x="304800" y="914400"/>
            <a:ext cx="8305800" cy="5715000"/>
          </a:xfrm>
        </p:spPr>
        <p:txBody>
          <a:bodyPr>
            <a:normAutofit/>
          </a:bodyPr>
          <a:lstStyle/>
          <a:p>
            <a:pPr>
              <a:buNone/>
            </a:pPr>
            <a:r>
              <a:rPr lang="en-US" dirty="0" smtClean="0"/>
              <a:t>			</a:t>
            </a:r>
            <a:r>
              <a:rPr lang="en-US" sz="2200" dirty="0" smtClean="0"/>
              <a:t>India signed UN charter on 26 June, 1945 at San </a:t>
            </a:r>
            <a:r>
              <a:rPr lang="en-US" sz="2200" dirty="0" err="1" smtClean="0"/>
              <a:t>Franscisco</a:t>
            </a:r>
            <a:r>
              <a:rPr lang="en-US" sz="2200" dirty="0" smtClean="0"/>
              <a:t> Conference &amp; became one of the original 51 members of the organization.</a:t>
            </a:r>
          </a:p>
          <a:p>
            <a:r>
              <a:rPr lang="en-US" sz="2200" b="1" u="sng" dirty="0" smtClean="0"/>
              <a:t>INDIAS APPROACH </a:t>
            </a:r>
            <a:r>
              <a:rPr lang="en-US" sz="2200" dirty="0" smtClean="0"/>
              <a:t>(Jawaharlal Nehru):-</a:t>
            </a:r>
          </a:p>
          <a:p>
            <a:pPr>
              <a:buNone/>
            </a:pPr>
            <a:r>
              <a:rPr lang="en-US" sz="2200" dirty="0" smtClean="0"/>
              <a:t>		“India’s approach towards the UN shall be one of consideration &amp; support without reservations &amp; that India would undertake to carry out it’s due responsibilities towards the international community.”</a:t>
            </a:r>
          </a:p>
          <a:p>
            <a:r>
              <a:rPr lang="en-US" sz="2200" b="1" u="sng" dirty="0" smtClean="0"/>
              <a:t>INDIAN CONSTITUTION &amp; UN:-</a:t>
            </a:r>
            <a:endParaRPr lang="en-US" sz="2200" dirty="0" smtClean="0"/>
          </a:p>
          <a:p>
            <a:pPr>
              <a:buNone/>
            </a:pPr>
            <a:r>
              <a:rPr lang="en-US" sz="2200" dirty="0" smtClean="0"/>
              <a:t>		The constitution of India reaffirmed, under Article 51, India's commitment to "promote international peace and security; to maintain just and honorable relations among nations; to foster respect for International Law and treaty obligations in the dealings of </a:t>
            </a:r>
            <a:r>
              <a:rPr lang="en-US" sz="2200" dirty="0" err="1" smtClean="0"/>
              <a:t>organised</a:t>
            </a:r>
            <a:r>
              <a:rPr lang="en-US" sz="2200" dirty="0" smtClean="0"/>
              <a:t> peoples with one another; and to encourage settlement </a:t>
            </a:r>
            <a:endParaRPr lang="en-US" sz="22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0"/>
            <a:ext cx="8382000" cy="6858000"/>
          </a:xfrm>
        </p:spPr>
        <p:txBody>
          <a:bodyPr>
            <a:normAutofit/>
          </a:bodyPr>
          <a:lstStyle/>
          <a:p>
            <a:pPr>
              <a:buNone/>
            </a:pPr>
            <a:r>
              <a:rPr lang="en-US" dirty="0" smtClean="0"/>
              <a:t>    of international disputes by arbitration and other peaceful means (Art.51)". </a:t>
            </a:r>
          </a:p>
          <a:p>
            <a:pPr lvl="0"/>
            <a:r>
              <a:rPr lang="en-US" dirty="0" smtClean="0"/>
              <a:t>In carrying out this commitment, India regards the UN as an invaluable platform for global deliberations, negotiations and diplomacy.</a:t>
            </a:r>
          </a:p>
          <a:p>
            <a:pPr>
              <a:buNone/>
            </a:pPr>
            <a:r>
              <a:rPr lang="en-US" b="1" u="sng" dirty="0" smtClean="0"/>
              <a:t>INDIA FAVOURED UNIVERSALISATION &amp; DEMOCRATIZATION of UN :-</a:t>
            </a:r>
            <a:endParaRPr lang="en-US" dirty="0" smtClean="0"/>
          </a:p>
          <a:p>
            <a:pPr lvl="0"/>
            <a:r>
              <a:rPr lang="en-US" dirty="0" smtClean="0"/>
              <a:t>India always supported it’s expansion by supporting membership of new states. (pro-Soviet, pro-American &amp; Red China)</a:t>
            </a:r>
          </a:p>
          <a:p>
            <a:pPr lvl="0"/>
            <a:r>
              <a:rPr lang="en-US" dirty="0" smtClean="0"/>
              <a:t>Also involving them in the decision making process on matters of common &amp; collective interests.</a:t>
            </a:r>
          </a:p>
          <a:p>
            <a:pPr>
              <a:buNone/>
            </a:pPr>
            <a:r>
              <a:rPr lang="en-US" b="1" u="sng" dirty="0" smtClean="0"/>
              <a:t>SUPPORT to UN RESOLUTIONS &amp; PROGRAMMES :-</a:t>
            </a:r>
            <a:endParaRPr lang="en-US" dirty="0" smtClean="0"/>
          </a:p>
          <a:p>
            <a:pPr lvl="0"/>
            <a:r>
              <a:rPr lang="en-US" dirty="0" smtClean="0"/>
              <a:t>India has extended wholehearted support to the various UN resolutions &amp; tried to implement them.</a:t>
            </a:r>
          </a:p>
          <a:p>
            <a:pPr lvl="0"/>
            <a:r>
              <a:rPr lang="en-US" dirty="0" smtClean="0"/>
              <a:t>India has also helped in the implementation of the various programs sponsored by different international bodies like the WHO, UNESCO, FAO, UNICEF, etc.</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0"/>
            <a:ext cx="8458200" cy="4800600"/>
          </a:xfrm>
        </p:spPr>
        <p:txBody>
          <a:bodyPr>
            <a:normAutofit/>
          </a:bodyPr>
          <a:lstStyle/>
          <a:p>
            <a:pPr>
              <a:buNone/>
            </a:pPr>
            <a:r>
              <a:rPr lang="en-US" b="1" u="sng" dirty="0" smtClean="0"/>
              <a:t>INDIA’s SUPPORT to ARMS CONTROL &amp; DISARMAMENT :-</a:t>
            </a:r>
            <a:endParaRPr lang="en-US" dirty="0" smtClean="0"/>
          </a:p>
          <a:p>
            <a:pPr lvl="0"/>
            <a:r>
              <a:rPr lang="en-US" dirty="0" smtClean="0"/>
              <a:t>India has played a consistently positive and energetic role in UN efforts for disarmament and arms control.</a:t>
            </a:r>
          </a:p>
          <a:p>
            <a:pPr lvl="0"/>
            <a:r>
              <a:rPr lang="en-US" dirty="0" smtClean="0"/>
              <a:t>India stands committed to total nuclear disarmament. India pleaded for the cause of disarmament and arms control in Eighteen Nations Disarmament Committee, special sessions of the UN General Assembly and finally in Conference on Disarmament (CD). India had signed the Partial Test Ban Treaty (1963) and Chemical Weapons Convention (1993), but firmly resisted all pressures to sign the Non Proliferation Treaty and blocked the Comprehensive Test Ban Treaty in 1996. </a:t>
            </a:r>
          </a:p>
          <a:p>
            <a:endParaRPr lang="en-US" dirty="0" smtClean="0"/>
          </a:p>
          <a:p>
            <a:pPr>
              <a:buNone/>
            </a:pPr>
            <a:endParaRPr lang="en-US" dirty="0" smtClean="0"/>
          </a:p>
        </p:txBody>
      </p:sp>
      <p:pic>
        <p:nvPicPr>
          <p:cNvPr id="4098" name="Picture 2" descr="C:\Users\surekha\Desktop\SAURABH\non-violence-sculpture-un-new-york-may-united-nations-headquarters-may-new-york-new-york-gun-tied-knot-as-33130223.jpg"/>
          <p:cNvPicPr>
            <a:picLocks noChangeAspect="1" noChangeArrowheads="1"/>
          </p:cNvPicPr>
          <p:nvPr/>
        </p:nvPicPr>
        <p:blipFill>
          <a:blip r:embed="rId2" cstate="print"/>
          <a:srcRect/>
          <a:stretch>
            <a:fillRect/>
          </a:stretch>
        </p:blipFill>
        <p:spPr bwMode="auto">
          <a:xfrm>
            <a:off x="2438400" y="4715725"/>
            <a:ext cx="3657600" cy="2142275"/>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142</TotalTime>
  <Words>2788</Words>
  <Application>Microsoft Office PowerPoint</Application>
  <PresentationFormat>On-screen Show (4:3)</PresentationFormat>
  <Paragraphs>148</Paragraphs>
  <Slides>26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Arial</vt:lpstr>
      <vt:lpstr>Trebuchet MS</vt:lpstr>
      <vt:lpstr>Wingdings 3</vt:lpstr>
      <vt:lpstr>Facet</vt:lpstr>
      <vt:lpstr> Dayanand college of arts, latur  department of political science</vt:lpstr>
      <vt:lpstr>PowerPoint Presentation</vt:lpstr>
      <vt:lpstr>PowerPoint Presentation</vt:lpstr>
      <vt:lpstr>UNO</vt:lpstr>
      <vt:lpstr>PowerPoint Presentation</vt:lpstr>
      <vt:lpstr>PowerPoint Presentation</vt:lpstr>
      <vt:lpstr>“UNO RESPECTS INDIA” </vt:lpstr>
      <vt:lpstr>PowerPoint Presentation</vt:lpstr>
      <vt:lpstr>PowerPoint Presentation</vt:lpstr>
      <vt:lpstr>PowerPoint Presentation</vt:lpstr>
      <vt:lpstr>KEEN INTEREST in IMPROVEMENT of UN :-</vt:lpstr>
      <vt:lpstr>PowerPoint Presentation</vt:lpstr>
      <vt:lpstr>PowerPoint Presentation</vt:lpstr>
      <vt:lpstr>PowerPoint Presentation</vt:lpstr>
      <vt:lpstr>PowerPoint Presentation</vt:lpstr>
      <vt:lpstr>SERVICES OF INDIA’S to UN :- </vt:lpstr>
      <vt:lpstr>PowerPoint Presentation</vt:lpstr>
      <vt:lpstr>PowerPoint Presentation</vt:lpstr>
      <vt:lpstr>PowerPoint Presentation</vt:lpstr>
      <vt:lpstr>INDIA’s DEMAND for UN SECURITY COUNCIL’s PERMANENT SEAT :-</vt:lpstr>
      <vt:lpstr>PowerPoint Presentation</vt:lpstr>
      <vt:lpstr>PowerPoint Presentation</vt:lpstr>
      <vt:lpstr>PowerPoint Presentation</vt:lpstr>
      <vt:lpstr>RECENT INDO-UN Relations</vt:lpstr>
      <vt:lpstr>PowerPoint Presentation</vt:lpstr>
      <vt:lpstr>bibliography</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INDIA &amp; THE UNITED NATIONS</dc:title>
  <dc:creator>surekha</dc:creator>
  <cp:lastModifiedBy>admin</cp:lastModifiedBy>
  <cp:revision>44</cp:revision>
  <dcterms:created xsi:type="dcterms:W3CDTF">2015-10-16T01:46:08Z</dcterms:created>
  <dcterms:modified xsi:type="dcterms:W3CDTF">2023-08-16T19:45:08Z</dcterms:modified>
</cp:coreProperties>
</file>