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9BE17C2-D782-4E69-9324-1894FF5E36E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5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03338-EB8A-48CE-BF59-652B4BD8BBD3}"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E17C2-D782-4E69-9324-1894FF5E36ED}" type="slidenum">
              <a:rPr lang="en-US" smtClean="0"/>
              <a:t>‹#›</a:t>
            </a:fld>
            <a:endParaRPr lang="en-US"/>
          </a:p>
        </p:txBody>
      </p:sp>
    </p:spTree>
    <p:extLst>
      <p:ext uri="{BB962C8B-B14F-4D97-AF65-F5344CB8AC3E}">
        <p14:creationId xmlns:p14="http://schemas.microsoft.com/office/powerpoint/2010/main" val="258520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92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46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spTree>
    <p:extLst>
      <p:ext uri="{BB962C8B-B14F-4D97-AF65-F5344CB8AC3E}">
        <p14:creationId xmlns:p14="http://schemas.microsoft.com/office/powerpoint/2010/main" val="368559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62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727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05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65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spTree>
    <p:extLst>
      <p:ext uri="{BB962C8B-B14F-4D97-AF65-F5344CB8AC3E}">
        <p14:creationId xmlns:p14="http://schemas.microsoft.com/office/powerpoint/2010/main" val="349004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03338-EB8A-48CE-BF59-652B4BD8BBD3}"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E17C2-D782-4E69-9324-1894FF5E36E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87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203338-EB8A-48CE-BF59-652B4BD8BBD3}"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E17C2-D782-4E69-9324-1894FF5E36ED}" type="slidenum">
              <a:rPr lang="en-US" smtClean="0"/>
              <a:t>‹#›</a:t>
            </a:fld>
            <a:endParaRPr lang="en-US"/>
          </a:p>
        </p:txBody>
      </p:sp>
    </p:spTree>
    <p:extLst>
      <p:ext uri="{BB962C8B-B14F-4D97-AF65-F5344CB8AC3E}">
        <p14:creationId xmlns:p14="http://schemas.microsoft.com/office/powerpoint/2010/main" val="38305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203338-EB8A-48CE-BF59-652B4BD8BBD3}"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E17C2-D782-4E69-9324-1894FF5E36E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3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203338-EB8A-48CE-BF59-652B4BD8BBD3}"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E17C2-D782-4E69-9324-1894FF5E36E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55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03338-EB8A-48CE-BF59-652B4BD8BBD3}"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E17C2-D782-4E69-9324-1894FF5E36ED}" type="slidenum">
              <a:rPr lang="en-US" smtClean="0"/>
              <a:t>‹#›</a:t>
            </a:fld>
            <a:endParaRPr lang="en-US"/>
          </a:p>
        </p:txBody>
      </p:sp>
    </p:spTree>
    <p:extLst>
      <p:ext uri="{BB962C8B-B14F-4D97-AF65-F5344CB8AC3E}">
        <p14:creationId xmlns:p14="http://schemas.microsoft.com/office/powerpoint/2010/main" val="3407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03338-EB8A-48CE-BF59-652B4BD8BBD3}"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E17C2-D782-4E69-9324-1894FF5E36E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98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03338-EB8A-48CE-BF59-652B4BD8BBD3}"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E17C2-D782-4E69-9324-1894FF5E36ED}" type="slidenum">
              <a:rPr lang="en-US" smtClean="0"/>
              <a:t>‹#›</a:t>
            </a:fld>
            <a:endParaRPr lang="en-US"/>
          </a:p>
        </p:txBody>
      </p:sp>
    </p:spTree>
    <p:extLst>
      <p:ext uri="{BB962C8B-B14F-4D97-AF65-F5344CB8AC3E}">
        <p14:creationId xmlns:p14="http://schemas.microsoft.com/office/powerpoint/2010/main" val="152555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203338-EB8A-48CE-BF59-652B4BD8BBD3}" type="datetimeFigureOut">
              <a:rPr lang="en-US" smtClean="0"/>
              <a:t>8/16/2023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BE17C2-D782-4E69-9324-1894FF5E36ED}" type="slidenum">
              <a:rPr lang="en-US" smtClean="0"/>
              <a:t>‹#›</a:t>
            </a:fld>
            <a:endParaRPr lang="en-US"/>
          </a:p>
        </p:txBody>
      </p:sp>
    </p:spTree>
    <p:extLst>
      <p:ext uri="{BB962C8B-B14F-4D97-AF65-F5344CB8AC3E}">
        <p14:creationId xmlns:p14="http://schemas.microsoft.com/office/powerpoint/2010/main" val="1519454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58A12-C360-4107-B281-B0B6A8967BEC}"/>
              </a:ext>
            </a:extLst>
          </p:cNvPr>
          <p:cNvSpPr>
            <a:spLocks noGrp="1"/>
          </p:cNvSpPr>
          <p:nvPr>
            <p:ph type="ctrTitle"/>
          </p:nvPr>
        </p:nvSpPr>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000" b="1" dirty="0" err="1" smtClean="0">
                <a:solidFill>
                  <a:srgbClr val="00B0F0"/>
                </a:solidFill>
              </a:rPr>
              <a:t>Dayanand</a:t>
            </a:r>
            <a:r>
              <a:rPr lang="en-US" sz="4000" b="1" dirty="0" smtClean="0">
                <a:solidFill>
                  <a:srgbClr val="00B0F0"/>
                </a:solidFill>
              </a:rPr>
              <a:t> </a:t>
            </a:r>
            <a:r>
              <a:rPr lang="en-US" sz="4000" b="1" dirty="0">
                <a:solidFill>
                  <a:srgbClr val="00B0F0"/>
                </a:solidFill>
              </a:rPr>
              <a:t>College of Arts , </a:t>
            </a:r>
            <a:r>
              <a:rPr lang="en-US" sz="4000" b="1" dirty="0" err="1">
                <a:solidFill>
                  <a:srgbClr val="00B0F0"/>
                </a:solidFill>
              </a:rPr>
              <a:t>Latur</a:t>
            </a:r>
            <a:r>
              <a:rPr lang="mr-IN" sz="4000" b="1" dirty="0">
                <a:solidFill>
                  <a:srgbClr val="00B0F0"/>
                </a:solidFill>
              </a:rPr>
              <a:t/>
            </a:r>
            <a:br>
              <a:rPr lang="mr-IN" sz="4000" b="1" dirty="0">
                <a:solidFill>
                  <a:srgbClr val="00B0F0"/>
                </a:solidFill>
              </a:rPr>
            </a:br>
            <a:r>
              <a:rPr lang="en-US" sz="4000" b="1" dirty="0" smtClean="0">
                <a:solidFill>
                  <a:srgbClr val="00B0F0"/>
                </a:solidFill>
              </a:rPr>
              <a:t>Department </a:t>
            </a:r>
            <a:r>
              <a:rPr lang="en-US" sz="4000" b="1" dirty="0">
                <a:solidFill>
                  <a:srgbClr val="00B0F0"/>
                </a:solidFill>
              </a:rPr>
              <a:t>of Political </a:t>
            </a:r>
            <a:r>
              <a:rPr lang="en-US" sz="4000" b="1" dirty="0" smtClean="0">
                <a:solidFill>
                  <a:srgbClr val="00B0F0"/>
                </a:solidFill>
              </a:rPr>
              <a:t>Science</a:t>
            </a:r>
            <a:endParaRPr lang="en-US" sz="4000" dirty="0"/>
          </a:p>
        </p:txBody>
      </p:sp>
      <p:sp>
        <p:nvSpPr>
          <p:cNvPr id="3" name="Subtitle 2">
            <a:extLst>
              <a:ext uri="{FF2B5EF4-FFF2-40B4-BE49-F238E27FC236}">
                <a16:creationId xmlns="" xmlns:a16="http://schemas.microsoft.com/office/drawing/2014/main" id="{20E1C567-2818-413D-A63A-B646FB29FF2A}"/>
              </a:ext>
            </a:extLst>
          </p:cNvPr>
          <p:cNvSpPr>
            <a:spLocks noGrp="1"/>
          </p:cNvSpPr>
          <p:nvPr>
            <p:ph type="subTitle" idx="1"/>
          </p:nvPr>
        </p:nvSpPr>
        <p:spPr/>
        <p:txBody>
          <a:bodyPr>
            <a:normAutofit fontScale="40000" lnSpcReduction="20000"/>
          </a:bodyPr>
          <a:lstStyle/>
          <a:p>
            <a:r>
              <a:rPr lang="en-US" b="1" dirty="0">
                <a:solidFill>
                  <a:srgbClr val="00B0F0"/>
                </a:solidFill>
              </a:rPr>
              <a:t/>
            </a:r>
            <a:br>
              <a:rPr lang="en-US" b="1" dirty="0">
                <a:solidFill>
                  <a:srgbClr val="00B0F0"/>
                </a:solidFill>
              </a:rPr>
            </a:br>
            <a:r>
              <a:rPr lang="en-US" b="1" dirty="0">
                <a:solidFill>
                  <a:srgbClr val="00B0F0"/>
                </a:solidFill>
              </a:rPr>
              <a:t/>
            </a:r>
            <a:br>
              <a:rPr lang="en-US" b="1" dirty="0">
                <a:solidFill>
                  <a:srgbClr val="00B0F0"/>
                </a:solidFill>
              </a:rPr>
            </a:br>
            <a:r>
              <a:rPr lang="en-US" b="1" dirty="0">
                <a:solidFill>
                  <a:srgbClr val="00B0F0"/>
                </a:solidFill>
              </a:rPr>
              <a:t/>
            </a:r>
            <a:br>
              <a:rPr lang="en-US" b="1" dirty="0">
                <a:solidFill>
                  <a:srgbClr val="00B0F0"/>
                </a:solidFill>
              </a:rPr>
            </a:br>
            <a:r>
              <a:rPr lang="mr-IN" sz="8400" b="1" dirty="0">
                <a:solidFill>
                  <a:srgbClr val="FF0000"/>
                </a:solidFill>
              </a:rPr>
              <a:t>आंतरराष्ट्रीय कायदे </a:t>
            </a:r>
            <a:br>
              <a:rPr lang="mr-IN" sz="8400" b="1" dirty="0">
                <a:solidFill>
                  <a:srgbClr val="FF0000"/>
                </a:solidFill>
              </a:rPr>
            </a:br>
            <a:endParaRPr lang="en-US" sz="8400" b="1" dirty="0">
              <a:solidFill>
                <a:srgbClr val="FF0000"/>
              </a:solidFill>
            </a:endParaRPr>
          </a:p>
        </p:txBody>
      </p:sp>
    </p:spTree>
    <p:extLst>
      <p:ext uri="{BB962C8B-B14F-4D97-AF65-F5344CB8AC3E}">
        <p14:creationId xmlns:p14="http://schemas.microsoft.com/office/powerpoint/2010/main" val="46825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311B7-7203-4414-B23E-FE1B34241E04}"/>
              </a:ext>
            </a:extLst>
          </p:cNvPr>
          <p:cNvSpPr>
            <a:spLocks noGrp="1"/>
          </p:cNvSpPr>
          <p:nvPr>
            <p:ph type="title"/>
          </p:nvPr>
        </p:nvSpPr>
        <p:spPr/>
        <p:txBody>
          <a:bodyPr/>
          <a:lstStyle/>
          <a:p>
            <a:pPr algn="ctr"/>
            <a:r>
              <a:rPr lang="mr-IN" dirty="0"/>
              <a:t>उद्दिष्ट्ये </a:t>
            </a:r>
            <a:endParaRPr lang="en-US" dirty="0"/>
          </a:p>
        </p:txBody>
      </p:sp>
      <p:sp>
        <p:nvSpPr>
          <p:cNvPr id="3" name="Content Placeholder 2">
            <a:extLst>
              <a:ext uri="{FF2B5EF4-FFF2-40B4-BE49-F238E27FC236}">
                <a16:creationId xmlns="" xmlns:a16="http://schemas.microsoft.com/office/drawing/2014/main" id="{F42EC82F-8468-42BA-9E85-38F47CBDC25E}"/>
              </a:ext>
            </a:extLst>
          </p:cNvPr>
          <p:cNvSpPr>
            <a:spLocks noGrp="1"/>
          </p:cNvSpPr>
          <p:nvPr>
            <p:ph idx="1"/>
          </p:nvPr>
        </p:nvSpPr>
        <p:spPr/>
        <p:txBody>
          <a:bodyPr>
            <a:normAutofit lnSpcReduction="10000"/>
          </a:bodyPr>
          <a:lstStyle/>
          <a:p>
            <a:r>
              <a:rPr lang="mr-IN" dirty="0"/>
              <a:t>1) आंतरराष्ट्रीय कायद्याचा अर्थ अभ्यासणे. </a:t>
            </a:r>
          </a:p>
          <a:p>
            <a:r>
              <a:rPr lang="mr-IN" dirty="0"/>
              <a:t>2) आंतरराष्ट्रीय कायद्याच्या व्याख्या पाहणे. </a:t>
            </a:r>
          </a:p>
          <a:p>
            <a:r>
              <a:rPr lang="mr-IN" dirty="0"/>
              <a:t>3) आंतरराष्ट्रीय कायद्याचा इतिहास  अभ्यासणे. </a:t>
            </a:r>
          </a:p>
          <a:p>
            <a:r>
              <a:rPr lang="mr-IN" dirty="0"/>
              <a:t>4) आंतरराष्ट्रीय कायद्याचे स्वरूप अभ्यासणे. </a:t>
            </a:r>
          </a:p>
          <a:p>
            <a:r>
              <a:rPr lang="mr-IN" dirty="0"/>
              <a:t>5) आंतरराष्ट्रीय कायद्याची उगमस्थाने पाहणे. </a:t>
            </a:r>
          </a:p>
          <a:p>
            <a:r>
              <a:rPr lang="mr-IN" dirty="0"/>
              <a:t>6) राष्ट्रीय कायदा व आंतरराष्ट्रीय कायदा यांच्यातील तुलना  अभ्यासणे.</a:t>
            </a:r>
          </a:p>
          <a:p>
            <a:r>
              <a:rPr lang="mr-IN" dirty="0"/>
              <a:t>7) आंतरराष्ट्रीय कायद्याचे महत्व अभ्यासणे:-  </a:t>
            </a:r>
            <a:endParaRPr lang="en-US" dirty="0"/>
          </a:p>
        </p:txBody>
      </p:sp>
    </p:spTree>
    <p:extLst>
      <p:ext uri="{BB962C8B-B14F-4D97-AF65-F5344CB8AC3E}">
        <p14:creationId xmlns:p14="http://schemas.microsoft.com/office/powerpoint/2010/main" val="419756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ED8367-500A-43CF-B145-67DD58B83912}"/>
              </a:ext>
            </a:extLst>
          </p:cNvPr>
          <p:cNvSpPr>
            <a:spLocks noGrp="1"/>
          </p:cNvSpPr>
          <p:nvPr>
            <p:ph type="title"/>
          </p:nvPr>
        </p:nvSpPr>
        <p:spPr/>
        <p:txBody>
          <a:bodyPr/>
          <a:lstStyle/>
          <a:p>
            <a:pPr algn="ctr"/>
            <a:r>
              <a:rPr lang="mr-IN" dirty="0"/>
              <a:t>आंतरराष्ट्रीय कायदा</a:t>
            </a:r>
            <a:endParaRPr lang="en-US" dirty="0"/>
          </a:p>
        </p:txBody>
      </p:sp>
      <p:sp>
        <p:nvSpPr>
          <p:cNvPr id="3" name="Content Placeholder 2">
            <a:extLst>
              <a:ext uri="{FF2B5EF4-FFF2-40B4-BE49-F238E27FC236}">
                <a16:creationId xmlns="" xmlns:a16="http://schemas.microsoft.com/office/drawing/2014/main" id="{94EE442C-01D1-49FE-B216-84748F6DD284}"/>
              </a:ext>
            </a:extLst>
          </p:cNvPr>
          <p:cNvSpPr>
            <a:spLocks noGrp="1"/>
          </p:cNvSpPr>
          <p:nvPr>
            <p:ph idx="1"/>
          </p:nvPr>
        </p:nvSpPr>
        <p:spPr/>
        <p:txBody>
          <a:bodyPr>
            <a:normAutofit fontScale="92500" lnSpcReduction="20000"/>
          </a:bodyPr>
          <a:lstStyle/>
          <a:p>
            <a:r>
              <a:rPr lang="mr-IN" sz="2400" dirty="0"/>
              <a:t>आधुनिक काळात व्यक्तीचा संबंध राज्याच्या अंतर्गत रचनेशीच येत नाही तर आज देशादेशातील संबंध दिवसेंदिवस वाढत चालल्यामुळे आंतरराष्ट्रीय संबंधात माणसातील देशातील संबंध नियंत्रित करावा लागतो. राज्याच्या अंतर्गत व्यवहाराचा अभ्यास जेवढा महत्वपूर्ण आहे तितकाच राज्याच्या बाहयगत अंगाचाही त्यास विचार करावा लागतो. राज्य अंतर्गत क्षेत्रात कितीही चांगले असले तरी आंतरराष्ट्रीय क्षेत्रात ते तसे राहू शकत नाही. प्रत्येक व्यक्ती जशी स्वयंपूर्ण असू शकत नाही त्याच प्रमाणे कोणतेही राष्ट्र खर्‍या अर्थाने स्व्यंपूर्ण नसल्यामुळे देशाचे परवलंबित्व जास्तच वाढले आहे. विचारांची देवाणघेवाण वाढली असून संपूर्ण जगास एका कुटुंबाचे स्वरूप प्राप्त होत आहे. त्यामुळे पूर्वी जशी राज्ये अलग व स्वतंत्र होती तशी ती राहिली नाही. त्यामुळेच राष्ट्राराष्ट्रातील संबंधाचे नियंत्रण करणे आवश्यक झाले असे संबोधून  नियंत्रणात करण्याचे कार्य आंतरराष्ट्रीय कायदे करीत असतात. </a:t>
            </a:r>
            <a:endParaRPr lang="en-US" sz="2400" dirty="0"/>
          </a:p>
        </p:txBody>
      </p:sp>
    </p:spTree>
    <p:extLst>
      <p:ext uri="{BB962C8B-B14F-4D97-AF65-F5344CB8AC3E}">
        <p14:creationId xmlns:p14="http://schemas.microsoft.com/office/powerpoint/2010/main" val="169992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D1C14-CEAC-42AB-BA55-D00C27DC43CF}"/>
              </a:ext>
            </a:extLst>
          </p:cNvPr>
          <p:cNvSpPr>
            <a:spLocks noGrp="1"/>
          </p:cNvSpPr>
          <p:nvPr>
            <p:ph type="title"/>
          </p:nvPr>
        </p:nvSpPr>
        <p:spPr/>
        <p:txBody>
          <a:bodyPr/>
          <a:lstStyle/>
          <a:p>
            <a:pPr algn="ctr"/>
            <a:r>
              <a:rPr lang="mr-IN" dirty="0"/>
              <a:t>आंतरराष्ट्रीय कायद्याचे अर्थ व व्याख्या </a:t>
            </a:r>
            <a:endParaRPr lang="en-US" dirty="0"/>
          </a:p>
        </p:txBody>
      </p:sp>
      <p:sp>
        <p:nvSpPr>
          <p:cNvPr id="3" name="Content Placeholder 2">
            <a:extLst>
              <a:ext uri="{FF2B5EF4-FFF2-40B4-BE49-F238E27FC236}">
                <a16:creationId xmlns="" xmlns:a16="http://schemas.microsoft.com/office/drawing/2014/main" id="{D9092198-9A7D-4707-93E1-84A25DD7A401}"/>
              </a:ext>
            </a:extLst>
          </p:cNvPr>
          <p:cNvSpPr>
            <a:spLocks noGrp="1"/>
          </p:cNvSpPr>
          <p:nvPr>
            <p:ph idx="1"/>
          </p:nvPr>
        </p:nvSpPr>
        <p:spPr/>
        <p:txBody>
          <a:bodyPr>
            <a:normAutofit fontScale="85000" lnSpcReduction="20000"/>
          </a:bodyPr>
          <a:lstStyle/>
          <a:p>
            <a:r>
              <a:rPr lang="mr-IN" sz="2400" dirty="0"/>
              <a:t>अर्थ:- एकमेकांशी संबंध निश्चित करण्यासाठी जी नियमावली राष्ट्रे तयार करतात त्यास आंतरराष्ट्रीय कायदा असे म्हणतात. </a:t>
            </a:r>
          </a:p>
          <a:p>
            <a:r>
              <a:rPr lang="mr-IN" sz="2400" dirty="0"/>
              <a:t>1) गिलख्रिस्ट:- “ सुसंस्कृत राष्ट्रांनी परस्परांशी संबंध ठेवण्यासाठी तयार केलेले नियम प्रत्येक राष्ट्र स्वतःच्या सोयीप्रमाणे व नैतिक कल्पनेप्रमाणे आचरणात आणीत असतो.”</a:t>
            </a:r>
          </a:p>
          <a:p>
            <a:r>
              <a:rPr lang="mr-IN" sz="2400" dirty="0"/>
              <a:t>2) ओपन हायम:- “ परस्परात व्यावहार करताना सुसंस्कृत राष्ट्रे ज्या नियमांना कायदेशीररित्या बंधनकारक मानतात अशा परंपरागत प्रथेवर आधारलेल्या नियमांना आंतरराष्ट्रीय कायदा असे म्हणतात.”</a:t>
            </a:r>
          </a:p>
          <a:p>
            <a:r>
              <a:rPr lang="mr-IN" sz="2400" dirty="0"/>
              <a:t>3) लॉरेन्स:- “ सुसंस्कृत राष्ट्रांच्या सामान्य समुहाच्या परस्पर व्यवहाराचे निर्धारण करणार्‍या नियमांना आंतरराष्ट्रीय कायदा असे म्हणतात.”</a:t>
            </a:r>
          </a:p>
          <a:p>
            <a:r>
              <a:rPr lang="mr-IN" sz="2400" b="1" dirty="0"/>
              <a:t>आंतरराष्ट्रीय कायद्याचा इतिहास:-</a:t>
            </a:r>
            <a:r>
              <a:rPr lang="mr-IN" sz="2400" dirty="0"/>
              <a:t> </a:t>
            </a:r>
            <a:endParaRPr lang="en-US" sz="2400" dirty="0"/>
          </a:p>
        </p:txBody>
      </p:sp>
    </p:spTree>
    <p:extLst>
      <p:ext uri="{BB962C8B-B14F-4D97-AF65-F5344CB8AC3E}">
        <p14:creationId xmlns:p14="http://schemas.microsoft.com/office/powerpoint/2010/main" val="19635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79DF8E-AA5F-4513-938B-F57C63F82A0B}"/>
              </a:ext>
            </a:extLst>
          </p:cNvPr>
          <p:cNvSpPr>
            <a:spLocks noGrp="1"/>
          </p:cNvSpPr>
          <p:nvPr>
            <p:ph type="title"/>
          </p:nvPr>
        </p:nvSpPr>
        <p:spPr/>
        <p:txBody>
          <a:bodyPr/>
          <a:lstStyle/>
          <a:p>
            <a:pPr algn="ctr"/>
            <a:r>
              <a:rPr lang="mr-IN" dirty="0"/>
              <a:t>आंतरराष्ट्रीय कायद्याचे स्वरूप </a:t>
            </a:r>
            <a:endParaRPr lang="en-US" dirty="0"/>
          </a:p>
        </p:txBody>
      </p:sp>
      <p:sp>
        <p:nvSpPr>
          <p:cNvPr id="3" name="Content Placeholder 2">
            <a:extLst>
              <a:ext uri="{FF2B5EF4-FFF2-40B4-BE49-F238E27FC236}">
                <a16:creationId xmlns="" xmlns:a16="http://schemas.microsoft.com/office/drawing/2014/main" id="{6C1ECD90-E24D-4163-9B94-1E4D7966BB07}"/>
              </a:ext>
            </a:extLst>
          </p:cNvPr>
          <p:cNvSpPr>
            <a:spLocks noGrp="1"/>
          </p:cNvSpPr>
          <p:nvPr>
            <p:ph idx="1"/>
          </p:nvPr>
        </p:nvSpPr>
        <p:spPr/>
        <p:txBody>
          <a:bodyPr>
            <a:normAutofit fontScale="77500" lnSpcReduction="20000"/>
          </a:bodyPr>
          <a:lstStyle/>
          <a:p>
            <a:r>
              <a:rPr lang="mr-IN" dirty="0"/>
              <a:t>आंतरराष्ट्रीय कायदा हा कायदा नाही:- </a:t>
            </a:r>
          </a:p>
          <a:p>
            <a:r>
              <a:rPr lang="mr-IN" dirty="0"/>
              <a:t>1) वरिष्ठाने कनिष्ठास दिलेला हुकूम:- </a:t>
            </a:r>
          </a:p>
          <a:p>
            <a:r>
              <a:rPr lang="mr-IN" dirty="0"/>
              <a:t>2) वैधानिक सार्वभौमत्व अस्तित्वात नाही:- </a:t>
            </a:r>
          </a:p>
          <a:p>
            <a:r>
              <a:rPr lang="mr-IN" dirty="0"/>
              <a:t>3) त्यामागे दंडसत्ता नाही:- </a:t>
            </a:r>
          </a:p>
          <a:p>
            <a:r>
              <a:rPr lang="mr-IN" dirty="0"/>
              <a:t>4) आंतरराष्ट्रीय नैतिकतेचे नियम:- </a:t>
            </a:r>
          </a:p>
          <a:p>
            <a:r>
              <a:rPr lang="mr-IN" dirty="0"/>
              <a:t>5) कायद्याबाबत एकवाक्यता नाही:-</a:t>
            </a:r>
          </a:p>
          <a:p>
            <a:r>
              <a:rPr lang="mr-IN" dirty="0"/>
              <a:t>6) युद्धकालीन दोष:- </a:t>
            </a:r>
          </a:p>
          <a:p>
            <a:r>
              <a:rPr lang="mr-IN" dirty="0"/>
              <a:t>7) राज्या राज्यावरील कायदा नाही:- </a:t>
            </a:r>
          </a:p>
          <a:p>
            <a:r>
              <a:rPr lang="mr-IN" dirty="0"/>
              <a:t>8) जागतिक लोकमताचा आधार नाही:- </a:t>
            </a:r>
            <a:endParaRPr lang="en-US" dirty="0"/>
          </a:p>
        </p:txBody>
      </p:sp>
    </p:spTree>
    <p:extLst>
      <p:ext uri="{BB962C8B-B14F-4D97-AF65-F5344CB8AC3E}">
        <p14:creationId xmlns:p14="http://schemas.microsoft.com/office/powerpoint/2010/main" val="409707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B777DF-5D1E-4D16-B4C3-E342249C5F32}"/>
              </a:ext>
            </a:extLst>
          </p:cNvPr>
          <p:cNvSpPr>
            <a:spLocks noGrp="1"/>
          </p:cNvSpPr>
          <p:nvPr>
            <p:ph type="title"/>
          </p:nvPr>
        </p:nvSpPr>
        <p:spPr/>
        <p:txBody>
          <a:bodyPr/>
          <a:lstStyle/>
          <a:p>
            <a:pPr algn="ctr"/>
            <a:r>
              <a:rPr lang="mr-IN" dirty="0"/>
              <a:t>आंतरराष्ट्रीय कायद्याचे स्वरूप</a:t>
            </a:r>
            <a:endParaRPr lang="en-US" dirty="0"/>
          </a:p>
        </p:txBody>
      </p:sp>
      <p:sp>
        <p:nvSpPr>
          <p:cNvPr id="3" name="Content Placeholder 2">
            <a:extLst>
              <a:ext uri="{FF2B5EF4-FFF2-40B4-BE49-F238E27FC236}">
                <a16:creationId xmlns="" xmlns:a16="http://schemas.microsoft.com/office/drawing/2014/main" id="{C1A7CFCD-1FBB-45B1-9FC9-17444E515448}"/>
              </a:ext>
            </a:extLst>
          </p:cNvPr>
          <p:cNvSpPr>
            <a:spLocks noGrp="1"/>
          </p:cNvSpPr>
          <p:nvPr>
            <p:ph idx="1"/>
          </p:nvPr>
        </p:nvSpPr>
        <p:spPr/>
        <p:txBody>
          <a:bodyPr>
            <a:normAutofit fontScale="92500" lnSpcReduction="20000"/>
          </a:bodyPr>
          <a:lstStyle/>
          <a:p>
            <a:r>
              <a:rPr lang="mr-IN" dirty="0"/>
              <a:t>आंतरराष्ट्रीय कायदा हा कायदा आहे:- </a:t>
            </a:r>
          </a:p>
          <a:p>
            <a:r>
              <a:rPr lang="mr-IN" dirty="0"/>
              <a:t>1) ऑस्टिनची चूक व्याख्या:- </a:t>
            </a:r>
          </a:p>
          <a:p>
            <a:r>
              <a:rPr lang="mr-IN" dirty="0"/>
              <a:t>2) दंडसत्ता हा आधार नसतो:- </a:t>
            </a:r>
          </a:p>
          <a:p>
            <a:r>
              <a:rPr lang="mr-IN" dirty="0"/>
              <a:t>3) कायदा पालनाचे इतरही आधार:- </a:t>
            </a:r>
          </a:p>
          <a:p>
            <a:r>
              <a:rPr lang="mr-IN" dirty="0"/>
              <a:t>4) आंतरराष्ट्रीय कायद्याचा निष्फल युक्तीवाद:- </a:t>
            </a:r>
          </a:p>
          <a:p>
            <a:r>
              <a:rPr lang="mr-IN" dirty="0"/>
              <a:t>5) व्यवहारांचे नियम मान्य आहेत:- </a:t>
            </a:r>
          </a:p>
          <a:p>
            <a:r>
              <a:rPr lang="mr-IN" dirty="0"/>
              <a:t>6) आंतरराष्ट्रीय कायद्यामागे शक्तीचा उपयोग:- </a:t>
            </a:r>
          </a:p>
          <a:p>
            <a:r>
              <a:rPr lang="mr-IN" dirty="0"/>
              <a:t>7) राज्याच्या कायद्यासारखे स्वरूप:- </a:t>
            </a:r>
            <a:endParaRPr lang="en-US" dirty="0"/>
          </a:p>
        </p:txBody>
      </p:sp>
    </p:spTree>
    <p:extLst>
      <p:ext uri="{BB962C8B-B14F-4D97-AF65-F5344CB8AC3E}">
        <p14:creationId xmlns:p14="http://schemas.microsoft.com/office/powerpoint/2010/main" val="418741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C0BB63-08CB-4253-85BB-6A44FFC7F28F}"/>
              </a:ext>
            </a:extLst>
          </p:cNvPr>
          <p:cNvSpPr>
            <a:spLocks noGrp="1"/>
          </p:cNvSpPr>
          <p:nvPr>
            <p:ph type="title"/>
          </p:nvPr>
        </p:nvSpPr>
        <p:spPr/>
        <p:txBody>
          <a:bodyPr/>
          <a:lstStyle/>
          <a:p>
            <a:pPr algn="ctr"/>
            <a:r>
              <a:rPr lang="mr-IN" dirty="0"/>
              <a:t>आंतरराष्ट्रीय कायद्याचे उगमस्थाने</a:t>
            </a:r>
            <a:endParaRPr lang="en-US" dirty="0"/>
          </a:p>
        </p:txBody>
      </p:sp>
      <p:sp>
        <p:nvSpPr>
          <p:cNvPr id="3" name="Content Placeholder 2">
            <a:extLst>
              <a:ext uri="{FF2B5EF4-FFF2-40B4-BE49-F238E27FC236}">
                <a16:creationId xmlns="" xmlns:a16="http://schemas.microsoft.com/office/drawing/2014/main" id="{7CE4D32E-62D0-44AB-8756-74ABEDD2B95C}"/>
              </a:ext>
            </a:extLst>
          </p:cNvPr>
          <p:cNvSpPr>
            <a:spLocks noGrp="1"/>
          </p:cNvSpPr>
          <p:nvPr>
            <p:ph idx="1"/>
          </p:nvPr>
        </p:nvSpPr>
        <p:spPr/>
        <p:txBody>
          <a:bodyPr>
            <a:normAutofit fontScale="92500" lnSpcReduction="20000"/>
          </a:bodyPr>
          <a:lstStyle/>
          <a:p>
            <a:r>
              <a:rPr lang="mr-IN" dirty="0"/>
              <a:t>1) रोमन कायदा:- </a:t>
            </a:r>
          </a:p>
          <a:p>
            <a:r>
              <a:rPr lang="mr-IN" dirty="0"/>
              <a:t>2) विद्वानाचे विवेचन:- </a:t>
            </a:r>
          </a:p>
          <a:p>
            <a:r>
              <a:rPr lang="mr-IN" dirty="0"/>
              <a:t>3) मुत्सद्दी आणि राज्यधुरिणांची मते:- </a:t>
            </a:r>
          </a:p>
          <a:p>
            <a:r>
              <a:rPr lang="mr-IN" dirty="0"/>
              <a:t>4) राज्याचा कायदा:- </a:t>
            </a:r>
          </a:p>
          <a:p>
            <a:r>
              <a:rPr lang="mr-IN" dirty="0"/>
              <a:t>5) आंतरराष्ट्रीय तह किंवा करार:- </a:t>
            </a:r>
          </a:p>
          <a:p>
            <a:r>
              <a:rPr lang="mr-IN" dirty="0"/>
              <a:t>6) न्यायालयीन निर्णय:- </a:t>
            </a:r>
          </a:p>
          <a:p>
            <a:r>
              <a:rPr lang="mr-IN" dirty="0"/>
              <a:t>7) न्यायबुद्धी:- </a:t>
            </a:r>
          </a:p>
          <a:p>
            <a:r>
              <a:rPr lang="mr-IN" dirty="0"/>
              <a:t>8) संकेत, रूढी, परंपरा:- </a:t>
            </a:r>
            <a:endParaRPr lang="en-US" dirty="0"/>
          </a:p>
        </p:txBody>
      </p:sp>
    </p:spTree>
    <p:extLst>
      <p:ext uri="{BB962C8B-B14F-4D97-AF65-F5344CB8AC3E}">
        <p14:creationId xmlns:p14="http://schemas.microsoft.com/office/powerpoint/2010/main" val="369387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BA0B7-F025-4F1D-87FE-708437AB4197}"/>
              </a:ext>
            </a:extLst>
          </p:cNvPr>
          <p:cNvSpPr>
            <a:spLocks noGrp="1"/>
          </p:cNvSpPr>
          <p:nvPr>
            <p:ph type="title"/>
          </p:nvPr>
        </p:nvSpPr>
        <p:spPr/>
        <p:txBody>
          <a:bodyPr>
            <a:normAutofit fontScale="90000"/>
          </a:bodyPr>
          <a:lstStyle/>
          <a:p>
            <a:pPr algn="ctr"/>
            <a:r>
              <a:rPr lang="mr-IN" dirty="0"/>
              <a:t> राष्ट्रीय कायदा व आंतरराष्ट्रीय कायदा यांच्यातील तुलना</a:t>
            </a:r>
            <a:endParaRPr lang="en-US" dirty="0"/>
          </a:p>
        </p:txBody>
      </p:sp>
      <p:sp>
        <p:nvSpPr>
          <p:cNvPr id="3" name="Content Placeholder 2">
            <a:extLst>
              <a:ext uri="{FF2B5EF4-FFF2-40B4-BE49-F238E27FC236}">
                <a16:creationId xmlns="" xmlns:a16="http://schemas.microsoft.com/office/drawing/2014/main" id="{65B92A4B-A019-49AE-BE59-5E88D0C75430}"/>
              </a:ext>
            </a:extLst>
          </p:cNvPr>
          <p:cNvSpPr>
            <a:spLocks noGrp="1"/>
          </p:cNvSpPr>
          <p:nvPr>
            <p:ph idx="1"/>
          </p:nvPr>
        </p:nvSpPr>
        <p:spPr/>
        <p:txBody>
          <a:bodyPr/>
          <a:lstStyle/>
          <a:p>
            <a:r>
              <a:rPr lang="mr-IN" dirty="0"/>
              <a:t>1) कायद्याची उगमस्थाने:- </a:t>
            </a:r>
          </a:p>
          <a:p>
            <a:r>
              <a:rPr lang="mr-IN" dirty="0"/>
              <a:t>2) कायद्याची निश्चितता:- </a:t>
            </a:r>
          </a:p>
          <a:p>
            <a:r>
              <a:rPr lang="mr-IN" dirty="0"/>
              <a:t>3) कायदेमंडळास लोकमताचा पाठिंबा:- </a:t>
            </a:r>
          </a:p>
          <a:p>
            <a:r>
              <a:rPr lang="mr-IN"/>
              <a:t>4) कायद्याची अंबलबजावणी:- </a:t>
            </a:r>
            <a:endParaRPr lang="en-US" dirty="0"/>
          </a:p>
        </p:txBody>
      </p:sp>
    </p:spTree>
    <p:extLst>
      <p:ext uri="{BB962C8B-B14F-4D97-AF65-F5344CB8AC3E}">
        <p14:creationId xmlns:p14="http://schemas.microsoft.com/office/powerpoint/2010/main" val="169048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97</TotalTime>
  <Words>465</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Mangal</vt:lpstr>
      <vt:lpstr>Organic</vt:lpstr>
      <vt:lpstr>       Dayanand College of Arts , Latur Department of Political Science</vt:lpstr>
      <vt:lpstr>उद्दिष्ट्ये </vt:lpstr>
      <vt:lpstr>आंतरराष्ट्रीय कायदा</vt:lpstr>
      <vt:lpstr>आंतरराष्ट्रीय कायद्याचे अर्थ व व्याख्या </vt:lpstr>
      <vt:lpstr>आंतरराष्ट्रीय कायद्याचे स्वरूप </vt:lpstr>
      <vt:lpstr>आंतरराष्ट्रीय कायद्याचे स्वरूप</vt:lpstr>
      <vt:lpstr>आंतरराष्ट्रीय कायद्याचे उगमस्थाने</vt:lpstr>
      <vt:lpstr> राष्ट्रीय कायदा व आंतरराष्ट्रीय कायदा यांच्यातील तुलना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आंतरराष्ट्रीय कायदे  </dc:title>
  <dc:creator>Anushka Chaudhary</dc:creator>
  <cp:lastModifiedBy>admin</cp:lastModifiedBy>
  <cp:revision>16</cp:revision>
  <dcterms:created xsi:type="dcterms:W3CDTF">2021-06-02T05:08:49Z</dcterms:created>
  <dcterms:modified xsi:type="dcterms:W3CDTF">2023-08-16T19:37:12Z</dcterms:modified>
</cp:coreProperties>
</file>