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5" r:id="rId4"/>
    <p:sldId id="264" r:id="rId5"/>
    <p:sldId id="258" r:id="rId6"/>
    <p:sldId id="266"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164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7CFD50-6099-454B-A979-F51724F752FE}"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1925640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7CFD50-6099-454B-A979-F51724F752FE}"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2312180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7CFD50-6099-454B-A979-F51724F752FE}"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3140773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7CFD50-6099-454B-A979-F51724F752FE}"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1047851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7CFD50-6099-454B-A979-F51724F752FE}"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4264299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F7CFD50-6099-454B-A979-F51724F752FE}"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2536921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7CFD50-6099-454B-A979-F51724F752FE}"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587966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F7CFD50-6099-454B-A979-F51724F752FE}"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3414181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7CFD50-6099-454B-A979-F51724F752FE}"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496710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7CFD50-6099-454B-A979-F51724F752FE}"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2427743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7CFD50-6099-454B-A979-F51724F752FE}"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A84F6F-B3B0-4705-9C1F-2524083F4B66}" type="slidenum">
              <a:rPr lang="en-US" smtClean="0"/>
              <a:t>‹#›</a:t>
            </a:fld>
            <a:endParaRPr lang="en-US"/>
          </a:p>
        </p:txBody>
      </p:sp>
    </p:spTree>
    <p:extLst>
      <p:ext uri="{BB962C8B-B14F-4D97-AF65-F5344CB8AC3E}">
        <p14:creationId xmlns:p14="http://schemas.microsoft.com/office/powerpoint/2010/main" val="27547771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7CFD50-6099-454B-A979-F51724F752FE}" type="datetimeFigureOut">
              <a:rPr lang="en-US" smtClean="0"/>
              <a:t>8/7/2023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A84F6F-B3B0-4705-9C1F-2524083F4B66}" type="slidenum">
              <a:rPr lang="en-US" smtClean="0"/>
              <a:t>‹#›</a:t>
            </a:fld>
            <a:endParaRPr lang="en-US"/>
          </a:p>
        </p:txBody>
      </p:sp>
    </p:spTree>
    <p:extLst>
      <p:ext uri="{BB962C8B-B14F-4D97-AF65-F5344CB8AC3E}">
        <p14:creationId xmlns:p14="http://schemas.microsoft.com/office/powerpoint/2010/main" val="35133985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gradFill flip="none" rotWithShape="1">
            <a:gsLst>
              <a:gs pos="29000">
                <a:srgbClr val="FFD553">
                  <a:lumMod val="94000"/>
                  <a:alpha val="95000"/>
                </a:srgbClr>
              </a:gs>
              <a:gs pos="0">
                <a:schemeClr val="accent4">
                  <a:lumMod val="40000"/>
                  <a:lumOff val="60000"/>
                </a:schemeClr>
              </a:gs>
              <a:gs pos="46000">
                <a:schemeClr val="accent4">
                  <a:lumMod val="95000"/>
                  <a:lumOff val="5000"/>
                </a:schemeClr>
              </a:gs>
            </a:gsLst>
            <a:path path="circle">
              <a:fillToRect l="50000" t="50000" r="50000" b="50000"/>
            </a:path>
            <a:tileRect/>
          </a:gradFill>
          <a:ln>
            <a:noFill/>
          </a:ln>
        </p:spPr>
        <p:txBody>
          <a:bodyPr>
            <a:normAutofit/>
          </a:bodyPr>
          <a:lstStyle/>
          <a:p>
            <a:r>
              <a:rPr lang="en-US" sz="3600" b="1" dirty="0">
                <a:solidFill>
                  <a:schemeClr val="accent1">
                    <a:lumMod val="75000"/>
                  </a:schemeClr>
                </a:solidFill>
                <a:latin typeface="Bodoni MT Black" panose="02070A03080606020203" pitchFamily="18" charset="0"/>
              </a:rPr>
              <a:t>Unit II:</a:t>
            </a:r>
            <a:br>
              <a:rPr lang="en-US" sz="3600" b="1" dirty="0">
                <a:solidFill>
                  <a:schemeClr val="accent1">
                    <a:lumMod val="75000"/>
                  </a:schemeClr>
                </a:solidFill>
                <a:latin typeface="Bodoni MT Black" panose="02070A03080606020203" pitchFamily="18" charset="0"/>
              </a:rPr>
            </a:br>
            <a:r>
              <a:rPr lang="en-US" sz="3600" b="1" dirty="0">
                <a:solidFill>
                  <a:schemeClr val="accent1">
                    <a:lumMod val="75000"/>
                  </a:schemeClr>
                </a:solidFill>
                <a:latin typeface="Bodoni MT Black" panose="02070A03080606020203" pitchFamily="18" charset="0"/>
              </a:rPr>
              <a:t> Challenging Binary Systems </a:t>
            </a:r>
            <a:br>
              <a:rPr lang="en-US" sz="3600" b="1" dirty="0">
                <a:solidFill>
                  <a:schemeClr val="accent1">
                    <a:lumMod val="75000"/>
                  </a:schemeClr>
                </a:solidFill>
                <a:latin typeface="Bodoni MT Black" panose="02070A03080606020203" pitchFamily="18" charset="0"/>
              </a:rPr>
            </a:br>
            <a:r>
              <a:rPr lang="en-US" sz="3600" b="1" dirty="0">
                <a:solidFill>
                  <a:schemeClr val="accent1">
                    <a:lumMod val="75000"/>
                  </a:schemeClr>
                </a:solidFill>
                <a:latin typeface="Bodoni MT Black" panose="02070A03080606020203" pitchFamily="18" charset="0"/>
              </a:rPr>
              <a:t>and</a:t>
            </a:r>
            <a:r>
              <a:rPr lang="en-US" sz="3600" dirty="0">
                <a:solidFill>
                  <a:schemeClr val="accent1">
                    <a:lumMod val="75000"/>
                  </a:schemeClr>
                </a:solidFill>
                <a:latin typeface="Bodoni MT Black" panose="02070A03080606020203" pitchFamily="18" charset="0"/>
              </a:rPr>
              <a:t> </a:t>
            </a:r>
            <a:br>
              <a:rPr lang="en-US" sz="3600" dirty="0">
                <a:solidFill>
                  <a:schemeClr val="accent1">
                    <a:lumMod val="75000"/>
                  </a:schemeClr>
                </a:solidFill>
                <a:latin typeface="Bodoni MT Black" panose="02070A03080606020203" pitchFamily="18" charset="0"/>
              </a:rPr>
            </a:br>
            <a:r>
              <a:rPr lang="en-US" sz="3600" b="1" dirty="0">
                <a:solidFill>
                  <a:schemeClr val="accent1">
                    <a:lumMod val="75000"/>
                  </a:schemeClr>
                </a:solidFill>
                <a:latin typeface="Bodoni MT Black" panose="02070A03080606020203" pitchFamily="18" charset="0"/>
              </a:rPr>
              <a:t>Constructions of Difference</a:t>
            </a:r>
            <a:endParaRPr lang="en-US" sz="3600" dirty="0">
              <a:solidFill>
                <a:schemeClr val="accent1">
                  <a:lumMod val="75000"/>
                </a:schemeClr>
              </a:solidFill>
            </a:endParaRPr>
          </a:p>
        </p:txBody>
      </p:sp>
      <p:sp>
        <p:nvSpPr>
          <p:cNvPr id="3" name="Subtitle 2"/>
          <p:cNvSpPr>
            <a:spLocks noGrp="1"/>
          </p:cNvSpPr>
          <p:nvPr>
            <p:ph type="subTitle" idx="1"/>
          </p:nvPr>
        </p:nvSpPr>
        <p:spPr>
          <a:solidFill>
            <a:schemeClr val="accent6">
              <a:lumMod val="60000"/>
              <a:lumOff val="40000"/>
            </a:schemeClr>
          </a:solidFill>
          <a:ln cmpd="thinThick">
            <a:solidFill>
              <a:schemeClr val="accent1"/>
            </a:solidFill>
          </a:ln>
        </p:spPr>
        <p:txBody>
          <a:bodyPr>
            <a:normAutofit/>
          </a:bodyPr>
          <a:lstStyle/>
          <a:p>
            <a:r>
              <a:rPr lang="en-US" sz="3600" b="1" dirty="0" smtClean="0">
                <a:solidFill>
                  <a:schemeClr val="accent2">
                    <a:lumMod val="75000"/>
                  </a:schemeClr>
                </a:solidFill>
              </a:rPr>
              <a:t>VIII/ 14: </a:t>
            </a:r>
          </a:p>
          <a:p>
            <a:r>
              <a:rPr lang="en-US" sz="3600" b="1" dirty="0" smtClean="0">
                <a:solidFill>
                  <a:schemeClr val="accent5">
                    <a:lumMod val="75000"/>
                  </a:schemeClr>
                </a:solidFill>
                <a:latin typeface="Baskerville Old Face" panose="02020602080505020303" pitchFamily="18" charset="0"/>
              </a:rPr>
              <a:t>Alternatives </a:t>
            </a:r>
            <a:r>
              <a:rPr lang="en-US" sz="3600" b="1" dirty="0">
                <a:solidFill>
                  <a:schemeClr val="accent5">
                    <a:lumMod val="75000"/>
                  </a:schemeClr>
                </a:solidFill>
                <a:latin typeface="Baskerville Old Face" panose="02020602080505020303" pitchFamily="18" charset="0"/>
              </a:rPr>
              <a:t>to Binary Systems</a:t>
            </a:r>
            <a:endParaRPr lang="en-US" sz="3600" dirty="0">
              <a:solidFill>
                <a:schemeClr val="accent5">
                  <a:lumMod val="75000"/>
                </a:schemeClr>
              </a:solidFill>
              <a:latin typeface="Baskerville Old Face" panose="02020602080505020303" pitchFamily="18" charset="0"/>
            </a:endParaRPr>
          </a:p>
        </p:txBody>
      </p:sp>
    </p:spTree>
    <p:extLst>
      <p:ext uri="{BB962C8B-B14F-4D97-AF65-F5344CB8AC3E}">
        <p14:creationId xmlns:p14="http://schemas.microsoft.com/office/powerpoint/2010/main" val="850486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solidFill>
                  <a:srgbClr val="FFFF00"/>
                </a:solidFill>
                <a:latin typeface="Baskerville Old Face" panose="02020602080505020303" pitchFamily="18" charset="0"/>
                <a:cs typeface="Times New Roman" panose="02020603050405020304" pitchFamily="18" charset="0"/>
              </a:rPr>
              <a:t>Binary </a:t>
            </a:r>
            <a:r>
              <a:rPr lang="en-US" sz="3600" b="1" dirty="0" smtClean="0">
                <a:solidFill>
                  <a:srgbClr val="FFFF00"/>
                </a:solidFill>
                <a:latin typeface="Baskerville Old Face" panose="02020602080505020303" pitchFamily="18" charset="0"/>
                <a:cs typeface="Times New Roman" panose="02020603050405020304" pitchFamily="18" charset="0"/>
              </a:rPr>
              <a:t>Ways </a:t>
            </a:r>
            <a:r>
              <a:rPr lang="en-US" sz="3600" b="1" dirty="0">
                <a:solidFill>
                  <a:srgbClr val="FFFF00"/>
                </a:solidFill>
                <a:latin typeface="Baskerville Old Face" panose="02020602080505020303" pitchFamily="18" charset="0"/>
                <a:cs typeface="Times New Roman" panose="02020603050405020304" pitchFamily="18" charset="0"/>
              </a:rPr>
              <a:t>of </a:t>
            </a:r>
            <a:r>
              <a:rPr lang="en-US" sz="3600" b="1" dirty="0" smtClean="0">
                <a:solidFill>
                  <a:srgbClr val="FFFF00"/>
                </a:solidFill>
                <a:latin typeface="Baskerville Old Face" panose="02020602080505020303" pitchFamily="18" charset="0"/>
                <a:cs typeface="Times New Roman" panose="02020603050405020304" pitchFamily="18" charset="0"/>
              </a:rPr>
              <a:t>Thinking</a:t>
            </a:r>
            <a:endParaRPr lang="en-US" sz="36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1000125" y="1825625"/>
            <a:ext cx="7200900" cy="4189414"/>
          </a:xfrm>
        </p:spPr>
        <p:txBody>
          <a:bodyPr>
            <a:normAutofit/>
          </a:bodyPr>
          <a:lstStyle/>
          <a:p>
            <a:r>
              <a:rPr lang="en-US" sz="2400" dirty="0">
                <a:solidFill>
                  <a:schemeClr val="bg1"/>
                </a:solidFill>
                <a:latin typeface="Times New Roman" panose="02020603050405020304" pitchFamily="18" charset="0"/>
                <a:cs typeface="Times New Roman" panose="02020603050405020304" pitchFamily="18" charset="0"/>
              </a:rPr>
              <a:t>Through all these examples, we hope to show that binary ways of understanding human </a:t>
            </a:r>
            <a:r>
              <a:rPr lang="en-US" sz="2400" dirty="0" smtClean="0">
                <a:solidFill>
                  <a:schemeClr val="bg1"/>
                </a:solidFill>
                <a:latin typeface="Times New Roman" panose="02020603050405020304" pitchFamily="18" charset="0"/>
                <a:cs typeface="Times New Roman" panose="02020603050405020304" pitchFamily="18" charset="0"/>
              </a:rPr>
              <a:t>differences </a:t>
            </a:r>
            <a:r>
              <a:rPr lang="en-US" sz="2400" dirty="0">
                <a:solidFill>
                  <a:schemeClr val="bg1"/>
                </a:solidFill>
                <a:latin typeface="Times New Roman" panose="02020603050405020304" pitchFamily="18" charset="0"/>
                <a:cs typeface="Times New Roman" panose="02020603050405020304" pitchFamily="18" charset="0"/>
              </a:rPr>
              <a:t>are insufficient for understanding the complexities of human culture. </a:t>
            </a:r>
            <a:endParaRPr lang="en-US" sz="2400" dirty="0" smtClean="0">
              <a:solidFill>
                <a:schemeClr val="bg1"/>
              </a:solidFill>
              <a:latin typeface="Times New Roman" panose="02020603050405020304" pitchFamily="18" charset="0"/>
              <a:cs typeface="Times New Roman" panose="02020603050405020304" pitchFamily="18" charset="0"/>
            </a:endParaRPr>
          </a:p>
          <a:p>
            <a:r>
              <a:rPr lang="en-US" sz="2400" dirty="0" smtClean="0">
                <a:solidFill>
                  <a:schemeClr val="bg1"/>
                </a:solidFill>
                <a:latin typeface="Times New Roman" panose="02020603050405020304" pitchFamily="18" charset="0"/>
                <a:cs typeface="Times New Roman" panose="02020603050405020304" pitchFamily="18" charset="0"/>
              </a:rPr>
              <a:t>Binary </a:t>
            </a:r>
            <a:r>
              <a:rPr lang="en-US" sz="2400" dirty="0">
                <a:solidFill>
                  <a:schemeClr val="bg1"/>
                </a:solidFill>
                <a:latin typeface="Times New Roman" panose="02020603050405020304" pitchFamily="18" charset="0"/>
                <a:cs typeface="Times New Roman" panose="02020603050405020304" pitchFamily="18" charset="0"/>
              </a:rPr>
              <a:t>ways of thinking assume that there are only </a:t>
            </a:r>
            <a:r>
              <a:rPr lang="en-US" sz="2400" dirty="0">
                <a:solidFill>
                  <a:srgbClr val="FFC000"/>
                </a:solidFill>
                <a:latin typeface="Times New Roman" panose="02020603050405020304" pitchFamily="18" charset="0"/>
                <a:cs typeface="Times New Roman" panose="02020603050405020304" pitchFamily="18" charset="0"/>
              </a:rPr>
              <a:t>two categories of gender, race, and class</a:t>
            </a:r>
            <a:r>
              <a:rPr lang="en-US" sz="2400" dirty="0">
                <a:solidFill>
                  <a:schemeClr val="bg1"/>
                </a:solidFill>
                <a:latin typeface="Times New Roman" panose="02020603050405020304" pitchFamily="18" charset="0"/>
                <a:cs typeface="Times New Roman" panose="02020603050405020304" pitchFamily="18" charset="0"/>
              </a:rPr>
              <a:t> identities among others, and that these two categories are complete opposites. Just as </a:t>
            </a:r>
            <a:r>
              <a:rPr lang="en-US" sz="2400" dirty="0">
                <a:solidFill>
                  <a:srgbClr val="FFFF00"/>
                </a:solidFill>
                <a:latin typeface="Times New Roman" panose="02020603050405020304" pitchFamily="18" charset="0"/>
                <a:cs typeface="Times New Roman" panose="02020603050405020304" pitchFamily="18" charset="0"/>
              </a:rPr>
              <a:t>men are defined as “not women” </a:t>
            </a:r>
            <a:r>
              <a:rPr lang="en-US" sz="2400" dirty="0">
                <a:solidFill>
                  <a:schemeClr val="bg1"/>
                </a:solidFill>
                <a:latin typeface="Times New Roman" panose="02020603050405020304" pitchFamily="18" charset="0"/>
                <a:cs typeface="Times New Roman" panose="02020603050405020304" pitchFamily="18" charset="0"/>
              </a:rPr>
              <a:t>in a binary </a:t>
            </a:r>
            <a:r>
              <a:rPr lang="en-US" sz="2400" dirty="0" smtClean="0">
                <a:solidFill>
                  <a:schemeClr val="bg1"/>
                </a:solidFill>
                <a:latin typeface="Times New Roman" panose="02020603050405020304" pitchFamily="18" charset="0"/>
                <a:cs typeface="Times New Roman" panose="02020603050405020304" pitchFamily="18" charset="0"/>
              </a:rPr>
              <a:t>system</a:t>
            </a:r>
            <a:r>
              <a:rPr lang="en-US" sz="2400" dirty="0">
                <a:solidFill>
                  <a:schemeClr val="bg1"/>
                </a:solidFill>
                <a:latin typeface="Times New Roman" panose="02020603050405020304" pitchFamily="18" charset="0"/>
                <a:cs typeface="Times New Roman" panose="02020603050405020304" pitchFamily="18" charset="0"/>
              </a:rPr>
              <a:t>, straight people are defined as “not gay,” white people are defined as “not Black,” and middle-class people are defined as “not poor</a:t>
            </a:r>
            <a:r>
              <a:rPr lang="en-US" sz="2400" dirty="0" smtClean="0">
                <a:solidFill>
                  <a:schemeClr val="bg1"/>
                </a:solidFill>
                <a:latin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3569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FFFF00"/>
                </a:solidFill>
                <a:latin typeface="Baskerville Old Face" panose="02020602080505020303" pitchFamily="18" charset="0"/>
                <a:cs typeface="Times New Roman" panose="02020603050405020304" pitchFamily="18" charset="0"/>
              </a:rPr>
              <a:t>Dominant Groups &amp; Valued Traits</a:t>
            </a:r>
            <a:endParaRPr lang="en-US" sz="3600" b="1"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628650" y="1825625"/>
            <a:ext cx="7886700" cy="3946525"/>
          </a:xfrm>
        </p:spPr>
        <p:txBody>
          <a:bodyPr>
            <a:normAutofit/>
          </a:bodyPr>
          <a:lstStyle/>
          <a:p>
            <a:r>
              <a:rPr lang="en-US" sz="2400" dirty="0">
                <a:solidFill>
                  <a:schemeClr val="bg1"/>
                </a:solidFill>
                <a:latin typeface="Times New Roman" panose="02020603050405020304" pitchFamily="18" charset="0"/>
                <a:cs typeface="Times New Roman" panose="02020603050405020304" pitchFamily="18" charset="0"/>
              </a:rPr>
              <a:t>Oppositional, binary thinking works strategically such that the dominant groups in society are associated with more valued traits, while the subordinate groups, defined as their opposites, are always associated with less valued traits. </a:t>
            </a:r>
            <a:endParaRPr lang="en-US" sz="2400" dirty="0" smtClean="0">
              <a:solidFill>
                <a:schemeClr val="bg1"/>
              </a:solidFill>
              <a:latin typeface="Times New Roman" panose="02020603050405020304" pitchFamily="18" charset="0"/>
              <a:cs typeface="Times New Roman" panose="02020603050405020304" pitchFamily="18" charset="0"/>
            </a:endParaRPr>
          </a:p>
          <a:p>
            <a:r>
              <a:rPr lang="en-US" sz="2400" dirty="0" smtClean="0">
                <a:solidFill>
                  <a:schemeClr val="bg1"/>
                </a:solidFill>
                <a:latin typeface="Times New Roman" panose="02020603050405020304" pitchFamily="18" charset="0"/>
                <a:cs typeface="Times New Roman" panose="02020603050405020304" pitchFamily="18" charset="0"/>
              </a:rPr>
              <a:t>Thus</a:t>
            </a:r>
            <a:r>
              <a:rPr lang="en-US" sz="2400" dirty="0">
                <a:solidFill>
                  <a:schemeClr val="bg1"/>
                </a:solidFill>
                <a:latin typeface="Times New Roman" panose="02020603050405020304" pitchFamily="18" charset="0"/>
                <a:cs typeface="Times New Roman" panose="02020603050405020304" pitchFamily="18" charset="0"/>
              </a:rPr>
              <a:t>, the poles in a binary system define each other and only make sense in the presence of their opposites. </a:t>
            </a:r>
            <a:r>
              <a:rPr lang="en-US" sz="2400" dirty="0" smtClean="0">
                <a:solidFill>
                  <a:srgbClr val="FFC000"/>
                </a:solidFill>
                <a:latin typeface="Times New Roman" panose="02020603050405020304" pitchFamily="18" charset="0"/>
                <a:cs typeface="Times New Roman" panose="02020603050405020304" pitchFamily="18" charset="0"/>
              </a:rPr>
              <a:t>Masculinity</a:t>
            </a:r>
            <a:r>
              <a:rPr lang="en-US" sz="2400" dirty="0" smtClean="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only has meaning  as the opposite of </a:t>
            </a:r>
            <a:r>
              <a:rPr lang="en-US" sz="2400" dirty="0">
                <a:solidFill>
                  <a:srgbClr val="FFC000"/>
                </a:solidFill>
                <a:latin typeface="Times New Roman" panose="02020603050405020304" pitchFamily="18" charset="0"/>
                <a:cs typeface="Times New Roman" panose="02020603050405020304" pitchFamily="18" charset="0"/>
              </a:rPr>
              <a:t>femininity</a:t>
            </a:r>
            <a:r>
              <a:rPr lang="en-US" sz="2400" dirty="0">
                <a:solidFill>
                  <a:schemeClr val="bg1"/>
                </a:solidFill>
                <a:latin typeface="Times New Roman" panose="02020603050405020304" pitchFamily="18" charset="0"/>
                <a:cs typeface="Times New Roman" panose="02020603050405020304" pitchFamily="18" charset="0"/>
              </a:rPr>
              <a:t>. </a:t>
            </a:r>
            <a:endParaRPr lang="en-US" sz="2400" dirty="0" smtClean="0">
              <a:solidFill>
                <a:schemeClr val="bg1"/>
              </a:solidFill>
              <a:latin typeface="Times New Roman" panose="02020603050405020304" pitchFamily="18" charset="0"/>
              <a:cs typeface="Times New Roman" panose="02020603050405020304" pitchFamily="18" charset="0"/>
            </a:endParaRPr>
          </a:p>
          <a:p>
            <a:r>
              <a:rPr lang="en-US" sz="2400" dirty="0" smtClean="0">
                <a:solidFill>
                  <a:schemeClr val="bg1"/>
                </a:solidFill>
                <a:latin typeface="Times New Roman" panose="02020603050405020304" pitchFamily="18" charset="0"/>
                <a:cs typeface="Times New Roman" panose="02020603050405020304" pitchFamily="18" charset="0"/>
              </a:rPr>
              <a:t>In </a:t>
            </a:r>
            <a:r>
              <a:rPr lang="en-US" sz="2400" dirty="0">
                <a:solidFill>
                  <a:schemeClr val="bg1"/>
                </a:solidFill>
                <a:latin typeface="Times New Roman" panose="02020603050405020304" pitchFamily="18" charset="0"/>
                <a:cs typeface="Times New Roman" panose="02020603050405020304" pitchFamily="18" charset="0"/>
              </a:rPr>
              <a:t>reality, identities and lives are complex and multi-faceted. For one, all categories of identity are more richly expressed and understood as matrices of difference. </a:t>
            </a:r>
          </a:p>
        </p:txBody>
      </p:sp>
    </p:spTree>
    <p:extLst>
      <p:ext uri="{BB962C8B-B14F-4D97-AF65-F5344CB8AC3E}">
        <p14:creationId xmlns:p14="http://schemas.microsoft.com/office/powerpoint/2010/main" val="185561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85750"/>
            <a:ext cx="7886700" cy="1171575"/>
          </a:xfrm>
        </p:spPr>
        <p:txBody>
          <a:bodyPr>
            <a:normAutofit/>
          </a:bodyPr>
          <a:lstStyle/>
          <a:p>
            <a:pPr algn="ctr"/>
            <a:r>
              <a:rPr lang="en-US" sz="3600" b="1" dirty="0" smtClean="0">
                <a:solidFill>
                  <a:srgbClr val="FFFF00"/>
                </a:solidFill>
                <a:latin typeface="Times New Roman" panose="02020603050405020304" pitchFamily="18" charset="0"/>
                <a:cs typeface="Times New Roman" panose="02020603050405020304" pitchFamily="18" charset="0"/>
              </a:rPr>
              <a:t>Multiple Aspects </a:t>
            </a:r>
            <a:r>
              <a:rPr lang="en-US" sz="3600" b="1" dirty="0">
                <a:solidFill>
                  <a:srgbClr val="FFFF00"/>
                </a:solidFill>
                <a:latin typeface="Times New Roman" panose="02020603050405020304" pitchFamily="18" charset="0"/>
                <a:cs typeface="Times New Roman" panose="02020603050405020304" pitchFamily="18" charset="0"/>
              </a:rPr>
              <a:t>of </a:t>
            </a:r>
            <a:r>
              <a:rPr lang="en-US" sz="3600" b="1" dirty="0" smtClean="0">
                <a:solidFill>
                  <a:srgbClr val="FFFF00"/>
                </a:solidFill>
                <a:latin typeface="Times New Roman" panose="02020603050405020304" pitchFamily="18" charset="0"/>
                <a:cs typeface="Times New Roman" panose="02020603050405020304" pitchFamily="18" charset="0"/>
              </a:rPr>
              <a:t>Identity</a:t>
            </a:r>
            <a:endParaRPr lang="en-US" sz="3600" b="1" dirty="0">
              <a:solidFill>
                <a:srgbClr val="FFFF00"/>
              </a:solidFill>
            </a:endParaRPr>
          </a:p>
        </p:txBody>
      </p:sp>
      <p:sp>
        <p:nvSpPr>
          <p:cNvPr id="3" name="Content Placeholder 2"/>
          <p:cNvSpPr>
            <a:spLocks noGrp="1"/>
          </p:cNvSpPr>
          <p:nvPr>
            <p:ph idx="1"/>
          </p:nvPr>
        </p:nvSpPr>
        <p:spPr>
          <a:xfrm>
            <a:off x="771525" y="1800225"/>
            <a:ext cx="7743825" cy="4057650"/>
          </a:xfrm>
        </p:spPr>
        <p:txBody>
          <a:bodyPr>
            <a:normAutofit/>
          </a:bodyPr>
          <a:lstStyle/>
          <a:p>
            <a:r>
              <a:rPr lang="en-US" sz="2400" dirty="0">
                <a:solidFill>
                  <a:schemeClr val="bg1"/>
                </a:solidFill>
                <a:latin typeface="Times New Roman" panose="02020603050405020304" pitchFamily="18" charset="0"/>
                <a:cs typeface="Times New Roman" panose="02020603050405020304" pitchFamily="18" charset="0"/>
              </a:rPr>
              <a:t>More than </a:t>
            </a:r>
            <a:r>
              <a:rPr lang="en-US" sz="2400" dirty="0" smtClean="0">
                <a:solidFill>
                  <a:schemeClr val="bg1"/>
                </a:solidFill>
                <a:latin typeface="Times New Roman" panose="02020603050405020304" pitchFamily="18" charset="0"/>
                <a:cs typeface="Times New Roman" panose="02020603050405020304" pitchFamily="18" charset="0"/>
              </a:rPr>
              <a:t>that, all </a:t>
            </a:r>
            <a:r>
              <a:rPr lang="en-US" sz="2400" dirty="0">
                <a:solidFill>
                  <a:schemeClr val="bg1"/>
                </a:solidFill>
                <a:latin typeface="Times New Roman" panose="02020603050405020304" pitchFamily="18" charset="0"/>
                <a:cs typeface="Times New Roman" panose="02020603050405020304" pitchFamily="18" charset="0"/>
              </a:rPr>
              <a:t>of us have multiple aspects of identity that we experience simultaneously and that are mutually </a:t>
            </a:r>
            <a:r>
              <a:rPr lang="en-US" sz="2400" dirty="0" smtClean="0">
                <a:solidFill>
                  <a:schemeClr val="bg1"/>
                </a:solidFill>
                <a:latin typeface="Times New Roman" panose="02020603050405020304" pitchFamily="18" charset="0"/>
                <a:cs typeface="Times New Roman" panose="02020603050405020304" pitchFamily="18" charset="0"/>
              </a:rPr>
              <a:t>constitutive</a:t>
            </a:r>
            <a:r>
              <a:rPr lang="en-US" sz="2400" dirty="0">
                <a:solidFill>
                  <a:schemeClr val="bg1"/>
                </a:solidFill>
                <a:latin typeface="Times New Roman" panose="02020603050405020304" pitchFamily="18" charset="0"/>
                <a:cs typeface="Times New Roman" panose="02020603050405020304" pitchFamily="18" charset="0"/>
              </a:rPr>
              <a:t>. </a:t>
            </a:r>
            <a:endParaRPr lang="en-US" sz="2400" dirty="0" smtClean="0">
              <a:solidFill>
                <a:schemeClr val="bg1"/>
              </a:solidFill>
              <a:latin typeface="Times New Roman" panose="02020603050405020304" pitchFamily="18" charset="0"/>
              <a:cs typeface="Times New Roman" panose="02020603050405020304" pitchFamily="18" charset="0"/>
            </a:endParaRPr>
          </a:p>
          <a:p>
            <a:r>
              <a:rPr lang="en-US" sz="2400" dirty="0" smtClean="0">
                <a:solidFill>
                  <a:schemeClr val="bg1"/>
                </a:solidFill>
                <a:latin typeface="Times New Roman" panose="02020603050405020304" pitchFamily="18" charset="0"/>
                <a:cs typeface="Times New Roman" panose="02020603050405020304" pitchFamily="18" charset="0"/>
              </a:rPr>
              <a:t>Our </a:t>
            </a:r>
            <a:r>
              <a:rPr lang="en-US" sz="2400" dirty="0">
                <a:solidFill>
                  <a:schemeClr val="bg1"/>
                </a:solidFill>
                <a:latin typeface="Times New Roman" panose="02020603050405020304" pitchFamily="18" charset="0"/>
                <a:cs typeface="Times New Roman" panose="02020603050405020304" pitchFamily="18" charset="0"/>
              </a:rPr>
              <a:t>experience of gender is always shaped by our race, class, and other identities. </a:t>
            </a:r>
            <a:endParaRPr lang="en-US" sz="2400" dirty="0" smtClean="0">
              <a:solidFill>
                <a:schemeClr val="bg1"/>
              </a:solidFill>
              <a:latin typeface="Times New Roman" panose="02020603050405020304" pitchFamily="18" charset="0"/>
              <a:cs typeface="Times New Roman" panose="02020603050405020304" pitchFamily="18" charset="0"/>
            </a:endParaRPr>
          </a:p>
          <a:p>
            <a:r>
              <a:rPr lang="en-US" sz="2400" dirty="0" smtClean="0">
                <a:solidFill>
                  <a:schemeClr val="bg1"/>
                </a:solidFill>
                <a:latin typeface="Times New Roman" panose="02020603050405020304" pitchFamily="18" charset="0"/>
                <a:cs typeface="Times New Roman" panose="02020603050405020304" pitchFamily="18" charset="0"/>
              </a:rPr>
              <a:t>Our experience </a:t>
            </a:r>
            <a:r>
              <a:rPr lang="en-US" sz="2400" dirty="0">
                <a:solidFill>
                  <a:schemeClr val="bg1"/>
                </a:solidFill>
                <a:latin typeface="Times New Roman" panose="02020603050405020304" pitchFamily="18" charset="0"/>
                <a:cs typeface="Times New Roman" panose="02020603050405020304" pitchFamily="18" charset="0"/>
              </a:rPr>
              <a:t>of race is particular to our gender, class, and other identities  as well. </a:t>
            </a:r>
            <a:endParaRPr lang="en-US" sz="2400" dirty="0" smtClean="0">
              <a:solidFill>
                <a:schemeClr val="bg1"/>
              </a:solidFill>
              <a:latin typeface="Times New Roman" panose="02020603050405020304" pitchFamily="18" charset="0"/>
              <a:cs typeface="Times New Roman" panose="02020603050405020304" pitchFamily="18" charset="0"/>
            </a:endParaRPr>
          </a:p>
          <a:p>
            <a:r>
              <a:rPr lang="en-US" sz="2400" dirty="0" smtClean="0">
                <a:solidFill>
                  <a:schemeClr val="bg1"/>
                </a:solidFill>
                <a:latin typeface="Times New Roman" panose="02020603050405020304" pitchFamily="18" charset="0"/>
                <a:cs typeface="Times New Roman" panose="02020603050405020304" pitchFamily="18" charset="0"/>
              </a:rPr>
              <a:t>This </a:t>
            </a:r>
            <a:r>
              <a:rPr lang="en-US" sz="2400" dirty="0">
                <a:solidFill>
                  <a:schemeClr val="bg1"/>
                </a:solidFill>
                <a:latin typeface="Times New Roman" panose="02020603050405020304" pitchFamily="18" charset="0"/>
                <a:cs typeface="Times New Roman" panose="02020603050405020304" pitchFamily="18" charset="0"/>
              </a:rPr>
              <a:t>is why taking an intersectional approach to understanding identity  gives us a more complex understanding of social </a:t>
            </a:r>
            <a:r>
              <a:rPr lang="en-US" sz="2400" dirty="0" smtClean="0">
                <a:solidFill>
                  <a:schemeClr val="bg1"/>
                </a:solidFill>
                <a:latin typeface="Times New Roman" panose="02020603050405020304" pitchFamily="18" charset="0"/>
                <a:cs typeface="Times New Roman" panose="02020603050405020304" pitchFamily="18" charset="0"/>
              </a:rPr>
              <a:t>reality</a:t>
            </a:r>
            <a:r>
              <a:rPr lang="en-US" sz="2400" dirty="0">
                <a:solidFill>
                  <a:schemeClr val="bg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692939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a:solidFill>
                  <a:srgbClr val="FFFF00"/>
                </a:solidFill>
                <a:latin typeface="Baskerville Old Face" panose="02020602080505020303" pitchFamily="18" charset="0"/>
                <a:cs typeface="Times New Roman" panose="02020603050405020304" pitchFamily="18" charset="0"/>
              </a:rPr>
              <a:t>The </a:t>
            </a:r>
            <a:r>
              <a:rPr lang="en-US" sz="3600" dirty="0" smtClean="0">
                <a:solidFill>
                  <a:srgbClr val="FFFF00"/>
                </a:solidFill>
                <a:latin typeface="Baskerville Old Face" panose="02020602080505020303" pitchFamily="18" charset="0"/>
                <a:cs typeface="Times New Roman" panose="02020603050405020304" pitchFamily="18" charset="0"/>
              </a:rPr>
              <a:t>Complex </a:t>
            </a:r>
            <a:r>
              <a:rPr lang="en-US" sz="3600" dirty="0">
                <a:solidFill>
                  <a:srgbClr val="FFFF00"/>
                </a:solidFill>
                <a:latin typeface="Baskerville Old Face" panose="02020602080505020303" pitchFamily="18" charset="0"/>
                <a:cs typeface="Times New Roman" panose="02020603050405020304" pitchFamily="18" charset="0"/>
              </a:rPr>
              <a:t>S</a:t>
            </a:r>
            <a:r>
              <a:rPr lang="en-US" sz="3600" dirty="0" smtClean="0">
                <a:solidFill>
                  <a:srgbClr val="FFFF00"/>
                </a:solidFill>
                <a:latin typeface="Baskerville Old Face" panose="02020602080505020303" pitchFamily="18" charset="0"/>
                <a:cs typeface="Times New Roman" panose="02020603050405020304" pitchFamily="18" charset="0"/>
              </a:rPr>
              <a:t>ocial </a:t>
            </a:r>
            <a:r>
              <a:rPr lang="en-US" sz="3600" dirty="0">
                <a:solidFill>
                  <a:srgbClr val="FFFF00"/>
                </a:solidFill>
                <a:latin typeface="Baskerville Old Face" panose="02020602080505020303" pitchFamily="18" charset="0"/>
                <a:cs typeface="Times New Roman" panose="02020603050405020304" pitchFamily="18" charset="0"/>
              </a:rPr>
              <a:t>W</a:t>
            </a:r>
            <a:r>
              <a:rPr lang="en-US" sz="3600" dirty="0" smtClean="0">
                <a:solidFill>
                  <a:srgbClr val="FFFF00"/>
                </a:solidFill>
                <a:latin typeface="Baskerville Old Face" panose="02020602080505020303" pitchFamily="18" charset="0"/>
                <a:cs typeface="Times New Roman" panose="02020603050405020304" pitchFamily="18" charset="0"/>
              </a:rPr>
              <a:t>orld</a:t>
            </a:r>
            <a:endParaRPr lang="en-US" sz="3600" dirty="0">
              <a:solidFill>
                <a:srgbClr val="FFFF00"/>
              </a:solidFill>
              <a:latin typeface="Baskerville Old Face" panose="02020602080505020303" pitchFamily="18" charset="0"/>
            </a:endParaRPr>
          </a:p>
        </p:txBody>
      </p:sp>
      <p:sp>
        <p:nvSpPr>
          <p:cNvPr id="3" name="Content Placeholder 2"/>
          <p:cNvSpPr>
            <a:spLocks noGrp="1"/>
          </p:cNvSpPr>
          <p:nvPr>
            <p:ph idx="1"/>
          </p:nvPr>
        </p:nvSpPr>
        <p:spPr>
          <a:xfrm>
            <a:off x="1085849" y="2054225"/>
            <a:ext cx="6972301" cy="4351338"/>
          </a:xfrm>
        </p:spPr>
        <p:txBody>
          <a:bodyPr>
            <a:normAutofit/>
          </a:bodyPr>
          <a:lstStyle/>
          <a:p>
            <a:r>
              <a:rPr lang="en-US" sz="2400" dirty="0">
                <a:solidFill>
                  <a:schemeClr val="bg1"/>
                </a:solidFill>
                <a:latin typeface="Times New Roman" panose="02020603050405020304" pitchFamily="18" charset="0"/>
                <a:cs typeface="Times New Roman" panose="02020603050405020304" pitchFamily="18" charset="0"/>
              </a:rPr>
              <a:t>Each of our social locations is impacted by the intersection of several facets of identity in a way that should give us pause when we encounter blanket statements like </a:t>
            </a:r>
            <a:r>
              <a:rPr lang="en-US" sz="2400" dirty="0">
                <a:solidFill>
                  <a:srgbClr val="FFC000"/>
                </a:solidFill>
                <a:latin typeface="Times New Roman" panose="02020603050405020304" pitchFamily="18" charset="0"/>
                <a:cs typeface="Times New Roman" panose="02020603050405020304" pitchFamily="18" charset="0"/>
              </a:rPr>
              <a:t>“all men are ” or “all Latinas are ” or “all lesbians are</a:t>
            </a:r>
            <a:r>
              <a:rPr lang="en-US" sz="2400" dirty="0" smtClean="0">
                <a:solidFill>
                  <a:srgbClr val="FFC000"/>
                </a:solidFill>
                <a:latin typeface="Times New Roman" panose="02020603050405020304" pitchFamily="18" charset="0"/>
                <a:cs typeface="Times New Roman" panose="02020603050405020304" pitchFamily="18" charset="0"/>
              </a:rPr>
              <a:t>.”</a:t>
            </a:r>
          </a:p>
          <a:p>
            <a:r>
              <a:rPr lang="en-US" sz="2400" dirty="0" smtClean="0">
                <a:solidFill>
                  <a:srgbClr val="FFC000"/>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The social world is complex, and rather than reducing human difference to simple binaries, we must embrace the world as it is and acknowledge the complexity</a:t>
            </a:r>
            <a:r>
              <a:rPr lang="en-US" sz="2400" dirty="0" smtClean="0">
                <a:solidFill>
                  <a:schemeClr val="bg1"/>
                </a:solidFill>
                <a:latin typeface="Times New Roman" panose="02020603050405020304" pitchFamily="18" charset="0"/>
                <a:cs typeface="Times New Roman" panose="02020603050405020304" pitchFamily="18" charset="0"/>
              </a:rPr>
              <a:t>.</a:t>
            </a:r>
            <a:endParaRPr lang="en-US" sz="24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74195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p:cNvSpPr/>
          <p:nvPr/>
        </p:nvSpPr>
        <p:spPr>
          <a:xfrm rot="21295026">
            <a:off x="1685925" y="2786063"/>
            <a:ext cx="6100763" cy="2514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smtClean="0">
                <a:solidFill>
                  <a:srgbClr val="FFFF00"/>
                </a:solidFill>
                <a:latin typeface="Engravers MT" panose="02090707080505020304" pitchFamily="18" charset="0"/>
                <a:cs typeface="Times New Roman" panose="02020603050405020304" pitchFamily="18" charset="0"/>
              </a:rPr>
              <a:t>The End</a:t>
            </a:r>
            <a:endParaRPr lang="en-US" sz="4800" dirty="0">
              <a:solidFill>
                <a:srgbClr val="FFFF00"/>
              </a:solidFill>
              <a:latin typeface="Engravers MT" panose="02090707080505020304" pitchFamily="18" charset="0"/>
            </a:endParaRPr>
          </a:p>
        </p:txBody>
      </p:sp>
    </p:spTree>
    <p:extLst>
      <p:ext uri="{BB962C8B-B14F-4D97-AF65-F5344CB8AC3E}">
        <p14:creationId xmlns:p14="http://schemas.microsoft.com/office/powerpoint/2010/main" val="15454128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TotalTime>
  <Words>382</Words>
  <Application>Microsoft Office PowerPoint</Application>
  <PresentationFormat>On-screen Show (4:3)</PresentationFormat>
  <Paragraphs>19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Unit II:  Challenging Binary Systems  and  Constructions of Difference</vt:lpstr>
      <vt:lpstr>Binary Ways of Thinking</vt:lpstr>
      <vt:lpstr>Dominant Groups &amp; Valued Traits</vt:lpstr>
      <vt:lpstr>Multiple Aspects of Identity</vt:lpstr>
      <vt:lpstr>The Complex Social World</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GANESH</dc:creator>
  <cp:lastModifiedBy>MSI</cp:lastModifiedBy>
  <cp:revision>7</cp:revision>
  <dcterms:created xsi:type="dcterms:W3CDTF">2021-02-13T15:47:00Z</dcterms:created>
  <dcterms:modified xsi:type="dcterms:W3CDTF">2023-08-07T09:35:42Z</dcterms:modified>
</cp:coreProperties>
</file>