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Lst>
  <p:notesMasterIdLst>
    <p:notesMasterId r:id="rId112"/>
  </p:notesMasterIdLst>
  <p:handoutMasterIdLst>
    <p:handoutMasterId r:id="rId113"/>
  </p:handoutMasterIdLst>
  <p:sldIdLst>
    <p:sldId id="341" r:id="rId2"/>
    <p:sldId id="342" r:id="rId3"/>
    <p:sldId id="335" r:id="rId4"/>
    <p:sldId id="257" r:id="rId5"/>
    <p:sldId id="348" r:id="rId6"/>
    <p:sldId id="349" r:id="rId7"/>
    <p:sldId id="350" r:id="rId8"/>
    <p:sldId id="359" r:id="rId9"/>
    <p:sldId id="360" r:id="rId10"/>
    <p:sldId id="351" r:id="rId11"/>
    <p:sldId id="352" r:id="rId12"/>
    <p:sldId id="353" r:id="rId13"/>
    <p:sldId id="354" r:id="rId14"/>
    <p:sldId id="355" r:id="rId15"/>
    <p:sldId id="356" r:id="rId16"/>
    <p:sldId id="357" r:id="rId17"/>
    <p:sldId id="358" r:id="rId18"/>
    <p:sldId id="361" r:id="rId19"/>
    <p:sldId id="362" r:id="rId20"/>
    <p:sldId id="363" r:id="rId21"/>
    <p:sldId id="364" r:id="rId22"/>
    <p:sldId id="365" r:id="rId23"/>
    <p:sldId id="366" r:id="rId24"/>
    <p:sldId id="258" r:id="rId25"/>
    <p:sldId id="259" r:id="rId26"/>
    <p:sldId id="260" r:id="rId27"/>
    <p:sldId id="261" r:id="rId28"/>
    <p:sldId id="262" r:id="rId29"/>
    <p:sldId id="263" r:id="rId30"/>
    <p:sldId id="264" r:id="rId31"/>
    <p:sldId id="265" r:id="rId32"/>
    <p:sldId id="266" r:id="rId33"/>
    <p:sldId id="267" r:id="rId34"/>
    <p:sldId id="268" r:id="rId35"/>
    <p:sldId id="269" r:id="rId36"/>
    <p:sldId id="331" r:id="rId37"/>
    <p:sldId id="332" r:id="rId38"/>
    <p:sldId id="333" r:id="rId39"/>
    <p:sldId id="270" r:id="rId40"/>
    <p:sldId id="309" r:id="rId41"/>
    <p:sldId id="310" r:id="rId42"/>
    <p:sldId id="336" r:id="rId43"/>
    <p:sldId id="337" r:id="rId44"/>
    <p:sldId id="338" r:id="rId45"/>
    <p:sldId id="339" r:id="rId46"/>
    <p:sldId id="340" r:id="rId47"/>
    <p:sldId id="311" r:id="rId48"/>
    <p:sldId id="312" r:id="rId49"/>
    <p:sldId id="271" r:id="rId50"/>
    <p:sldId id="272" r:id="rId51"/>
    <p:sldId id="273" r:id="rId52"/>
    <p:sldId id="274" r:id="rId53"/>
    <p:sldId id="275" r:id="rId54"/>
    <p:sldId id="276" r:id="rId55"/>
    <p:sldId id="301" r:id="rId56"/>
    <p:sldId id="303" r:id="rId57"/>
    <p:sldId id="304" r:id="rId58"/>
    <p:sldId id="313" r:id="rId59"/>
    <p:sldId id="314" r:id="rId60"/>
    <p:sldId id="305" r:id="rId61"/>
    <p:sldId id="306" r:id="rId62"/>
    <p:sldId id="277" r:id="rId63"/>
    <p:sldId id="302" r:id="rId64"/>
    <p:sldId id="307" r:id="rId65"/>
    <p:sldId id="308" r:id="rId66"/>
    <p:sldId id="278" r:id="rId67"/>
    <p:sldId id="279" r:id="rId68"/>
    <p:sldId id="280" r:id="rId69"/>
    <p:sldId id="327" r:id="rId70"/>
    <p:sldId id="281" r:id="rId71"/>
    <p:sldId id="328" r:id="rId72"/>
    <p:sldId id="329" r:id="rId73"/>
    <p:sldId id="330" r:id="rId74"/>
    <p:sldId id="315" r:id="rId75"/>
    <p:sldId id="282" r:id="rId76"/>
    <p:sldId id="283" r:id="rId77"/>
    <p:sldId id="284" r:id="rId78"/>
    <p:sldId id="285" r:id="rId79"/>
    <p:sldId id="286" r:id="rId80"/>
    <p:sldId id="287" r:id="rId81"/>
    <p:sldId id="288" r:id="rId82"/>
    <p:sldId id="289" r:id="rId83"/>
    <p:sldId id="290" r:id="rId84"/>
    <p:sldId id="291" r:id="rId85"/>
    <p:sldId id="292" r:id="rId86"/>
    <p:sldId id="293" r:id="rId87"/>
    <p:sldId id="294" r:id="rId88"/>
    <p:sldId id="295" r:id="rId89"/>
    <p:sldId id="296" r:id="rId90"/>
    <p:sldId id="334" r:id="rId91"/>
    <p:sldId id="297" r:id="rId92"/>
    <p:sldId id="316" r:id="rId93"/>
    <p:sldId id="317" r:id="rId94"/>
    <p:sldId id="318" r:id="rId95"/>
    <p:sldId id="319" r:id="rId96"/>
    <p:sldId id="320" r:id="rId97"/>
    <p:sldId id="321" r:id="rId98"/>
    <p:sldId id="343" r:id="rId99"/>
    <p:sldId id="344" r:id="rId100"/>
    <p:sldId id="345" r:id="rId101"/>
    <p:sldId id="346" r:id="rId102"/>
    <p:sldId id="347" r:id="rId103"/>
    <p:sldId id="322" r:id="rId104"/>
    <p:sldId id="298" r:id="rId105"/>
    <p:sldId id="299" r:id="rId106"/>
    <p:sldId id="300" r:id="rId107"/>
    <p:sldId id="323" r:id="rId108"/>
    <p:sldId id="324" r:id="rId109"/>
    <p:sldId id="325" r:id="rId110"/>
    <p:sldId id="326" r:id="rId1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6" autoAdjust="0"/>
    <p:restoredTop sz="94582" autoAdjust="0"/>
  </p:normalViewPr>
  <p:slideViewPr>
    <p:cSldViewPr>
      <p:cViewPr varScale="1">
        <p:scale>
          <a:sx n="80" d="100"/>
          <a:sy n="80" d="100"/>
        </p:scale>
        <p:origin x="1110" y="84"/>
      </p:cViewPr>
      <p:guideLst>
        <p:guide orient="horz" pos="2160"/>
        <p:guide pos="2880"/>
      </p:guideLst>
    </p:cSldViewPr>
  </p:slideViewPr>
  <p:outlineViewPr>
    <p:cViewPr>
      <p:scale>
        <a:sx n="33" d="100"/>
        <a:sy n="33" d="100"/>
      </p:scale>
      <p:origin x="0" y="537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handoutMaster" Target="handoutMasters/handout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D1CA03-2141-4E74-87F2-5C1554745A3A}" type="doc">
      <dgm:prSet loTypeId="urn:microsoft.com/office/officeart/2005/8/layout/orgChart1" loCatId="hierarchy" qsTypeId="urn:microsoft.com/office/officeart/2005/8/quickstyle/simple1" qsCatId="simple" csTypeId="urn:microsoft.com/office/officeart/2005/8/colors/accent1_2" csCatId="accent1" phldr="1"/>
      <dgm:spPr/>
    </dgm:pt>
    <dgm:pt modelId="{290A7C79-5572-471F-9EAC-B778C64F225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charset="0"/>
            </a:rPr>
            <a:t>IDEOLOGY</a:t>
          </a:r>
        </a:p>
      </dgm:t>
    </dgm:pt>
    <dgm:pt modelId="{2BD91181-7A54-41A5-9C26-C1AA10D26EF2}" type="parTrans" cxnId="{A5E02A84-116C-43EA-88DB-B43135F98671}">
      <dgm:prSet/>
      <dgm:spPr/>
    </dgm:pt>
    <dgm:pt modelId="{FB2564BC-52C9-47AF-BB5F-4747E20138C9}" type="sibTrans" cxnId="{A5E02A84-116C-43EA-88DB-B43135F98671}">
      <dgm:prSet/>
      <dgm:spPr/>
    </dgm:pt>
    <dgm:pt modelId="{FB5199EE-D177-42B7-BBDB-E4001DAA744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charset="0"/>
            </a:rPr>
            <a:t>REALIST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charset="0"/>
            </a:rPr>
            <a:t>KAUTILYAN</a:t>
          </a:r>
        </a:p>
      </dgm:t>
    </dgm:pt>
    <dgm:pt modelId="{A702901A-25FE-403E-8E1B-58262AAF46CC}" type="parTrans" cxnId="{D2871CB7-C60B-4CEA-A42C-175D9B5D2BA5}">
      <dgm:prSet/>
      <dgm:spPr/>
    </dgm:pt>
    <dgm:pt modelId="{888C37C6-E64A-4999-975D-AD54B41C2656}" type="sibTrans" cxnId="{D2871CB7-C60B-4CEA-A42C-175D9B5D2BA5}">
      <dgm:prSet/>
      <dgm:spPr/>
    </dgm:pt>
    <dgm:pt modelId="{B40B02E2-A2C4-47DE-98A9-D05BC406A58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charset="0"/>
            </a:rPr>
            <a:t>IDEALIST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charset="0"/>
            </a:rPr>
            <a:t>BUDDHIST</a:t>
          </a:r>
        </a:p>
      </dgm:t>
    </dgm:pt>
    <dgm:pt modelId="{AFF7C82F-D58D-441F-A6A7-146A3D5B9D11}" type="parTrans" cxnId="{FFF3270E-7E0C-45CF-BCDE-27C6876316EC}">
      <dgm:prSet/>
      <dgm:spPr/>
    </dgm:pt>
    <dgm:pt modelId="{2AEF2D16-CB46-4B63-B47C-19F79B6D5FE5}" type="sibTrans" cxnId="{FFF3270E-7E0C-45CF-BCDE-27C6876316EC}">
      <dgm:prSet/>
      <dgm:spPr/>
    </dgm:pt>
    <dgm:pt modelId="{E8E8667D-40E3-4E9D-93A0-D88C0ECF0748}">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charset="0"/>
            </a:rPr>
            <a:t>MATERIALIST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charset="0"/>
            </a:rPr>
            <a:t>CHARVAKAN</a:t>
          </a:r>
        </a:p>
      </dgm:t>
    </dgm:pt>
    <dgm:pt modelId="{36FD156F-0527-4D5D-B6C0-6AA4B5EA4C0A}" type="parTrans" cxnId="{165E0446-A782-42B1-B542-5D4BB880626F}">
      <dgm:prSet/>
      <dgm:spPr/>
    </dgm:pt>
    <dgm:pt modelId="{5FF3451B-95D4-4BB8-B752-4EBD40981CAA}" type="sibTrans" cxnId="{165E0446-A782-42B1-B542-5D4BB880626F}">
      <dgm:prSet/>
      <dgm:spPr/>
    </dgm:pt>
    <dgm:pt modelId="{52908E1E-5B3C-4600-986C-F86264E161E2}" type="pres">
      <dgm:prSet presAssocID="{BCD1CA03-2141-4E74-87F2-5C1554745A3A}" presName="hierChild1" presStyleCnt="0">
        <dgm:presLayoutVars>
          <dgm:orgChart val="1"/>
          <dgm:chPref val="1"/>
          <dgm:dir/>
          <dgm:animOne val="branch"/>
          <dgm:animLvl val="lvl"/>
          <dgm:resizeHandles/>
        </dgm:presLayoutVars>
      </dgm:prSet>
      <dgm:spPr/>
    </dgm:pt>
    <dgm:pt modelId="{1E521781-0BF2-46A3-A661-1D76C1B32E23}" type="pres">
      <dgm:prSet presAssocID="{290A7C79-5572-471F-9EAC-B778C64F2259}" presName="hierRoot1" presStyleCnt="0">
        <dgm:presLayoutVars>
          <dgm:hierBranch/>
        </dgm:presLayoutVars>
      </dgm:prSet>
      <dgm:spPr/>
    </dgm:pt>
    <dgm:pt modelId="{C3BFD0EE-AD84-4856-8E1F-D57D5A404E04}" type="pres">
      <dgm:prSet presAssocID="{290A7C79-5572-471F-9EAC-B778C64F2259}" presName="rootComposite1" presStyleCnt="0"/>
      <dgm:spPr/>
    </dgm:pt>
    <dgm:pt modelId="{EA076609-BE95-4F94-AFF0-BF028B2EA8CD}" type="pres">
      <dgm:prSet presAssocID="{290A7C79-5572-471F-9EAC-B778C64F2259}" presName="rootText1" presStyleLbl="node0" presStyleIdx="0" presStyleCnt="1">
        <dgm:presLayoutVars>
          <dgm:chPref val="3"/>
        </dgm:presLayoutVars>
      </dgm:prSet>
      <dgm:spPr/>
      <dgm:t>
        <a:bodyPr/>
        <a:lstStyle/>
        <a:p>
          <a:endParaRPr lang="en-US"/>
        </a:p>
      </dgm:t>
    </dgm:pt>
    <dgm:pt modelId="{F6BA220E-7D35-4DB6-ABB6-624947A9CC48}" type="pres">
      <dgm:prSet presAssocID="{290A7C79-5572-471F-9EAC-B778C64F2259}" presName="rootConnector1" presStyleLbl="node1" presStyleIdx="0" presStyleCnt="0"/>
      <dgm:spPr/>
      <dgm:t>
        <a:bodyPr/>
        <a:lstStyle/>
        <a:p>
          <a:endParaRPr lang="en-US"/>
        </a:p>
      </dgm:t>
    </dgm:pt>
    <dgm:pt modelId="{7921BFF9-FA89-477C-86CC-E84B99945CB9}" type="pres">
      <dgm:prSet presAssocID="{290A7C79-5572-471F-9EAC-B778C64F2259}" presName="hierChild2" presStyleCnt="0"/>
      <dgm:spPr/>
    </dgm:pt>
    <dgm:pt modelId="{40966F31-5BFB-45A0-9C96-3BA996F1E1DD}" type="pres">
      <dgm:prSet presAssocID="{A702901A-25FE-403E-8E1B-58262AAF46CC}" presName="Name35" presStyleLbl="parChTrans1D2" presStyleIdx="0" presStyleCnt="3"/>
      <dgm:spPr/>
    </dgm:pt>
    <dgm:pt modelId="{11FD23DE-E80F-4A0A-A584-BD869F5667F3}" type="pres">
      <dgm:prSet presAssocID="{FB5199EE-D177-42B7-BBDB-E4001DAA7441}" presName="hierRoot2" presStyleCnt="0">
        <dgm:presLayoutVars>
          <dgm:hierBranch/>
        </dgm:presLayoutVars>
      </dgm:prSet>
      <dgm:spPr/>
    </dgm:pt>
    <dgm:pt modelId="{2B382ACE-06C9-492E-9CC2-9F590089FF18}" type="pres">
      <dgm:prSet presAssocID="{FB5199EE-D177-42B7-BBDB-E4001DAA7441}" presName="rootComposite" presStyleCnt="0"/>
      <dgm:spPr/>
    </dgm:pt>
    <dgm:pt modelId="{FF435836-A011-404D-A560-43CEED61A6C8}" type="pres">
      <dgm:prSet presAssocID="{FB5199EE-D177-42B7-BBDB-E4001DAA7441}" presName="rootText" presStyleLbl="node2" presStyleIdx="0" presStyleCnt="3">
        <dgm:presLayoutVars>
          <dgm:chPref val="3"/>
        </dgm:presLayoutVars>
      </dgm:prSet>
      <dgm:spPr/>
      <dgm:t>
        <a:bodyPr/>
        <a:lstStyle/>
        <a:p>
          <a:endParaRPr lang="en-US"/>
        </a:p>
      </dgm:t>
    </dgm:pt>
    <dgm:pt modelId="{302116FF-5630-419E-9183-D3995D55F9E2}" type="pres">
      <dgm:prSet presAssocID="{FB5199EE-D177-42B7-BBDB-E4001DAA7441}" presName="rootConnector" presStyleLbl="node2" presStyleIdx="0" presStyleCnt="3"/>
      <dgm:spPr/>
      <dgm:t>
        <a:bodyPr/>
        <a:lstStyle/>
        <a:p>
          <a:endParaRPr lang="en-US"/>
        </a:p>
      </dgm:t>
    </dgm:pt>
    <dgm:pt modelId="{F0A5348A-34B2-44DB-987D-A35334C4D105}" type="pres">
      <dgm:prSet presAssocID="{FB5199EE-D177-42B7-BBDB-E4001DAA7441}" presName="hierChild4" presStyleCnt="0"/>
      <dgm:spPr/>
    </dgm:pt>
    <dgm:pt modelId="{E4FC2AF3-D6FA-4F0A-AD38-D0F93E383F76}" type="pres">
      <dgm:prSet presAssocID="{FB5199EE-D177-42B7-BBDB-E4001DAA7441}" presName="hierChild5" presStyleCnt="0"/>
      <dgm:spPr/>
    </dgm:pt>
    <dgm:pt modelId="{B05F82DB-B4E3-4623-8F98-DF6BCC063FD5}" type="pres">
      <dgm:prSet presAssocID="{AFF7C82F-D58D-441F-A6A7-146A3D5B9D11}" presName="Name35" presStyleLbl="parChTrans1D2" presStyleIdx="1" presStyleCnt="3"/>
      <dgm:spPr/>
    </dgm:pt>
    <dgm:pt modelId="{DB557ED0-D77A-431B-9FDA-5A8B4FEFF637}" type="pres">
      <dgm:prSet presAssocID="{B40B02E2-A2C4-47DE-98A9-D05BC406A58E}" presName="hierRoot2" presStyleCnt="0">
        <dgm:presLayoutVars>
          <dgm:hierBranch/>
        </dgm:presLayoutVars>
      </dgm:prSet>
      <dgm:spPr/>
    </dgm:pt>
    <dgm:pt modelId="{EC444F2A-BEDC-4FA2-9FBE-E3376683E5F6}" type="pres">
      <dgm:prSet presAssocID="{B40B02E2-A2C4-47DE-98A9-D05BC406A58E}" presName="rootComposite" presStyleCnt="0"/>
      <dgm:spPr/>
    </dgm:pt>
    <dgm:pt modelId="{7B62D2BF-2ABA-4FA9-9845-4C7848909472}" type="pres">
      <dgm:prSet presAssocID="{B40B02E2-A2C4-47DE-98A9-D05BC406A58E}" presName="rootText" presStyleLbl="node2" presStyleIdx="1" presStyleCnt="3">
        <dgm:presLayoutVars>
          <dgm:chPref val="3"/>
        </dgm:presLayoutVars>
      </dgm:prSet>
      <dgm:spPr/>
      <dgm:t>
        <a:bodyPr/>
        <a:lstStyle/>
        <a:p>
          <a:endParaRPr lang="en-US"/>
        </a:p>
      </dgm:t>
    </dgm:pt>
    <dgm:pt modelId="{D3023BB6-A8BF-4020-AB7C-A43861FBACCA}" type="pres">
      <dgm:prSet presAssocID="{B40B02E2-A2C4-47DE-98A9-D05BC406A58E}" presName="rootConnector" presStyleLbl="node2" presStyleIdx="1" presStyleCnt="3"/>
      <dgm:spPr/>
      <dgm:t>
        <a:bodyPr/>
        <a:lstStyle/>
        <a:p>
          <a:endParaRPr lang="en-US"/>
        </a:p>
      </dgm:t>
    </dgm:pt>
    <dgm:pt modelId="{332B9E41-A342-48DF-ADAF-F74A2E192C02}" type="pres">
      <dgm:prSet presAssocID="{B40B02E2-A2C4-47DE-98A9-D05BC406A58E}" presName="hierChild4" presStyleCnt="0"/>
      <dgm:spPr/>
    </dgm:pt>
    <dgm:pt modelId="{5E571453-053E-43F7-86DA-9DC5C6410EB1}" type="pres">
      <dgm:prSet presAssocID="{B40B02E2-A2C4-47DE-98A9-D05BC406A58E}" presName="hierChild5" presStyleCnt="0"/>
      <dgm:spPr/>
    </dgm:pt>
    <dgm:pt modelId="{41DC39BD-6623-4FF5-B802-03BF562F1792}" type="pres">
      <dgm:prSet presAssocID="{36FD156F-0527-4D5D-B6C0-6AA4B5EA4C0A}" presName="Name35" presStyleLbl="parChTrans1D2" presStyleIdx="2" presStyleCnt="3"/>
      <dgm:spPr/>
    </dgm:pt>
    <dgm:pt modelId="{B8B751C2-7AD3-4BA0-9B6B-D06E580B025C}" type="pres">
      <dgm:prSet presAssocID="{E8E8667D-40E3-4E9D-93A0-D88C0ECF0748}" presName="hierRoot2" presStyleCnt="0">
        <dgm:presLayoutVars>
          <dgm:hierBranch/>
        </dgm:presLayoutVars>
      </dgm:prSet>
      <dgm:spPr/>
    </dgm:pt>
    <dgm:pt modelId="{C8954B06-DEAE-4B49-8A55-836DEA8D59CB}" type="pres">
      <dgm:prSet presAssocID="{E8E8667D-40E3-4E9D-93A0-D88C0ECF0748}" presName="rootComposite" presStyleCnt="0"/>
      <dgm:spPr/>
    </dgm:pt>
    <dgm:pt modelId="{D82FA8BE-D71A-47DC-B2CF-52301D9DA384}" type="pres">
      <dgm:prSet presAssocID="{E8E8667D-40E3-4E9D-93A0-D88C0ECF0748}" presName="rootText" presStyleLbl="node2" presStyleIdx="2" presStyleCnt="3">
        <dgm:presLayoutVars>
          <dgm:chPref val="3"/>
        </dgm:presLayoutVars>
      </dgm:prSet>
      <dgm:spPr/>
      <dgm:t>
        <a:bodyPr/>
        <a:lstStyle/>
        <a:p>
          <a:endParaRPr lang="en-US"/>
        </a:p>
      </dgm:t>
    </dgm:pt>
    <dgm:pt modelId="{D421BD8E-8C97-49A0-BD4C-A91925247853}" type="pres">
      <dgm:prSet presAssocID="{E8E8667D-40E3-4E9D-93A0-D88C0ECF0748}" presName="rootConnector" presStyleLbl="node2" presStyleIdx="2" presStyleCnt="3"/>
      <dgm:spPr/>
      <dgm:t>
        <a:bodyPr/>
        <a:lstStyle/>
        <a:p>
          <a:endParaRPr lang="en-US"/>
        </a:p>
      </dgm:t>
    </dgm:pt>
    <dgm:pt modelId="{92DE06D8-9C65-44F6-B766-B72EFA6B7F97}" type="pres">
      <dgm:prSet presAssocID="{E8E8667D-40E3-4E9D-93A0-D88C0ECF0748}" presName="hierChild4" presStyleCnt="0"/>
      <dgm:spPr/>
    </dgm:pt>
    <dgm:pt modelId="{5CF310FC-7B7E-413B-9C9D-2DCE9C7CEC3F}" type="pres">
      <dgm:prSet presAssocID="{E8E8667D-40E3-4E9D-93A0-D88C0ECF0748}" presName="hierChild5" presStyleCnt="0"/>
      <dgm:spPr/>
    </dgm:pt>
    <dgm:pt modelId="{967E8032-3FE3-4D7C-82CA-C0013D12ABBD}" type="pres">
      <dgm:prSet presAssocID="{290A7C79-5572-471F-9EAC-B778C64F2259}" presName="hierChild3" presStyleCnt="0"/>
      <dgm:spPr/>
    </dgm:pt>
  </dgm:ptLst>
  <dgm:cxnLst>
    <dgm:cxn modelId="{74BBB95F-2777-476F-A299-F0BD85AE6673}" type="presOf" srcId="{BCD1CA03-2141-4E74-87F2-5C1554745A3A}" destId="{52908E1E-5B3C-4600-986C-F86264E161E2}" srcOrd="0" destOrd="0" presId="urn:microsoft.com/office/officeart/2005/8/layout/orgChart1"/>
    <dgm:cxn modelId="{12F8C410-2058-4FA5-8B16-681937F87ABE}" type="presOf" srcId="{FB5199EE-D177-42B7-BBDB-E4001DAA7441}" destId="{302116FF-5630-419E-9183-D3995D55F9E2}" srcOrd="1" destOrd="0" presId="urn:microsoft.com/office/officeart/2005/8/layout/orgChart1"/>
    <dgm:cxn modelId="{8BC59ADE-F29D-4B79-938C-D9E34AA13502}" type="presOf" srcId="{B40B02E2-A2C4-47DE-98A9-D05BC406A58E}" destId="{7B62D2BF-2ABA-4FA9-9845-4C7848909472}" srcOrd="0" destOrd="0" presId="urn:microsoft.com/office/officeart/2005/8/layout/orgChart1"/>
    <dgm:cxn modelId="{165E0446-A782-42B1-B542-5D4BB880626F}" srcId="{290A7C79-5572-471F-9EAC-B778C64F2259}" destId="{E8E8667D-40E3-4E9D-93A0-D88C0ECF0748}" srcOrd="2" destOrd="0" parTransId="{36FD156F-0527-4D5D-B6C0-6AA4B5EA4C0A}" sibTransId="{5FF3451B-95D4-4BB8-B752-4EBD40981CAA}"/>
    <dgm:cxn modelId="{FFF3270E-7E0C-45CF-BCDE-27C6876316EC}" srcId="{290A7C79-5572-471F-9EAC-B778C64F2259}" destId="{B40B02E2-A2C4-47DE-98A9-D05BC406A58E}" srcOrd="1" destOrd="0" parTransId="{AFF7C82F-D58D-441F-A6A7-146A3D5B9D11}" sibTransId="{2AEF2D16-CB46-4B63-B47C-19F79B6D5FE5}"/>
    <dgm:cxn modelId="{A5E02A84-116C-43EA-88DB-B43135F98671}" srcId="{BCD1CA03-2141-4E74-87F2-5C1554745A3A}" destId="{290A7C79-5572-471F-9EAC-B778C64F2259}" srcOrd="0" destOrd="0" parTransId="{2BD91181-7A54-41A5-9C26-C1AA10D26EF2}" sibTransId="{FB2564BC-52C9-47AF-BB5F-4747E20138C9}"/>
    <dgm:cxn modelId="{97C5B795-D0A9-4E8C-8CE3-D5E88429FD4E}" type="presOf" srcId="{E8E8667D-40E3-4E9D-93A0-D88C0ECF0748}" destId="{D82FA8BE-D71A-47DC-B2CF-52301D9DA384}" srcOrd="0" destOrd="0" presId="urn:microsoft.com/office/officeart/2005/8/layout/orgChart1"/>
    <dgm:cxn modelId="{364C5EAD-A8B6-4BE8-8D2F-4F98FD6E9B15}" type="presOf" srcId="{FB5199EE-D177-42B7-BBDB-E4001DAA7441}" destId="{FF435836-A011-404D-A560-43CEED61A6C8}" srcOrd="0" destOrd="0" presId="urn:microsoft.com/office/officeart/2005/8/layout/orgChart1"/>
    <dgm:cxn modelId="{A419A0C7-2A15-4F51-948B-877524420A77}" type="presOf" srcId="{36FD156F-0527-4D5D-B6C0-6AA4B5EA4C0A}" destId="{41DC39BD-6623-4FF5-B802-03BF562F1792}" srcOrd="0" destOrd="0" presId="urn:microsoft.com/office/officeart/2005/8/layout/orgChart1"/>
    <dgm:cxn modelId="{419A02D3-14FD-4C48-B7BE-DECE6EB40915}" type="presOf" srcId="{E8E8667D-40E3-4E9D-93A0-D88C0ECF0748}" destId="{D421BD8E-8C97-49A0-BD4C-A91925247853}" srcOrd="1" destOrd="0" presId="urn:microsoft.com/office/officeart/2005/8/layout/orgChart1"/>
    <dgm:cxn modelId="{D2871CB7-C60B-4CEA-A42C-175D9B5D2BA5}" srcId="{290A7C79-5572-471F-9EAC-B778C64F2259}" destId="{FB5199EE-D177-42B7-BBDB-E4001DAA7441}" srcOrd="0" destOrd="0" parTransId="{A702901A-25FE-403E-8E1B-58262AAF46CC}" sibTransId="{888C37C6-E64A-4999-975D-AD54B41C2656}"/>
    <dgm:cxn modelId="{B3CC3115-3C04-4ED2-A7D0-25FD7ECCF976}" type="presOf" srcId="{AFF7C82F-D58D-441F-A6A7-146A3D5B9D11}" destId="{B05F82DB-B4E3-4623-8F98-DF6BCC063FD5}" srcOrd="0" destOrd="0" presId="urn:microsoft.com/office/officeart/2005/8/layout/orgChart1"/>
    <dgm:cxn modelId="{F8E85C7B-A122-48B6-830F-3C51457EAC9D}" type="presOf" srcId="{290A7C79-5572-471F-9EAC-B778C64F2259}" destId="{F6BA220E-7D35-4DB6-ABB6-624947A9CC48}" srcOrd="1" destOrd="0" presId="urn:microsoft.com/office/officeart/2005/8/layout/orgChart1"/>
    <dgm:cxn modelId="{517B94CD-6DA3-4974-85AF-78D37B94141B}" type="presOf" srcId="{290A7C79-5572-471F-9EAC-B778C64F2259}" destId="{EA076609-BE95-4F94-AFF0-BF028B2EA8CD}" srcOrd="0" destOrd="0" presId="urn:microsoft.com/office/officeart/2005/8/layout/orgChart1"/>
    <dgm:cxn modelId="{6ED7AFD4-8618-42EE-8F41-F7AA5546C461}" type="presOf" srcId="{B40B02E2-A2C4-47DE-98A9-D05BC406A58E}" destId="{D3023BB6-A8BF-4020-AB7C-A43861FBACCA}" srcOrd="1" destOrd="0" presId="urn:microsoft.com/office/officeart/2005/8/layout/orgChart1"/>
    <dgm:cxn modelId="{3F497528-5A82-4A31-9AE7-63EFD1FAA247}" type="presOf" srcId="{A702901A-25FE-403E-8E1B-58262AAF46CC}" destId="{40966F31-5BFB-45A0-9C96-3BA996F1E1DD}" srcOrd="0" destOrd="0" presId="urn:microsoft.com/office/officeart/2005/8/layout/orgChart1"/>
    <dgm:cxn modelId="{D3C10C8E-B85E-437C-96AD-D0C890DD9762}" type="presParOf" srcId="{52908E1E-5B3C-4600-986C-F86264E161E2}" destId="{1E521781-0BF2-46A3-A661-1D76C1B32E23}" srcOrd="0" destOrd="0" presId="urn:microsoft.com/office/officeart/2005/8/layout/orgChart1"/>
    <dgm:cxn modelId="{C524A842-5309-4FFB-B3B8-86FC52B6483B}" type="presParOf" srcId="{1E521781-0BF2-46A3-A661-1D76C1B32E23}" destId="{C3BFD0EE-AD84-4856-8E1F-D57D5A404E04}" srcOrd="0" destOrd="0" presId="urn:microsoft.com/office/officeart/2005/8/layout/orgChart1"/>
    <dgm:cxn modelId="{56D22287-5392-410E-BF07-C3C43E8DC11B}" type="presParOf" srcId="{C3BFD0EE-AD84-4856-8E1F-D57D5A404E04}" destId="{EA076609-BE95-4F94-AFF0-BF028B2EA8CD}" srcOrd="0" destOrd="0" presId="urn:microsoft.com/office/officeart/2005/8/layout/orgChart1"/>
    <dgm:cxn modelId="{D7A73DDA-58C4-4514-A21D-492C49324EFF}" type="presParOf" srcId="{C3BFD0EE-AD84-4856-8E1F-D57D5A404E04}" destId="{F6BA220E-7D35-4DB6-ABB6-624947A9CC48}" srcOrd="1" destOrd="0" presId="urn:microsoft.com/office/officeart/2005/8/layout/orgChart1"/>
    <dgm:cxn modelId="{7EA5A8A2-5219-4FBD-86DB-0D729CD5824E}" type="presParOf" srcId="{1E521781-0BF2-46A3-A661-1D76C1B32E23}" destId="{7921BFF9-FA89-477C-86CC-E84B99945CB9}" srcOrd="1" destOrd="0" presId="urn:microsoft.com/office/officeart/2005/8/layout/orgChart1"/>
    <dgm:cxn modelId="{40A27A10-97CF-42FC-848D-5B3136074E19}" type="presParOf" srcId="{7921BFF9-FA89-477C-86CC-E84B99945CB9}" destId="{40966F31-5BFB-45A0-9C96-3BA996F1E1DD}" srcOrd="0" destOrd="0" presId="urn:microsoft.com/office/officeart/2005/8/layout/orgChart1"/>
    <dgm:cxn modelId="{AC39463E-8D9B-4AC6-BE4A-9A9C6E091CE7}" type="presParOf" srcId="{7921BFF9-FA89-477C-86CC-E84B99945CB9}" destId="{11FD23DE-E80F-4A0A-A584-BD869F5667F3}" srcOrd="1" destOrd="0" presId="urn:microsoft.com/office/officeart/2005/8/layout/orgChart1"/>
    <dgm:cxn modelId="{A2A2FF6F-3C6B-464A-A387-0BEBF832CB08}" type="presParOf" srcId="{11FD23DE-E80F-4A0A-A584-BD869F5667F3}" destId="{2B382ACE-06C9-492E-9CC2-9F590089FF18}" srcOrd="0" destOrd="0" presId="urn:microsoft.com/office/officeart/2005/8/layout/orgChart1"/>
    <dgm:cxn modelId="{895E482F-A0B4-4D51-8487-1E294F375BAB}" type="presParOf" srcId="{2B382ACE-06C9-492E-9CC2-9F590089FF18}" destId="{FF435836-A011-404D-A560-43CEED61A6C8}" srcOrd="0" destOrd="0" presId="urn:microsoft.com/office/officeart/2005/8/layout/orgChart1"/>
    <dgm:cxn modelId="{2F30911C-F85A-4DE1-B162-1DACD5302650}" type="presParOf" srcId="{2B382ACE-06C9-492E-9CC2-9F590089FF18}" destId="{302116FF-5630-419E-9183-D3995D55F9E2}" srcOrd="1" destOrd="0" presId="urn:microsoft.com/office/officeart/2005/8/layout/orgChart1"/>
    <dgm:cxn modelId="{0E7CC2AF-B709-4747-B731-94C9250D5F60}" type="presParOf" srcId="{11FD23DE-E80F-4A0A-A584-BD869F5667F3}" destId="{F0A5348A-34B2-44DB-987D-A35334C4D105}" srcOrd="1" destOrd="0" presId="urn:microsoft.com/office/officeart/2005/8/layout/orgChart1"/>
    <dgm:cxn modelId="{305E7596-7363-4309-A5CC-CA96BF034FB8}" type="presParOf" srcId="{11FD23DE-E80F-4A0A-A584-BD869F5667F3}" destId="{E4FC2AF3-D6FA-4F0A-AD38-D0F93E383F76}" srcOrd="2" destOrd="0" presId="urn:microsoft.com/office/officeart/2005/8/layout/orgChart1"/>
    <dgm:cxn modelId="{1B638092-9DC3-4A74-8D99-E80241E36001}" type="presParOf" srcId="{7921BFF9-FA89-477C-86CC-E84B99945CB9}" destId="{B05F82DB-B4E3-4623-8F98-DF6BCC063FD5}" srcOrd="2" destOrd="0" presId="urn:microsoft.com/office/officeart/2005/8/layout/orgChart1"/>
    <dgm:cxn modelId="{F12EDE92-DA6A-4786-88CC-618D018562D7}" type="presParOf" srcId="{7921BFF9-FA89-477C-86CC-E84B99945CB9}" destId="{DB557ED0-D77A-431B-9FDA-5A8B4FEFF637}" srcOrd="3" destOrd="0" presId="urn:microsoft.com/office/officeart/2005/8/layout/orgChart1"/>
    <dgm:cxn modelId="{9BE0BDF2-AE26-4D3A-8C3D-70E9CE182B17}" type="presParOf" srcId="{DB557ED0-D77A-431B-9FDA-5A8B4FEFF637}" destId="{EC444F2A-BEDC-4FA2-9FBE-E3376683E5F6}" srcOrd="0" destOrd="0" presId="urn:microsoft.com/office/officeart/2005/8/layout/orgChart1"/>
    <dgm:cxn modelId="{6CFA688D-88FA-465E-B75A-3211CBDBF20B}" type="presParOf" srcId="{EC444F2A-BEDC-4FA2-9FBE-E3376683E5F6}" destId="{7B62D2BF-2ABA-4FA9-9845-4C7848909472}" srcOrd="0" destOrd="0" presId="urn:microsoft.com/office/officeart/2005/8/layout/orgChart1"/>
    <dgm:cxn modelId="{974AD612-CE02-4A9F-9F7F-EB35C18DF67B}" type="presParOf" srcId="{EC444F2A-BEDC-4FA2-9FBE-E3376683E5F6}" destId="{D3023BB6-A8BF-4020-AB7C-A43861FBACCA}" srcOrd="1" destOrd="0" presId="urn:microsoft.com/office/officeart/2005/8/layout/orgChart1"/>
    <dgm:cxn modelId="{E063D849-2707-4789-A076-B82535BFCFEA}" type="presParOf" srcId="{DB557ED0-D77A-431B-9FDA-5A8B4FEFF637}" destId="{332B9E41-A342-48DF-ADAF-F74A2E192C02}" srcOrd="1" destOrd="0" presId="urn:microsoft.com/office/officeart/2005/8/layout/orgChart1"/>
    <dgm:cxn modelId="{06B48F21-4936-4CA4-9201-E50D55FF2C51}" type="presParOf" srcId="{DB557ED0-D77A-431B-9FDA-5A8B4FEFF637}" destId="{5E571453-053E-43F7-86DA-9DC5C6410EB1}" srcOrd="2" destOrd="0" presId="urn:microsoft.com/office/officeart/2005/8/layout/orgChart1"/>
    <dgm:cxn modelId="{65016C16-C8B1-4328-B44E-9CE8A1F5ABAF}" type="presParOf" srcId="{7921BFF9-FA89-477C-86CC-E84B99945CB9}" destId="{41DC39BD-6623-4FF5-B802-03BF562F1792}" srcOrd="4" destOrd="0" presId="urn:microsoft.com/office/officeart/2005/8/layout/orgChart1"/>
    <dgm:cxn modelId="{95A45FB7-FBE7-408A-8245-7E87F7882C4B}" type="presParOf" srcId="{7921BFF9-FA89-477C-86CC-E84B99945CB9}" destId="{B8B751C2-7AD3-4BA0-9B6B-D06E580B025C}" srcOrd="5" destOrd="0" presId="urn:microsoft.com/office/officeart/2005/8/layout/orgChart1"/>
    <dgm:cxn modelId="{44F90006-0830-45F5-9A8E-F2B37911B253}" type="presParOf" srcId="{B8B751C2-7AD3-4BA0-9B6B-D06E580B025C}" destId="{C8954B06-DEAE-4B49-8A55-836DEA8D59CB}" srcOrd="0" destOrd="0" presId="urn:microsoft.com/office/officeart/2005/8/layout/orgChart1"/>
    <dgm:cxn modelId="{F1D3A1D1-150D-4A36-BFF0-7933B9694AFA}" type="presParOf" srcId="{C8954B06-DEAE-4B49-8A55-836DEA8D59CB}" destId="{D82FA8BE-D71A-47DC-B2CF-52301D9DA384}" srcOrd="0" destOrd="0" presId="urn:microsoft.com/office/officeart/2005/8/layout/orgChart1"/>
    <dgm:cxn modelId="{F208F50F-B0BC-4787-B403-5AD301380A08}" type="presParOf" srcId="{C8954B06-DEAE-4B49-8A55-836DEA8D59CB}" destId="{D421BD8E-8C97-49A0-BD4C-A91925247853}" srcOrd="1" destOrd="0" presId="urn:microsoft.com/office/officeart/2005/8/layout/orgChart1"/>
    <dgm:cxn modelId="{A2E5879B-CE2F-4E19-9E2A-A4D812ED2F47}" type="presParOf" srcId="{B8B751C2-7AD3-4BA0-9B6B-D06E580B025C}" destId="{92DE06D8-9C65-44F6-B766-B72EFA6B7F97}" srcOrd="1" destOrd="0" presId="urn:microsoft.com/office/officeart/2005/8/layout/orgChart1"/>
    <dgm:cxn modelId="{806A61CB-7B99-48B5-A6C1-C32E5F3BD106}" type="presParOf" srcId="{B8B751C2-7AD3-4BA0-9B6B-D06E580B025C}" destId="{5CF310FC-7B7E-413B-9C9D-2DCE9C7CEC3F}" srcOrd="2" destOrd="0" presId="urn:microsoft.com/office/officeart/2005/8/layout/orgChart1"/>
    <dgm:cxn modelId="{2BFC4FB0-F694-4CDD-A28F-1FB6784DA133}" type="presParOf" srcId="{1E521781-0BF2-46A3-A661-1D76C1B32E23}" destId="{967E8032-3FE3-4D7C-82CA-C0013D12ABB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2288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88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2288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99A9F61-D8D2-4806-87C9-0A31040A63AE}" type="slidenum">
              <a:rPr lang="en-US"/>
              <a:pPr>
                <a:defRPr/>
              </a:pPr>
              <a:t>‹#›</a:t>
            </a:fld>
            <a:endParaRPr lang="en-US"/>
          </a:p>
        </p:txBody>
      </p:sp>
    </p:spTree>
    <p:extLst>
      <p:ext uri="{BB962C8B-B14F-4D97-AF65-F5344CB8AC3E}">
        <p14:creationId xmlns:p14="http://schemas.microsoft.com/office/powerpoint/2010/main" val="2370834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6FA3636E-5FF6-4D7C-8E62-04155974CFE5}" type="datetimeFigureOut">
              <a:rPr lang="en-US"/>
              <a:pPr>
                <a:defRPr/>
              </a:pPr>
              <a:t>8/16/2023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DB42E538-DC39-40A4-A3DE-AA18EB4289B3}" type="slidenum">
              <a:rPr lang="en-US"/>
              <a:pPr>
                <a:defRPr/>
              </a:pPr>
              <a:t>‹#›</a:t>
            </a:fld>
            <a:endParaRPr lang="en-US"/>
          </a:p>
        </p:txBody>
      </p:sp>
    </p:spTree>
    <p:extLst>
      <p:ext uri="{BB962C8B-B14F-4D97-AF65-F5344CB8AC3E}">
        <p14:creationId xmlns:p14="http://schemas.microsoft.com/office/powerpoint/2010/main" val="3426114373"/>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DB42E538-DC39-40A4-A3DE-AA18EB4289B3}" type="slidenum">
              <a:rPr lang="en-US" smtClean="0"/>
              <a:pPr>
                <a:defRPr/>
              </a:pPr>
              <a:t>1</a:t>
            </a:fld>
            <a:endParaRPr lang="en-US"/>
          </a:p>
        </p:txBody>
      </p:sp>
    </p:spTree>
    <p:extLst>
      <p:ext uri="{BB962C8B-B14F-4D97-AF65-F5344CB8AC3E}">
        <p14:creationId xmlns:p14="http://schemas.microsoft.com/office/powerpoint/2010/main" val="2497111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chemeClr val="bg1">
                <a:gamma/>
                <a:shade val="48627"/>
                <a:invGamma/>
              </a:schemeClr>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498475" y="1311275"/>
            <a:ext cx="10429875" cy="5908675"/>
            <a:chOff x="-313" y="824"/>
            <a:chExt cx="6570" cy="3722"/>
          </a:xfrm>
        </p:grpSpPr>
        <p:sp>
          <p:nvSpPr>
            <p:cNvPr id="3"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4"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5"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6"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7"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8"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9"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10"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1"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2"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3"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4"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5"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6"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7" name="Rectangle 17"/>
            <p:cNvSpPr>
              <a:spLocks noChangeArrowheads="1"/>
            </p:cNvSpPr>
            <p:nvPr userDrawn="1"/>
          </p:nvSpPr>
          <p:spPr bwMode="hidden">
            <a:xfrm rot="18603245" flipV="1">
              <a:off x="4054"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p>
          </p:txBody>
        </p:sp>
        <p:sp>
          <p:nvSpPr>
            <p:cNvPr id="18" name="Rectangle 18"/>
            <p:cNvSpPr>
              <a:spLocks noChangeArrowheads="1"/>
            </p:cNvSpPr>
            <p:nvPr userDrawn="1"/>
          </p:nvSpPr>
          <p:spPr bwMode="hidden">
            <a:xfrm rot="39991575" flipH="1" flipV="1">
              <a:off x="5373"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p>
          </p:txBody>
        </p:sp>
        <p:sp>
          <p:nvSpPr>
            <p:cNvPr id="19"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p>
          </p:txBody>
        </p:sp>
        <p:sp>
          <p:nvSpPr>
            <p:cNvPr id="20"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p>
          </p:txBody>
        </p:sp>
        <p:sp>
          <p:nvSpPr>
            <p:cNvPr id="21"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p>
          </p:txBody>
        </p:sp>
        <p:sp>
          <p:nvSpPr>
            <p:cNvPr id="22"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p>
          </p:txBody>
        </p:sp>
        <p:sp>
          <p:nvSpPr>
            <p:cNvPr id="23"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p>
          </p:txBody>
        </p:sp>
        <p:sp>
          <p:nvSpPr>
            <p:cNvPr id="24"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p>
          </p:txBody>
        </p:sp>
        <p:sp>
          <p:nvSpPr>
            <p:cNvPr id="25"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26"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p>
          </p:txBody>
        </p:sp>
        <p:sp>
          <p:nvSpPr>
            <p:cNvPr id="27"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p>
          </p:txBody>
        </p:sp>
        <p:sp>
          <p:nvSpPr>
            <p:cNvPr id="28"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p>
          </p:txBody>
        </p:sp>
        <p:sp>
          <p:nvSpPr>
            <p:cNvPr id="29"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p>
          </p:txBody>
        </p:sp>
        <p:sp>
          <p:nvSpPr>
            <p:cNvPr id="30"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1"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2"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3"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4"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5"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36"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37"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38"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39"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0"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1"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2"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43"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4"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5"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6"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7"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8"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9"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0"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1"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2"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53"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54"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5"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56"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57"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58"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59"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0"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1"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2"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3"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4"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65"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66"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67"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68"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69"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70"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71"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72"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73"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4"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5"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6"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7"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78"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9"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0"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1"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2"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83"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84"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85"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86"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87"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88"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9"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0"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1"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2"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3"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4"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5"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6"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8"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9"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0"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1"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2"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3"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4"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05"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06"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07"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08"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9"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10"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11"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12"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13"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14"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15"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16"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17"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18"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19"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20"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21"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22"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23"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24"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25"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26"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27"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28"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29"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30"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1"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2"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3"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4"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5"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6"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7"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38"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39"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40"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41"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2"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43"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44"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45"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6"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7"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48"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9"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0"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1"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2"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3"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5"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6"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7"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8"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9"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0"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1"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2"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3"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4"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5"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6"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7"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8"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69"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70"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71"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72"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3"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4"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5"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6"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7"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8"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9"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0"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1"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2"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3"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4"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5"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6"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7"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8"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9"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en-US"/>
            </a:p>
          </p:txBody>
        </p:sp>
        <p:sp>
          <p:nvSpPr>
            <p:cNvPr id="190"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1"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2"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3"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94"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95"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96"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197"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198"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199"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0"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1"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2"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3"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4"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5"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6"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7"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8"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9"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0"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1"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en-US"/>
            </a:p>
          </p:txBody>
        </p:sp>
        <p:sp>
          <p:nvSpPr>
            <p:cNvPr id="212"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en-US"/>
            </a:p>
          </p:txBody>
        </p:sp>
        <p:sp>
          <p:nvSpPr>
            <p:cNvPr id="213"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4"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15"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16"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17"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grpSp>
      <p:sp>
        <p:nvSpPr>
          <p:cNvPr id="218" name="Rectangle 223"/>
          <p:cNvSpPr>
            <a:spLocks noChangeArrowheads="1"/>
          </p:cNvSpPr>
          <p:nvPr userDrawn="1"/>
        </p:nvSpPr>
        <p:spPr bwMode="auto">
          <a:xfrm>
            <a:off x="457200" y="1828800"/>
            <a:ext cx="8077200" cy="2133600"/>
          </a:xfrm>
          <a:prstGeom prst="rect">
            <a:avLst/>
          </a:prstGeom>
          <a:noFill/>
          <a:ln w="9525">
            <a:noFill/>
            <a:miter lim="800000"/>
            <a:headEnd/>
            <a:tailEnd/>
          </a:ln>
          <a:effectLst/>
        </p:spPr>
        <p:txBody>
          <a:bodyPr anchor="b" anchorCtr="1"/>
          <a:lstStyle/>
          <a:p>
            <a:pPr algn="ctr" eaLnBrk="1" hangingPunct="1">
              <a:defRPr/>
            </a:pPr>
            <a:r>
              <a:rPr lang="en-US" sz="5400">
                <a:solidFill>
                  <a:schemeClr val="tx2"/>
                </a:solidFill>
                <a:effectLst>
                  <a:outerShdw blurRad="38100" dist="38100" dir="2700000" algn="tl">
                    <a:srgbClr val="000000"/>
                  </a:outerShdw>
                </a:effectLst>
              </a:rPr>
              <a:t>INDIA AND HER NEIGHBORHOOD</a:t>
            </a:r>
          </a:p>
        </p:txBody>
      </p:sp>
      <p:sp>
        <p:nvSpPr>
          <p:cNvPr id="219" name="Rectangle 224"/>
          <p:cNvSpPr>
            <a:spLocks noChangeArrowheads="1"/>
          </p:cNvSpPr>
          <p:nvPr userDrawn="1"/>
        </p:nvSpPr>
        <p:spPr bwMode="auto">
          <a:xfrm>
            <a:off x="1524000" y="5029200"/>
            <a:ext cx="6400800" cy="762000"/>
          </a:xfrm>
          <a:prstGeom prst="rect">
            <a:avLst/>
          </a:prstGeom>
          <a:noFill/>
          <a:ln w="9525">
            <a:noFill/>
            <a:miter lim="800000"/>
            <a:headEnd/>
            <a:tailEnd/>
          </a:ln>
          <a:effectLst/>
        </p:spPr>
        <p:txBody>
          <a:bodyPr/>
          <a:lstStyle/>
          <a:p>
            <a:pPr algn="ctr" eaLnBrk="1" hangingPunct="1">
              <a:spcBef>
                <a:spcPct val="20000"/>
              </a:spcBef>
              <a:buClr>
                <a:schemeClr val="hlink"/>
              </a:buClr>
              <a:buFont typeface="Wingdings" pitchFamily="2" charset="2"/>
              <a:buNone/>
              <a:defRPr/>
            </a:pPr>
            <a:r>
              <a:rPr lang="en-US" sz="3200">
                <a:effectLst>
                  <a:outerShdw blurRad="38100" dist="38100" dir="2700000" algn="tl">
                    <a:srgbClr val="000000"/>
                  </a:outerShdw>
                </a:effectLst>
              </a:rPr>
              <a:t>DR.Ms.SANTISHREE PANDIT</a:t>
            </a:r>
          </a:p>
        </p:txBody>
      </p:sp>
      <p:sp>
        <p:nvSpPr>
          <p:cNvPr id="220" name="Rectangle 225"/>
          <p:cNvSpPr>
            <a:spLocks noChangeArrowheads="1"/>
          </p:cNvSpPr>
          <p:nvPr userDrawn="1"/>
        </p:nvSpPr>
        <p:spPr bwMode="auto">
          <a:xfrm>
            <a:off x="762000" y="3962400"/>
            <a:ext cx="7696200" cy="381000"/>
          </a:xfrm>
          <a:prstGeom prst="rect">
            <a:avLst/>
          </a:prstGeom>
          <a:noFill/>
          <a:ln w="9525">
            <a:noFill/>
            <a:miter lim="800000"/>
            <a:headEnd/>
            <a:tailEnd/>
          </a:ln>
          <a:effectLst/>
        </p:spPr>
        <p:txBody>
          <a:bodyPr wrap="none" anchor="ctr"/>
          <a:lstStyle/>
          <a:p>
            <a:pPr algn="ctr">
              <a:defRPr/>
            </a:pPr>
            <a:r>
              <a:rPr lang="en-US" sz="2400">
                <a:latin typeface="Comic Sans MS" pitchFamily="66" charset="0"/>
              </a:rPr>
              <a:t>SECURITY IN SOUTH AND SOUTH EAST ASIA</a:t>
            </a:r>
          </a:p>
        </p:txBody>
      </p:sp>
      <p:sp>
        <p:nvSpPr>
          <p:cNvPr id="221" name="Rectangle 220"/>
          <p:cNvSpPr>
            <a:spLocks noGrp="1" noChangeArrowheads="1"/>
          </p:cNvSpPr>
          <p:nvPr>
            <p:ph type="dt" sz="quarter" idx="10"/>
          </p:nvPr>
        </p:nvSpPr>
        <p:spPr/>
        <p:txBody>
          <a:bodyPr/>
          <a:lstStyle>
            <a:lvl1pPr>
              <a:defRPr/>
            </a:lvl1pPr>
          </a:lstStyle>
          <a:p>
            <a:pPr>
              <a:defRPr/>
            </a:pPr>
            <a:fld id="{B47CDCB5-1559-4C47-9BBF-D791AA525198}" type="datetime2">
              <a:rPr lang="en-US" smtClean="0"/>
              <a:pPr>
                <a:defRPr/>
              </a:pPr>
              <a:t>Wednesday, August 16, 2023</a:t>
            </a:fld>
            <a:endParaRPr lang="en-US"/>
          </a:p>
        </p:txBody>
      </p:sp>
      <p:sp>
        <p:nvSpPr>
          <p:cNvPr id="222" name="Rectangle 221"/>
          <p:cNvSpPr>
            <a:spLocks noGrp="1" noChangeArrowheads="1"/>
          </p:cNvSpPr>
          <p:nvPr>
            <p:ph type="ftr" sz="quarter" idx="11"/>
          </p:nvPr>
        </p:nvSpPr>
        <p:spPr>
          <a:xfrm>
            <a:off x="3124200" y="6248400"/>
            <a:ext cx="2895600" cy="457200"/>
          </a:xfrm>
        </p:spPr>
        <p:txBody>
          <a:bodyPr/>
          <a:lstStyle>
            <a:lvl1pPr>
              <a:defRPr/>
            </a:lvl1pPr>
          </a:lstStyle>
          <a:p>
            <a:pPr>
              <a:defRPr/>
            </a:pPr>
            <a:r>
              <a:rPr lang="en-US" smtClean="0"/>
              <a:t>SANTISHREE.DHULIPUDI. PANDIT</a:t>
            </a:r>
            <a:endParaRPr lang="en-US"/>
          </a:p>
        </p:txBody>
      </p:sp>
      <p:sp>
        <p:nvSpPr>
          <p:cNvPr id="223" name="Rectangle 222"/>
          <p:cNvSpPr>
            <a:spLocks noGrp="1" noChangeArrowheads="1"/>
          </p:cNvSpPr>
          <p:nvPr>
            <p:ph type="sldNum" sz="quarter" idx="12"/>
          </p:nvPr>
        </p:nvSpPr>
        <p:spPr/>
        <p:txBody>
          <a:bodyPr/>
          <a:lstStyle>
            <a:lvl1pPr>
              <a:defRPr/>
            </a:lvl1pPr>
          </a:lstStyle>
          <a:p>
            <a:pPr>
              <a:defRPr/>
            </a:pPr>
            <a:fld id="{5B122B08-303D-4B72-98B0-1EEFF7C00EC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8"/>
          <p:cNvSpPr>
            <a:spLocks noGrp="1" noChangeArrowheads="1"/>
          </p:cNvSpPr>
          <p:nvPr>
            <p:ph type="sldNum" sz="quarter" idx="10"/>
          </p:nvPr>
        </p:nvSpPr>
        <p:spPr>
          <a:ln/>
        </p:spPr>
        <p:txBody>
          <a:bodyPr/>
          <a:lstStyle>
            <a:lvl1pPr>
              <a:defRPr/>
            </a:lvl1pPr>
          </a:lstStyle>
          <a:p>
            <a:pPr>
              <a:defRPr/>
            </a:pPr>
            <a:fld id="{35CF81EC-F036-4CAD-A2D3-D4BA245BDC09}"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fld id="{2AA9F120-8E7F-49B2-B66E-11169AC0819B}" type="datetime2">
              <a:rPr lang="en-US" smtClean="0"/>
              <a:pPr>
                <a:defRPr/>
              </a:pPr>
              <a:t>Wednesday, August 16, 2023</a:t>
            </a:fld>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9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9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8"/>
          <p:cNvSpPr>
            <a:spLocks noGrp="1" noChangeArrowheads="1"/>
          </p:cNvSpPr>
          <p:nvPr>
            <p:ph type="sldNum" sz="quarter" idx="10"/>
          </p:nvPr>
        </p:nvSpPr>
        <p:spPr>
          <a:ln/>
        </p:spPr>
        <p:txBody>
          <a:bodyPr/>
          <a:lstStyle>
            <a:lvl1pPr>
              <a:defRPr/>
            </a:lvl1pPr>
          </a:lstStyle>
          <a:p>
            <a:pPr>
              <a:defRPr/>
            </a:pPr>
            <a:fld id="{2764E694-2382-4D88-B004-AB23D9EBC946}"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fld id="{BBD2B4D3-EF70-4F1B-B2B0-D221C456CF1A}" type="datetime2">
              <a:rPr lang="en-US" smtClean="0"/>
              <a:pPr>
                <a:defRPr/>
              </a:pPr>
              <a:t>Wednesday, August 16, 2023</a:t>
            </a:fld>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33900"/>
          </a:xfrm>
        </p:spPr>
        <p:txBody>
          <a:bodyPr/>
          <a:lstStyle/>
          <a:p>
            <a:pPr lvl="0"/>
            <a:endParaRPr lang="en-US" noProof="0" smtClean="0"/>
          </a:p>
        </p:txBody>
      </p:sp>
      <p:sp>
        <p:nvSpPr>
          <p:cNvPr id="4" name="Rectangle 218"/>
          <p:cNvSpPr>
            <a:spLocks noGrp="1" noChangeArrowheads="1"/>
          </p:cNvSpPr>
          <p:nvPr>
            <p:ph type="sldNum" sz="quarter" idx="10"/>
          </p:nvPr>
        </p:nvSpPr>
        <p:spPr>
          <a:ln/>
        </p:spPr>
        <p:txBody>
          <a:bodyPr/>
          <a:lstStyle>
            <a:lvl1pPr>
              <a:defRPr/>
            </a:lvl1pPr>
          </a:lstStyle>
          <a:p>
            <a:pPr>
              <a:defRPr/>
            </a:pPr>
            <a:fld id="{C9E516FD-1E72-4FAE-BEB1-11452D4C87A4}"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fld id="{0B962AE5-00FF-451D-9382-913124C039A2}" type="datetime2">
              <a:rPr lang="en-US" smtClean="0"/>
              <a:pPr>
                <a:defRPr/>
              </a:pPr>
              <a:t>Wednesday, August 16, 2023</a:t>
            </a:fld>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8"/>
          <p:cNvSpPr>
            <a:spLocks noGrp="1" noChangeArrowheads="1"/>
          </p:cNvSpPr>
          <p:nvPr>
            <p:ph type="sldNum" sz="quarter" idx="10"/>
          </p:nvPr>
        </p:nvSpPr>
        <p:spPr>
          <a:ln/>
        </p:spPr>
        <p:txBody>
          <a:bodyPr/>
          <a:lstStyle>
            <a:lvl1pPr>
              <a:defRPr/>
            </a:lvl1pPr>
          </a:lstStyle>
          <a:p>
            <a:pPr>
              <a:defRPr/>
            </a:pPr>
            <a:fld id="{CEAD7348-669F-4157-8B72-E90E2C3EFE6E}"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fld id="{F57CAA4A-87A2-474E-B7A0-05E6E815AB8A}" type="datetime2">
              <a:rPr lang="en-US" smtClean="0"/>
              <a:pPr>
                <a:defRPr/>
              </a:pPr>
              <a:t>Wednesday, August 16, 2023</a:t>
            </a:fld>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18"/>
          <p:cNvSpPr>
            <a:spLocks noGrp="1" noChangeArrowheads="1"/>
          </p:cNvSpPr>
          <p:nvPr>
            <p:ph type="sldNum" sz="quarter" idx="10"/>
          </p:nvPr>
        </p:nvSpPr>
        <p:spPr>
          <a:ln/>
        </p:spPr>
        <p:txBody>
          <a:bodyPr/>
          <a:lstStyle>
            <a:lvl1pPr>
              <a:defRPr/>
            </a:lvl1pPr>
          </a:lstStyle>
          <a:p>
            <a:pPr>
              <a:defRPr/>
            </a:pPr>
            <a:fld id="{76125EC9-D41E-4751-8B11-CF74FF84D29E}"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fld id="{392D8C73-634C-4FC8-85FF-4D6D8CC90E84}" type="datetime2">
              <a:rPr lang="en-US" smtClean="0"/>
              <a:pPr>
                <a:defRPr/>
              </a:pPr>
              <a:t>Wednesday, August 16, 2023</a:t>
            </a:fld>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18"/>
          <p:cNvSpPr>
            <a:spLocks noGrp="1" noChangeArrowheads="1"/>
          </p:cNvSpPr>
          <p:nvPr>
            <p:ph type="sldNum" sz="quarter" idx="10"/>
          </p:nvPr>
        </p:nvSpPr>
        <p:spPr>
          <a:ln/>
        </p:spPr>
        <p:txBody>
          <a:bodyPr/>
          <a:lstStyle>
            <a:lvl1pPr>
              <a:defRPr/>
            </a:lvl1pPr>
          </a:lstStyle>
          <a:p>
            <a:pPr>
              <a:defRPr/>
            </a:pPr>
            <a:fld id="{79B04F1C-CAD0-4C32-82DD-F9E468F5D751}"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fld id="{F41FA5CF-ACCC-4864-9CA0-B4830F803740}" type="datetime2">
              <a:rPr lang="en-US" smtClean="0"/>
              <a:pPr>
                <a:defRPr/>
              </a:pPr>
              <a:t>Wednesday, August 16, 2023</a:t>
            </a:fld>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18"/>
          <p:cNvSpPr>
            <a:spLocks noGrp="1" noChangeArrowheads="1"/>
          </p:cNvSpPr>
          <p:nvPr>
            <p:ph type="sldNum" sz="quarter" idx="10"/>
          </p:nvPr>
        </p:nvSpPr>
        <p:spPr>
          <a:ln/>
        </p:spPr>
        <p:txBody>
          <a:bodyPr/>
          <a:lstStyle>
            <a:lvl1pPr>
              <a:defRPr/>
            </a:lvl1pPr>
          </a:lstStyle>
          <a:p>
            <a:pPr>
              <a:defRPr/>
            </a:pPr>
            <a:fld id="{6BEADD70-AA4C-40C7-8207-6B2592B217E2}" type="slidenum">
              <a:rPr lang="en-US"/>
              <a:pPr>
                <a:defRPr/>
              </a:pPr>
              <a:t>‹#›</a:t>
            </a:fld>
            <a:endParaRPr lang="en-US"/>
          </a:p>
        </p:txBody>
      </p:sp>
      <p:sp>
        <p:nvSpPr>
          <p:cNvPr id="8" name="Rectangle 219"/>
          <p:cNvSpPr>
            <a:spLocks noGrp="1" noChangeArrowheads="1"/>
          </p:cNvSpPr>
          <p:nvPr>
            <p:ph type="dt" sz="half" idx="11"/>
          </p:nvPr>
        </p:nvSpPr>
        <p:spPr>
          <a:ln/>
        </p:spPr>
        <p:txBody>
          <a:bodyPr/>
          <a:lstStyle>
            <a:lvl1pPr>
              <a:defRPr/>
            </a:lvl1pPr>
          </a:lstStyle>
          <a:p>
            <a:pPr>
              <a:defRPr/>
            </a:pPr>
            <a:fld id="{D021B305-B20B-4A74-A46C-771E725E4323}" type="datetime2">
              <a:rPr lang="en-US" smtClean="0"/>
              <a:pPr>
                <a:defRPr/>
              </a:pPr>
              <a:t>Wednesday, August 16, 2023</a:t>
            </a:fld>
            <a:endParaRPr lang="en-US"/>
          </a:p>
        </p:txBody>
      </p:sp>
      <p:sp>
        <p:nvSpPr>
          <p:cNvPr id="9"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18"/>
          <p:cNvSpPr>
            <a:spLocks noGrp="1" noChangeArrowheads="1"/>
          </p:cNvSpPr>
          <p:nvPr>
            <p:ph type="sldNum" sz="quarter" idx="10"/>
          </p:nvPr>
        </p:nvSpPr>
        <p:spPr>
          <a:ln/>
        </p:spPr>
        <p:txBody>
          <a:bodyPr/>
          <a:lstStyle>
            <a:lvl1pPr>
              <a:defRPr/>
            </a:lvl1pPr>
          </a:lstStyle>
          <a:p>
            <a:pPr>
              <a:defRPr/>
            </a:pPr>
            <a:fld id="{F37E4804-2624-4DEA-A13E-F574080C29FA}" type="slidenum">
              <a:rPr lang="en-US"/>
              <a:pPr>
                <a:defRPr/>
              </a:pPr>
              <a:t>‹#›</a:t>
            </a:fld>
            <a:endParaRPr lang="en-US"/>
          </a:p>
        </p:txBody>
      </p:sp>
      <p:sp>
        <p:nvSpPr>
          <p:cNvPr id="4" name="Rectangle 219"/>
          <p:cNvSpPr>
            <a:spLocks noGrp="1" noChangeArrowheads="1"/>
          </p:cNvSpPr>
          <p:nvPr>
            <p:ph type="dt" sz="half" idx="11"/>
          </p:nvPr>
        </p:nvSpPr>
        <p:spPr>
          <a:ln/>
        </p:spPr>
        <p:txBody>
          <a:bodyPr/>
          <a:lstStyle>
            <a:lvl1pPr>
              <a:defRPr/>
            </a:lvl1pPr>
          </a:lstStyle>
          <a:p>
            <a:pPr>
              <a:defRPr/>
            </a:pPr>
            <a:fld id="{A8C093E7-6770-4433-9145-2266B6A1152B}" type="datetime2">
              <a:rPr lang="en-US" smtClean="0"/>
              <a:pPr>
                <a:defRPr/>
              </a:pPr>
              <a:t>Wednesday, August 16, 2023</a:t>
            </a:fld>
            <a:endParaRPr lang="en-US"/>
          </a:p>
        </p:txBody>
      </p:sp>
      <p:sp>
        <p:nvSpPr>
          <p:cNvPr id="5"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18"/>
          <p:cNvSpPr>
            <a:spLocks noGrp="1" noChangeArrowheads="1"/>
          </p:cNvSpPr>
          <p:nvPr>
            <p:ph type="sldNum" sz="quarter" idx="10"/>
          </p:nvPr>
        </p:nvSpPr>
        <p:spPr>
          <a:ln/>
        </p:spPr>
        <p:txBody>
          <a:bodyPr/>
          <a:lstStyle>
            <a:lvl1pPr>
              <a:defRPr/>
            </a:lvl1pPr>
          </a:lstStyle>
          <a:p>
            <a:pPr>
              <a:defRPr/>
            </a:pPr>
            <a:fld id="{337FAED7-E2CE-4AD5-97D8-C7B11FC1F3FD}" type="slidenum">
              <a:rPr lang="en-US"/>
              <a:pPr>
                <a:defRPr/>
              </a:pPr>
              <a:t>‹#›</a:t>
            </a:fld>
            <a:endParaRPr lang="en-US"/>
          </a:p>
        </p:txBody>
      </p:sp>
      <p:sp>
        <p:nvSpPr>
          <p:cNvPr id="3" name="Rectangle 219"/>
          <p:cNvSpPr>
            <a:spLocks noGrp="1" noChangeArrowheads="1"/>
          </p:cNvSpPr>
          <p:nvPr>
            <p:ph type="dt" sz="half" idx="11"/>
          </p:nvPr>
        </p:nvSpPr>
        <p:spPr>
          <a:ln/>
        </p:spPr>
        <p:txBody>
          <a:bodyPr/>
          <a:lstStyle>
            <a:lvl1pPr>
              <a:defRPr/>
            </a:lvl1pPr>
          </a:lstStyle>
          <a:p>
            <a:pPr>
              <a:defRPr/>
            </a:pPr>
            <a:fld id="{89B72958-A4BB-4B0B-A8F3-87A07C31557A}" type="datetime2">
              <a:rPr lang="en-US" smtClean="0"/>
              <a:pPr>
                <a:defRPr/>
              </a:pPr>
              <a:t>Wednesday, August 16, 2023</a:t>
            </a:fld>
            <a:endParaRPr lang="en-US"/>
          </a:p>
        </p:txBody>
      </p:sp>
      <p:sp>
        <p:nvSpPr>
          <p:cNvPr id="4"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9750B2A6-359A-4DA9-942A-5FB1AC737D2C}"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fld id="{D69DB653-8BEC-4372-8E93-76204EBEE8E1}" type="datetime2">
              <a:rPr lang="en-US" smtClean="0"/>
              <a:pPr>
                <a:defRPr/>
              </a:pPr>
              <a:t>Wednesday, August 16, 2023</a:t>
            </a:fld>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0DC23FCB-E805-44A7-ACC8-537AF5B7C981}"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fld id="{0382BDC7-E71F-4DF3-B6F3-0BD799419F50}" type="datetime2">
              <a:rPr lang="en-US" smtClean="0"/>
              <a:pPr>
                <a:defRPr/>
              </a:pPr>
              <a:t>Wednesday, August 16, 2023</a:t>
            </a:fld>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r>
              <a:rPr lang="en-US" smtClean="0"/>
              <a:t>SANTISHREE.DHULIPUDI. PANDIT</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96888" y="1308100"/>
            <a:ext cx="10429876" cy="5908675"/>
            <a:chOff x="-313" y="824"/>
            <a:chExt cx="6570" cy="3722"/>
          </a:xfrm>
        </p:grpSpPr>
        <p:sp>
          <p:nvSpPr>
            <p:cNvPr id="97283"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84"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85"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86"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87"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88"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89"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90"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91"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92"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93"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94"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95"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96"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297"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000000"/>
                  </a:outerShdw>
                </a:effectLst>
              </a:endParaRPr>
            </a:p>
          </p:txBody>
        </p:sp>
        <p:sp>
          <p:nvSpPr>
            <p:cNvPr id="97298"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000000"/>
                  </a:outerShdw>
                </a:effectLst>
              </a:endParaRPr>
            </a:p>
          </p:txBody>
        </p:sp>
        <p:sp>
          <p:nvSpPr>
            <p:cNvPr id="97299"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00"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01"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02"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03"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04"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05"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306"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07"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08"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09"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97310"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311"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312"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313"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314"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97315"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316"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17"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318"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319"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320"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321"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22"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323"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24"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325"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26"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27"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328"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29"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30"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31"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32"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97333"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97334"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35"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336"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337"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338"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39"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40"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41"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42"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43"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44"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45"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46"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47"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348"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349"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50"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51"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352"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53"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54"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55"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56"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57"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358"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59"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60"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61"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62"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363"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364"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365"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366"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367"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368"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69"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70"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71"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72"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373"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374"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75"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76"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77"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78"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79"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80"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81"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82"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83"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84"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385"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386"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97387"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97388"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89"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390"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391"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392"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93"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394"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95"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96"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397"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398"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399"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400"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01"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02"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03"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404"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405"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7406"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407"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408"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409"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410"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11"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12"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13"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14"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15"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16"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17"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418"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419"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420"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421"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422"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423"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7424"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425"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426"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427"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428"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429"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30"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431"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97432"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33"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34"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35"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36"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37"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38"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39"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40"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41"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42"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43"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44"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45"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46"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47"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48"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97449"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97450"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451"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452"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53"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54"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55"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56"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57"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58"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59"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60"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61"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62"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63"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64"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65"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66"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67"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68"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69"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en-US"/>
            </a:p>
          </p:txBody>
        </p:sp>
        <p:sp>
          <p:nvSpPr>
            <p:cNvPr id="97470"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71"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72"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97473"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97474"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97475"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97476"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77"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78"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97479"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97480"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81"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82"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97483"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84"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85"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97486"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87"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88"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89"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90"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91"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en-US"/>
            </a:p>
          </p:txBody>
        </p:sp>
        <p:sp>
          <p:nvSpPr>
            <p:cNvPr id="97492"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en-US"/>
            </a:p>
          </p:txBody>
        </p:sp>
        <p:sp>
          <p:nvSpPr>
            <p:cNvPr id="97493"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97494"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97495"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7496"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97497"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grpSp>
      <p:sp>
        <p:nvSpPr>
          <p:cNvPr id="97498" name="Rectangle 21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0A3EAC7A-69D5-421B-B4A5-72D4DCD180FA}" type="slidenum">
              <a:rPr lang="en-US"/>
              <a:pPr>
                <a:defRPr/>
              </a:pPr>
              <a:t>‹#›</a:t>
            </a:fld>
            <a:endParaRPr lang="en-US"/>
          </a:p>
        </p:txBody>
      </p:sp>
      <p:sp>
        <p:nvSpPr>
          <p:cNvPr id="97499" name="Rectangle 2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a:defRPr/>
            </a:pPr>
            <a:fld id="{A35D8F22-2230-41B0-BCDA-0C2346F13090}" type="datetime2">
              <a:rPr lang="en-US" smtClean="0"/>
              <a:pPr>
                <a:defRPr/>
              </a:pPr>
              <a:t>Wednesday, August 16, 2023</a:t>
            </a:fld>
            <a:endParaRPr lang="en-US"/>
          </a:p>
        </p:txBody>
      </p:sp>
      <p:sp>
        <p:nvSpPr>
          <p:cNvPr id="97500" name="Rectangle 220"/>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spcBef>
                <a:spcPct val="20000"/>
              </a:spcBef>
              <a:buClr>
                <a:schemeClr val="hlink"/>
              </a:buClr>
              <a:buFont typeface="Wingdings" pitchFamily="2" charset="2"/>
              <a:buNone/>
              <a:defRPr sz="1200">
                <a:effectLst>
                  <a:outerShdw blurRad="38100" dist="38100" dir="2700000" algn="tl">
                    <a:srgbClr val="000000"/>
                  </a:outerShdw>
                </a:effectLst>
              </a:defRPr>
            </a:lvl1pPr>
          </a:lstStyle>
          <a:p>
            <a:pPr>
              <a:defRPr/>
            </a:pPr>
            <a:r>
              <a:rPr lang="en-US" smtClean="0"/>
              <a:t>SANTISHREE.DHULIPUDI. PANDIT</a:t>
            </a:r>
            <a:endParaRPr lang="en-US"/>
          </a:p>
        </p:txBody>
      </p:sp>
      <p:sp>
        <p:nvSpPr>
          <p:cNvPr id="97501" name="Rectangle 221"/>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7502" name="Rectangle 22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732"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Lst>
  <p:hf hdr="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5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thediplomat.com/2014/02/narendra-modi-gets-tough-on-china/" TargetMode="External"/><Relationship Id="rId2" Type="http://schemas.openxmlformats.org/officeDocument/2006/relationships/hyperlink" Target="http://thediplomat.com/2013/11/geographys-curse-indias-vulnerable-chickens-neck/"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China" TargetMode="External"/><Relationship Id="rId2" Type="http://schemas.openxmlformats.org/officeDocument/2006/relationships/hyperlink" Target="http://en.wikipedia.org/wiki/Sanskrit" TargetMode="External"/><Relationship Id="rId1" Type="http://schemas.openxmlformats.org/officeDocument/2006/relationships/slideLayout" Target="../slideLayouts/slideLayout2.xml"/><Relationship Id="rId4" Type="http://schemas.openxmlformats.org/officeDocument/2006/relationships/hyperlink" Target="http://en.wikipedia.org/wiki/India" TargetMode="Externa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en.wikipedia.org/wiki/Peaceful_co-existence" TargetMode="Externa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dirty="0" smtClean="0"/>
              <a:t>INDIA AND HER NEIGHBOURHOOD </a:t>
            </a:r>
          </a:p>
          <a:p>
            <a:pPr>
              <a:buNone/>
            </a:pPr>
            <a:r>
              <a:rPr lang="en-US" sz="2400" dirty="0" smtClean="0">
                <a:latin typeface="Comic Sans MS" pitchFamily="66" charset="0"/>
              </a:rPr>
              <a:t>SECURITY IN SOUTH AND SOUTHEAST ASIA</a:t>
            </a:r>
          </a:p>
          <a:p>
            <a:pPr>
              <a:buNone/>
            </a:pPr>
            <a:endParaRPr lang="en-US" dirty="0" smtClean="0">
              <a:latin typeface="Berlin Sans FB" pitchFamily="34" charset="0"/>
            </a:endParaRPr>
          </a:p>
          <a:p>
            <a:pPr>
              <a:buNone/>
            </a:pPr>
            <a:endParaRPr lang="en-US" dirty="0" smtClean="0">
              <a:latin typeface="Berlin Sans FB" pitchFamily="34" charset="0"/>
            </a:endParaRPr>
          </a:p>
          <a:p>
            <a:pPr>
              <a:buNone/>
            </a:pPr>
            <a:endParaRPr lang="en-US" dirty="0" smtClean="0">
              <a:latin typeface="Berlin Sans FB" pitchFamily="34" charset="0"/>
            </a:endParaRPr>
          </a:p>
        </p:txBody>
      </p:sp>
      <p:sp>
        <p:nvSpPr>
          <p:cNvPr id="4" name="Date Placeholder 3"/>
          <p:cNvSpPr>
            <a:spLocks noGrp="1"/>
          </p:cNvSpPr>
          <p:nvPr>
            <p:ph type="dt" sz="half" idx="11"/>
          </p:nvPr>
        </p:nvSpPr>
        <p:spPr>
          <a:xfrm>
            <a:off x="457200" y="6248400"/>
            <a:ext cx="3352800" cy="452438"/>
          </a:xfrm>
        </p:spPr>
        <p:txBody>
          <a:bodyPr/>
          <a:lstStyle/>
          <a:p>
            <a:pPr>
              <a:defRPr/>
            </a:pPr>
            <a:fld id="{352088EA-07F9-4CC8-AFD8-A38A661B87A5}" type="datetime2">
              <a:rPr lang="en-US" sz="1800" b="1" i="1" smtClean="0"/>
              <a:pPr>
                <a:defRPr/>
              </a:pPr>
              <a:t>Wednesday, August 16, 2023</a:t>
            </a:fld>
            <a:endParaRPr lang="en-US" sz="1800" b="1" i="1" dirty="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1</a:t>
            </a:fld>
            <a:endParaRPr lang="en-US"/>
          </a:p>
        </p:txBody>
      </p:sp>
      <p:sp>
        <p:nvSpPr>
          <p:cNvPr id="7" name="Footer Placeholder 6"/>
          <p:cNvSpPr>
            <a:spLocks noGrp="1"/>
          </p:cNvSpPr>
          <p:nvPr>
            <p:ph type="ftr" sz="quarter" idx="12"/>
          </p:nvPr>
        </p:nvSpPr>
        <p:spPr>
          <a:xfrm>
            <a:off x="4343400" y="6243638"/>
            <a:ext cx="3733800" cy="457200"/>
          </a:xfrm>
        </p:spPr>
        <p:txBody>
          <a:bodyPr/>
          <a:lstStyle/>
          <a:p>
            <a:pPr>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INDIRA DOCTRINE</a:t>
            </a:r>
            <a:endParaRPr lang="en-US" dirty="0"/>
          </a:p>
        </p:txBody>
      </p:sp>
      <p:sp>
        <p:nvSpPr>
          <p:cNvPr id="3" name="Content Placeholder 2"/>
          <p:cNvSpPr>
            <a:spLocks noGrp="1"/>
          </p:cNvSpPr>
          <p:nvPr>
            <p:ph idx="1"/>
          </p:nvPr>
        </p:nvSpPr>
        <p:spPr/>
        <p:txBody>
          <a:bodyPr/>
          <a:lstStyle/>
          <a:p>
            <a:pPr lvl="0"/>
            <a:r>
              <a:rPr lang="en-GB" dirty="0" smtClean="0"/>
              <a:t>“India has no intention of intervening in the internal conflicts of a South Asian country and it strongly opposes intervention by any country in the internal affairs of any other.</a:t>
            </a:r>
            <a:endParaRPr lang="en-US" dirty="0" smtClean="0"/>
          </a:p>
          <a:p>
            <a:pPr lvl="0"/>
            <a:endParaRPr lang="en-US" dirty="0" smtClean="0"/>
          </a:p>
          <a:p>
            <a:pPr>
              <a:buNone/>
            </a:pPr>
            <a:endParaRPr lang="en-US" dirty="0" smtClean="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10</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in the Middle East</a:t>
            </a:r>
            <a:endParaRPr lang="en-US" dirty="0"/>
          </a:p>
        </p:txBody>
      </p:sp>
      <p:sp>
        <p:nvSpPr>
          <p:cNvPr id="3" name="Content Placeholder 2"/>
          <p:cNvSpPr>
            <a:spLocks noGrp="1"/>
          </p:cNvSpPr>
          <p:nvPr>
            <p:ph idx="1"/>
          </p:nvPr>
        </p:nvSpPr>
        <p:spPr/>
        <p:txBody>
          <a:bodyPr/>
          <a:lstStyle/>
          <a:p>
            <a:r>
              <a:rPr lang="en-US" dirty="0" smtClean="0"/>
              <a:t>So some of our friends support our enemies, some of our enemies are now our friends and some of our enemies are fighting against our other enemies, who we want to lose; but we don’t want our enemies who are fighting our other enemies to win.</a:t>
            </a: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100</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policy in the Middle East</a:t>
            </a:r>
            <a:endParaRPr lang="en-US" dirty="0"/>
          </a:p>
        </p:txBody>
      </p:sp>
      <p:sp>
        <p:nvSpPr>
          <p:cNvPr id="3" name="Content Placeholder 2"/>
          <p:cNvSpPr>
            <a:spLocks noGrp="1"/>
          </p:cNvSpPr>
          <p:nvPr>
            <p:ph idx="1"/>
          </p:nvPr>
        </p:nvSpPr>
        <p:spPr/>
        <p:txBody>
          <a:bodyPr/>
          <a:lstStyle/>
          <a:p>
            <a:r>
              <a:rPr lang="en-US" dirty="0" smtClean="0"/>
              <a:t>If the people we want to defeat are defeated, they could be replaced</a:t>
            </a:r>
            <a:br>
              <a:rPr lang="en-US" dirty="0" smtClean="0"/>
            </a:br>
            <a:r>
              <a:rPr lang="en-US" dirty="0" smtClean="0"/>
              <a:t>by people we like even less, and all this was started by us invading a</a:t>
            </a:r>
            <a:br>
              <a:rPr lang="en-US" dirty="0" smtClean="0"/>
            </a:br>
            <a:r>
              <a:rPr lang="en-US" dirty="0" smtClean="0"/>
              <a:t>country to drive out terrorists who were not actually there until we</a:t>
            </a:r>
            <a:br>
              <a:rPr lang="en-US" dirty="0" smtClean="0"/>
            </a:br>
            <a:r>
              <a:rPr lang="en-US" dirty="0" smtClean="0"/>
              <a:t>went in to drive them out.  All we wanted to do, as a bottom line, was</a:t>
            </a:r>
            <a:br>
              <a:rPr lang="en-US" dirty="0" smtClean="0"/>
            </a:br>
            <a:r>
              <a:rPr lang="en-US" dirty="0" smtClean="0"/>
              <a:t>to help establish a peaceful democracy.</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101</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policy</a:t>
            </a:r>
            <a:endParaRPr lang="en-US" dirty="0"/>
          </a:p>
        </p:txBody>
      </p:sp>
      <p:sp>
        <p:nvSpPr>
          <p:cNvPr id="3" name="Content Placeholder 2"/>
          <p:cNvSpPr>
            <a:spLocks noGrp="1"/>
          </p:cNvSpPr>
          <p:nvPr>
            <p:ph idx="1"/>
          </p:nvPr>
        </p:nvSpPr>
        <p:spPr/>
        <p:txBody>
          <a:bodyPr/>
          <a:lstStyle/>
          <a:p>
            <a:r>
              <a:rPr lang="en-US" dirty="0" smtClean="0"/>
              <a:t>It's quite simple, really – you may read again so it is absolutely clear!</a:t>
            </a:r>
          </a:p>
          <a:p>
            <a:r>
              <a:rPr lang="en-US" dirty="0" smtClean="0"/>
              <a:t>US- Saudi Arabia- Israel</a:t>
            </a:r>
          </a:p>
          <a:p>
            <a:r>
              <a:rPr lang="en-US" dirty="0" smtClean="0"/>
              <a:t>Iran- Syria- Hamas- </a:t>
            </a:r>
            <a:r>
              <a:rPr lang="en-US" dirty="0" err="1" smtClean="0"/>
              <a:t>Hizbullah</a:t>
            </a:r>
            <a:endParaRPr lang="en-US" dirty="0" smtClean="0"/>
          </a:p>
          <a:p>
            <a:r>
              <a:rPr lang="en-US" dirty="0" smtClean="0"/>
              <a:t>Caliphate- Islamic State of Iran </a:t>
            </a:r>
            <a:r>
              <a:rPr lang="en-US" smtClean="0"/>
              <a:t>and Syria-ISIS</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102</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F2F4AB08-CF97-417D-8179-1646F6C74B62}" type="datetime2">
              <a:rPr lang="en-US" smtClean="0"/>
              <a:pPr>
                <a:defRPr/>
              </a:pPr>
              <a:t>Wednesday, August 16, 2023</a:t>
            </a:fld>
            <a:endParaRPr lang="en-US"/>
          </a:p>
        </p:txBody>
      </p:sp>
      <p:sp>
        <p:nvSpPr>
          <p:cNvPr id="71682" name="Rectangle 2"/>
          <p:cNvSpPr>
            <a:spLocks noGrp="1" noChangeArrowheads="1"/>
          </p:cNvSpPr>
          <p:nvPr>
            <p:ph type="title"/>
          </p:nvPr>
        </p:nvSpPr>
        <p:spPr/>
        <p:txBody>
          <a:bodyPr/>
          <a:lstStyle/>
          <a:p>
            <a:pPr eaLnBrk="1" hangingPunct="1">
              <a:defRPr/>
            </a:pPr>
            <a:r>
              <a:rPr lang="en-US" smtClean="0"/>
              <a:t>AFGHANISTAN</a:t>
            </a:r>
          </a:p>
        </p:txBody>
      </p:sp>
      <p:sp>
        <p:nvSpPr>
          <p:cNvPr id="71683" name="Rectangle 3"/>
          <p:cNvSpPr>
            <a:spLocks noGrp="1" noChangeArrowheads="1"/>
          </p:cNvSpPr>
          <p:nvPr>
            <p:ph type="body" idx="1"/>
          </p:nvPr>
        </p:nvSpPr>
        <p:spPr/>
        <p:txBody>
          <a:bodyPr/>
          <a:lstStyle/>
          <a:p>
            <a:pPr eaLnBrk="1" hangingPunct="1">
              <a:lnSpc>
                <a:spcPct val="90000"/>
              </a:lnSpc>
              <a:defRPr/>
            </a:pPr>
            <a:r>
              <a:rPr lang="en-US" smtClean="0"/>
              <a:t>The only exception has been Afghanistan where India’s engagement has been nothing short of brilliant- indicating that if Delhi makes a planned and determined effort it can excel.</a:t>
            </a:r>
          </a:p>
          <a:p>
            <a:pPr eaLnBrk="1" hangingPunct="1">
              <a:lnSpc>
                <a:spcPct val="90000"/>
              </a:lnSpc>
              <a:defRPr/>
            </a:pPr>
            <a:r>
              <a:rPr lang="en-US" smtClean="0"/>
              <a:t>The overall picture on the way India’s foreign policy is being conducted is gloomy. India is now regarded as a soft state</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103</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D4835321-42F8-4745-84D4-8493CC7C73A5}" type="datetime2">
              <a:rPr lang="en-US" smtClean="0"/>
              <a:pPr>
                <a:defRPr/>
              </a:pPr>
              <a:t>Wednesday, August 16, 2023</a:t>
            </a:fld>
            <a:endParaRPr lang="en-US"/>
          </a:p>
        </p:txBody>
      </p:sp>
      <p:sp>
        <p:nvSpPr>
          <p:cNvPr id="46082" name="Rectangle 2"/>
          <p:cNvSpPr>
            <a:spLocks noGrp="1" noChangeArrowheads="1"/>
          </p:cNvSpPr>
          <p:nvPr>
            <p:ph type="title"/>
          </p:nvPr>
        </p:nvSpPr>
        <p:spPr/>
        <p:txBody>
          <a:bodyPr/>
          <a:lstStyle/>
          <a:p>
            <a:pPr eaLnBrk="1" hangingPunct="1">
              <a:defRPr/>
            </a:pPr>
            <a:r>
              <a:rPr lang="en-US" smtClean="0"/>
              <a:t>CONCLUSION</a:t>
            </a:r>
          </a:p>
        </p:txBody>
      </p:sp>
      <p:sp>
        <p:nvSpPr>
          <p:cNvPr id="46083" name="Rectangle 3"/>
          <p:cNvSpPr>
            <a:spLocks noGrp="1" noChangeArrowheads="1"/>
          </p:cNvSpPr>
          <p:nvPr>
            <p:ph type="body" idx="1"/>
          </p:nvPr>
        </p:nvSpPr>
        <p:spPr/>
        <p:txBody>
          <a:bodyPr/>
          <a:lstStyle/>
          <a:p>
            <a:pPr eaLnBrk="1" hangingPunct="1">
              <a:lnSpc>
                <a:spcPct val="90000"/>
              </a:lnSpc>
              <a:defRPr/>
            </a:pPr>
            <a:r>
              <a:rPr lang="en-US" smtClean="0"/>
              <a:t>“India is contained geopolitically by Chinese-Pakistani cooperation” [ Z. Brzezinski]</a:t>
            </a:r>
          </a:p>
          <a:p>
            <a:pPr eaLnBrk="1" hangingPunct="1">
              <a:lnSpc>
                <a:spcPct val="90000"/>
              </a:lnSpc>
              <a:defRPr/>
            </a:pPr>
            <a:r>
              <a:rPr lang="en-US" smtClean="0"/>
              <a:t>Engagement- stable relations between the world’s largest democracy and the world’s largest autocracy, which together account for 2/5</a:t>
            </a:r>
            <a:r>
              <a:rPr lang="en-US" baseline="30000" smtClean="0"/>
              <a:t>th</a:t>
            </a:r>
            <a:r>
              <a:rPr lang="en-US" smtClean="0"/>
              <a:t>  of the global population, cannot emerge as long as China continues to mount proxy threats to Indian security.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104</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F985A9E7-6033-4388-A13C-91663327724D}" type="datetime2">
              <a:rPr lang="en-US" smtClean="0"/>
              <a:pPr>
                <a:defRPr/>
              </a:pPr>
              <a:t>Wednesday, August 16, 2023</a:t>
            </a:fld>
            <a:endParaRPr lang="en-US"/>
          </a:p>
        </p:txBody>
      </p:sp>
      <p:sp>
        <p:nvSpPr>
          <p:cNvPr id="47106" name="Rectangle 2"/>
          <p:cNvSpPr>
            <a:spLocks noGrp="1" noChangeArrowheads="1"/>
          </p:cNvSpPr>
          <p:nvPr>
            <p:ph type="title"/>
          </p:nvPr>
        </p:nvSpPr>
        <p:spPr/>
        <p:txBody>
          <a:bodyPr/>
          <a:lstStyle/>
          <a:p>
            <a:pPr eaLnBrk="1" hangingPunct="1">
              <a:defRPr/>
            </a:pPr>
            <a:r>
              <a:rPr lang="en-US" smtClean="0"/>
              <a:t>CONCLUSION</a:t>
            </a:r>
          </a:p>
        </p:txBody>
      </p:sp>
      <p:sp>
        <p:nvSpPr>
          <p:cNvPr id="47107" name="Rectangle 3"/>
          <p:cNvSpPr>
            <a:spLocks noGrp="1" noChangeArrowheads="1"/>
          </p:cNvSpPr>
          <p:nvPr>
            <p:ph type="body" idx="1"/>
          </p:nvPr>
        </p:nvSpPr>
        <p:spPr/>
        <p:txBody>
          <a:bodyPr/>
          <a:lstStyle/>
          <a:p>
            <a:pPr eaLnBrk="1" hangingPunct="1">
              <a:defRPr/>
            </a:pPr>
            <a:r>
              <a:rPr lang="en-US" smtClean="0"/>
              <a:t>India-China equation will profoundly affect regional and global security.</a:t>
            </a:r>
          </a:p>
          <a:p>
            <a:pPr eaLnBrk="1" hangingPunct="1">
              <a:defRPr/>
            </a:pPr>
            <a:r>
              <a:rPr lang="en-US" smtClean="0"/>
              <a:t>A certain amount of competition inevitable- no spillover into open confrontation is the real challenge.</a:t>
            </a:r>
          </a:p>
          <a:p>
            <a:pPr eaLnBrk="1" hangingPunct="1">
              <a:defRPr/>
            </a:pPr>
            <a:r>
              <a:rPr lang="en-US" smtClean="0"/>
              <a:t>Deep engagement does not mean paying obeisance.</a:t>
            </a:r>
          </a:p>
          <a:p>
            <a:pPr eaLnBrk="1" hangingPunct="1">
              <a:buFont typeface="Wingdings" pitchFamily="2" charset="2"/>
              <a:buNone/>
              <a:defRPr/>
            </a:pPr>
            <a:endParaRPr lang="en-US" smtClean="0"/>
          </a:p>
          <a:p>
            <a:pPr eaLnBrk="1" hangingPunct="1">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105</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0527974A-A9D5-46BB-9682-CEAE0FD8468A}" type="datetime2">
              <a:rPr lang="en-US" smtClean="0"/>
              <a:pPr>
                <a:defRPr/>
              </a:pPr>
              <a:t>Wednesday, August 16, 2023</a:t>
            </a:fld>
            <a:endParaRPr lang="en-US"/>
          </a:p>
        </p:txBody>
      </p:sp>
      <p:sp>
        <p:nvSpPr>
          <p:cNvPr id="48130" name="Rectangle 2"/>
          <p:cNvSpPr>
            <a:spLocks noGrp="1" noChangeArrowheads="1"/>
          </p:cNvSpPr>
          <p:nvPr>
            <p:ph type="title"/>
          </p:nvPr>
        </p:nvSpPr>
        <p:spPr/>
        <p:txBody>
          <a:bodyPr/>
          <a:lstStyle/>
          <a:p>
            <a:pPr eaLnBrk="1" hangingPunct="1">
              <a:defRPr/>
            </a:pPr>
            <a:r>
              <a:rPr lang="en-US" smtClean="0"/>
              <a:t>CREDIBLE CHINA POLICY</a:t>
            </a:r>
          </a:p>
        </p:txBody>
      </p:sp>
      <p:sp>
        <p:nvSpPr>
          <p:cNvPr id="48131" name="Rectangle 3"/>
          <p:cNvSpPr>
            <a:spLocks noGrp="1" noChangeArrowheads="1"/>
          </p:cNvSpPr>
          <p:nvPr>
            <p:ph type="body" idx="1"/>
          </p:nvPr>
        </p:nvSpPr>
        <p:spPr/>
        <p:txBody>
          <a:bodyPr/>
          <a:lstStyle/>
          <a:p>
            <a:pPr eaLnBrk="1" hangingPunct="1">
              <a:lnSpc>
                <a:spcPct val="90000"/>
              </a:lnSpc>
              <a:defRPr/>
            </a:pPr>
            <a:r>
              <a:rPr lang="en-US" smtClean="0"/>
              <a:t>Underpinned by leverage, gained  both from external strategic relationships as well as domestic military and economic muscle.</a:t>
            </a:r>
          </a:p>
          <a:p>
            <a:pPr eaLnBrk="1" hangingPunct="1">
              <a:lnSpc>
                <a:spcPct val="90000"/>
              </a:lnSpc>
              <a:defRPr/>
            </a:pPr>
            <a:r>
              <a:rPr lang="en-US" smtClean="0"/>
              <a:t>The only language China understands and respects is one of national strength and determination.</a:t>
            </a:r>
          </a:p>
          <a:p>
            <a:pPr eaLnBrk="1" hangingPunct="1">
              <a:lnSpc>
                <a:spcPct val="90000"/>
              </a:lnSpc>
              <a:defRPr/>
            </a:pPr>
            <a:r>
              <a:rPr lang="en-US" smtClean="0"/>
              <a:t>More rivalry than cooperation between the Indian and Han civilizations.</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106</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BD6DF16D-852A-4E33-8010-9CDA7647B1CB}" type="datetime2">
              <a:rPr lang="en-US" smtClean="0"/>
              <a:pPr>
                <a:defRPr/>
              </a:pPr>
              <a:t>Wednesday, August 16, 2023</a:t>
            </a:fld>
            <a:endParaRPr lang="en-US"/>
          </a:p>
        </p:txBody>
      </p:sp>
      <p:sp>
        <p:nvSpPr>
          <p:cNvPr id="72706" name="Rectangle 2"/>
          <p:cNvSpPr>
            <a:spLocks noGrp="1" noChangeArrowheads="1"/>
          </p:cNvSpPr>
          <p:nvPr>
            <p:ph type="title"/>
          </p:nvPr>
        </p:nvSpPr>
        <p:spPr/>
        <p:txBody>
          <a:bodyPr/>
          <a:lstStyle/>
          <a:p>
            <a:pPr eaLnBrk="1" hangingPunct="1">
              <a:defRPr/>
            </a:pPr>
            <a:r>
              <a:rPr lang="en-US" smtClean="0"/>
              <a:t>CREDIBLE POLICY</a:t>
            </a:r>
          </a:p>
        </p:txBody>
      </p:sp>
      <p:sp>
        <p:nvSpPr>
          <p:cNvPr id="72707" name="Rectangle 3"/>
          <p:cNvSpPr>
            <a:spLocks noGrp="1" noChangeArrowheads="1"/>
          </p:cNvSpPr>
          <p:nvPr>
            <p:ph type="body" idx="1"/>
          </p:nvPr>
        </p:nvSpPr>
        <p:spPr/>
        <p:txBody>
          <a:bodyPr/>
          <a:lstStyle/>
          <a:p>
            <a:pPr eaLnBrk="1" hangingPunct="1">
              <a:defRPr/>
            </a:pPr>
            <a:r>
              <a:rPr lang="en-US" sz="2800" smtClean="0"/>
              <a:t>A newly independent India in 1947, militarily and economically fragile, operated out of moral strength; today despite being an emerging global power, we are negotiating out of self- doubt and fear.</a:t>
            </a:r>
          </a:p>
          <a:p>
            <a:pPr eaLnBrk="1" hangingPunct="1">
              <a:defRPr/>
            </a:pPr>
            <a:r>
              <a:rPr lang="en-US" sz="2800" smtClean="0"/>
              <a:t>No coherence in foreign policy- delinking terror from composite dialogue; allowing bilateral issues take centre stage at NAM summit in Egypt[15-16 July]; Balouchistan.</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107</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8C1B1EC-1BF2-40BC-848C-4F8D2DA9EC97}" type="datetime2">
              <a:rPr lang="en-US" smtClean="0"/>
              <a:pPr>
                <a:defRPr/>
              </a:pPr>
              <a:t>Wednesday, August 16, 2023</a:t>
            </a:fld>
            <a:endParaRPr lang="en-US"/>
          </a:p>
        </p:txBody>
      </p:sp>
      <p:sp>
        <p:nvSpPr>
          <p:cNvPr id="73730" name="Rectangle 2"/>
          <p:cNvSpPr>
            <a:spLocks noGrp="1" noChangeArrowheads="1"/>
          </p:cNvSpPr>
          <p:nvPr>
            <p:ph type="title"/>
          </p:nvPr>
        </p:nvSpPr>
        <p:spPr/>
        <p:txBody>
          <a:bodyPr/>
          <a:lstStyle/>
          <a:p>
            <a:pPr eaLnBrk="1" hangingPunct="1">
              <a:defRPr/>
            </a:pPr>
            <a:r>
              <a:rPr lang="en-US" smtClean="0"/>
              <a:t>COHERENT POLICY</a:t>
            </a:r>
          </a:p>
        </p:txBody>
      </p:sp>
      <p:sp>
        <p:nvSpPr>
          <p:cNvPr id="73731" name="Rectangle 3"/>
          <p:cNvSpPr>
            <a:spLocks noGrp="1" noChangeArrowheads="1"/>
          </p:cNvSpPr>
          <p:nvPr>
            <p:ph type="body" idx="1"/>
          </p:nvPr>
        </p:nvSpPr>
        <p:spPr/>
        <p:txBody>
          <a:bodyPr/>
          <a:lstStyle/>
          <a:p>
            <a:pPr eaLnBrk="1" hangingPunct="1">
              <a:defRPr/>
            </a:pPr>
            <a:r>
              <a:rPr lang="en-US" sz="2800" smtClean="0"/>
              <a:t>Adhocism</a:t>
            </a:r>
          </a:p>
          <a:p>
            <a:pPr eaLnBrk="1" hangingPunct="1">
              <a:defRPr/>
            </a:pPr>
            <a:r>
              <a:rPr lang="en-US" sz="2800" smtClean="0"/>
              <a:t>Part of the reason is the uncertainty that has set in after the economic meltdown.</a:t>
            </a:r>
          </a:p>
          <a:p>
            <a:pPr eaLnBrk="1" hangingPunct="1">
              <a:defRPr/>
            </a:pPr>
            <a:r>
              <a:rPr lang="en-US" sz="2800" smtClean="0"/>
              <a:t>Most countries are unclear as to how things will shape up and are hedging their relations with everyone- competing and cooperating at the same time.</a:t>
            </a:r>
          </a:p>
          <a:p>
            <a:pPr eaLnBrk="1" hangingPunct="1">
              <a:defRPr/>
            </a:pPr>
            <a:r>
              <a:rPr lang="en-US" sz="2800" smtClean="0"/>
              <a:t>Economic clout is a key decider and India needs to be more aggressive to push its agenda. </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108</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089331EE-00F0-47B4-BB30-814CE53B9059}" type="datetime2">
              <a:rPr lang="en-US" smtClean="0"/>
              <a:pPr>
                <a:defRPr/>
              </a:pPr>
              <a:t>Wednesday, August 16, 2023</a:t>
            </a:fld>
            <a:endParaRPr lang="en-US"/>
          </a:p>
        </p:txBody>
      </p:sp>
      <p:sp>
        <p:nvSpPr>
          <p:cNvPr id="74754" name="Rectangle 2"/>
          <p:cNvSpPr>
            <a:spLocks noGrp="1" noChangeArrowheads="1"/>
          </p:cNvSpPr>
          <p:nvPr>
            <p:ph type="title"/>
          </p:nvPr>
        </p:nvSpPr>
        <p:spPr/>
        <p:txBody>
          <a:bodyPr/>
          <a:lstStyle/>
          <a:p>
            <a:pPr eaLnBrk="1" hangingPunct="1">
              <a:defRPr/>
            </a:pPr>
            <a:r>
              <a:rPr lang="en-US" smtClean="0"/>
              <a:t>What Should India do?</a:t>
            </a:r>
          </a:p>
        </p:txBody>
      </p:sp>
      <p:sp>
        <p:nvSpPr>
          <p:cNvPr id="74755" name="Rectangle 3"/>
          <p:cNvSpPr>
            <a:spLocks noGrp="1" noChangeArrowheads="1"/>
          </p:cNvSpPr>
          <p:nvPr>
            <p:ph type="body" idx="1"/>
          </p:nvPr>
        </p:nvSpPr>
        <p:spPr/>
        <p:txBody>
          <a:bodyPr/>
          <a:lstStyle/>
          <a:p>
            <a:pPr eaLnBrk="1" hangingPunct="1">
              <a:defRPr/>
            </a:pPr>
            <a:r>
              <a:rPr lang="en-US" smtClean="0"/>
              <a:t>The consensus- security and economic prosperity and these have to walk as two feet without trade-offs.</a:t>
            </a:r>
          </a:p>
          <a:p>
            <a:pPr eaLnBrk="1" hangingPunct="1">
              <a:defRPr/>
            </a:pPr>
            <a:r>
              <a:rPr lang="en-US" smtClean="0"/>
              <a:t>Ensuring peace at the borders</a:t>
            </a:r>
          </a:p>
          <a:p>
            <a:pPr eaLnBrk="1" hangingPunct="1">
              <a:defRPr/>
            </a:pPr>
            <a:r>
              <a:rPr lang="en-US" smtClean="0"/>
              <a:t>Retaining India’s strategic autonomy, and</a:t>
            </a:r>
          </a:p>
          <a:p>
            <a:pPr eaLnBrk="1" hangingPunct="1">
              <a:defRPr/>
            </a:pPr>
            <a:r>
              <a:rPr lang="en-US" smtClean="0"/>
              <a:t>Working for economic prosperity through trade.</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109</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INDIRA DOCTRINE</a:t>
            </a:r>
            <a:endParaRPr lang="en-US" i="1" dirty="0"/>
          </a:p>
        </p:txBody>
      </p:sp>
      <p:sp>
        <p:nvSpPr>
          <p:cNvPr id="3" name="Content Placeholder 2"/>
          <p:cNvSpPr>
            <a:spLocks noGrp="1"/>
          </p:cNvSpPr>
          <p:nvPr>
            <p:ph idx="1"/>
          </p:nvPr>
        </p:nvSpPr>
        <p:spPr/>
        <p:txBody>
          <a:bodyPr/>
          <a:lstStyle/>
          <a:p>
            <a:pPr lvl="0"/>
            <a:r>
              <a:rPr lang="en-GB" dirty="0" smtClean="0"/>
              <a:t>India will not tolerate external intervention in a conflict situation in any South Asian country, if the intervention has any implicit or explicit anti-Indian implication. No South Asian government must therefore ask for external military assistance with an anti-Indian bias from any country.</a:t>
            </a:r>
            <a:endParaRPr lang="en-US" dirty="0" smtClean="0"/>
          </a:p>
          <a:p>
            <a:r>
              <a:rPr lang="en-GB" dirty="0" smtClean="0"/>
              <a:t> </a:t>
            </a: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11</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BA8EF7A0-5F84-4F17-A627-8A995C1F8651}" type="datetime2">
              <a:rPr lang="en-US" smtClean="0"/>
              <a:pPr>
                <a:defRPr/>
              </a:pPr>
              <a:t>Wednesday, August 16, 2023</a:t>
            </a:fld>
            <a:endParaRPr lang="en-US" dirty="0"/>
          </a:p>
        </p:txBody>
      </p:sp>
      <p:sp>
        <p:nvSpPr>
          <p:cNvPr id="75778" name="Rectangle 2"/>
          <p:cNvSpPr>
            <a:spLocks noGrp="1" noChangeArrowheads="1"/>
          </p:cNvSpPr>
          <p:nvPr>
            <p:ph type="title"/>
          </p:nvPr>
        </p:nvSpPr>
        <p:spPr/>
        <p:txBody>
          <a:bodyPr/>
          <a:lstStyle/>
          <a:p>
            <a:pPr eaLnBrk="1" hangingPunct="1">
              <a:defRPr/>
            </a:pPr>
            <a:r>
              <a:rPr lang="en-US" dirty="0" smtClean="0"/>
              <a:t>CONCLUSION</a:t>
            </a:r>
          </a:p>
        </p:txBody>
      </p:sp>
      <p:sp>
        <p:nvSpPr>
          <p:cNvPr id="75779" name="Rectangle 3"/>
          <p:cNvSpPr>
            <a:spLocks noGrp="1" noChangeArrowheads="1"/>
          </p:cNvSpPr>
          <p:nvPr>
            <p:ph type="body" idx="1"/>
          </p:nvPr>
        </p:nvSpPr>
        <p:spPr/>
        <p:txBody>
          <a:bodyPr/>
          <a:lstStyle/>
          <a:p>
            <a:pPr eaLnBrk="1" hangingPunct="1">
              <a:defRPr/>
            </a:pPr>
            <a:r>
              <a:rPr lang="en-US" dirty="0" smtClean="0"/>
              <a:t>INDIA HAS NOTHING TO FEAR, BUT FEAR ITSELF.</a:t>
            </a:r>
          </a:p>
          <a:p>
            <a:pPr eaLnBrk="1" hangingPunct="1">
              <a:defRPr/>
            </a:pPr>
            <a:r>
              <a:rPr lang="en-US" dirty="0" smtClean="0"/>
              <a:t>As Swami Vivekananda quoted “ ARISE, AWAKE, AND STOP NOT TILL THE GOAL IS REACHED” </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110</a:t>
            </a:fld>
            <a:endParaRPr lang="en-US"/>
          </a:p>
        </p:txBody>
      </p:sp>
      <p:sp>
        <p:nvSpPr>
          <p:cNvPr id="7" name="Footer Placeholder 6"/>
          <p:cNvSpPr>
            <a:spLocks noGrp="1"/>
          </p:cNvSpPr>
          <p:nvPr>
            <p:ph type="ftr" sz="quarter" idx="12"/>
          </p:nvPr>
        </p:nvSpPr>
        <p:spPr/>
        <p:txBody>
          <a:bodyPr/>
          <a:lstStyle/>
          <a:p>
            <a:pPr>
              <a:defRPr/>
            </a:pPr>
            <a:r>
              <a:rPr lang="en-US" dirty="0" smtClean="0"/>
              <a:t>SANTISHREE.DHULIPUDI. PANDIT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INDIRA DOCTRINE</a:t>
            </a:r>
            <a:endParaRPr lang="en-US" dirty="0"/>
          </a:p>
        </p:txBody>
      </p:sp>
      <p:sp>
        <p:nvSpPr>
          <p:cNvPr id="3" name="Content Placeholder 2"/>
          <p:cNvSpPr>
            <a:spLocks noGrp="1"/>
          </p:cNvSpPr>
          <p:nvPr>
            <p:ph idx="1"/>
          </p:nvPr>
        </p:nvSpPr>
        <p:spPr/>
        <p:txBody>
          <a:bodyPr/>
          <a:lstStyle/>
          <a:p>
            <a:pPr lvl="0"/>
            <a:r>
              <a:rPr lang="en-GB" dirty="0" smtClean="0"/>
              <a:t>”.</a:t>
            </a:r>
            <a:r>
              <a:rPr lang="en-GB" sz="2800" dirty="0" smtClean="0"/>
              <a:t> If a South Asian country genuinely needs external help to deal with a serious internal conflict situation, or with an intolerable threat to a government legitimately established, it should ask help from a number of </a:t>
            </a:r>
            <a:r>
              <a:rPr lang="en-GB" sz="2800" dirty="0" err="1" smtClean="0"/>
              <a:t>neighboring</a:t>
            </a:r>
            <a:r>
              <a:rPr lang="en-GB" sz="2800" dirty="0" smtClean="0"/>
              <a:t> countries including India. The exclusion of India from such a contingency will be considered to be an anti-Indian move on the part of the government concerne</a:t>
            </a:r>
            <a:r>
              <a:rPr lang="en-GB" dirty="0" smtClean="0"/>
              <a:t>d</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12</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Rajiv doctrine</a:t>
            </a:r>
            <a:endParaRPr lang="en-US" dirty="0"/>
          </a:p>
        </p:txBody>
      </p:sp>
      <p:sp>
        <p:nvSpPr>
          <p:cNvPr id="3" name="Content Placeholder 2"/>
          <p:cNvSpPr>
            <a:spLocks noGrp="1"/>
          </p:cNvSpPr>
          <p:nvPr>
            <p:ph idx="1"/>
          </p:nvPr>
        </p:nvSpPr>
        <p:spPr/>
        <p:txBody>
          <a:bodyPr/>
          <a:lstStyle/>
          <a:p>
            <a:r>
              <a:rPr lang="en-US" dirty="0" smtClean="0"/>
              <a:t>he </a:t>
            </a:r>
            <a:r>
              <a:rPr lang="en-US" u="sng" dirty="0" smtClean="0"/>
              <a:t>first</a:t>
            </a:r>
            <a:r>
              <a:rPr lang="en-US" dirty="0" smtClean="0"/>
              <a:t> step is a renewed commitment by all states with nuclear weapons to the goal of complete nuclear disarmament, with India renewing its commitment to eliminating its own arsenal as part of a universal, non-discriminatory and verifiable global process.  This kind of rhetorical commitment is of course now largely in place.</a:t>
            </a:r>
          </a:p>
          <a:p>
            <a:endParaRPr lang="en-US" dirty="0" smtClean="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13</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dirty="0"/>
          </a:p>
        </p:txBody>
      </p:sp>
      <p:sp>
        <p:nvSpPr>
          <p:cNvPr id="6" name="Footer Placeholder 5"/>
          <p:cNvSpPr>
            <a:spLocks noGrp="1"/>
          </p:cNvSpPr>
          <p:nvPr>
            <p:ph type="ftr" sz="quarter" idx="12"/>
          </p:nvPr>
        </p:nvSpPr>
        <p:spPr/>
        <p:txBody>
          <a:bodyPr/>
          <a:lstStyle/>
          <a:p>
            <a:pPr>
              <a:defRPr/>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RAJIV DOCTRINE</a:t>
            </a:r>
            <a:endParaRPr lang="en-US" dirty="0"/>
          </a:p>
        </p:txBody>
      </p:sp>
      <p:sp>
        <p:nvSpPr>
          <p:cNvPr id="3" name="Content Placeholder 2"/>
          <p:cNvSpPr>
            <a:spLocks noGrp="1"/>
          </p:cNvSpPr>
          <p:nvPr>
            <p:ph idx="1"/>
          </p:nvPr>
        </p:nvSpPr>
        <p:spPr/>
        <p:txBody>
          <a:bodyPr/>
          <a:lstStyle/>
          <a:p>
            <a:r>
              <a:rPr lang="en-US" sz="2800" dirty="0" smtClean="0"/>
              <a:t>The </a:t>
            </a:r>
            <a:r>
              <a:rPr lang="en-US" sz="2800" u="sng" dirty="0" smtClean="0"/>
              <a:t>second</a:t>
            </a:r>
            <a:r>
              <a:rPr lang="en-US" sz="2800" b="1" dirty="0" smtClean="0"/>
              <a:t> </a:t>
            </a:r>
            <a:r>
              <a:rPr lang="en-US" sz="2800" dirty="0" smtClean="0"/>
              <a:t>step focuses on reducing the salience of nuclear weapons in security doctrines, and India had already introduced the idea of a dialogue on nuclear doctrines among all states possessing nuclear weapons. The report suggests that India could engage initially at a Track-II level and then move towards the official level talks on security doctrines with a view to identifying ways in which the salience of nuclear weapons could be reduced.</a:t>
            </a:r>
            <a:endParaRPr lang="en-US" sz="2800"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14</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Rajiv Doctrine</a:t>
            </a:r>
            <a:br>
              <a:rPr lang="en-US" dirty="0" smtClean="0"/>
            </a:br>
            <a:endParaRPr lang="en-US" dirty="0"/>
          </a:p>
        </p:txBody>
      </p:sp>
      <p:sp>
        <p:nvSpPr>
          <p:cNvPr id="3" name="Content Placeholder 2"/>
          <p:cNvSpPr>
            <a:spLocks noGrp="1"/>
          </p:cNvSpPr>
          <p:nvPr>
            <p:ph idx="1"/>
          </p:nvPr>
        </p:nvSpPr>
        <p:spPr/>
        <p:txBody>
          <a:bodyPr/>
          <a:lstStyle/>
          <a:p>
            <a:r>
              <a:rPr lang="en-US" sz="2800" u="sng" dirty="0" smtClean="0"/>
              <a:t>Third</a:t>
            </a:r>
            <a:r>
              <a:rPr lang="en-US" sz="2800" dirty="0" smtClean="0"/>
              <a:t>,</a:t>
            </a:r>
            <a:r>
              <a:rPr lang="en-US" sz="2800" b="1" dirty="0" smtClean="0"/>
              <a:t> </a:t>
            </a:r>
            <a:r>
              <a:rPr lang="en-US" sz="2800" dirty="0" smtClean="0"/>
              <a:t>the report calls for dialogue among states with nuclear weapons to identify ways of</a:t>
            </a:r>
            <a:br>
              <a:rPr lang="en-US" sz="2800" dirty="0" smtClean="0"/>
            </a:br>
            <a:r>
              <a:rPr lang="en-US" sz="2800" dirty="0" smtClean="0"/>
              <a:t>reducing the danger of accidental use of weapons through de-alerting and other measures.</a:t>
            </a:r>
          </a:p>
          <a:p>
            <a:r>
              <a:rPr lang="en-US" sz="2800" dirty="0" smtClean="0"/>
              <a:t>The </a:t>
            </a:r>
            <a:r>
              <a:rPr lang="en-US" sz="2800" u="sng" dirty="0" smtClean="0"/>
              <a:t>fourth</a:t>
            </a:r>
            <a:r>
              <a:rPr lang="en-US" sz="2800" dirty="0" smtClean="0"/>
              <a:t> step is proposed as the negotiation of a global agreement on no-first use – a process that would also involve non-nuclear weapon states covered under extended deterrence doctrines of nuclear weapon states. </a:t>
            </a:r>
          </a:p>
          <a:p>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15</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Rajiv Doctrine</a:t>
            </a:r>
            <a:endParaRPr lang="en-US" dirty="0"/>
          </a:p>
        </p:txBody>
      </p:sp>
      <p:sp>
        <p:nvSpPr>
          <p:cNvPr id="3" name="Content Placeholder 2"/>
          <p:cNvSpPr>
            <a:spLocks noGrp="1"/>
          </p:cNvSpPr>
          <p:nvPr>
            <p:ph idx="1"/>
          </p:nvPr>
        </p:nvSpPr>
        <p:spPr/>
        <p:txBody>
          <a:bodyPr/>
          <a:lstStyle/>
          <a:p>
            <a:r>
              <a:rPr lang="en-US" u="sng" dirty="0" smtClean="0"/>
              <a:t>Fifth</a:t>
            </a:r>
            <a:r>
              <a:rPr lang="en-US" dirty="0" smtClean="0"/>
              <a:t>, the report proposes that binding negative security assurances should be adopted by nuclear weapon states, through which they would undertake never to launch a nuclear</a:t>
            </a:r>
            <a:br>
              <a:rPr lang="en-US" dirty="0" smtClean="0"/>
            </a:br>
            <a:r>
              <a:rPr lang="en-US" dirty="0" smtClean="0"/>
              <a:t>attack on States which have renounced nuclear weapons and participation in nuclear-armed alliances.</a:t>
            </a: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16</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Rajiv Doctrine</a:t>
            </a:r>
            <a:endParaRPr lang="en-US" dirty="0"/>
          </a:p>
        </p:txBody>
      </p:sp>
      <p:sp>
        <p:nvSpPr>
          <p:cNvPr id="3" name="Content Placeholder 2"/>
          <p:cNvSpPr>
            <a:spLocks noGrp="1"/>
          </p:cNvSpPr>
          <p:nvPr>
            <p:ph idx="1"/>
          </p:nvPr>
        </p:nvSpPr>
        <p:spPr/>
        <p:txBody>
          <a:bodyPr/>
          <a:lstStyle/>
          <a:p>
            <a:r>
              <a:rPr lang="en-US" dirty="0" smtClean="0"/>
              <a:t>Then, </a:t>
            </a:r>
            <a:r>
              <a:rPr lang="en-US" u="sng" dirty="0" smtClean="0"/>
              <a:t>sixth</a:t>
            </a:r>
            <a:r>
              <a:rPr lang="en-US" dirty="0" smtClean="0"/>
              <a:t>, once the states with nuclear weapons have agreed on no-first-use and negative security assurances, they should agree to a convention banning the use or threat of use of nuclear weapons.</a:t>
            </a:r>
          </a:p>
          <a:p>
            <a:r>
              <a:rPr lang="en-US" dirty="0" smtClean="0"/>
              <a:t>Then, the final and </a:t>
            </a:r>
            <a:r>
              <a:rPr lang="en-US" i="1" dirty="0" smtClean="0"/>
              <a:t>seventh</a:t>
            </a:r>
            <a:r>
              <a:rPr lang="en-US" dirty="0" smtClean="0"/>
              <a:t>, step would be to negotiate a Convention banning the production, stockpiling and possession of nuclear weapons.</a:t>
            </a:r>
          </a:p>
          <a:p>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17</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GUJRAL DOCTRINE-1996</a:t>
            </a:r>
            <a:endParaRPr lang="en-US" dirty="0"/>
          </a:p>
        </p:txBody>
      </p:sp>
      <p:sp>
        <p:nvSpPr>
          <p:cNvPr id="3" name="Content Placeholder 2"/>
          <p:cNvSpPr>
            <a:spLocks noGrp="1"/>
          </p:cNvSpPr>
          <p:nvPr>
            <p:ph idx="1"/>
          </p:nvPr>
        </p:nvSpPr>
        <p:spPr/>
        <p:txBody>
          <a:bodyPr/>
          <a:lstStyle/>
          <a:p>
            <a:r>
              <a:rPr lang="en-US" dirty="0" smtClean="0"/>
              <a:t>1. With </a:t>
            </a:r>
            <a:r>
              <a:rPr lang="en-US" dirty="0" err="1" smtClean="0"/>
              <a:t>neighbours</a:t>
            </a:r>
            <a:r>
              <a:rPr lang="en-US" dirty="0" smtClean="0"/>
              <a:t> like Bangladesh, Bhutan, Maldives, Nepal and Sri Lanka, India does not ask for reciprocity, but gives and accommodates what it can in good faith and trust.</a:t>
            </a:r>
            <a:br>
              <a:rPr lang="en-US" dirty="0" smtClean="0"/>
            </a:br>
            <a:r>
              <a:rPr lang="en-US" dirty="0" smtClean="0"/>
              <a:t>2. No South Asian country should allow its territory to be used against the interest of another country of the region. (Second Principle of </a:t>
            </a:r>
            <a:r>
              <a:rPr lang="en-US" dirty="0" err="1" smtClean="0"/>
              <a:t>Panchsheel</a:t>
            </a:r>
            <a:r>
              <a:rPr lang="en-US" dirty="0" smtClean="0"/>
              <a:t>- Mutual non-aggression)</a:t>
            </a: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18</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Gujral</a:t>
            </a:r>
            <a:r>
              <a:rPr lang="en-US" dirty="0" smtClean="0"/>
              <a:t> Doctrine</a:t>
            </a:r>
            <a:endParaRPr lang="en-US" dirty="0"/>
          </a:p>
        </p:txBody>
      </p:sp>
      <p:sp>
        <p:nvSpPr>
          <p:cNvPr id="3" name="Content Placeholder 2"/>
          <p:cNvSpPr>
            <a:spLocks noGrp="1"/>
          </p:cNvSpPr>
          <p:nvPr>
            <p:ph idx="1"/>
          </p:nvPr>
        </p:nvSpPr>
        <p:spPr/>
        <p:txBody>
          <a:bodyPr/>
          <a:lstStyle/>
          <a:p>
            <a:r>
              <a:rPr lang="en-US" dirty="0" smtClean="0"/>
              <a:t>.3 No country should interfere in the internal affairs of another. (Third Principle of </a:t>
            </a:r>
            <a:r>
              <a:rPr lang="en-US" dirty="0" err="1" smtClean="0"/>
              <a:t>Panchsheel</a:t>
            </a:r>
            <a:r>
              <a:rPr lang="en-US" dirty="0" smtClean="0"/>
              <a:t>- Mutual non-interference in each other's internal affairs)</a:t>
            </a:r>
            <a:br>
              <a:rPr lang="en-US" dirty="0" smtClean="0"/>
            </a:br>
            <a:r>
              <a:rPr lang="en-US" dirty="0" smtClean="0"/>
              <a:t>4. All South Asian countries must respect each other’s territorial integrity and sovereignty. (First Principle of </a:t>
            </a:r>
            <a:r>
              <a:rPr lang="en-US" dirty="0" err="1" smtClean="0"/>
              <a:t>Panchsheel</a:t>
            </a:r>
            <a:r>
              <a:rPr lang="en-US" dirty="0" smtClean="0"/>
              <a:t>- Mutual respect for each other's territorial integrity and sovereignty</a:t>
            </a: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19</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QUOTE BY SWAMI VIVEKANANDA</a:t>
            </a:r>
            <a:endParaRPr lang="en-US" sz="3200" dirty="0"/>
          </a:p>
        </p:txBody>
      </p:sp>
      <p:sp>
        <p:nvSpPr>
          <p:cNvPr id="3" name="Content Placeholder 2"/>
          <p:cNvSpPr>
            <a:spLocks noGrp="1"/>
          </p:cNvSpPr>
          <p:nvPr>
            <p:ph idx="1"/>
          </p:nvPr>
        </p:nvSpPr>
        <p:spPr/>
        <p:txBody>
          <a:bodyPr/>
          <a:lstStyle/>
          <a:p>
            <a:r>
              <a:rPr lang="en-US" dirty="0" smtClean="0"/>
              <a:t>“Each nation has a destiny to fulfill, each nation has a message to deliver, each nation has a mission to accomplish. Therefore, from the very start, we must have to understand the mission of our own race, the destiny it has to fulfill, the place it has to occupy in the march of nations, the note which it has to contribute to the harmony of races.”</a:t>
            </a: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2</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GUJRAL DOCTRINE</a:t>
            </a:r>
            <a:endParaRPr lang="en-US" dirty="0"/>
          </a:p>
        </p:txBody>
      </p:sp>
      <p:sp>
        <p:nvSpPr>
          <p:cNvPr id="3" name="Content Placeholder 2"/>
          <p:cNvSpPr>
            <a:spLocks noGrp="1"/>
          </p:cNvSpPr>
          <p:nvPr>
            <p:ph idx="1"/>
          </p:nvPr>
        </p:nvSpPr>
        <p:spPr/>
        <p:txBody>
          <a:bodyPr/>
          <a:lstStyle/>
          <a:p>
            <a:r>
              <a:rPr lang="en-US" dirty="0" smtClean="0"/>
              <a:t>They should settle all their disputes through peaceful bilateral negotiations. (Fourth and Fifth Principles of </a:t>
            </a:r>
            <a:r>
              <a:rPr lang="en-US" dirty="0" err="1" smtClean="0"/>
              <a:t>Panchsheel</a:t>
            </a:r>
            <a:r>
              <a:rPr lang="en-US" dirty="0" smtClean="0"/>
              <a:t>- Equality and mutual benefit &amp; Peaceful co-existence)</a:t>
            </a:r>
          </a:p>
          <a:p>
            <a:r>
              <a:rPr lang="en-US" dirty="0" smtClean="0"/>
              <a:t>Foreign Minister in PM </a:t>
            </a:r>
            <a:r>
              <a:rPr lang="en-US" dirty="0" err="1" smtClean="0"/>
              <a:t>Dewe</a:t>
            </a:r>
            <a:r>
              <a:rPr lang="en-US" dirty="0" smtClean="0"/>
              <a:t> </a:t>
            </a:r>
            <a:r>
              <a:rPr lang="en-US" dirty="0" err="1" smtClean="0"/>
              <a:t>Gowda’s</a:t>
            </a:r>
            <a:r>
              <a:rPr lang="en-US" dirty="0" smtClean="0"/>
              <a:t> government and later became PM.</a:t>
            </a: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20</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BJP manifesto-2014</a:t>
            </a:r>
            <a:endParaRPr lang="en-US" dirty="0"/>
          </a:p>
        </p:txBody>
      </p:sp>
      <p:sp>
        <p:nvSpPr>
          <p:cNvPr id="3" name="Content Placeholder 2"/>
          <p:cNvSpPr>
            <a:spLocks noGrp="1"/>
          </p:cNvSpPr>
          <p:nvPr>
            <p:ph idx="1"/>
          </p:nvPr>
        </p:nvSpPr>
        <p:spPr/>
        <p:txBody>
          <a:bodyPr/>
          <a:lstStyle/>
          <a:p>
            <a:r>
              <a:rPr lang="en-US" dirty="0" smtClean="0"/>
              <a:t>Nation First, Universal Brotherhood”</a:t>
            </a:r>
          </a:p>
          <a:p>
            <a:r>
              <a:rPr lang="en-US" dirty="0" smtClean="0"/>
              <a:t>equations will be mended through pragmatism and a doctrine of mutually beneficial and interlocking relationships, based on enlightened national interest.”</a:t>
            </a:r>
          </a:p>
          <a:p>
            <a:r>
              <a:rPr lang="en-US" dirty="0" smtClean="0"/>
              <a:t>Indian soft power- always undercapitalized its “ancient wisdom and heritage” which continue “to be equally relevant to the world today.”</a:t>
            </a:r>
          </a:p>
          <a:p>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21</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BJP Manifesto- 2014</a:t>
            </a:r>
            <a:endParaRPr lang="en-US" dirty="0"/>
          </a:p>
        </p:txBody>
      </p:sp>
      <p:sp>
        <p:nvSpPr>
          <p:cNvPr id="3" name="Content Placeholder 2"/>
          <p:cNvSpPr>
            <a:spLocks noGrp="1"/>
          </p:cNvSpPr>
          <p:nvPr>
            <p:ph idx="1"/>
          </p:nvPr>
        </p:nvSpPr>
        <p:spPr/>
        <p:txBody>
          <a:bodyPr/>
          <a:lstStyle/>
          <a:p>
            <a:r>
              <a:rPr lang="en-US" sz="2400" dirty="0" smtClean="0"/>
              <a:t>committed to the development of India’s long-neglected northeastern states – an initiative that will not only benefit those living east of </a:t>
            </a:r>
            <a:r>
              <a:rPr lang="en-US" sz="2400" dirty="0" smtClean="0">
                <a:hlinkClick r:id="rId2"/>
              </a:rPr>
              <a:t>the </a:t>
            </a:r>
            <a:r>
              <a:rPr lang="en-US" sz="2400" dirty="0" err="1" smtClean="0">
                <a:hlinkClick r:id="rId2"/>
              </a:rPr>
              <a:t>Siliguri</a:t>
            </a:r>
            <a:r>
              <a:rPr lang="en-US" sz="2400" dirty="0" smtClean="0">
                <a:hlinkClick r:id="rId2"/>
              </a:rPr>
              <a:t> Corridor</a:t>
            </a:r>
            <a:r>
              <a:rPr lang="en-US" sz="2400" dirty="0" smtClean="0"/>
              <a:t>  but also bolster India’s strategic interests along the disputed Arunachal Pradesh border with China. While the manifesto does not mention China even once, it notes that “there will be special emphasis on massive infrastructure development, especially along the Line of Actual Control in Arunachal Pradesh and Sikkim.” </a:t>
            </a:r>
            <a:r>
              <a:rPr lang="en-US" sz="2400" dirty="0" err="1" smtClean="0"/>
              <a:t>Modi</a:t>
            </a:r>
            <a:r>
              <a:rPr lang="en-US" sz="2400" dirty="0" smtClean="0"/>
              <a:t> has warned China </a:t>
            </a:r>
            <a:r>
              <a:rPr lang="en-US" sz="2400" dirty="0" smtClean="0">
                <a:hlinkClick r:id="rId3"/>
              </a:rPr>
              <a:t>to abandon its “expansionist attitude”</a:t>
            </a:r>
            <a:r>
              <a:rPr lang="en-US" sz="2400" dirty="0" smtClean="0"/>
              <a:t> in the past. Despite his tough tone on foreign policy issues, </a:t>
            </a:r>
            <a:r>
              <a:rPr lang="en-US" sz="2400" dirty="0" err="1" smtClean="0"/>
              <a:t>Modi</a:t>
            </a:r>
            <a:r>
              <a:rPr lang="en-US" sz="2400" dirty="0" smtClean="0"/>
              <a:t> and BJP would likely pursue closer commercial ties with China</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22</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i="1" dirty="0" smtClean="0"/>
              <a:t>BJP believes a resurgent India must get its </a:t>
            </a:r>
            <a:r>
              <a:rPr lang="en-US" sz="2400" i="1" dirty="0" err="1" smtClean="0"/>
              <a:t>rigBhtful</a:t>
            </a:r>
            <a:r>
              <a:rPr lang="en-US" sz="2400" i="1" dirty="0" smtClean="0"/>
              <a:t> place in the comity of nations and international institutions. The vision is to fundamentally reboot and reorient the foreign policy goals, content and process, in a manner that locates India’s global strategic engagement in a new paradigm and on a wider canvass, that is not just limited to political diplomacy, but also includes our economic, scientific, cultural, political and security interests, both regional and global, on the principles of equality and mutuality, so that it leads to an economically stronger India, and its voice is heard in the international </a:t>
            </a:r>
            <a:r>
              <a:rPr lang="en-US" sz="2400" i="1" dirty="0" err="1" smtClean="0"/>
              <a:t>fora</a:t>
            </a:r>
            <a:r>
              <a:rPr lang="en-US" sz="2400" i="1" dirty="0" smtClean="0"/>
              <a:t>.</a:t>
            </a:r>
            <a:endParaRPr lang="en-US" sz="2400"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23</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ED78C175-2E0F-4059-A96E-3B64C9F74532}" type="datetime2">
              <a:rPr lang="en-US" smtClean="0"/>
              <a:pPr>
                <a:defRPr/>
              </a:pPr>
              <a:t>Wednesday, August 16, 2023</a:t>
            </a:fld>
            <a:endParaRPr lang="en-US" dirty="0"/>
          </a:p>
        </p:txBody>
      </p:sp>
      <p:sp>
        <p:nvSpPr>
          <p:cNvPr id="4098" name="Rectangle 2"/>
          <p:cNvSpPr>
            <a:spLocks noGrp="1" noChangeArrowheads="1"/>
          </p:cNvSpPr>
          <p:nvPr>
            <p:ph type="title"/>
          </p:nvPr>
        </p:nvSpPr>
        <p:spPr/>
        <p:txBody>
          <a:bodyPr/>
          <a:lstStyle/>
          <a:p>
            <a:pPr eaLnBrk="1" hangingPunct="1">
              <a:defRPr/>
            </a:pPr>
            <a:r>
              <a:rPr lang="en-US" smtClean="0"/>
              <a:t>THE ASIAN RENAISSANCE</a:t>
            </a:r>
          </a:p>
        </p:txBody>
      </p:sp>
      <p:sp>
        <p:nvSpPr>
          <p:cNvPr id="4099" name="Rectangle 3"/>
          <p:cNvSpPr>
            <a:spLocks noGrp="1" noChangeArrowheads="1"/>
          </p:cNvSpPr>
          <p:nvPr>
            <p:ph type="body" idx="1"/>
          </p:nvPr>
        </p:nvSpPr>
        <p:spPr/>
        <p:txBody>
          <a:bodyPr/>
          <a:lstStyle/>
          <a:p>
            <a:pPr eaLnBrk="1" hangingPunct="1">
              <a:defRPr/>
            </a:pPr>
            <a:r>
              <a:rPr lang="en-US" smtClean="0"/>
              <a:t>Has the centre of gravity shifted from Europe to Asia?</a:t>
            </a:r>
          </a:p>
          <a:p>
            <a:pPr eaLnBrk="1" hangingPunct="1">
              <a:defRPr/>
            </a:pPr>
            <a:r>
              <a:rPr lang="en-US" smtClean="0"/>
              <a:t>The continent accounts for three-quarters of all terrorism casualties worldwide, placing it at the centre of the global war on terror.</a:t>
            </a:r>
          </a:p>
          <a:p>
            <a:pPr eaLnBrk="1" hangingPunct="1">
              <a:defRPr/>
            </a:pPr>
            <a:r>
              <a:rPr lang="en-US" smtClean="0"/>
              <a:t>Economically and politically, Asia appears poised to determine the new world order.</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24</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B43C36A4-73C9-4460-9CC0-6DAAA041B346}" type="datetime2">
              <a:rPr lang="en-US" smtClean="0"/>
              <a:pPr>
                <a:defRPr/>
              </a:pPr>
              <a:t>Wednesday, August 16, 2023</a:t>
            </a:fld>
            <a:endParaRPr lang="en-US" dirty="0"/>
          </a:p>
        </p:txBody>
      </p:sp>
      <p:sp>
        <p:nvSpPr>
          <p:cNvPr id="5122" name="Rectangle 2"/>
          <p:cNvSpPr>
            <a:spLocks noGrp="1" noChangeArrowheads="1"/>
          </p:cNvSpPr>
          <p:nvPr>
            <p:ph type="title"/>
          </p:nvPr>
        </p:nvSpPr>
        <p:spPr/>
        <p:txBody>
          <a:bodyPr/>
          <a:lstStyle/>
          <a:p>
            <a:pPr eaLnBrk="1" hangingPunct="1">
              <a:defRPr/>
            </a:pPr>
            <a:r>
              <a:rPr lang="en-US" smtClean="0"/>
              <a:t> ASIAN ARCHITECTURE</a:t>
            </a:r>
          </a:p>
        </p:txBody>
      </p:sp>
      <p:sp>
        <p:nvSpPr>
          <p:cNvPr id="5123" name="Rectangle 3"/>
          <p:cNvSpPr>
            <a:spLocks noGrp="1" noChangeArrowheads="1"/>
          </p:cNvSpPr>
          <p:nvPr>
            <p:ph type="body" idx="1"/>
          </p:nvPr>
        </p:nvSpPr>
        <p:spPr/>
        <p:txBody>
          <a:bodyPr/>
          <a:lstStyle/>
          <a:p>
            <a:pPr eaLnBrk="1" hangingPunct="1">
              <a:defRPr/>
            </a:pPr>
            <a:r>
              <a:rPr lang="en-US" sz="2800" dirty="0" smtClean="0"/>
              <a:t>With the world’s fastest rising military expenditures and most serious hotspots [Kashmir, Sri-Lanka-Tamil, </a:t>
            </a:r>
            <a:r>
              <a:rPr lang="en-US" sz="2800" dirty="0" err="1" smtClean="0"/>
              <a:t>Af</a:t>
            </a:r>
            <a:r>
              <a:rPr lang="en-US" sz="2800" dirty="0" smtClean="0"/>
              <a:t>-Pak border, China’s territorial bullying, instability in the region, NATO withdrawal and fear of a descent into chaos, nuclear weapons black market, Iran, Iraq, Syria and now sea piracy]</a:t>
            </a:r>
          </a:p>
          <a:p>
            <a:pPr eaLnBrk="1" hangingPunct="1">
              <a:defRPr/>
            </a:pPr>
            <a:r>
              <a:rPr lang="en-US" sz="2800" dirty="0" smtClean="0"/>
              <a:t>Pakistan’s internal security-non-state actors</a:t>
            </a:r>
          </a:p>
          <a:p>
            <a:pPr eaLnBrk="1" hangingPunct="1">
              <a:defRPr/>
            </a:pPr>
            <a:r>
              <a:rPr lang="en-US" sz="2800" dirty="0" smtClean="0"/>
              <a:t>Clash between Islam and Buddhism in Asia.</a:t>
            </a:r>
          </a:p>
          <a:p>
            <a:pPr eaLnBrk="1" hangingPunct="1">
              <a:defRPr/>
            </a:pPr>
            <a:r>
              <a:rPr lang="en-US" sz="2800" dirty="0" smtClean="0"/>
              <a:t>Asia holds the key to the future global order.</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25</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16F62070-AC21-48B4-A5D7-B074601EC30B}" type="datetime2">
              <a:rPr lang="en-US" smtClean="0"/>
              <a:pPr>
                <a:defRPr/>
              </a:pPr>
              <a:t>Wednesday, August 16, 2023</a:t>
            </a:fld>
            <a:endParaRPr lang="en-US"/>
          </a:p>
        </p:txBody>
      </p:sp>
      <p:sp>
        <p:nvSpPr>
          <p:cNvPr id="6146" name="Rectangle 2"/>
          <p:cNvSpPr>
            <a:spLocks noGrp="1" noChangeArrowheads="1"/>
          </p:cNvSpPr>
          <p:nvPr>
            <p:ph type="title"/>
          </p:nvPr>
        </p:nvSpPr>
        <p:spPr/>
        <p:txBody>
          <a:bodyPr/>
          <a:lstStyle/>
          <a:p>
            <a:pPr eaLnBrk="1" hangingPunct="1">
              <a:defRPr/>
            </a:pPr>
            <a:r>
              <a:rPr lang="en-US" smtClean="0"/>
              <a:t>ASIAN ARCHITECTURE</a:t>
            </a:r>
          </a:p>
        </p:txBody>
      </p:sp>
      <p:sp>
        <p:nvSpPr>
          <p:cNvPr id="6147" name="Rectangle 3"/>
          <p:cNvSpPr>
            <a:spLocks noGrp="1" noChangeArrowheads="1"/>
          </p:cNvSpPr>
          <p:nvPr>
            <p:ph type="body" idx="1"/>
          </p:nvPr>
        </p:nvSpPr>
        <p:spPr/>
        <p:txBody>
          <a:bodyPr/>
          <a:lstStyle/>
          <a:p>
            <a:pPr eaLnBrk="1" hangingPunct="1">
              <a:defRPr/>
            </a:pPr>
            <a:r>
              <a:rPr lang="en-US" dirty="0" smtClean="0"/>
              <a:t>High GDP growth rates of Asian states.</a:t>
            </a:r>
          </a:p>
          <a:p>
            <a:pPr eaLnBrk="1" hangingPunct="1">
              <a:defRPr/>
            </a:pPr>
            <a:r>
              <a:rPr lang="en-US" dirty="0" smtClean="0"/>
              <a:t>Asia is expected to remain the world’s economic locomotive for the next couple of decades or more.</a:t>
            </a:r>
          </a:p>
          <a:p>
            <a:pPr eaLnBrk="1" hangingPunct="1">
              <a:defRPr/>
            </a:pPr>
            <a:r>
              <a:rPr lang="en-US" dirty="0" smtClean="0"/>
              <a:t>Its larger economies increasingly scouring the world for energy and raw materials to feed their growth.</a:t>
            </a:r>
          </a:p>
          <a:p>
            <a:pPr eaLnBrk="1" hangingPunct="1">
              <a:defRPr/>
            </a:pPr>
            <a:endParaRPr lang="en-US" dirty="0" smtClean="0"/>
          </a:p>
          <a:p>
            <a:pPr eaLnBrk="1" hangingPunct="1">
              <a:buFont typeface="Wingdings" pitchFamily="2" charset="2"/>
              <a:buNone/>
              <a:defRPr/>
            </a:pPr>
            <a:r>
              <a:rPr lang="en-US" dirty="0" smtClean="0"/>
              <a:t> </a:t>
            </a:r>
          </a:p>
          <a:p>
            <a:pPr eaLnBrk="1" hangingPunct="1">
              <a:buFont typeface="Wingdings" pitchFamily="2" charset="2"/>
              <a:buNone/>
              <a:defRPr/>
            </a:pPr>
            <a:endParaRPr lang="en-US" dirty="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26</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D56FFA54-7F48-4CD2-9485-4787656A4F9F}" type="datetime2">
              <a:rPr lang="en-US" smtClean="0"/>
              <a:pPr>
                <a:defRPr/>
              </a:pPr>
              <a:t>Wednesday, August 16, 2023</a:t>
            </a:fld>
            <a:endParaRPr lang="en-US" dirty="0"/>
          </a:p>
        </p:txBody>
      </p:sp>
      <p:sp>
        <p:nvSpPr>
          <p:cNvPr id="7170" name="Rectangle 2"/>
          <p:cNvSpPr>
            <a:spLocks noGrp="1" noChangeArrowheads="1"/>
          </p:cNvSpPr>
          <p:nvPr>
            <p:ph type="title"/>
          </p:nvPr>
        </p:nvSpPr>
        <p:spPr/>
        <p:txBody>
          <a:bodyPr/>
          <a:lstStyle/>
          <a:p>
            <a:pPr eaLnBrk="1" hangingPunct="1">
              <a:defRPr/>
            </a:pPr>
            <a:r>
              <a:rPr lang="en-US" smtClean="0"/>
              <a:t> THE GREAT GAME</a:t>
            </a:r>
          </a:p>
        </p:txBody>
      </p:sp>
      <p:sp>
        <p:nvSpPr>
          <p:cNvPr id="7171" name="Rectangle 3"/>
          <p:cNvSpPr>
            <a:spLocks noGrp="1" noChangeArrowheads="1"/>
          </p:cNvSpPr>
          <p:nvPr>
            <p:ph type="body" idx="1"/>
          </p:nvPr>
        </p:nvSpPr>
        <p:spPr>
          <a:xfrm>
            <a:off x="457200" y="1219200"/>
            <a:ext cx="8229600" cy="4876800"/>
          </a:xfrm>
        </p:spPr>
        <p:txBody>
          <a:bodyPr/>
          <a:lstStyle/>
          <a:p>
            <a:pPr eaLnBrk="1" hangingPunct="1">
              <a:lnSpc>
                <a:spcPct val="90000"/>
              </a:lnSpc>
              <a:defRPr/>
            </a:pPr>
            <a:r>
              <a:rPr lang="en-US" dirty="0" smtClean="0"/>
              <a:t>The emergent Asia driven energy competition has sharpened the political dynamics of the global energy markets.</a:t>
            </a:r>
          </a:p>
          <a:p>
            <a:pPr eaLnBrk="1" hangingPunct="1">
              <a:lnSpc>
                <a:spcPct val="90000"/>
              </a:lnSpc>
              <a:defRPr/>
            </a:pPr>
            <a:r>
              <a:rPr lang="en-US" dirty="0" smtClean="0"/>
              <a:t>Neo- colonialism- The American Chessboard and the Chinese Checkers</a:t>
            </a:r>
          </a:p>
          <a:p>
            <a:pPr eaLnBrk="1" hangingPunct="1">
              <a:lnSpc>
                <a:spcPct val="90000"/>
              </a:lnSpc>
              <a:defRPr/>
            </a:pPr>
            <a:r>
              <a:rPr lang="en-US" dirty="0" smtClean="0"/>
              <a:t>The cold war produced two Koreas, two Chinas and two Vietnams, two </a:t>
            </a:r>
            <a:r>
              <a:rPr lang="en-US" dirty="0" err="1" smtClean="0"/>
              <a:t>Kashmirs</a:t>
            </a:r>
            <a:r>
              <a:rPr lang="en-US" dirty="0" smtClean="0"/>
              <a:t>.</a:t>
            </a:r>
          </a:p>
          <a:p>
            <a:pPr eaLnBrk="1" hangingPunct="1">
              <a:lnSpc>
                <a:spcPct val="90000"/>
              </a:lnSpc>
              <a:defRPr/>
            </a:pPr>
            <a:r>
              <a:rPr lang="en-US" dirty="0" smtClean="0"/>
              <a:t>The colossal shift in global geopolitics both presents an opportunity as well as tests its ability to assume its emerging central role.</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27</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931D6844-FBAC-4535-880D-6ED465E86B0E}" type="datetime2">
              <a:rPr lang="en-US" smtClean="0"/>
              <a:pPr>
                <a:defRPr/>
              </a:pPr>
              <a:t>Wednesday, August 16, 2023</a:t>
            </a:fld>
            <a:endParaRPr lang="en-US" dirty="0"/>
          </a:p>
        </p:txBody>
      </p:sp>
      <p:sp>
        <p:nvSpPr>
          <p:cNvPr id="8194" name="Rectangle 2"/>
          <p:cNvSpPr>
            <a:spLocks noGrp="1" noChangeArrowheads="1"/>
          </p:cNvSpPr>
          <p:nvPr>
            <p:ph type="title"/>
          </p:nvPr>
        </p:nvSpPr>
        <p:spPr/>
        <p:txBody>
          <a:bodyPr/>
          <a:lstStyle/>
          <a:p>
            <a:pPr eaLnBrk="1" hangingPunct="1">
              <a:defRPr/>
            </a:pPr>
            <a:r>
              <a:rPr lang="en-US" smtClean="0"/>
              <a:t>ASIAN ROLE</a:t>
            </a:r>
          </a:p>
        </p:txBody>
      </p:sp>
      <p:sp>
        <p:nvSpPr>
          <p:cNvPr id="8195" name="Rectangle 3"/>
          <p:cNvSpPr>
            <a:spLocks noGrp="1" noChangeArrowheads="1"/>
          </p:cNvSpPr>
          <p:nvPr>
            <p:ph type="body" idx="1"/>
          </p:nvPr>
        </p:nvSpPr>
        <p:spPr>
          <a:xfrm>
            <a:off x="457200" y="1143000"/>
            <a:ext cx="8229600" cy="4991100"/>
          </a:xfrm>
        </p:spPr>
        <p:txBody>
          <a:bodyPr/>
          <a:lstStyle/>
          <a:p>
            <a:pPr marL="609600" indent="-609600" eaLnBrk="1" hangingPunct="1">
              <a:lnSpc>
                <a:spcPct val="90000"/>
              </a:lnSpc>
              <a:defRPr/>
            </a:pPr>
            <a:r>
              <a:rPr lang="en-US" sz="2800" dirty="0" smtClean="0"/>
              <a:t>Two contradictory roles</a:t>
            </a:r>
          </a:p>
          <a:p>
            <a:pPr marL="609600" indent="-609600" eaLnBrk="1" hangingPunct="1">
              <a:lnSpc>
                <a:spcPct val="90000"/>
              </a:lnSpc>
              <a:defRPr/>
            </a:pPr>
            <a:r>
              <a:rPr lang="en-US" sz="2800" dirty="0" smtClean="0"/>
              <a:t>On the one side are </a:t>
            </a:r>
          </a:p>
          <a:p>
            <a:pPr marL="609600" indent="-609600" eaLnBrk="1" hangingPunct="1">
              <a:lnSpc>
                <a:spcPct val="90000"/>
              </a:lnSpc>
              <a:buFontTx/>
              <a:buChar char="-"/>
              <a:defRPr/>
            </a:pPr>
            <a:r>
              <a:rPr lang="en-US" sz="2800" dirty="0" smtClean="0"/>
              <a:t>Territorial disputes</a:t>
            </a:r>
          </a:p>
          <a:p>
            <a:pPr marL="609600" indent="-609600" eaLnBrk="1" hangingPunct="1">
              <a:lnSpc>
                <a:spcPct val="90000"/>
              </a:lnSpc>
              <a:buFontTx/>
              <a:buChar char="-"/>
              <a:defRPr/>
            </a:pPr>
            <a:r>
              <a:rPr lang="en-US" sz="2800" dirty="0" smtClean="0"/>
              <a:t>Competition over scarce resources</a:t>
            </a:r>
          </a:p>
          <a:p>
            <a:pPr marL="609600" indent="-609600" eaLnBrk="1" hangingPunct="1">
              <a:lnSpc>
                <a:spcPct val="90000"/>
              </a:lnSpc>
              <a:buFontTx/>
              <a:buChar char="-"/>
              <a:defRPr/>
            </a:pPr>
            <a:r>
              <a:rPr lang="en-US" sz="2800" dirty="0" smtClean="0"/>
              <a:t>Improved military capabilities</a:t>
            </a:r>
          </a:p>
          <a:p>
            <a:pPr marL="609600" indent="-609600" eaLnBrk="1" hangingPunct="1">
              <a:lnSpc>
                <a:spcPct val="90000"/>
              </a:lnSpc>
              <a:buFontTx/>
              <a:buChar char="-"/>
              <a:defRPr/>
            </a:pPr>
            <a:r>
              <a:rPr lang="en-US" sz="2800" dirty="0" smtClean="0"/>
              <a:t>Increasingly fervent cultural nationalism with a religious ideology-clash of civilizations?</a:t>
            </a:r>
          </a:p>
          <a:p>
            <a:pPr marL="609600" indent="-609600" eaLnBrk="1" hangingPunct="1">
              <a:lnSpc>
                <a:spcPct val="90000"/>
              </a:lnSpc>
              <a:buFontTx/>
              <a:buChar char="-"/>
              <a:defRPr/>
            </a:pPr>
            <a:r>
              <a:rPr lang="en-US" sz="2800" dirty="0" smtClean="0"/>
              <a:t>Terrorism</a:t>
            </a:r>
          </a:p>
          <a:p>
            <a:pPr marL="609600" indent="-609600" eaLnBrk="1" hangingPunct="1">
              <a:lnSpc>
                <a:spcPct val="90000"/>
              </a:lnSpc>
              <a:buFontTx/>
              <a:buNone/>
              <a:defRPr/>
            </a:pPr>
            <a:r>
              <a:rPr lang="en-US" sz="2800" dirty="0" smtClean="0"/>
              <a:t>That are threatening  to imperil security and growing prosperity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28</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83340EBC-6727-4EE6-AD67-D396B25F7A92}" type="datetime2">
              <a:rPr lang="en-US" smtClean="0"/>
              <a:pPr>
                <a:defRPr/>
              </a:pPr>
              <a:t>Wednesday, August 16, 2023</a:t>
            </a:fld>
            <a:endParaRPr lang="en-US" dirty="0"/>
          </a:p>
        </p:txBody>
      </p:sp>
      <p:sp>
        <p:nvSpPr>
          <p:cNvPr id="9218" name="Rectangle 2"/>
          <p:cNvSpPr>
            <a:spLocks noGrp="1" noChangeArrowheads="1"/>
          </p:cNvSpPr>
          <p:nvPr>
            <p:ph type="title"/>
          </p:nvPr>
        </p:nvSpPr>
        <p:spPr/>
        <p:txBody>
          <a:bodyPr/>
          <a:lstStyle/>
          <a:p>
            <a:pPr eaLnBrk="1" hangingPunct="1">
              <a:defRPr/>
            </a:pPr>
            <a:r>
              <a:rPr lang="en-US" smtClean="0"/>
              <a:t>ASIAN INTERDEPENDENCE</a:t>
            </a:r>
          </a:p>
        </p:txBody>
      </p:sp>
      <p:sp>
        <p:nvSpPr>
          <p:cNvPr id="9219" name="Rectangle 3"/>
          <p:cNvSpPr>
            <a:spLocks noGrp="1" noChangeArrowheads="1"/>
          </p:cNvSpPr>
          <p:nvPr>
            <p:ph type="body" idx="1"/>
          </p:nvPr>
        </p:nvSpPr>
        <p:spPr/>
        <p:txBody>
          <a:bodyPr/>
          <a:lstStyle/>
          <a:p>
            <a:pPr eaLnBrk="1" hangingPunct="1">
              <a:defRPr/>
            </a:pPr>
            <a:r>
              <a:rPr lang="en-US" dirty="0" smtClean="0"/>
              <a:t>Through Trade and Investment</a:t>
            </a:r>
          </a:p>
          <a:p>
            <a:pPr eaLnBrk="1" hangingPunct="1">
              <a:defRPr/>
            </a:pPr>
            <a:r>
              <a:rPr lang="en-US" dirty="0" smtClean="0"/>
              <a:t>Communications</a:t>
            </a:r>
          </a:p>
          <a:p>
            <a:pPr eaLnBrk="1" hangingPunct="1">
              <a:defRPr/>
            </a:pPr>
            <a:r>
              <a:rPr lang="en-US" dirty="0" smtClean="0"/>
              <a:t>Technology</a:t>
            </a:r>
          </a:p>
          <a:p>
            <a:pPr eaLnBrk="1" hangingPunct="1">
              <a:defRPr/>
            </a:pPr>
            <a:r>
              <a:rPr lang="en-US" dirty="0" smtClean="0"/>
              <a:t>Information Technology</a:t>
            </a:r>
          </a:p>
          <a:p>
            <a:pPr eaLnBrk="1" hangingPunct="1">
              <a:defRPr/>
            </a:pPr>
            <a:r>
              <a:rPr lang="en-US" dirty="0" smtClean="0"/>
              <a:t>Tourism</a:t>
            </a:r>
          </a:p>
          <a:p>
            <a:pPr eaLnBrk="1" hangingPunct="1">
              <a:defRPr/>
            </a:pPr>
            <a:r>
              <a:rPr lang="en-US" dirty="0" smtClean="0"/>
              <a:t>Cultural Diplomacy</a:t>
            </a:r>
          </a:p>
          <a:p>
            <a:pPr eaLnBrk="1" hangingPunct="1">
              <a:defRPr/>
            </a:pPr>
            <a:r>
              <a:rPr lang="en-US" dirty="0" smtClean="0"/>
              <a:t>Education</a:t>
            </a:r>
          </a:p>
          <a:p>
            <a:pPr eaLnBrk="1" hangingPunct="1">
              <a:buFont typeface="Wingdings" pitchFamily="2" charset="2"/>
              <a:buNone/>
              <a:defRPr/>
            </a:pPr>
            <a:endParaRPr lang="en-US" dirty="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29</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200" dirty="0" smtClean="0"/>
              <a:t>Map- South and South East Asia</a:t>
            </a:r>
            <a:endParaRPr lang="en-US" sz="3200" dirty="0"/>
          </a:p>
        </p:txBody>
      </p:sp>
      <p:sp>
        <p:nvSpPr>
          <p:cNvPr id="4" name="Date Placeholder 3"/>
          <p:cNvSpPr>
            <a:spLocks noGrp="1"/>
          </p:cNvSpPr>
          <p:nvPr>
            <p:ph type="dt" sz="quarter" idx="11"/>
          </p:nvPr>
        </p:nvSpPr>
        <p:spPr/>
        <p:txBody>
          <a:bodyPr/>
          <a:lstStyle/>
          <a:p>
            <a:pPr>
              <a:defRPr/>
            </a:pPr>
            <a:fld id="{A21C2AF4-08F5-4863-AA85-5DE5BFF086A3}" type="datetime2">
              <a:rPr lang="en-US" smtClean="0"/>
              <a:pPr>
                <a:defRPr/>
              </a:pPr>
              <a:t>Wednesday, August 16, 2023</a:t>
            </a:fld>
            <a:endParaRPr lang="en-US" dirty="0"/>
          </a:p>
        </p:txBody>
      </p:sp>
      <p:pic>
        <p:nvPicPr>
          <p:cNvPr id="3077" name="Picture 2" descr="C:\Users\Pandit\Desktop\south-asia-political-map.jpg"/>
          <p:cNvPicPr>
            <a:picLocks noGrp="1" noChangeAspect="1" noChangeArrowheads="1"/>
          </p:cNvPicPr>
          <p:nvPr>
            <p:ph idx="1"/>
          </p:nvPr>
        </p:nvPicPr>
        <p:blipFill>
          <a:blip r:embed="rId2"/>
          <a:srcRect/>
          <a:stretch>
            <a:fillRect/>
          </a:stretch>
        </p:blipFill>
        <p:spPr>
          <a:xfrm>
            <a:off x="304800" y="1143000"/>
            <a:ext cx="8382000" cy="5029200"/>
          </a:xfrm>
          <a:noFill/>
        </p:spPr>
      </p:pic>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3</a:t>
            </a:fld>
            <a:endParaRPr lang="en-US"/>
          </a:p>
        </p:txBody>
      </p:sp>
      <p:sp>
        <p:nvSpPr>
          <p:cNvPr id="7" name="Footer Placeholder 6"/>
          <p:cNvSpPr>
            <a:spLocks noGrp="1"/>
          </p:cNvSpPr>
          <p:nvPr>
            <p:ph type="ftr" sz="quarter" idx="12"/>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7B559231-6A6A-4234-A78D-03C8B5D875F3}" type="datetime2">
              <a:rPr lang="en-US" smtClean="0"/>
              <a:pPr>
                <a:defRPr/>
              </a:pPr>
              <a:t>Wednesday, August 16, 2023</a:t>
            </a:fld>
            <a:endParaRPr lang="en-US" dirty="0"/>
          </a:p>
        </p:txBody>
      </p:sp>
      <p:sp>
        <p:nvSpPr>
          <p:cNvPr id="10242" name="Rectangle 2"/>
          <p:cNvSpPr>
            <a:spLocks noGrp="1" noChangeArrowheads="1"/>
          </p:cNvSpPr>
          <p:nvPr>
            <p:ph type="title"/>
          </p:nvPr>
        </p:nvSpPr>
        <p:spPr/>
        <p:txBody>
          <a:bodyPr/>
          <a:lstStyle/>
          <a:p>
            <a:pPr eaLnBrk="1" hangingPunct="1">
              <a:defRPr/>
            </a:pPr>
            <a:r>
              <a:rPr lang="en-US" smtClean="0"/>
              <a:t>CHALLENGES</a:t>
            </a:r>
          </a:p>
        </p:txBody>
      </p:sp>
      <p:sp>
        <p:nvSpPr>
          <p:cNvPr id="10243" name="Rectangle 3"/>
          <p:cNvSpPr>
            <a:spLocks noGrp="1" noChangeArrowheads="1"/>
          </p:cNvSpPr>
          <p:nvPr>
            <p:ph type="body" idx="1"/>
          </p:nvPr>
        </p:nvSpPr>
        <p:spPr>
          <a:xfrm>
            <a:off x="457200" y="1371600"/>
            <a:ext cx="8229600" cy="4762500"/>
          </a:xfrm>
        </p:spPr>
        <p:txBody>
          <a:bodyPr/>
          <a:lstStyle/>
          <a:p>
            <a:pPr eaLnBrk="1" hangingPunct="1">
              <a:lnSpc>
                <a:spcPct val="90000"/>
              </a:lnSpc>
              <a:defRPr/>
            </a:pPr>
            <a:r>
              <a:rPr lang="en-US" dirty="0" smtClean="0"/>
              <a:t>Resilient Jingoism and extremism</a:t>
            </a:r>
          </a:p>
          <a:p>
            <a:pPr eaLnBrk="1" hangingPunct="1">
              <a:lnSpc>
                <a:spcPct val="90000"/>
              </a:lnSpc>
              <a:defRPr/>
            </a:pPr>
            <a:r>
              <a:rPr lang="en-US" dirty="0" smtClean="0"/>
              <a:t>Protectionism</a:t>
            </a:r>
          </a:p>
          <a:p>
            <a:pPr eaLnBrk="1" hangingPunct="1">
              <a:lnSpc>
                <a:spcPct val="90000"/>
              </a:lnSpc>
              <a:defRPr/>
            </a:pPr>
            <a:r>
              <a:rPr lang="en-US" dirty="0" smtClean="0"/>
              <a:t>Diverse kinds of negative trans-border influences</a:t>
            </a:r>
          </a:p>
          <a:p>
            <a:pPr eaLnBrk="1" hangingPunct="1">
              <a:lnSpc>
                <a:spcPct val="90000"/>
              </a:lnSpc>
              <a:defRPr/>
            </a:pPr>
            <a:r>
              <a:rPr lang="en-US" dirty="0" smtClean="0"/>
              <a:t>Terrorism</a:t>
            </a:r>
          </a:p>
          <a:p>
            <a:pPr eaLnBrk="1" hangingPunct="1">
              <a:lnSpc>
                <a:spcPct val="90000"/>
              </a:lnSpc>
              <a:defRPr/>
            </a:pPr>
            <a:r>
              <a:rPr lang="en-US" dirty="0" smtClean="0"/>
              <a:t>Subversion</a:t>
            </a:r>
          </a:p>
          <a:p>
            <a:pPr eaLnBrk="1" hangingPunct="1">
              <a:lnSpc>
                <a:spcPct val="90000"/>
              </a:lnSpc>
              <a:defRPr/>
            </a:pPr>
            <a:r>
              <a:rPr lang="en-US" dirty="0" smtClean="0"/>
              <a:t>Illegal migration and its impact on the Asian states</a:t>
            </a:r>
          </a:p>
          <a:p>
            <a:pPr eaLnBrk="1" hangingPunct="1">
              <a:lnSpc>
                <a:spcPct val="90000"/>
              </a:lnSpc>
              <a:defRPr/>
            </a:pPr>
            <a:r>
              <a:rPr lang="en-US" dirty="0" smtClean="0"/>
              <a:t>Proliferation of small and light weapons</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30</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6C12DD2F-BB09-4F60-968B-34D9A052004F}" type="datetime2">
              <a:rPr lang="en-US" smtClean="0"/>
              <a:pPr>
                <a:defRPr/>
              </a:pPr>
              <a:t>Wednesday, August 16, 2023</a:t>
            </a:fld>
            <a:endParaRPr lang="en-US"/>
          </a:p>
        </p:txBody>
      </p:sp>
      <p:sp>
        <p:nvSpPr>
          <p:cNvPr id="11266" name="Rectangle 2"/>
          <p:cNvSpPr>
            <a:spLocks noGrp="1" noChangeArrowheads="1"/>
          </p:cNvSpPr>
          <p:nvPr>
            <p:ph type="title"/>
          </p:nvPr>
        </p:nvSpPr>
        <p:spPr/>
        <p:txBody>
          <a:bodyPr/>
          <a:lstStyle/>
          <a:p>
            <a:pPr eaLnBrk="1" hangingPunct="1">
              <a:defRPr/>
            </a:pPr>
            <a:r>
              <a:rPr lang="en-US" smtClean="0"/>
              <a:t>TERRITORIALITY IN ASIA</a:t>
            </a:r>
          </a:p>
        </p:txBody>
      </p:sp>
      <p:sp>
        <p:nvSpPr>
          <p:cNvPr id="11267" name="Rectangle 3"/>
          <p:cNvSpPr>
            <a:spLocks noGrp="1" noChangeArrowheads="1"/>
          </p:cNvSpPr>
          <p:nvPr>
            <p:ph type="body" idx="1"/>
          </p:nvPr>
        </p:nvSpPr>
        <p:spPr>
          <a:xfrm>
            <a:off x="457200" y="1219200"/>
            <a:ext cx="8229600" cy="4914900"/>
          </a:xfrm>
        </p:spPr>
        <p:txBody>
          <a:bodyPr/>
          <a:lstStyle/>
          <a:p>
            <a:pPr eaLnBrk="1" hangingPunct="1">
              <a:lnSpc>
                <a:spcPct val="90000"/>
              </a:lnSpc>
              <a:defRPr/>
            </a:pPr>
            <a:r>
              <a:rPr lang="en-US" dirty="0" smtClean="0"/>
              <a:t>The separation of East Timor from Indonesia.</a:t>
            </a:r>
          </a:p>
          <a:p>
            <a:pPr eaLnBrk="1" hangingPunct="1">
              <a:lnSpc>
                <a:spcPct val="90000"/>
              </a:lnSpc>
              <a:defRPr/>
            </a:pPr>
            <a:r>
              <a:rPr lang="en-US" dirty="0" smtClean="0"/>
              <a:t>The Chinese claim on Arunachal, finger  in Sikkim, and </a:t>
            </a:r>
            <a:r>
              <a:rPr lang="en-US" dirty="0" err="1" smtClean="0"/>
              <a:t>Ladakh</a:t>
            </a:r>
            <a:r>
              <a:rPr lang="en-US" dirty="0" smtClean="0"/>
              <a:t>.</a:t>
            </a:r>
          </a:p>
          <a:p>
            <a:pPr eaLnBrk="1" hangingPunct="1">
              <a:lnSpc>
                <a:spcPct val="90000"/>
              </a:lnSpc>
              <a:defRPr/>
            </a:pPr>
            <a:r>
              <a:rPr lang="en-US" dirty="0" smtClean="0"/>
              <a:t>Sanctity attached to existing interstate frontiers and the prevailing international norms against redrawing borders in blood</a:t>
            </a:r>
          </a:p>
          <a:p>
            <a:pPr eaLnBrk="1" hangingPunct="1">
              <a:lnSpc>
                <a:spcPct val="90000"/>
              </a:lnSpc>
              <a:defRPr/>
            </a:pPr>
            <a:r>
              <a:rPr lang="en-US" dirty="0" smtClean="0"/>
              <a:t>The desire of some states to extend their frontiers to territories they covet is a major cause of regional tensions.</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31</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63C2220-EED0-4BBD-98BC-23D87DE0519F}" type="datetime2">
              <a:rPr lang="en-US" smtClean="0"/>
              <a:pPr>
                <a:defRPr/>
              </a:pPr>
              <a:t>Wednesday, August 16, 2023</a:t>
            </a:fld>
            <a:endParaRPr lang="en-US"/>
          </a:p>
        </p:txBody>
      </p:sp>
      <p:sp>
        <p:nvSpPr>
          <p:cNvPr id="12290" name="Rectangle 2"/>
          <p:cNvSpPr>
            <a:spLocks noGrp="1" noChangeArrowheads="1"/>
          </p:cNvSpPr>
          <p:nvPr>
            <p:ph type="title"/>
          </p:nvPr>
        </p:nvSpPr>
        <p:spPr/>
        <p:txBody>
          <a:bodyPr/>
          <a:lstStyle/>
          <a:p>
            <a:pPr eaLnBrk="1" hangingPunct="1">
              <a:defRPr/>
            </a:pPr>
            <a:r>
              <a:rPr lang="en-US" smtClean="0"/>
              <a:t>TERRITORIAL DISPUTES</a:t>
            </a:r>
          </a:p>
        </p:txBody>
      </p:sp>
      <p:sp>
        <p:nvSpPr>
          <p:cNvPr id="12291" name="Rectangle 3"/>
          <p:cNvSpPr>
            <a:spLocks noGrp="1" noChangeArrowheads="1"/>
          </p:cNvSpPr>
          <p:nvPr>
            <p:ph type="body" idx="1"/>
          </p:nvPr>
        </p:nvSpPr>
        <p:spPr>
          <a:xfrm>
            <a:off x="457200" y="1143000"/>
            <a:ext cx="8229600" cy="5334000"/>
          </a:xfrm>
        </p:spPr>
        <p:txBody>
          <a:bodyPr/>
          <a:lstStyle/>
          <a:p>
            <a:pPr eaLnBrk="1" hangingPunct="1">
              <a:defRPr/>
            </a:pPr>
            <a:r>
              <a:rPr lang="en-US" sz="2400" dirty="0" smtClean="0"/>
              <a:t>China’s claim over Taiwan</a:t>
            </a:r>
          </a:p>
          <a:p>
            <a:pPr eaLnBrk="1" hangingPunct="1">
              <a:defRPr/>
            </a:pPr>
            <a:r>
              <a:rPr lang="en-US" sz="2400" dirty="0" smtClean="0"/>
              <a:t>Its disputed claim over Tibet, Arunachal Pradesh, Aksai-chin and finger in Sikkim</a:t>
            </a:r>
          </a:p>
          <a:p>
            <a:pPr eaLnBrk="1" hangingPunct="1">
              <a:defRPr/>
            </a:pPr>
            <a:r>
              <a:rPr lang="en-US" sz="2400" dirty="0" smtClean="0"/>
              <a:t>Pakistan’s belligerence on Jammu- Kashmir</a:t>
            </a:r>
          </a:p>
          <a:p>
            <a:pPr eaLnBrk="1" hangingPunct="1">
              <a:defRPr/>
            </a:pPr>
            <a:r>
              <a:rPr lang="en-US" sz="2400" dirty="0" smtClean="0"/>
              <a:t>Pak- Afghan border- </a:t>
            </a:r>
            <a:r>
              <a:rPr lang="en-US" sz="2400" dirty="0" err="1" smtClean="0"/>
              <a:t>Pushtunistan</a:t>
            </a:r>
            <a:r>
              <a:rPr lang="en-US" sz="2400" dirty="0" smtClean="0"/>
              <a:t>, </a:t>
            </a:r>
            <a:r>
              <a:rPr lang="en-US" sz="2400" dirty="0" err="1" smtClean="0"/>
              <a:t>Balochistan</a:t>
            </a:r>
            <a:endParaRPr lang="en-US" sz="2400" dirty="0" smtClean="0"/>
          </a:p>
          <a:p>
            <a:pPr eaLnBrk="1" hangingPunct="1">
              <a:defRPr/>
            </a:pPr>
            <a:r>
              <a:rPr lang="en-US" sz="2400" dirty="0" smtClean="0"/>
              <a:t>Pakistan’s terror attacks</a:t>
            </a:r>
          </a:p>
          <a:p>
            <a:pPr eaLnBrk="1" hangingPunct="1">
              <a:defRPr/>
            </a:pPr>
            <a:r>
              <a:rPr lang="en-US" sz="2400" dirty="0" err="1" smtClean="0"/>
              <a:t>Eelam</a:t>
            </a:r>
            <a:r>
              <a:rPr lang="en-US" sz="2400" dirty="0" smtClean="0"/>
              <a:t>- Tamils in Sri Lanka- rehabilitation</a:t>
            </a:r>
          </a:p>
          <a:p>
            <a:pPr eaLnBrk="1" hangingPunct="1">
              <a:defRPr/>
            </a:pPr>
            <a:r>
              <a:rPr lang="en-US" sz="2400" dirty="0" err="1" smtClean="0"/>
              <a:t>Rohingyas</a:t>
            </a:r>
            <a:r>
              <a:rPr lang="en-US" sz="2400" dirty="0" smtClean="0"/>
              <a:t> in </a:t>
            </a:r>
            <a:r>
              <a:rPr lang="en-US" sz="2400" dirty="0" err="1" smtClean="0"/>
              <a:t>Rakhine</a:t>
            </a:r>
            <a:r>
              <a:rPr lang="en-US" sz="2400" dirty="0" smtClean="0"/>
              <a:t> / </a:t>
            </a:r>
            <a:r>
              <a:rPr lang="en-US" sz="2400" dirty="0" err="1" smtClean="0"/>
              <a:t>Arakan</a:t>
            </a:r>
            <a:r>
              <a:rPr lang="en-US" sz="2400" dirty="0" smtClean="0"/>
              <a:t> [in Myanmar] and its fall out in India.</a:t>
            </a:r>
          </a:p>
          <a:p>
            <a:pPr eaLnBrk="1" hangingPunct="1">
              <a:defRPr/>
            </a:pPr>
            <a:r>
              <a:rPr lang="en-US" sz="2400" dirty="0" smtClean="0"/>
              <a:t>Export of terror as an instrument of state policy is also tied to regional ambitions</a:t>
            </a:r>
            <a:r>
              <a:rPr lang="en-US" sz="2800" dirty="0" smtClean="0"/>
              <a:t>.</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32</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D43BFA5-0F88-442C-A3B5-F88E4FAC40DB}" type="datetime2">
              <a:rPr lang="en-US" smtClean="0"/>
              <a:pPr>
                <a:defRPr/>
              </a:pPr>
              <a:t>Wednesday, August 16, 2023</a:t>
            </a:fld>
            <a:endParaRPr lang="en-US"/>
          </a:p>
        </p:txBody>
      </p:sp>
      <p:sp>
        <p:nvSpPr>
          <p:cNvPr id="13314" name="Rectangle 2"/>
          <p:cNvSpPr>
            <a:spLocks noGrp="1" noChangeArrowheads="1"/>
          </p:cNvSpPr>
          <p:nvPr>
            <p:ph type="title"/>
          </p:nvPr>
        </p:nvSpPr>
        <p:spPr/>
        <p:txBody>
          <a:bodyPr/>
          <a:lstStyle/>
          <a:p>
            <a:pPr eaLnBrk="1" hangingPunct="1">
              <a:defRPr/>
            </a:pPr>
            <a:r>
              <a:rPr lang="en-US" sz="4000" smtClean="0"/>
              <a:t>CENTRE OF TRANSNATIONAL TERRORISM</a:t>
            </a:r>
          </a:p>
        </p:txBody>
      </p:sp>
      <p:sp>
        <p:nvSpPr>
          <p:cNvPr id="13315" name="Rectangle 3"/>
          <p:cNvSpPr>
            <a:spLocks noGrp="1" noChangeArrowheads="1"/>
          </p:cNvSpPr>
          <p:nvPr>
            <p:ph type="body" idx="1"/>
          </p:nvPr>
        </p:nvSpPr>
        <p:spPr/>
        <p:txBody>
          <a:bodyPr/>
          <a:lstStyle/>
          <a:p>
            <a:pPr eaLnBrk="1" hangingPunct="1">
              <a:defRPr/>
            </a:pPr>
            <a:r>
              <a:rPr lang="en-US" smtClean="0"/>
              <a:t>Rapid technological change</a:t>
            </a:r>
          </a:p>
          <a:p>
            <a:pPr eaLnBrk="1" hangingPunct="1">
              <a:defRPr/>
            </a:pPr>
            <a:r>
              <a:rPr lang="en-US" smtClean="0"/>
              <a:t>Sustenance from murderous ideologies- the use of culture based on religion.</a:t>
            </a:r>
          </a:p>
          <a:p>
            <a:pPr eaLnBrk="1" hangingPunct="1">
              <a:defRPr/>
            </a:pPr>
            <a:r>
              <a:rPr lang="en-US" smtClean="0"/>
              <a:t>Seeks to get round the military-deterrent capabilities of its target state by employing unconventional means</a:t>
            </a:r>
          </a:p>
          <a:p>
            <a:pPr eaLnBrk="1" hangingPunct="1">
              <a:defRPr/>
            </a:pPr>
            <a:r>
              <a:rPr lang="en-US" smtClean="0"/>
              <a:t>Asymmetrical situation- gap between rich and poor</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33</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75E81C6A-23B5-458D-91CE-7E09C2982D4E}" type="datetime2">
              <a:rPr lang="en-US" smtClean="0"/>
              <a:pPr>
                <a:defRPr/>
              </a:pPr>
              <a:t>Wednesday, August 16, 2023</a:t>
            </a:fld>
            <a:endParaRPr lang="en-US"/>
          </a:p>
        </p:txBody>
      </p:sp>
      <p:sp>
        <p:nvSpPr>
          <p:cNvPr id="14338" name="Rectangle 2"/>
          <p:cNvSpPr>
            <a:spLocks noGrp="1" noChangeArrowheads="1"/>
          </p:cNvSpPr>
          <p:nvPr>
            <p:ph type="title"/>
          </p:nvPr>
        </p:nvSpPr>
        <p:spPr/>
        <p:txBody>
          <a:bodyPr/>
          <a:lstStyle/>
          <a:p>
            <a:pPr eaLnBrk="1" hangingPunct="1">
              <a:defRPr/>
            </a:pPr>
            <a:r>
              <a:rPr lang="en-US" smtClean="0"/>
              <a:t>Reasons</a:t>
            </a:r>
          </a:p>
        </p:txBody>
      </p:sp>
      <p:sp>
        <p:nvSpPr>
          <p:cNvPr id="14339" name="Rectangle 3"/>
          <p:cNvSpPr>
            <a:spLocks noGrp="1" noChangeArrowheads="1"/>
          </p:cNvSpPr>
          <p:nvPr>
            <p:ph type="body" idx="1"/>
          </p:nvPr>
        </p:nvSpPr>
        <p:spPr/>
        <p:txBody>
          <a:bodyPr/>
          <a:lstStyle/>
          <a:p>
            <a:pPr eaLnBrk="1" hangingPunct="1">
              <a:defRPr/>
            </a:pPr>
            <a:r>
              <a:rPr lang="en-US" dirty="0" smtClean="0"/>
              <a:t>Rise of extremism in totalitarian Muslim states- lack of freedom of expression- failure of Arab Spring.</a:t>
            </a:r>
          </a:p>
          <a:p>
            <a:pPr eaLnBrk="1" hangingPunct="1">
              <a:defRPr/>
            </a:pPr>
            <a:r>
              <a:rPr lang="en-US" dirty="0" smtClean="0"/>
              <a:t>Disillusionment over the widening technology gap between the Islamic states and the rest of the world.</a:t>
            </a:r>
          </a:p>
          <a:p>
            <a:pPr eaLnBrk="1" hangingPunct="1">
              <a:defRPr/>
            </a:pPr>
            <a:r>
              <a:rPr lang="en-US" dirty="0" smtClean="0"/>
              <a:t>The oil boom of the 1970s created an illusion that power had come to the Islamic world.</a:t>
            </a:r>
          </a:p>
          <a:p>
            <a:pPr eaLnBrk="1" hangingPunct="1">
              <a:defRPr/>
            </a:pPr>
            <a:endParaRPr lang="en-US" dirty="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34</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D859688A-5F20-4C1D-BA2F-83DE6159714E}" type="datetime2">
              <a:rPr lang="en-US" smtClean="0"/>
              <a:pPr>
                <a:defRPr/>
              </a:pPr>
              <a:t>Wednesday, August 16, 2023</a:t>
            </a:fld>
            <a:endParaRPr lang="en-US"/>
          </a:p>
        </p:txBody>
      </p:sp>
      <p:sp>
        <p:nvSpPr>
          <p:cNvPr id="15362" name="Rectangle 2"/>
          <p:cNvSpPr>
            <a:spLocks noGrp="1" noChangeArrowheads="1"/>
          </p:cNvSpPr>
          <p:nvPr>
            <p:ph type="title"/>
          </p:nvPr>
        </p:nvSpPr>
        <p:spPr/>
        <p:txBody>
          <a:bodyPr/>
          <a:lstStyle/>
          <a:p>
            <a:pPr eaLnBrk="1" hangingPunct="1">
              <a:defRPr/>
            </a:pPr>
            <a:r>
              <a:rPr lang="en-US" smtClean="0"/>
              <a:t>Reasons</a:t>
            </a:r>
          </a:p>
        </p:txBody>
      </p:sp>
      <p:sp>
        <p:nvSpPr>
          <p:cNvPr id="15363" name="Rectangle 3"/>
          <p:cNvSpPr>
            <a:spLocks noGrp="1" noChangeArrowheads="1"/>
          </p:cNvSpPr>
          <p:nvPr>
            <p:ph type="body" idx="1"/>
          </p:nvPr>
        </p:nvSpPr>
        <p:spPr/>
        <p:txBody>
          <a:bodyPr/>
          <a:lstStyle/>
          <a:p>
            <a:pPr eaLnBrk="1" hangingPunct="1">
              <a:defRPr/>
            </a:pPr>
            <a:r>
              <a:rPr lang="en-US" dirty="0" smtClean="0"/>
              <a:t>Increasing Knowledge gap with West.</a:t>
            </a:r>
          </a:p>
          <a:p>
            <a:pPr eaLnBrk="1" hangingPunct="1">
              <a:defRPr/>
            </a:pPr>
            <a:r>
              <a:rPr lang="en-US" dirty="0" smtClean="0"/>
              <a:t>It is a clash about civilization</a:t>
            </a:r>
          </a:p>
          <a:p>
            <a:pPr eaLnBrk="1" hangingPunct="1">
              <a:defRPr/>
            </a:pPr>
            <a:r>
              <a:rPr lang="en-US" dirty="0" smtClean="0"/>
              <a:t>Globalization and fragmentation</a:t>
            </a:r>
          </a:p>
          <a:p>
            <a:pPr eaLnBrk="1" hangingPunct="1">
              <a:defRPr/>
            </a:pPr>
            <a:r>
              <a:rPr lang="en-US" dirty="0" smtClean="0"/>
              <a:t>Insular, conservative, inward looking societies are less competent to rapidly exploit or absorb new innovations.</a:t>
            </a:r>
          </a:p>
          <a:p>
            <a:pPr eaLnBrk="1" hangingPunct="1">
              <a:defRPr/>
            </a:pPr>
            <a:r>
              <a:rPr lang="en-US" dirty="0" smtClean="0"/>
              <a:t>Recent elections in Iran the refusal of the religious extreme to give up power.</a:t>
            </a:r>
          </a:p>
          <a:p>
            <a:pPr eaLnBrk="1" hangingPunct="1">
              <a:defRPr/>
            </a:pPr>
            <a:endParaRPr lang="en-US" dirty="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35</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0ACAA8F7-FF41-4A03-A04D-F8EA60D1EC99}" type="datetime2">
              <a:rPr lang="en-US" smtClean="0"/>
              <a:pPr>
                <a:defRPr/>
              </a:pPr>
              <a:t>Wednesday, August 16, 2023</a:t>
            </a:fld>
            <a:endParaRPr lang="en-US"/>
          </a:p>
        </p:txBody>
      </p:sp>
      <p:sp>
        <p:nvSpPr>
          <p:cNvPr id="82946" name="Rectangle 2"/>
          <p:cNvSpPr>
            <a:spLocks noGrp="1" noChangeArrowheads="1"/>
          </p:cNvSpPr>
          <p:nvPr>
            <p:ph type="title"/>
          </p:nvPr>
        </p:nvSpPr>
        <p:spPr/>
        <p:txBody>
          <a:bodyPr/>
          <a:lstStyle/>
          <a:p>
            <a:pPr eaLnBrk="1" hangingPunct="1">
              <a:defRPr/>
            </a:pPr>
            <a:r>
              <a:rPr lang="en-US" smtClean="0"/>
              <a:t>Talibanization of Pakistan</a:t>
            </a:r>
          </a:p>
        </p:txBody>
      </p:sp>
      <p:sp>
        <p:nvSpPr>
          <p:cNvPr id="82947" name="Rectangle 3"/>
          <p:cNvSpPr>
            <a:spLocks noGrp="1" noChangeArrowheads="1"/>
          </p:cNvSpPr>
          <p:nvPr>
            <p:ph type="body" idx="1"/>
          </p:nvPr>
        </p:nvSpPr>
        <p:spPr/>
        <p:txBody>
          <a:bodyPr/>
          <a:lstStyle/>
          <a:p>
            <a:pPr eaLnBrk="1" hangingPunct="1">
              <a:defRPr/>
            </a:pPr>
            <a:r>
              <a:rPr lang="en-US" sz="2800" smtClean="0"/>
              <a:t>The Pakistan Armed forces rely on religion on which to base their anti- India indoctrination of the rank and file.</a:t>
            </a:r>
          </a:p>
          <a:p>
            <a:pPr eaLnBrk="1" hangingPunct="1">
              <a:defRPr/>
            </a:pPr>
            <a:r>
              <a:rPr lang="en-US" sz="2800" smtClean="0"/>
              <a:t>The Taliban threat to Pakistan has extensive internal ideological and sympathetic support, which ironically , the Pakistanis have themselves nurtured over the years in their quest to “crush India” and develop an Islamic national identity to cover up the sharpening ethnic divisions in the country.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36</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98B89AFC-1D64-458B-9340-6AA43571E7EF}" type="datetime2">
              <a:rPr lang="en-US" smtClean="0"/>
              <a:pPr>
                <a:defRPr/>
              </a:pPr>
              <a:t>Wednesday, August 16, 2023</a:t>
            </a:fld>
            <a:endParaRPr lang="en-US"/>
          </a:p>
        </p:txBody>
      </p:sp>
      <p:sp>
        <p:nvSpPr>
          <p:cNvPr id="83970" name="Rectangle 2"/>
          <p:cNvSpPr>
            <a:spLocks noGrp="1" noChangeArrowheads="1"/>
          </p:cNvSpPr>
          <p:nvPr>
            <p:ph type="title"/>
          </p:nvPr>
        </p:nvSpPr>
        <p:spPr/>
        <p:txBody>
          <a:bodyPr/>
          <a:lstStyle/>
          <a:p>
            <a:pPr eaLnBrk="1" hangingPunct="1">
              <a:defRPr/>
            </a:pPr>
            <a:r>
              <a:rPr lang="en-US" smtClean="0"/>
              <a:t>Lebanonization</a:t>
            </a:r>
          </a:p>
        </p:txBody>
      </p:sp>
      <p:sp>
        <p:nvSpPr>
          <p:cNvPr id="83971" name="Rectangle 3"/>
          <p:cNvSpPr>
            <a:spLocks noGrp="1" noChangeArrowheads="1"/>
          </p:cNvSpPr>
          <p:nvPr>
            <p:ph type="body" idx="1"/>
          </p:nvPr>
        </p:nvSpPr>
        <p:spPr/>
        <p:txBody>
          <a:bodyPr/>
          <a:lstStyle/>
          <a:p>
            <a:pPr eaLnBrk="1" hangingPunct="1">
              <a:defRPr/>
            </a:pPr>
            <a:r>
              <a:rPr lang="en-US" sz="2800" smtClean="0"/>
              <a:t>Taliban, LeT and other allied groups had the open overt and covert state [the army and ISI] patronage all these years, and they have developed deep roots, great strength, and a large reach.</a:t>
            </a:r>
          </a:p>
          <a:p>
            <a:pPr eaLnBrk="1" hangingPunct="1">
              <a:defRPr/>
            </a:pPr>
            <a:r>
              <a:rPr lang="en-US" sz="2800" smtClean="0"/>
              <a:t>Signs of serious and violent strains between the Taliban and other Pakistani Islamic sects have already emerged</a:t>
            </a:r>
          </a:p>
          <a:p>
            <a:pPr eaLnBrk="1" hangingPunct="1">
              <a:defRPr/>
            </a:pPr>
            <a:r>
              <a:rPr lang="en-US" sz="2800" smtClean="0"/>
              <a:t>- Deobandi and Barelvi ; Shias and Ismailis</a:t>
            </a:r>
          </a:p>
          <a:p>
            <a:pPr eaLnBrk="1" hangingPunct="1">
              <a:defRPr/>
            </a:pPr>
            <a:endParaRPr lang="en-US" sz="280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37</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quarter" idx="11"/>
          </p:nvPr>
        </p:nvSpPr>
        <p:spPr/>
        <p:txBody>
          <a:bodyPr/>
          <a:lstStyle/>
          <a:p>
            <a:pPr>
              <a:defRPr/>
            </a:pPr>
            <a:fld id="{C4A3935B-A77F-458B-96F0-7B32AF3E8DFF}" type="datetime2">
              <a:rPr lang="en-US" smtClean="0"/>
              <a:pPr>
                <a:defRPr/>
              </a:pPr>
              <a:t>Wednesday, August 16, 2023</a:t>
            </a:fld>
            <a:endParaRPr lang="en-US"/>
          </a:p>
        </p:txBody>
      </p:sp>
      <p:sp>
        <p:nvSpPr>
          <p:cNvPr id="84994" name="Rectangle 2"/>
          <p:cNvSpPr>
            <a:spLocks noGrp="1" noChangeArrowheads="1"/>
          </p:cNvSpPr>
          <p:nvPr>
            <p:ph type="title"/>
          </p:nvPr>
        </p:nvSpPr>
        <p:spPr/>
        <p:txBody>
          <a:bodyPr/>
          <a:lstStyle/>
          <a:p>
            <a:pPr eaLnBrk="1" hangingPunct="1">
              <a:defRPr/>
            </a:pPr>
            <a:r>
              <a:rPr lang="en-US" sz="4000" smtClean="0"/>
              <a:t/>
            </a:r>
            <a:br>
              <a:rPr lang="en-US" sz="4000" smtClean="0"/>
            </a:br>
            <a:r>
              <a:rPr lang="en-US" sz="4000" smtClean="0"/>
              <a:t/>
            </a:r>
            <a:br>
              <a:rPr lang="en-US" sz="4000" smtClean="0"/>
            </a:br>
            <a:r>
              <a:rPr lang="en-US" sz="4000" smtClean="0"/>
              <a:t/>
            </a:r>
            <a:br>
              <a:rPr lang="en-US" sz="4000" smtClean="0"/>
            </a:br>
            <a:r>
              <a:rPr lang="en-US" sz="4000" smtClean="0"/>
              <a:t/>
            </a:r>
            <a:br>
              <a:rPr lang="en-US" sz="4000" smtClean="0"/>
            </a:br>
            <a:r>
              <a:rPr lang="en-US" sz="4000" smtClean="0"/>
              <a:t/>
            </a:r>
            <a:br>
              <a:rPr lang="en-US" sz="4000" smtClean="0"/>
            </a:br>
            <a:endParaRPr lang="en-US" sz="4000" smtClean="0"/>
          </a:p>
        </p:txBody>
      </p:sp>
      <p:sp>
        <p:nvSpPr>
          <p:cNvPr id="84995" name="Rectangle 3"/>
          <p:cNvSpPr>
            <a:spLocks noGrp="1" noChangeArrowheads="1"/>
          </p:cNvSpPr>
          <p:nvPr>
            <p:ph type="body" idx="1"/>
          </p:nvPr>
        </p:nvSpPr>
        <p:spPr/>
        <p:txBody>
          <a:bodyPr/>
          <a:lstStyle/>
          <a:p>
            <a:pPr eaLnBrk="1" hangingPunct="1">
              <a:lnSpc>
                <a:spcPct val="90000"/>
              </a:lnSpc>
              <a:defRPr/>
            </a:pPr>
            <a:r>
              <a:rPr lang="en-US" sz="2800" dirty="0" smtClean="0"/>
              <a:t>The country could get carved up into various pockets of ethno sectarian influences</a:t>
            </a:r>
          </a:p>
          <a:p>
            <a:pPr eaLnBrk="1" hangingPunct="1">
              <a:lnSpc>
                <a:spcPct val="90000"/>
              </a:lnSpc>
              <a:defRPr/>
            </a:pPr>
            <a:r>
              <a:rPr lang="en-US" sz="2800" dirty="0" smtClean="0"/>
              <a:t>The emergence of a broad based alliance of various sectarian/theological/ethnic groups opposed to the Taliban.</a:t>
            </a:r>
          </a:p>
          <a:p>
            <a:pPr eaLnBrk="1" hangingPunct="1">
              <a:lnSpc>
                <a:spcPct val="90000"/>
              </a:lnSpc>
              <a:defRPr/>
            </a:pPr>
            <a:r>
              <a:rPr lang="en-US" sz="2800" dirty="0" smtClean="0"/>
              <a:t>Iranian syndrome- Political Islam</a:t>
            </a:r>
          </a:p>
          <a:p>
            <a:pPr eaLnBrk="1" hangingPunct="1">
              <a:lnSpc>
                <a:spcPct val="90000"/>
              </a:lnSpc>
              <a:defRPr/>
            </a:pPr>
            <a:r>
              <a:rPr lang="en-US" sz="2800" dirty="0" smtClean="0"/>
              <a:t>The Taliban represent an ideology and an idea cannot be countered with guns and bombs alone. Another strong idea is necessary- Islam’s Sufi traditions.</a:t>
            </a:r>
          </a:p>
        </p:txBody>
      </p:sp>
      <p:sp>
        <p:nvSpPr>
          <p:cNvPr id="84996" name="Rectangle 4"/>
          <p:cNvSpPr>
            <a:spLocks noChangeArrowheads="1"/>
          </p:cNvSpPr>
          <p:nvPr/>
        </p:nvSpPr>
        <p:spPr bwMode="auto">
          <a:xfrm>
            <a:off x="609600" y="427038"/>
            <a:ext cx="8229600" cy="1143000"/>
          </a:xfrm>
          <a:prstGeom prst="rect">
            <a:avLst/>
          </a:prstGeom>
          <a:noFill/>
          <a:ln w="9525">
            <a:noFill/>
            <a:miter lim="800000"/>
            <a:headEnd/>
            <a:tailEnd/>
          </a:ln>
          <a:effectLst/>
        </p:spPr>
        <p:txBody>
          <a:bodyPr anchor="ctr"/>
          <a:lstStyle/>
          <a:p>
            <a:pPr algn="ctr" eaLnBrk="1" hangingPunct="1">
              <a:defRPr/>
            </a:pPr>
            <a:r>
              <a:rPr lang="en-US" sz="4400">
                <a:solidFill>
                  <a:schemeClr val="tx2"/>
                </a:solidFill>
                <a:effectLst>
                  <a:outerShdw blurRad="38100" dist="38100" dir="2700000" algn="tl">
                    <a:srgbClr val="000000"/>
                  </a:outerShdw>
                </a:effectLst>
              </a:rPr>
              <a:t>Future Alternatives</a:t>
            </a:r>
          </a:p>
        </p:txBody>
      </p:sp>
      <p:sp>
        <p:nvSpPr>
          <p:cNvPr id="7" name="Slide Number Placeholder 6"/>
          <p:cNvSpPr>
            <a:spLocks noGrp="1"/>
          </p:cNvSpPr>
          <p:nvPr>
            <p:ph type="sldNum" sz="quarter" idx="10"/>
          </p:nvPr>
        </p:nvSpPr>
        <p:spPr/>
        <p:txBody>
          <a:bodyPr/>
          <a:lstStyle/>
          <a:p>
            <a:pPr>
              <a:defRPr/>
            </a:pPr>
            <a:fld id="{CEAD7348-669F-4157-8B72-E90E2C3EFE6E}" type="slidenum">
              <a:rPr lang="en-US" smtClean="0"/>
              <a:pPr>
                <a:defRPr/>
              </a:pPr>
              <a:t>38</a:t>
            </a:fld>
            <a:endParaRPr lang="en-US"/>
          </a:p>
        </p:txBody>
      </p:sp>
      <p:sp>
        <p:nvSpPr>
          <p:cNvPr id="8" name="Footer Placeholder 7"/>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40C2DF71-B087-4FA6-B473-201EF1CE8492}" type="datetime2">
              <a:rPr lang="en-US" smtClean="0"/>
              <a:pPr>
                <a:defRPr/>
              </a:pPr>
              <a:t>Wednesday, August 16, 2023</a:t>
            </a:fld>
            <a:endParaRPr lang="en-US"/>
          </a:p>
        </p:txBody>
      </p:sp>
      <p:sp>
        <p:nvSpPr>
          <p:cNvPr id="16386" name="Rectangle 2"/>
          <p:cNvSpPr>
            <a:spLocks noGrp="1" noChangeArrowheads="1"/>
          </p:cNvSpPr>
          <p:nvPr>
            <p:ph type="title"/>
          </p:nvPr>
        </p:nvSpPr>
        <p:spPr/>
        <p:txBody>
          <a:bodyPr/>
          <a:lstStyle/>
          <a:p>
            <a:pPr eaLnBrk="1" hangingPunct="1">
              <a:defRPr/>
            </a:pPr>
            <a:r>
              <a:rPr lang="en-US" smtClean="0"/>
              <a:t>POLITICAL CULTURE</a:t>
            </a:r>
          </a:p>
        </p:txBody>
      </p:sp>
      <p:graphicFrame>
        <p:nvGraphicFramePr>
          <p:cNvPr id="6" name="Diagram 5"/>
          <p:cNvGraphicFramePr/>
          <p:nvPr/>
        </p:nvGraphicFramePr>
        <p:xfrm>
          <a:off x="457200" y="1676400"/>
          <a:ext cx="8229600" cy="45037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p:cNvSpPr>
            <a:spLocks noGrp="1"/>
          </p:cNvSpPr>
          <p:nvPr>
            <p:ph type="sldNum" sz="quarter" idx="10"/>
          </p:nvPr>
        </p:nvSpPr>
        <p:spPr/>
        <p:txBody>
          <a:bodyPr/>
          <a:lstStyle/>
          <a:p>
            <a:pPr>
              <a:defRPr/>
            </a:pPr>
            <a:fld id="{C9E516FD-1E72-4FAE-BEB1-11452D4C87A4}" type="slidenum">
              <a:rPr lang="en-US" smtClean="0"/>
              <a:pPr>
                <a:defRPr/>
              </a:pPr>
              <a:t>39</a:t>
            </a:fld>
            <a:endParaRPr lang="en-US"/>
          </a:p>
        </p:txBody>
      </p:sp>
      <p:sp>
        <p:nvSpPr>
          <p:cNvPr id="8" name="Footer Placeholder 7"/>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1D8697C5-6C2D-4457-9B53-3E7CC4C525C7}" type="datetime2">
              <a:rPr lang="en-US" smtClean="0"/>
              <a:pPr>
                <a:defRPr/>
              </a:pPr>
              <a:t>Wednesday, August 16, 2023</a:t>
            </a:fld>
            <a:endParaRPr lang="en-US" dirty="0"/>
          </a:p>
        </p:txBody>
      </p:sp>
      <p:sp>
        <p:nvSpPr>
          <p:cNvPr id="3074" name="Rectangle 2"/>
          <p:cNvSpPr>
            <a:spLocks noGrp="1" noChangeArrowheads="1"/>
          </p:cNvSpPr>
          <p:nvPr>
            <p:ph type="title"/>
          </p:nvPr>
        </p:nvSpPr>
        <p:spPr/>
        <p:txBody>
          <a:bodyPr/>
          <a:lstStyle/>
          <a:p>
            <a:pPr eaLnBrk="1" hangingPunct="1">
              <a:defRPr/>
            </a:pPr>
            <a:r>
              <a:rPr lang="en-US" smtClean="0"/>
              <a:t>FRAMEWORK OF POWER</a:t>
            </a:r>
          </a:p>
        </p:txBody>
      </p:sp>
      <p:sp>
        <p:nvSpPr>
          <p:cNvPr id="3075" name="Rectangle 3"/>
          <p:cNvSpPr>
            <a:spLocks noGrp="1" noChangeArrowheads="1"/>
          </p:cNvSpPr>
          <p:nvPr>
            <p:ph type="body" idx="1"/>
          </p:nvPr>
        </p:nvSpPr>
        <p:spPr/>
        <p:txBody>
          <a:bodyPr/>
          <a:lstStyle/>
          <a:p>
            <a:pPr eaLnBrk="1" hangingPunct="1">
              <a:defRPr/>
            </a:pPr>
            <a:r>
              <a:rPr lang="en-US" dirty="0" smtClean="0"/>
              <a:t>INDIA’S FOREIGN POLICY PROJECTIONS- ASIAN RELATIONS CONFERENCE 1948- NEHRU CREED</a:t>
            </a:r>
          </a:p>
          <a:p>
            <a:pPr eaLnBrk="1" hangingPunct="1">
              <a:defRPr/>
            </a:pPr>
            <a:r>
              <a:rPr lang="en-US" dirty="0" smtClean="0"/>
              <a:t>INDIRA DOCTRINE 1983</a:t>
            </a:r>
          </a:p>
          <a:p>
            <a:pPr eaLnBrk="1" hangingPunct="1">
              <a:defRPr/>
            </a:pPr>
            <a:r>
              <a:rPr lang="en-US" dirty="0" smtClean="0"/>
              <a:t>SECURITY COTERMINUS WITH THE REGION</a:t>
            </a:r>
          </a:p>
          <a:p>
            <a:pPr eaLnBrk="1" hangingPunct="1">
              <a:defRPr/>
            </a:pPr>
            <a:r>
              <a:rPr lang="en-US" dirty="0" smtClean="0"/>
              <a:t>IDELOGICAL- SECULAR NATION BUILDING, MULTICULTURALISM</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a:t>
            </a:fld>
            <a:endParaRPr lang="en-US"/>
          </a:p>
        </p:txBody>
      </p:sp>
      <p:sp>
        <p:nvSpPr>
          <p:cNvPr id="7" name="Footer Placeholder 6"/>
          <p:cNvSpPr>
            <a:spLocks noGrp="1"/>
          </p:cNvSpPr>
          <p:nvPr>
            <p:ph type="ftr" sz="quarter" idx="12"/>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EDF33695-00ED-4267-9FB5-07F3DBC4F1B4}" type="datetime2">
              <a:rPr lang="en-US" smtClean="0"/>
              <a:pPr>
                <a:defRPr/>
              </a:pPr>
              <a:t>Wednesday, August 16, 2023</a:t>
            </a:fld>
            <a:endParaRPr lang="en-US"/>
          </a:p>
        </p:txBody>
      </p:sp>
      <p:sp>
        <p:nvSpPr>
          <p:cNvPr id="58370" name="Rectangle 2"/>
          <p:cNvSpPr>
            <a:spLocks noGrp="1" noChangeArrowheads="1"/>
          </p:cNvSpPr>
          <p:nvPr>
            <p:ph type="title"/>
          </p:nvPr>
        </p:nvSpPr>
        <p:spPr/>
        <p:txBody>
          <a:bodyPr/>
          <a:lstStyle/>
          <a:p>
            <a:pPr eaLnBrk="1" hangingPunct="1">
              <a:defRPr/>
            </a:pPr>
            <a:r>
              <a:rPr lang="en-US" sz="4000" dirty="0" smtClean="0"/>
              <a:t>CHANGING CONTOURS OF BUDDHISM IN ASIA</a:t>
            </a:r>
          </a:p>
        </p:txBody>
      </p:sp>
      <p:sp>
        <p:nvSpPr>
          <p:cNvPr id="58371" name="Rectangle 3"/>
          <p:cNvSpPr>
            <a:spLocks noGrp="1" noChangeArrowheads="1"/>
          </p:cNvSpPr>
          <p:nvPr>
            <p:ph type="body" idx="1"/>
          </p:nvPr>
        </p:nvSpPr>
        <p:spPr/>
        <p:txBody>
          <a:bodyPr/>
          <a:lstStyle/>
          <a:p>
            <a:pPr eaLnBrk="1" hangingPunct="1">
              <a:lnSpc>
                <a:spcPct val="90000"/>
              </a:lnSpc>
              <a:defRPr/>
            </a:pPr>
            <a:r>
              <a:rPr lang="en-US" dirty="0" err="1" smtClean="0"/>
              <a:t>Bhutan,Sri</a:t>
            </a:r>
            <a:r>
              <a:rPr lang="en-US" dirty="0" smtClean="0"/>
              <a:t> Lanka, Myanmar, Thailand, Cambodia, Laos and Vietnam.</a:t>
            </a:r>
          </a:p>
          <a:p>
            <a:pPr eaLnBrk="1" hangingPunct="1">
              <a:lnSpc>
                <a:spcPct val="90000"/>
              </a:lnSpc>
              <a:defRPr/>
            </a:pPr>
            <a:r>
              <a:rPr lang="en-US" dirty="0" smtClean="0"/>
              <a:t>Political Buddhism and Sinhala Nationalism-Winners fall out.</a:t>
            </a:r>
          </a:p>
          <a:p>
            <a:pPr eaLnBrk="1" hangingPunct="1">
              <a:lnSpc>
                <a:spcPct val="90000"/>
              </a:lnSpc>
              <a:defRPr/>
            </a:pPr>
            <a:r>
              <a:rPr lang="en-US" dirty="0" smtClean="0"/>
              <a:t>A fundamental tenet of this nationalist ideology is the belief that Sri Lanka is the island of the Sinhalese, who in turn are ennobled to preserve and propagate Buddhism.</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40</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F7725DD1-FE0E-40CE-B716-D690594201F3}" type="datetime2">
              <a:rPr lang="en-US" smtClean="0"/>
              <a:pPr>
                <a:defRPr/>
              </a:pPr>
              <a:t>Wednesday, August 16, 2023</a:t>
            </a:fld>
            <a:endParaRPr lang="en-US"/>
          </a:p>
        </p:txBody>
      </p:sp>
      <p:sp>
        <p:nvSpPr>
          <p:cNvPr id="59394" name="Rectangle 2"/>
          <p:cNvSpPr>
            <a:spLocks noGrp="1" noChangeArrowheads="1"/>
          </p:cNvSpPr>
          <p:nvPr>
            <p:ph type="title"/>
          </p:nvPr>
        </p:nvSpPr>
        <p:spPr/>
        <p:txBody>
          <a:bodyPr/>
          <a:lstStyle/>
          <a:p>
            <a:pPr eaLnBrk="1" hangingPunct="1">
              <a:defRPr/>
            </a:pPr>
            <a:r>
              <a:rPr lang="en-US" smtClean="0"/>
              <a:t>RELIGION AND POLITICS</a:t>
            </a:r>
          </a:p>
        </p:txBody>
      </p:sp>
      <p:sp>
        <p:nvSpPr>
          <p:cNvPr id="59395" name="Rectangle 3"/>
          <p:cNvSpPr>
            <a:spLocks noGrp="1" noChangeArrowheads="1"/>
          </p:cNvSpPr>
          <p:nvPr>
            <p:ph type="body" idx="1"/>
          </p:nvPr>
        </p:nvSpPr>
        <p:spPr/>
        <p:txBody>
          <a:bodyPr/>
          <a:lstStyle/>
          <a:p>
            <a:pPr eaLnBrk="1" hangingPunct="1">
              <a:defRPr/>
            </a:pPr>
            <a:r>
              <a:rPr lang="en-US" dirty="0" smtClean="0"/>
              <a:t>The Ideology privileges Sinhalese Buddhist super-ordination, justifies subjugation of minorities, and suggests that those belonging to other ethno religious communities live in Sri Lanka only due to Sinhalese Buddhist sufferance.</a:t>
            </a:r>
          </a:p>
          <a:p>
            <a:pPr eaLnBrk="1" hangingPunct="1">
              <a:defRPr/>
            </a:pPr>
            <a:r>
              <a:rPr lang="en-US" dirty="0" smtClean="0"/>
              <a:t>Military solution achieved- the solution on federal lines a distant possibility</a:t>
            </a:r>
          </a:p>
          <a:p>
            <a:pPr eaLnBrk="1" hangingPunct="1">
              <a:defRPr/>
            </a:pPr>
            <a:endParaRPr lang="en-US" dirty="0" smtClean="0"/>
          </a:p>
          <a:p>
            <a:pPr eaLnBrk="1" hangingPunct="1">
              <a:defRPr/>
            </a:pPr>
            <a:endParaRPr lang="en-US" dirty="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41</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Clash of Civilizations-Islam </a:t>
            </a:r>
            <a:r>
              <a:rPr lang="en-US" dirty="0" err="1" smtClean="0"/>
              <a:t>vs</a:t>
            </a:r>
            <a:r>
              <a:rPr lang="en-US" dirty="0" smtClean="0"/>
              <a:t> Buddhism</a:t>
            </a:r>
            <a:endParaRPr lang="en-US" dirty="0"/>
          </a:p>
        </p:txBody>
      </p:sp>
      <p:sp>
        <p:nvSpPr>
          <p:cNvPr id="3" name="Content Placeholder 2"/>
          <p:cNvSpPr>
            <a:spLocks noGrp="1"/>
          </p:cNvSpPr>
          <p:nvPr>
            <p:ph idx="1"/>
          </p:nvPr>
        </p:nvSpPr>
        <p:spPr/>
        <p:txBody>
          <a:bodyPr/>
          <a:lstStyle/>
          <a:p>
            <a:pPr>
              <a:defRPr/>
            </a:pPr>
            <a:r>
              <a:rPr lang="en-US" dirty="0" smtClean="0"/>
              <a:t>Fuelled by a dangerous brew of faith, ethnicity and politics, a tit-for tat conflict is escalating between two of Asia’s biggest religions.</a:t>
            </a:r>
          </a:p>
          <a:p>
            <a:pPr>
              <a:defRPr/>
            </a:pPr>
            <a:r>
              <a:rPr lang="en-US" dirty="0" smtClean="0"/>
              <a:t>Radical monks in Myanmar lead by WIRATHU argue that unless the majority Buddhist population  fights back, Muslims with alarmingly high birth rate, will overrun the country[Myanmar].</a:t>
            </a:r>
          </a:p>
          <a:p>
            <a:pPr>
              <a:defRPr/>
            </a:pPr>
            <a:endParaRPr lang="en-US" dirty="0"/>
          </a:p>
        </p:txBody>
      </p:sp>
      <p:sp>
        <p:nvSpPr>
          <p:cNvPr id="4" name="Date Placeholder 3"/>
          <p:cNvSpPr>
            <a:spLocks noGrp="1"/>
          </p:cNvSpPr>
          <p:nvPr>
            <p:ph type="dt" sz="quarter" idx="11"/>
          </p:nvPr>
        </p:nvSpPr>
        <p:spPr/>
        <p:txBody>
          <a:bodyPr/>
          <a:lstStyle/>
          <a:p>
            <a:pPr>
              <a:defRPr/>
            </a:pPr>
            <a:fld id="{3213C4DA-8569-40A3-AAC9-3B95492B7099}" type="datetime2">
              <a:rPr lang="en-US" smtClean="0"/>
              <a:pPr>
                <a:defRPr/>
              </a:pPr>
              <a:t>Wednesday, August 16, 2023</a:t>
            </a:fld>
            <a:endParaRPr lang="en-US"/>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42</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Clash of Civilization-Islam </a:t>
            </a:r>
            <a:r>
              <a:rPr lang="en-US" dirty="0" err="1" smtClean="0"/>
              <a:t>vs</a:t>
            </a:r>
            <a:r>
              <a:rPr lang="en-US" dirty="0" smtClean="0"/>
              <a:t> Buddhism</a:t>
            </a:r>
            <a:endParaRPr lang="en-US" dirty="0"/>
          </a:p>
        </p:txBody>
      </p:sp>
      <p:sp>
        <p:nvSpPr>
          <p:cNvPr id="3" name="Content Placeholder 2"/>
          <p:cNvSpPr>
            <a:spLocks noGrp="1"/>
          </p:cNvSpPr>
          <p:nvPr>
            <p:ph idx="1"/>
          </p:nvPr>
        </p:nvSpPr>
        <p:spPr/>
        <p:txBody>
          <a:bodyPr/>
          <a:lstStyle/>
          <a:p>
            <a:pPr>
              <a:defRPr/>
            </a:pPr>
            <a:r>
              <a:rPr lang="en-US" dirty="0" smtClean="0"/>
              <a:t>They  have formed a group 969, alluding to the three core tenets of Buddhism, is to draft a law seeking to curb inter-faith marriages in Myanmar. Democracy will need the blessings of the monks.</a:t>
            </a:r>
          </a:p>
          <a:p>
            <a:pPr>
              <a:defRPr/>
            </a:pPr>
            <a:r>
              <a:rPr lang="en-US" dirty="0" err="1" smtClean="0"/>
              <a:t>Bodu</a:t>
            </a:r>
            <a:r>
              <a:rPr lang="en-US" dirty="0" smtClean="0"/>
              <a:t> </a:t>
            </a:r>
            <a:r>
              <a:rPr lang="en-US" dirty="0" err="1" smtClean="0"/>
              <a:t>Bala</a:t>
            </a:r>
            <a:r>
              <a:rPr lang="en-US" dirty="0" smtClean="0"/>
              <a:t> </a:t>
            </a:r>
            <a:r>
              <a:rPr lang="en-US" dirty="0" err="1" smtClean="0"/>
              <a:t>Sena</a:t>
            </a:r>
            <a:r>
              <a:rPr lang="en-US" dirty="0" smtClean="0"/>
              <a:t>- Buddhist force in Sri Lanka also worried about the alarmingly high birth rate of 10% minority Muslims, its leader , </a:t>
            </a:r>
            <a:r>
              <a:rPr lang="en-US" dirty="0" err="1" smtClean="0"/>
              <a:t>Galagoda</a:t>
            </a:r>
            <a:r>
              <a:rPr lang="en-US" dirty="0" smtClean="0"/>
              <a:t> </a:t>
            </a:r>
            <a:r>
              <a:rPr lang="en-US" dirty="0" err="1" smtClean="0"/>
              <a:t>Aththe</a:t>
            </a:r>
            <a:r>
              <a:rPr lang="en-US" dirty="0" smtClean="0"/>
              <a:t> </a:t>
            </a:r>
            <a:r>
              <a:rPr lang="en-US" dirty="0" err="1" smtClean="0"/>
              <a:t>Gnanasara</a:t>
            </a:r>
            <a:endParaRPr lang="en-US" dirty="0"/>
          </a:p>
        </p:txBody>
      </p:sp>
      <p:sp>
        <p:nvSpPr>
          <p:cNvPr id="4" name="Date Placeholder 3"/>
          <p:cNvSpPr>
            <a:spLocks noGrp="1"/>
          </p:cNvSpPr>
          <p:nvPr>
            <p:ph type="dt" sz="quarter" idx="11"/>
          </p:nvPr>
        </p:nvSpPr>
        <p:spPr/>
        <p:txBody>
          <a:bodyPr/>
          <a:lstStyle/>
          <a:p>
            <a:pPr>
              <a:defRPr/>
            </a:pPr>
            <a:fld id="{3A063B0B-E46B-4A09-9ADC-4A8438163743}" type="datetime2">
              <a:rPr lang="en-US" smtClean="0"/>
              <a:pPr>
                <a:defRPr/>
              </a:pPr>
              <a:t>Wednesday, August 16, 2023</a:t>
            </a:fld>
            <a:endParaRPr lang="en-US" dirty="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43</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Islam </a:t>
            </a:r>
            <a:r>
              <a:rPr lang="en-US" dirty="0" err="1" smtClean="0"/>
              <a:t>vs</a:t>
            </a:r>
            <a:r>
              <a:rPr lang="en-US" dirty="0" smtClean="0"/>
              <a:t> Buddhism</a:t>
            </a:r>
            <a:endParaRPr lang="en-US" dirty="0"/>
          </a:p>
        </p:txBody>
      </p:sp>
      <p:sp>
        <p:nvSpPr>
          <p:cNvPr id="3" name="Content Placeholder 2"/>
          <p:cNvSpPr>
            <a:spLocks noGrp="1"/>
          </p:cNvSpPr>
          <p:nvPr>
            <p:ph idx="1"/>
          </p:nvPr>
        </p:nvSpPr>
        <p:spPr>
          <a:xfrm>
            <a:off x="457200" y="1219200"/>
            <a:ext cx="8229600" cy="4914900"/>
          </a:xfrm>
        </p:spPr>
        <p:txBody>
          <a:bodyPr/>
          <a:lstStyle/>
          <a:p>
            <a:pPr>
              <a:defRPr/>
            </a:pPr>
            <a:r>
              <a:rPr lang="en-US" sz="2800" dirty="0" smtClean="0"/>
              <a:t>“ This is a Sinhala Buddhist country. We have a Sinhala- Buddhist culture. This is not Saudi Arabia. But you must accept the culture and behave in a manner that doesn’t harm it.”</a:t>
            </a:r>
          </a:p>
          <a:p>
            <a:pPr>
              <a:defRPr/>
            </a:pPr>
            <a:r>
              <a:rPr lang="en-US" sz="2800" dirty="0" smtClean="0"/>
              <a:t>Buddhists are acting out of self preservation.</a:t>
            </a:r>
          </a:p>
          <a:p>
            <a:pPr>
              <a:defRPr/>
            </a:pPr>
            <a:r>
              <a:rPr lang="en-US" sz="2800" dirty="0" smtClean="0"/>
              <a:t>Muslims are not far behind- In Mumbai they desecrated national symbols and women police and are responsible for bombing on 7 July 2013 of one of the most revered Buddhist sites, the </a:t>
            </a:r>
            <a:r>
              <a:rPr lang="en-US" sz="2800" dirty="0" err="1" smtClean="0"/>
              <a:t>Bodh</a:t>
            </a:r>
            <a:r>
              <a:rPr lang="en-US" sz="2800" dirty="0" smtClean="0"/>
              <a:t> Gaya, </a:t>
            </a:r>
            <a:r>
              <a:rPr lang="en-US" sz="2800" dirty="0" err="1" smtClean="0"/>
              <a:t>Mahabodhi</a:t>
            </a:r>
            <a:r>
              <a:rPr lang="en-US" sz="2800" dirty="0" smtClean="0"/>
              <a:t> temple, where Gautama Buddha obtained enlightenment.</a:t>
            </a:r>
            <a:endParaRPr lang="en-US" sz="2800" dirty="0"/>
          </a:p>
        </p:txBody>
      </p:sp>
      <p:sp>
        <p:nvSpPr>
          <p:cNvPr id="4" name="Date Placeholder 3"/>
          <p:cNvSpPr>
            <a:spLocks noGrp="1"/>
          </p:cNvSpPr>
          <p:nvPr>
            <p:ph type="dt" sz="quarter" idx="11"/>
          </p:nvPr>
        </p:nvSpPr>
        <p:spPr/>
        <p:txBody>
          <a:bodyPr/>
          <a:lstStyle/>
          <a:p>
            <a:pPr>
              <a:defRPr/>
            </a:pPr>
            <a:fld id="{4689C603-5206-495C-81CB-FF5054677B6D}" type="datetime2">
              <a:rPr lang="en-US" smtClean="0"/>
              <a:pPr>
                <a:defRPr/>
              </a:pPr>
              <a:t>Wednesday, August 16, 2023</a:t>
            </a:fld>
            <a:endParaRPr lang="en-US"/>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44</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Islam </a:t>
            </a:r>
            <a:r>
              <a:rPr lang="en-US" dirty="0" err="1" smtClean="0"/>
              <a:t>vs</a:t>
            </a:r>
            <a:r>
              <a:rPr lang="en-US" dirty="0" smtClean="0"/>
              <a:t> Buddhism</a:t>
            </a:r>
            <a:endParaRPr lang="en-US" dirty="0"/>
          </a:p>
        </p:txBody>
      </p:sp>
      <p:sp>
        <p:nvSpPr>
          <p:cNvPr id="3" name="Content Placeholder 2"/>
          <p:cNvSpPr>
            <a:spLocks noGrp="1"/>
          </p:cNvSpPr>
          <p:nvPr>
            <p:ph idx="1"/>
          </p:nvPr>
        </p:nvSpPr>
        <p:spPr>
          <a:xfrm>
            <a:off x="457200" y="1295400"/>
            <a:ext cx="8229600" cy="4838700"/>
          </a:xfrm>
        </p:spPr>
        <p:txBody>
          <a:bodyPr/>
          <a:lstStyle/>
          <a:p>
            <a:pPr>
              <a:defRPr/>
            </a:pPr>
            <a:r>
              <a:rPr lang="en-US" dirty="0" smtClean="0"/>
              <a:t>Islamic extremism in Indonesia and </a:t>
            </a:r>
            <a:r>
              <a:rPr lang="en-US" dirty="0" err="1" smtClean="0"/>
              <a:t>Malayasia</a:t>
            </a:r>
            <a:r>
              <a:rPr lang="en-US" dirty="0" smtClean="0"/>
              <a:t>.</a:t>
            </a:r>
          </a:p>
          <a:p>
            <a:pPr>
              <a:defRPr/>
            </a:pPr>
            <a:r>
              <a:rPr lang="en-US" dirty="0" smtClean="0"/>
              <a:t>Raging insurgency in Southern Thailand.</a:t>
            </a:r>
          </a:p>
          <a:p>
            <a:pPr>
              <a:defRPr/>
            </a:pPr>
            <a:r>
              <a:rPr lang="en-US" dirty="0" smtClean="0"/>
              <a:t>Islamic terrorist groups allied to Al </a:t>
            </a:r>
            <a:r>
              <a:rPr lang="en-US" dirty="0" err="1" smtClean="0"/>
              <a:t>Queda</a:t>
            </a:r>
            <a:r>
              <a:rPr lang="en-US" dirty="0" smtClean="0"/>
              <a:t> have called for a Jihad.</a:t>
            </a:r>
          </a:p>
          <a:p>
            <a:pPr>
              <a:defRPr/>
            </a:pPr>
            <a:r>
              <a:rPr lang="en-US" dirty="0" smtClean="0"/>
              <a:t>JEMAAH ISLAMIYAH, ABU SAYYAF, </a:t>
            </a:r>
            <a:r>
              <a:rPr lang="en-US" dirty="0" err="1" smtClean="0"/>
              <a:t>Kampulan</a:t>
            </a:r>
            <a:r>
              <a:rPr lang="en-US" dirty="0" smtClean="0"/>
              <a:t> </a:t>
            </a:r>
            <a:r>
              <a:rPr lang="en-US" dirty="0" err="1" smtClean="0"/>
              <a:t>Mujiheddin</a:t>
            </a:r>
            <a:r>
              <a:rPr lang="en-US" dirty="0" smtClean="0"/>
              <a:t>, </a:t>
            </a:r>
            <a:r>
              <a:rPr lang="en-US" dirty="0" err="1" smtClean="0"/>
              <a:t>Pattani</a:t>
            </a:r>
            <a:r>
              <a:rPr lang="en-US" dirty="0" smtClean="0"/>
              <a:t> United Liberation Organization, </a:t>
            </a:r>
            <a:r>
              <a:rPr lang="en-US" dirty="0" err="1" smtClean="0"/>
              <a:t>Gerakan</a:t>
            </a:r>
            <a:r>
              <a:rPr lang="en-US" dirty="0" smtClean="0"/>
              <a:t> </a:t>
            </a:r>
            <a:r>
              <a:rPr lang="en-US" dirty="0" err="1" smtClean="0"/>
              <a:t>Mujahiden</a:t>
            </a:r>
            <a:r>
              <a:rPr lang="en-US" dirty="0" smtClean="0"/>
              <a:t> Islam </a:t>
            </a:r>
            <a:r>
              <a:rPr lang="en-US" dirty="0" err="1" smtClean="0"/>
              <a:t>Pattani</a:t>
            </a:r>
            <a:r>
              <a:rPr lang="en-US" dirty="0" smtClean="0"/>
              <a:t>. </a:t>
            </a:r>
            <a:endParaRPr lang="en-US" dirty="0"/>
          </a:p>
        </p:txBody>
      </p:sp>
      <p:sp>
        <p:nvSpPr>
          <p:cNvPr id="4" name="Date Placeholder 3"/>
          <p:cNvSpPr>
            <a:spLocks noGrp="1"/>
          </p:cNvSpPr>
          <p:nvPr>
            <p:ph type="dt" sz="quarter" idx="11"/>
          </p:nvPr>
        </p:nvSpPr>
        <p:spPr/>
        <p:txBody>
          <a:bodyPr/>
          <a:lstStyle/>
          <a:p>
            <a:pPr>
              <a:defRPr/>
            </a:pPr>
            <a:fld id="{C5D8CBF7-CC2C-4602-90DA-9058648F93E9}" type="datetime2">
              <a:rPr lang="en-US" smtClean="0"/>
              <a:pPr>
                <a:defRPr/>
              </a:pPr>
              <a:t>Wednesday, August 16, 2023</a:t>
            </a:fld>
            <a:endParaRPr lang="en-US" dirty="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45</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Commendable work</a:t>
            </a:r>
            <a:endParaRPr lang="en-US" dirty="0"/>
          </a:p>
        </p:txBody>
      </p:sp>
      <p:sp>
        <p:nvSpPr>
          <p:cNvPr id="3" name="Content Placeholder 2"/>
          <p:cNvSpPr>
            <a:spLocks noGrp="1"/>
          </p:cNvSpPr>
          <p:nvPr>
            <p:ph idx="1"/>
          </p:nvPr>
        </p:nvSpPr>
        <p:spPr/>
        <p:txBody>
          <a:bodyPr/>
          <a:lstStyle/>
          <a:p>
            <a:pPr>
              <a:defRPr/>
            </a:pPr>
            <a:r>
              <a:rPr lang="en-US" dirty="0" smtClean="0"/>
              <a:t>Sheikh </a:t>
            </a:r>
            <a:r>
              <a:rPr lang="en-US" dirty="0" err="1" smtClean="0"/>
              <a:t>Hasina</a:t>
            </a:r>
            <a:r>
              <a:rPr lang="en-US" dirty="0" smtClean="0"/>
              <a:t> has tried to separate the State and the Church in Bangladesh.</a:t>
            </a:r>
          </a:p>
          <a:p>
            <a:pPr>
              <a:defRPr/>
            </a:pPr>
            <a:r>
              <a:rPr lang="en-US" dirty="0" smtClean="0"/>
              <a:t>The Supreme Court of Bangladesh has banned the </a:t>
            </a:r>
            <a:r>
              <a:rPr lang="en-US" dirty="0" err="1" smtClean="0"/>
              <a:t>Jamaat-i-Islami</a:t>
            </a:r>
            <a:r>
              <a:rPr lang="en-US" dirty="0" smtClean="0"/>
              <a:t> from participating in politics.</a:t>
            </a:r>
          </a:p>
          <a:p>
            <a:pPr>
              <a:defRPr/>
            </a:pPr>
            <a:r>
              <a:rPr lang="en-US" dirty="0" smtClean="0"/>
              <a:t>These are welcome signs and must be supported by secular states like India.</a:t>
            </a:r>
            <a:endParaRPr lang="en-US" dirty="0"/>
          </a:p>
        </p:txBody>
      </p:sp>
      <p:sp>
        <p:nvSpPr>
          <p:cNvPr id="4" name="Date Placeholder 3"/>
          <p:cNvSpPr>
            <a:spLocks noGrp="1"/>
          </p:cNvSpPr>
          <p:nvPr>
            <p:ph type="dt" sz="quarter" idx="11"/>
          </p:nvPr>
        </p:nvSpPr>
        <p:spPr/>
        <p:txBody>
          <a:bodyPr/>
          <a:lstStyle/>
          <a:p>
            <a:pPr>
              <a:defRPr/>
            </a:pPr>
            <a:fld id="{337368EF-8ACD-4DEE-BE98-6B24AE8C303D}" type="datetime2">
              <a:rPr lang="en-US" smtClean="0"/>
              <a:pPr>
                <a:defRPr/>
              </a:pPr>
              <a:t>Wednesday, August 16, 2023</a:t>
            </a:fld>
            <a:endParaRPr lang="en-US"/>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46</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9DCEEA8-211B-4DAB-B7CA-3E37A0F70CA7}" type="datetime2">
              <a:rPr lang="en-US" smtClean="0"/>
              <a:pPr>
                <a:defRPr/>
              </a:pPr>
              <a:t>Wednesday, August 16, 2023</a:t>
            </a:fld>
            <a:endParaRPr lang="en-US" dirty="0"/>
          </a:p>
        </p:txBody>
      </p:sp>
      <p:sp>
        <p:nvSpPr>
          <p:cNvPr id="60418" name="Rectangle 2"/>
          <p:cNvSpPr>
            <a:spLocks noGrp="1" noChangeArrowheads="1"/>
          </p:cNvSpPr>
          <p:nvPr>
            <p:ph type="title"/>
          </p:nvPr>
        </p:nvSpPr>
        <p:spPr/>
        <p:txBody>
          <a:bodyPr/>
          <a:lstStyle/>
          <a:p>
            <a:pPr eaLnBrk="1" hangingPunct="1">
              <a:defRPr/>
            </a:pPr>
            <a:r>
              <a:rPr lang="en-US" sz="4000" smtClean="0"/>
              <a:t>INSTABILITY- INTERNAL DISPLACEMENT</a:t>
            </a:r>
          </a:p>
        </p:txBody>
      </p:sp>
      <p:sp>
        <p:nvSpPr>
          <p:cNvPr id="60419" name="Rectangle 3"/>
          <p:cNvSpPr>
            <a:spLocks noGrp="1" noChangeArrowheads="1"/>
          </p:cNvSpPr>
          <p:nvPr>
            <p:ph type="body" idx="1"/>
          </p:nvPr>
        </p:nvSpPr>
        <p:spPr/>
        <p:txBody>
          <a:bodyPr/>
          <a:lstStyle/>
          <a:p>
            <a:pPr eaLnBrk="1" hangingPunct="1">
              <a:lnSpc>
                <a:spcPct val="90000"/>
              </a:lnSpc>
              <a:defRPr/>
            </a:pPr>
            <a:r>
              <a:rPr lang="en-US" smtClean="0"/>
              <a:t> Afghan-Pakistan- Taliban- Several thousands displacement. Huge humanitarian crisis-failing state</a:t>
            </a:r>
          </a:p>
          <a:p>
            <a:pPr eaLnBrk="1" hangingPunct="1">
              <a:lnSpc>
                <a:spcPct val="90000"/>
              </a:lnSpc>
              <a:defRPr/>
            </a:pPr>
            <a:r>
              <a:rPr lang="en-US" smtClean="0"/>
              <a:t>Sri Lanka- Refusal to allow international NGOs. Tamils thousands killed and displaced.</a:t>
            </a:r>
          </a:p>
          <a:p>
            <a:pPr eaLnBrk="1" hangingPunct="1">
              <a:lnSpc>
                <a:spcPct val="90000"/>
              </a:lnSpc>
              <a:defRPr/>
            </a:pPr>
            <a:r>
              <a:rPr lang="en-US" smtClean="0"/>
              <a:t>Bangladesh- Illegal migration into West Bengal and North East- Demographic change.</a:t>
            </a:r>
          </a:p>
          <a:p>
            <a:pPr eaLnBrk="1" hangingPunct="1">
              <a:lnSpc>
                <a:spcPct val="90000"/>
              </a:lnSpc>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47</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013A3B8-768B-4DF8-AF91-DB51D43129CB}" type="datetime2">
              <a:rPr lang="en-US" smtClean="0"/>
              <a:pPr>
                <a:defRPr/>
              </a:pPr>
              <a:t>Wednesday, August 16, 2023</a:t>
            </a:fld>
            <a:endParaRPr lang="en-US"/>
          </a:p>
        </p:txBody>
      </p:sp>
      <p:sp>
        <p:nvSpPr>
          <p:cNvPr id="61442" name="Rectangle 2"/>
          <p:cNvSpPr>
            <a:spLocks noGrp="1" noChangeArrowheads="1"/>
          </p:cNvSpPr>
          <p:nvPr>
            <p:ph type="title"/>
          </p:nvPr>
        </p:nvSpPr>
        <p:spPr/>
        <p:txBody>
          <a:bodyPr/>
          <a:lstStyle/>
          <a:p>
            <a:pPr eaLnBrk="1" hangingPunct="1">
              <a:defRPr/>
            </a:pPr>
            <a:r>
              <a:rPr lang="en-US" smtClean="0"/>
              <a:t>INSTABILITY</a:t>
            </a:r>
          </a:p>
        </p:txBody>
      </p:sp>
      <p:sp>
        <p:nvSpPr>
          <p:cNvPr id="61443" name="Rectangle 3"/>
          <p:cNvSpPr>
            <a:spLocks noGrp="1" noChangeArrowheads="1"/>
          </p:cNvSpPr>
          <p:nvPr>
            <p:ph type="body" idx="1"/>
          </p:nvPr>
        </p:nvSpPr>
        <p:spPr/>
        <p:txBody>
          <a:bodyPr/>
          <a:lstStyle/>
          <a:p>
            <a:pPr eaLnBrk="1" hangingPunct="1">
              <a:lnSpc>
                <a:spcPct val="90000"/>
              </a:lnSpc>
              <a:defRPr/>
            </a:pPr>
            <a:r>
              <a:rPr lang="en-US" smtClean="0"/>
              <a:t>Nepal- Maoists unable to govern, Darjeeling- Gorkhaland</a:t>
            </a:r>
          </a:p>
          <a:p>
            <a:pPr eaLnBrk="1" hangingPunct="1">
              <a:lnSpc>
                <a:spcPct val="90000"/>
              </a:lnSpc>
              <a:defRPr/>
            </a:pPr>
            <a:r>
              <a:rPr lang="en-US" smtClean="0"/>
              <a:t>Stability- fears of coup, military. Both in Bangladesh and Sri Lanka</a:t>
            </a:r>
          </a:p>
          <a:p>
            <a:pPr eaLnBrk="1" hangingPunct="1">
              <a:lnSpc>
                <a:spcPct val="90000"/>
              </a:lnSpc>
              <a:defRPr/>
            </a:pPr>
            <a:r>
              <a:rPr lang="en-US" smtClean="0"/>
              <a:t>Can the Gujral doctrine of non-reciprocity with the small states of South and South East Asia?</a:t>
            </a:r>
          </a:p>
          <a:p>
            <a:pPr eaLnBrk="1" hangingPunct="1">
              <a:lnSpc>
                <a:spcPct val="90000"/>
              </a:lnSpc>
              <a:defRPr/>
            </a:pPr>
            <a:r>
              <a:rPr lang="en-US" smtClean="0"/>
              <a:t>Can we behave like a Rising Power without the mindset of a small power?</a:t>
            </a:r>
          </a:p>
          <a:p>
            <a:pPr eaLnBrk="1" hangingPunct="1">
              <a:lnSpc>
                <a:spcPct val="90000"/>
              </a:lnSpc>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48</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6E6FD448-49EA-44FA-A381-FF5A95EAEC0F}" type="datetime2">
              <a:rPr lang="en-US" smtClean="0"/>
              <a:pPr>
                <a:defRPr/>
              </a:pPr>
              <a:t>Wednesday, August 16, 2023</a:t>
            </a:fld>
            <a:endParaRPr lang="en-US"/>
          </a:p>
        </p:txBody>
      </p:sp>
      <p:sp>
        <p:nvSpPr>
          <p:cNvPr id="18434" name="Rectangle 2"/>
          <p:cNvSpPr>
            <a:spLocks noGrp="1" noChangeArrowheads="1"/>
          </p:cNvSpPr>
          <p:nvPr>
            <p:ph type="title"/>
          </p:nvPr>
        </p:nvSpPr>
        <p:spPr/>
        <p:txBody>
          <a:bodyPr/>
          <a:lstStyle/>
          <a:p>
            <a:pPr eaLnBrk="1" hangingPunct="1">
              <a:defRPr/>
            </a:pPr>
            <a:r>
              <a:rPr lang="en-US" sz="4000" smtClean="0"/>
              <a:t>REGIONAL STRATEGIC TRIANGLE</a:t>
            </a:r>
          </a:p>
        </p:txBody>
      </p:sp>
      <p:sp>
        <p:nvSpPr>
          <p:cNvPr id="18435" name="Rectangle 3"/>
          <p:cNvSpPr>
            <a:spLocks noGrp="1" noChangeArrowheads="1"/>
          </p:cNvSpPr>
          <p:nvPr>
            <p:ph type="body" idx="1"/>
          </p:nvPr>
        </p:nvSpPr>
        <p:spPr/>
        <p:txBody>
          <a:bodyPr/>
          <a:lstStyle/>
          <a:p>
            <a:pPr eaLnBrk="1" hangingPunct="1">
              <a:defRPr/>
            </a:pPr>
            <a:r>
              <a:rPr lang="en-US" sz="2800" smtClean="0"/>
              <a:t>India’s future security will be determined by the way it manages the threats posed by its two closely aligned regional adversaries, China and Pakistan.</a:t>
            </a:r>
          </a:p>
          <a:p>
            <a:pPr eaLnBrk="1" hangingPunct="1">
              <a:defRPr/>
            </a:pPr>
            <a:r>
              <a:rPr lang="en-US" sz="2800" smtClean="0"/>
              <a:t>Close partnership between the two and their history of jointly working against Indian interests.</a:t>
            </a:r>
          </a:p>
          <a:p>
            <a:pPr eaLnBrk="1" hangingPunct="1">
              <a:defRPr/>
            </a:pPr>
            <a:r>
              <a:rPr lang="en-US" sz="2800" smtClean="0"/>
              <a:t>The regional military equation pits India against these powerful regional adversaries not separately but jointly.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49</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NEHRU CREED</a:t>
            </a:r>
            <a:endParaRPr lang="en-US" dirty="0"/>
          </a:p>
        </p:txBody>
      </p:sp>
      <p:sp>
        <p:nvSpPr>
          <p:cNvPr id="3" name="Content Placeholder 2"/>
          <p:cNvSpPr>
            <a:spLocks noGrp="1"/>
          </p:cNvSpPr>
          <p:nvPr>
            <p:ph idx="1"/>
          </p:nvPr>
        </p:nvSpPr>
        <p:spPr/>
        <p:txBody>
          <a:bodyPr/>
          <a:lstStyle/>
          <a:p>
            <a:r>
              <a:rPr lang="en-US" dirty="0" smtClean="0"/>
              <a:t>The Nehru Creed considered the inviolability of the dividing McMahon Line the fundamental feature of its foreign policy towards China. This belief perhaps explains why the Indian establishment did little else than pay lip service to the cause of Tibetan independence, even while offering asylum to the Dalai Lama and his government-in-exile. </a:t>
            </a:r>
          </a:p>
          <a:p>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5</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7D97C3C-75D9-4645-B2D3-35920BD405BF}" type="datetime2">
              <a:rPr lang="en-US" smtClean="0"/>
              <a:pPr>
                <a:defRPr/>
              </a:pPr>
              <a:t>Wednesday, August 16, 2023</a:t>
            </a:fld>
            <a:endParaRPr lang="en-US"/>
          </a:p>
        </p:txBody>
      </p:sp>
      <p:sp>
        <p:nvSpPr>
          <p:cNvPr id="19458" name="Rectangle 2"/>
          <p:cNvSpPr>
            <a:spLocks noGrp="1" noChangeArrowheads="1"/>
          </p:cNvSpPr>
          <p:nvPr>
            <p:ph type="title"/>
          </p:nvPr>
        </p:nvSpPr>
        <p:spPr/>
        <p:txBody>
          <a:bodyPr/>
          <a:lstStyle/>
          <a:p>
            <a:pPr eaLnBrk="1" hangingPunct="1">
              <a:defRPr/>
            </a:pPr>
            <a:r>
              <a:rPr lang="en-US" sz="4000" smtClean="0"/>
              <a:t>HOSTILE REGIONAL ENVIRONMENT</a:t>
            </a:r>
          </a:p>
        </p:txBody>
      </p:sp>
      <p:sp>
        <p:nvSpPr>
          <p:cNvPr id="19459" name="Rectangle 3"/>
          <p:cNvSpPr>
            <a:spLocks noGrp="1" noChangeArrowheads="1"/>
          </p:cNvSpPr>
          <p:nvPr>
            <p:ph type="body" idx="1"/>
          </p:nvPr>
        </p:nvSpPr>
        <p:spPr/>
        <p:txBody>
          <a:bodyPr/>
          <a:lstStyle/>
          <a:p>
            <a:pPr eaLnBrk="1" hangingPunct="1">
              <a:defRPr/>
            </a:pPr>
            <a:r>
              <a:rPr lang="en-US" smtClean="0"/>
              <a:t>India is the only country which shares disputed land borders with two nuclear armed neighbors that have a long record of close strategic collaboration.</a:t>
            </a:r>
          </a:p>
          <a:p>
            <a:pPr eaLnBrk="1" hangingPunct="1">
              <a:defRPr/>
            </a:pPr>
            <a:r>
              <a:rPr lang="en-US" smtClean="0"/>
              <a:t>This uniquely adverse situation can only be dealt with by India by combining strong defence with innovative diplomacy and countervailing strategic partnerships.  </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50</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1DF731EB-2B81-44CE-B443-1868C85CEF82}" type="datetime2">
              <a:rPr lang="en-US" smtClean="0"/>
              <a:pPr>
                <a:defRPr/>
              </a:pPr>
              <a:t>Wednesday, August 16, 2023</a:t>
            </a:fld>
            <a:endParaRPr lang="en-US"/>
          </a:p>
        </p:txBody>
      </p:sp>
      <p:sp>
        <p:nvSpPr>
          <p:cNvPr id="20482" name="Rectangle 2"/>
          <p:cNvSpPr>
            <a:spLocks noGrp="1" noChangeArrowheads="1"/>
          </p:cNvSpPr>
          <p:nvPr>
            <p:ph type="title"/>
          </p:nvPr>
        </p:nvSpPr>
        <p:spPr/>
        <p:txBody>
          <a:bodyPr/>
          <a:lstStyle/>
          <a:p>
            <a:pPr eaLnBrk="1" hangingPunct="1">
              <a:defRPr/>
            </a:pPr>
            <a:r>
              <a:rPr lang="en-US" smtClean="0"/>
              <a:t>UNIQUE FEATURES</a:t>
            </a:r>
          </a:p>
        </p:txBody>
      </p:sp>
      <p:sp>
        <p:nvSpPr>
          <p:cNvPr id="20483" name="Rectangle 3"/>
          <p:cNvSpPr>
            <a:spLocks noGrp="1" noChangeArrowheads="1"/>
          </p:cNvSpPr>
          <p:nvPr>
            <p:ph type="body" idx="1"/>
          </p:nvPr>
        </p:nvSpPr>
        <p:spPr/>
        <p:txBody>
          <a:bodyPr/>
          <a:lstStyle/>
          <a:p>
            <a:pPr eaLnBrk="1" hangingPunct="1">
              <a:defRPr/>
            </a:pPr>
            <a:r>
              <a:rPr lang="en-US" smtClean="0"/>
              <a:t>The main reference point of each of the three players does not match that of the other two.</a:t>
            </a:r>
          </a:p>
          <a:p>
            <a:pPr eaLnBrk="1" hangingPunct="1">
              <a:defRPr/>
            </a:pPr>
            <a:r>
              <a:rPr lang="en-US" smtClean="0"/>
              <a:t>For Pakistan, India is its main reference point, but to India, Pakistan is not its principal point of reference.</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51</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D143CF3B-396B-40CA-8C93-32800842005E}" type="datetime2">
              <a:rPr lang="en-US" smtClean="0"/>
              <a:pPr>
                <a:defRPr/>
              </a:pPr>
              <a:t>Wednesday, August 16, 2023</a:t>
            </a:fld>
            <a:endParaRPr lang="en-US"/>
          </a:p>
        </p:txBody>
      </p:sp>
      <p:sp>
        <p:nvSpPr>
          <p:cNvPr id="21506" name="Rectangle 2"/>
          <p:cNvSpPr>
            <a:spLocks noGrp="1" noChangeArrowheads="1"/>
          </p:cNvSpPr>
          <p:nvPr>
            <p:ph type="title"/>
          </p:nvPr>
        </p:nvSpPr>
        <p:spPr/>
        <p:txBody>
          <a:bodyPr/>
          <a:lstStyle/>
          <a:p>
            <a:pPr eaLnBrk="1" hangingPunct="1">
              <a:defRPr/>
            </a:pPr>
            <a:r>
              <a:rPr lang="en-US" sz="4000" smtClean="0"/>
              <a:t>PARLIAMENT STANDING COMMITTEE ON DEFENCE</a:t>
            </a:r>
          </a:p>
        </p:txBody>
      </p:sp>
      <p:sp>
        <p:nvSpPr>
          <p:cNvPr id="21507" name="Rectangle 3"/>
          <p:cNvSpPr>
            <a:spLocks noGrp="1" noChangeArrowheads="1"/>
          </p:cNvSpPr>
          <p:nvPr>
            <p:ph type="body" idx="1"/>
          </p:nvPr>
        </p:nvSpPr>
        <p:spPr/>
        <p:txBody>
          <a:bodyPr/>
          <a:lstStyle/>
          <a:p>
            <a:pPr eaLnBrk="1" hangingPunct="1">
              <a:lnSpc>
                <a:spcPct val="90000"/>
              </a:lnSpc>
              <a:defRPr/>
            </a:pPr>
            <a:r>
              <a:rPr lang="en-US" smtClean="0"/>
              <a:t>In its 1995 report, “ China is and is likely to remain, the primary security challenge to India in the medium and long term”.</a:t>
            </a:r>
          </a:p>
          <a:p>
            <a:pPr eaLnBrk="1" hangingPunct="1">
              <a:lnSpc>
                <a:spcPct val="90000"/>
              </a:lnSpc>
              <a:defRPr/>
            </a:pPr>
            <a:r>
              <a:rPr lang="en-US" smtClean="0"/>
              <a:t>But Beijing is loath to even see it as an equal. The last thing China wants is a peer competitor in India.</a:t>
            </a:r>
          </a:p>
          <a:p>
            <a:pPr eaLnBrk="1" hangingPunct="1">
              <a:lnSpc>
                <a:spcPct val="90000"/>
              </a:lnSpc>
              <a:defRPr/>
            </a:pPr>
            <a:r>
              <a:rPr lang="en-US" smtClean="0"/>
              <a:t>Its entire regional strategy has been geared to keeping India tied down south of the Himalayas</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52</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4EE4F655-D88F-4799-AE9C-40CA7DBE293B}" type="datetime2">
              <a:rPr lang="en-US" smtClean="0"/>
              <a:pPr>
                <a:defRPr/>
              </a:pPr>
              <a:t>Wednesday, August 16, 2023</a:t>
            </a:fld>
            <a:endParaRPr lang="en-US"/>
          </a:p>
        </p:txBody>
      </p:sp>
      <p:sp>
        <p:nvSpPr>
          <p:cNvPr id="22530" name="Rectangle 2"/>
          <p:cNvSpPr>
            <a:spLocks noGrp="1" noChangeArrowheads="1"/>
          </p:cNvSpPr>
          <p:nvPr>
            <p:ph type="title"/>
          </p:nvPr>
        </p:nvSpPr>
        <p:spPr/>
        <p:txBody>
          <a:bodyPr/>
          <a:lstStyle/>
          <a:p>
            <a:pPr eaLnBrk="1" hangingPunct="1">
              <a:defRPr/>
            </a:pPr>
            <a:r>
              <a:rPr lang="en-US" sz="4000" smtClean="0"/>
              <a:t>COMPLEX STRATEGIC TRIANGLE</a:t>
            </a:r>
          </a:p>
        </p:txBody>
      </p:sp>
      <p:sp>
        <p:nvSpPr>
          <p:cNvPr id="22531" name="Rectangle 3"/>
          <p:cNvSpPr>
            <a:spLocks noGrp="1" noChangeArrowheads="1"/>
          </p:cNvSpPr>
          <p:nvPr>
            <p:ph type="body" idx="1"/>
          </p:nvPr>
        </p:nvSpPr>
        <p:spPr/>
        <p:txBody>
          <a:bodyPr/>
          <a:lstStyle/>
          <a:p>
            <a:pPr eaLnBrk="1" hangingPunct="1">
              <a:defRPr/>
            </a:pPr>
            <a:r>
              <a:rPr lang="en-US" smtClean="0"/>
              <a:t>What India does in strategic terms has implications for Pakistan and what China does impinges on Indian interests.</a:t>
            </a:r>
          </a:p>
          <a:p>
            <a:pPr eaLnBrk="1" hangingPunct="1">
              <a:defRPr/>
            </a:pPr>
            <a:r>
              <a:rPr lang="en-US" smtClean="0"/>
              <a:t>India’s nuclear deterrent plans or its 1998 Shakti tests make little strategic or technical sense against Pakistan but have consequences that Islamabad cannot overlook.</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53</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B42AB1E6-0C51-417B-A77B-C048CF674860}" type="datetime2">
              <a:rPr lang="en-US" smtClean="0"/>
              <a:pPr>
                <a:defRPr/>
              </a:pPr>
              <a:t>Wednesday, August 16, 2023</a:t>
            </a:fld>
            <a:endParaRPr lang="en-US"/>
          </a:p>
        </p:txBody>
      </p:sp>
      <p:sp>
        <p:nvSpPr>
          <p:cNvPr id="23554" name="Rectangle 2"/>
          <p:cNvSpPr>
            <a:spLocks noGrp="1" noChangeArrowheads="1"/>
          </p:cNvSpPr>
          <p:nvPr>
            <p:ph type="title"/>
          </p:nvPr>
        </p:nvSpPr>
        <p:spPr/>
        <p:txBody>
          <a:bodyPr/>
          <a:lstStyle/>
          <a:p>
            <a:pPr eaLnBrk="1" hangingPunct="1">
              <a:defRPr/>
            </a:pPr>
            <a:r>
              <a:rPr lang="en-US" sz="4000" smtClean="0"/>
              <a:t>COMPLEX STRATEGIC TRIANGLE</a:t>
            </a:r>
          </a:p>
        </p:txBody>
      </p:sp>
      <p:sp>
        <p:nvSpPr>
          <p:cNvPr id="23555" name="Rectangle 3"/>
          <p:cNvSpPr>
            <a:spLocks noGrp="1" noChangeArrowheads="1"/>
          </p:cNvSpPr>
          <p:nvPr>
            <p:ph type="body" idx="1"/>
          </p:nvPr>
        </p:nvSpPr>
        <p:spPr/>
        <p:txBody>
          <a:bodyPr/>
          <a:lstStyle/>
          <a:p>
            <a:pPr eaLnBrk="1" hangingPunct="1">
              <a:defRPr/>
            </a:pPr>
            <a:r>
              <a:rPr lang="en-US" smtClean="0"/>
              <a:t>For decades Pakistan and China have concentrated their regional efforts on rearing indirect threats to Indian security.</a:t>
            </a:r>
          </a:p>
          <a:p>
            <a:pPr eaLnBrk="1" hangingPunct="1">
              <a:defRPr/>
            </a:pPr>
            <a:r>
              <a:rPr lang="en-US" smtClean="0"/>
              <a:t>While Pakistan’s resort to unconventional warfare against India is part of its post 1971 drive for retribution.</a:t>
            </a:r>
          </a:p>
          <a:p>
            <a:pPr eaLnBrk="1" hangingPunct="1">
              <a:defRPr/>
            </a:pPr>
            <a:r>
              <a:rPr lang="en-US" smtClean="0"/>
              <a:t> Partition-Proxy war- Talibanisation</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54</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64C34EC6-D406-4D1A-945B-A369AC43F969}" type="datetime2">
              <a:rPr lang="en-US" smtClean="0"/>
              <a:pPr>
                <a:defRPr/>
              </a:pPr>
              <a:t>Wednesday, August 16, 2023</a:t>
            </a:fld>
            <a:endParaRPr lang="en-US"/>
          </a:p>
        </p:txBody>
      </p:sp>
      <p:sp>
        <p:nvSpPr>
          <p:cNvPr id="50178" name="Rectangle 2"/>
          <p:cNvSpPr>
            <a:spLocks noGrp="1" noChangeArrowheads="1"/>
          </p:cNvSpPr>
          <p:nvPr>
            <p:ph type="title"/>
          </p:nvPr>
        </p:nvSpPr>
        <p:spPr/>
        <p:txBody>
          <a:bodyPr/>
          <a:lstStyle/>
          <a:p>
            <a:pPr eaLnBrk="1" hangingPunct="1">
              <a:defRPr/>
            </a:pPr>
            <a:r>
              <a:rPr lang="en-US" smtClean="0"/>
              <a:t>STRATEGIC FACTORS</a:t>
            </a:r>
          </a:p>
        </p:txBody>
      </p:sp>
      <p:sp>
        <p:nvSpPr>
          <p:cNvPr id="50179" name="Rectangle 3"/>
          <p:cNvSpPr>
            <a:spLocks noGrp="1" noChangeArrowheads="1"/>
          </p:cNvSpPr>
          <p:nvPr>
            <p:ph type="body" idx="1"/>
          </p:nvPr>
        </p:nvSpPr>
        <p:spPr/>
        <p:txBody>
          <a:bodyPr/>
          <a:lstStyle/>
          <a:p>
            <a:pPr eaLnBrk="1" hangingPunct="1">
              <a:defRPr/>
            </a:pPr>
            <a:r>
              <a:rPr lang="en-US" sz="2800" smtClean="0"/>
              <a:t>Civil military relations in Pakistan- In Pakistan, issues such as Afghanistan, Kashmir, and the nation’s nuclear capability are especially important to the military. The political leadership-whenever there is a civilian government- is neither briefed adequately nor is it in a position to assert itself on these issues. The Pak army has considerable experience of using jehadi terrorist elements and not only in proxy wars but also in conventional wars.</a:t>
            </a:r>
          </a:p>
          <a:p>
            <a:pPr eaLnBrk="1" hangingPunct="1">
              <a:defRPr/>
            </a:pPr>
            <a:endParaRPr lang="en-US" sz="280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55</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9538214-23F8-426E-B3D8-426C40768BF0}" type="datetime2">
              <a:rPr lang="en-US" smtClean="0"/>
              <a:pPr>
                <a:defRPr/>
              </a:pPr>
              <a:t>Wednesday, August 16, 2023</a:t>
            </a:fld>
            <a:endParaRPr lang="en-US"/>
          </a:p>
        </p:txBody>
      </p:sp>
      <p:sp>
        <p:nvSpPr>
          <p:cNvPr id="52226" name="Rectangle 2"/>
          <p:cNvSpPr>
            <a:spLocks noGrp="1" noChangeArrowheads="1"/>
          </p:cNvSpPr>
          <p:nvPr>
            <p:ph type="title"/>
          </p:nvPr>
        </p:nvSpPr>
        <p:spPr/>
        <p:txBody>
          <a:bodyPr/>
          <a:lstStyle/>
          <a:p>
            <a:pPr eaLnBrk="1" hangingPunct="1">
              <a:defRPr/>
            </a:pPr>
            <a:r>
              <a:rPr lang="en-US" sz="4000" smtClean="0"/>
              <a:t>MISPERCEPTIONS AND SELF- DECEPTION</a:t>
            </a:r>
          </a:p>
        </p:txBody>
      </p:sp>
      <p:sp>
        <p:nvSpPr>
          <p:cNvPr id="52227" name="Rectangle 3"/>
          <p:cNvSpPr>
            <a:spLocks noGrp="1" noChangeArrowheads="1"/>
          </p:cNvSpPr>
          <p:nvPr>
            <p:ph type="body" idx="1"/>
          </p:nvPr>
        </p:nvSpPr>
        <p:spPr/>
        <p:txBody>
          <a:bodyPr/>
          <a:lstStyle/>
          <a:p>
            <a:pPr eaLnBrk="1" hangingPunct="1">
              <a:lnSpc>
                <a:spcPct val="90000"/>
              </a:lnSpc>
              <a:defRPr/>
            </a:pPr>
            <a:r>
              <a:rPr lang="en-US" sz="2800" smtClean="0"/>
              <a:t>Pakistan had assumed that due to prolonged and excessive involvement in anti-terrorist and anti-insurgency operations in Punjab, J&amp;K and NE India, the Indian army was tired and not in a shape fit to fight; that its weapons and equipment were getting obsolete as no modernization has taken place for more than a decade; and that there was an acute shortage of officers especially at the junior levels. There was also a strong belief that the coalition government in India was weak and indecisive.</a:t>
            </a:r>
          </a:p>
          <a:p>
            <a:pPr eaLnBrk="1" hangingPunct="1">
              <a:lnSpc>
                <a:spcPct val="90000"/>
              </a:lnSpc>
              <a:defRPr/>
            </a:pPr>
            <a:endParaRPr lang="en-US" sz="2800" smtClean="0"/>
          </a:p>
          <a:p>
            <a:pPr eaLnBrk="1" hangingPunct="1">
              <a:lnSpc>
                <a:spcPct val="90000"/>
              </a:lnSpc>
              <a:defRPr/>
            </a:pPr>
            <a:endParaRPr lang="en-US" sz="280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56</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0D6B210-BB4B-4297-8DE2-4A98863A7378}" type="datetime2">
              <a:rPr lang="en-US" smtClean="0"/>
              <a:pPr>
                <a:defRPr/>
              </a:pPr>
              <a:t>Wednesday, August 16, 2023</a:t>
            </a:fld>
            <a:endParaRPr lang="en-US"/>
          </a:p>
        </p:txBody>
      </p:sp>
      <p:sp>
        <p:nvSpPr>
          <p:cNvPr id="53250" name="Rectangle 2"/>
          <p:cNvSpPr>
            <a:spLocks noGrp="1" noChangeArrowheads="1"/>
          </p:cNvSpPr>
          <p:nvPr>
            <p:ph type="title"/>
          </p:nvPr>
        </p:nvSpPr>
        <p:spPr/>
        <p:txBody>
          <a:bodyPr/>
          <a:lstStyle/>
          <a:p>
            <a:pPr eaLnBrk="1" hangingPunct="1">
              <a:defRPr/>
            </a:pPr>
            <a:r>
              <a:rPr lang="en-US" sz="4000" smtClean="0"/>
              <a:t>THE STABILITY –INSTABILITY PARADOX</a:t>
            </a:r>
          </a:p>
        </p:txBody>
      </p:sp>
      <p:sp>
        <p:nvSpPr>
          <p:cNvPr id="53251" name="Rectangle 3"/>
          <p:cNvSpPr>
            <a:spLocks noGrp="1" noChangeArrowheads="1"/>
          </p:cNvSpPr>
          <p:nvPr>
            <p:ph type="body" idx="1"/>
          </p:nvPr>
        </p:nvSpPr>
        <p:spPr/>
        <p:txBody>
          <a:bodyPr/>
          <a:lstStyle/>
          <a:p>
            <a:pPr eaLnBrk="1" hangingPunct="1">
              <a:lnSpc>
                <a:spcPct val="80000"/>
              </a:lnSpc>
              <a:defRPr/>
            </a:pPr>
            <a:r>
              <a:rPr lang="en-US" sz="2800" smtClean="0"/>
              <a:t>The Pakistan Army believed that a nuclear balance permitted escalation of proxy war in Kashmir as it would deter India from undertaking a conventional war.</a:t>
            </a:r>
          </a:p>
          <a:p>
            <a:pPr eaLnBrk="1" hangingPunct="1">
              <a:lnSpc>
                <a:spcPct val="80000"/>
              </a:lnSpc>
              <a:defRPr/>
            </a:pPr>
            <a:r>
              <a:rPr lang="en-US" sz="2800" smtClean="0"/>
              <a:t>26/11 and after.</a:t>
            </a:r>
          </a:p>
          <a:p>
            <a:pPr eaLnBrk="1" hangingPunct="1">
              <a:lnSpc>
                <a:spcPct val="80000"/>
              </a:lnSpc>
              <a:defRPr/>
            </a:pPr>
            <a:r>
              <a:rPr lang="en-US" sz="2800" smtClean="0"/>
              <a:t>The terrorists were capable of perpetrating major regional and global security crises.</a:t>
            </a:r>
          </a:p>
          <a:p>
            <a:pPr eaLnBrk="1" hangingPunct="1">
              <a:lnSpc>
                <a:spcPct val="80000"/>
              </a:lnSpc>
              <a:defRPr/>
            </a:pPr>
            <a:r>
              <a:rPr lang="en-US" sz="2800" smtClean="0"/>
              <a:t>India’s immediate options, despite its being a superior military power, were limited. India was hesitant to use the military option, which cannot end terrorism</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57</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0BD02D90-7C3F-446B-8766-13D997696531}" type="datetime2">
              <a:rPr lang="en-US" smtClean="0"/>
              <a:pPr>
                <a:defRPr/>
              </a:pPr>
              <a:t>Wednesday, August 16, 2023</a:t>
            </a:fld>
            <a:endParaRPr lang="en-US"/>
          </a:p>
        </p:txBody>
      </p:sp>
      <p:sp>
        <p:nvSpPr>
          <p:cNvPr id="62466" name="Rectangle 2"/>
          <p:cNvSpPr>
            <a:spLocks noGrp="1" noChangeArrowheads="1"/>
          </p:cNvSpPr>
          <p:nvPr>
            <p:ph type="title"/>
          </p:nvPr>
        </p:nvSpPr>
        <p:spPr/>
        <p:txBody>
          <a:bodyPr/>
          <a:lstStyle/>
          <a:p>
            <a:pPr eaLnBrk="1" hangingPunct="1">
              <a:defRPr/>
            </a:pPr>
            <a:r>
              <a:rPr lang="en-US" sz="4000" smtClean="0"/>
              <a:t>THE STABILITY- INSTABILITY PARADOX</a:t>
            </a:r>
          </a:p>
        </p:txBody>
      </p:sp>
      <p:sp>
        <p:nvSpPr>
          <p:cNvPr id="62467" name="Rectangle 3"/>
          <p:cNvSpPr>
            <a:spLocks noGrp="1" noChangeArrowheads="1"/>
          </p:cNvSpPr>
          <p:nvPr>
            <p:ph type="body" idx="1"/>
          </p:nvPr>
        </p:nvSpPr>
        <p:spPr/>
        <p:txBody>
          <a:bodyPr/>
          <a:lstStyle/>
          <a:p>
            <a:pPr eaLnBrk="1" hangingPunct="1">
              <a:lnSpc>
                <a:spcPct val="90000"/>
              </a:lnSpc>
              <a:defRPr/>
            </a:pPr>
            <a:r>
              <a:rPr lang="en-US" smtClean="0"/>
              <a:t>Pakistan wanted to underlie its indispensability to the West in the war against terror. It has got more Western civilian and military aid.</a:t>
            </a:r>
          </a:p>
          <a:p>
            <a:pPr eaLnBrk="1" hangingPunct="1">
              <a:lnSpc>
                <a:spcPct val="90000"/>
              </a:lnSpc>
              <a:defRPr/>
            </a:pPr>
            <a:r>
              <a:rPr lang="en-US" smtClean="0"/>
              <a:t>The International community was unable to stand up to the prospect of Pakistan’s threat of withdrawal, which could potentially undermine NATO/US efforts in Afghanistan.</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58</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C7C277B3-C0A1-4A2D-930B-FC7EDB28C868}" type="datetime2">
              <a:rPr lang="en-US" smtClean="0"/>
              <a:pPr>
                <a:defRPr/>
              </a:pPr>
              <a:t>Wednesday, August 16, 2023</a:t>
            </a:fld>
            <a:endParaRPr lang="en-US"/>
          </a:p>
        </p:txBody>
      </p:sp>
      <p:sp>
        <p:nvSpPr>
          <p:cNvPr id="63490" name="Rectangle 2"/>
          <p:cNvSpPr>
            <a:spLocks noGrp="1" noChangeArrowheads="1"/>
          </p:cNvSpPr>
          <p:nvPr>
            <p:ph type="title"/>
          </p:nvPr>
        </p:nvSpPr>
        <p:spPr/>
        <p:txBody>
          <a:bodyPr/>
          <a:lstStyle/>
          <a:p>
            <a:pPr eaLnBrk="1" hangingPunct="1">
              <a:defRPr/>
            </a:pPr>
            <a:r>
              <a:rPr lang="en-US" sz="4000" smtClean="0"/>
              <a:t>THE STABILITY- INSTABILITY PARADOX</a:t>
            </a:r>
          </a:p>
        </p:txBody>
      </p:sp>
      <p:sp>
        <p:nvSpPr>
          <p:cNvPr id="63491" name="Rectangle 3"/>
          <p:cNvSpPr>
            <a:spLocks noGrp="1" noChangeArrowheads="1"/>
          </p:cNvSpPr>
          <p:nvPr>
            <p:ph type="body" idx="1"/>
          </p:nvPr>
        </p:nvSpPr>
        <p:spPr/>
        <p:txBody>
          <a:bodyPr/>
          <a:lstStyle/>
          <a:p>
            <a:pPr eaLnBrk="1" hangingPunct="1">
              <a:lnSpc>
                <a:spcPct val="90000"/>
              </a:lnSpc>
              <a:defRPr/>
            </a:pPr>
            <a:r>
              <a:rPr lang="en-US" smtClean="0"/>
              <a:t>The nuclear factor  was important. While Pakistan used it to stand up to India, India was constrained by the same.</a:t>
            </a:r>
          </a:p>
          <a:p>
            <a:pPr eaLnBrk="1" hangingPunct="1">
              <a:lnSpc>
                <a:spcPct val="90000"/>
              </a:lnSpc>
              <a:defRPr/>
            </a:pPr>
            <a:r>
              <a:rPr lang="en-US" smtClean="0"/>
              <a:t>In Pakistan, the Army remained supreme despite the return of civilian rule.</a:t>
            </a:r>
          </a:p>
          <a:p>
            <a:pPr eaLnBrk="1" hangingPunct="1">
              <a:lnSpc>
                <a:spcPct val="90000"/>
              </a:lnSpc>
              <a:defRPr/>
            </a:pPr>
            <a:r>
              <a:rPr lang="en-US" smtClean="0"/>
              <a:t>The Mumbai terror attacks exposed the fragile nature of any India- Pakistan peace process.</a:t>
            </a:r>
          </a:p>
          <a:p>
            <a:pPr eaLnBrk="1" hangingPunct="1">
              <a:lnSpc>
                <a:spcPct val="90000"/>
              </a:lnSpc>
              <a:defRPr/>
            </a:pPr>
            <a:r>
              <a:rPr lang="en-US" smtClean="0"/>
              <a:t>Attacks within Pakistan</a:t>
            </a:r>
          </a:p>
          <a:p>
            <a:pPr eaLnBrk="1" hangingPunct="1">
              <a:lnSpc>
                <a:spcPct val="90000"/>
              </a:lnSpc>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59</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NEHRU CREED</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sz="2800" dirty="0" smtClean="0"/>
              <a:t>South Block considered its interests safe in the kingdoms of the Himalaya – Bhutan, Nepal and Sikkim – once special treaties were signed with each, thus establishing India’s pre-eminence in their foreign policies</a:t>
            </a:r>
          </a:p>
          <a:p>
            <a:r>
              <a:rPr lang="en-US" sz="2800" dirty="0" smtClean="0"/>
              <a:t>Nehru perhaps believed that the Chinese would do to Tibet what he had done with Nepal or Bhutan. Here, again, he was proven wrong.</a:t>
            </a:r>
          </a:p>
          <a:p>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6</a:t>
            </a:fld>
            <a:endParaRPr lang="en-US" dirty="0"/>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a:xfrm>
            <a:off x="3200400" y="6279733"/>
            <a:ext cx="2895600" cy="457200"/>
          </a:xfrm>
        </p:spPr>
        <p:txBody>
          <a:bodyPr/>
          <a:lstStyle/>
          <a:p>
            <a:pPr>
              <a:defRPr/>
            </a:pP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30FB758B-F96C-4FA6-807D-27462950F930}" type="datetime2">
              <a:rPr lang="en-US" smtClean="0"/>
              <a:pPr>
                <a:defRPr/>
              </a:pPr>
              <a:t>Wednesday, August 16, 2023</a:t>
            </a:fld>
            <a:endParaRPr lang="en-US"/>
          </a:p>
        </p:txBody>
      </p:sp>
      <p:sp>
        <p:nvSpPr>
          <p:cNvPr id="54274" name="Rectangle 2"/>
          <p:cNvSpPr>
            <a:spLocks noGrp="1" noChangeArrowheads="1"/>
          </p:cNvSpPr>
          <p:nvPr>
            <p:ph type="title"/>
          </p:nvPr>
        </p:nvSpPr>
        <p:spPr/>
        <p:txBody>
          <a:bodyPr/>
          <a:lstStyle/>
          <a:p>
            <a:pPr eaLnBrk="1" hangingPunct="1">
              <a:defRPr/>
            </a:pPr>
            <a:r>
              <a:rPr lang="en-US" smtClean="0"/>
              <a:t>SIACHEN REVENGE</a:t>
            </a:r>
          </a:p>
        </p:txBody>
      </p:sp>
      <p:sp>
        <p:nvSpPr>
          <p:cNvPr id="54275" name="Rectangle 3"/>
          <p:cNvSpPr>
            <a:spLocks noGrp="1" noChangeArrowheads="1"/>
          </p:cNvSpPr>
          <p:nvPr>
            <p:ph type="body" idx="1"/>
          </p:nvPr>
        </p:nvSpPr>
        <p:spPr/>
        <p:txBody>
          <a:bodyPr/>
          <a:lstStyle/>
          <a:p>
            <a:pPr eaLnBrk="1" hangingPunct="1">
              <a:defRPr/>
            </a:pPr>
            <a:r>
              <a:rPr lang="en-US" smtClean="0"/>
              <a:t>Siachen was yet another military setback for the Pakistan Army after 1971 war. It is a subject that hurts, just like a thorn in its flesh; and a psychological drain on the Pakistani Army. Musharraf has himself justified the intrusions in Kargil by pointing to Siachen.</a:t>
            </a:r>
          </a:p>
          <a:p>
            <a:pPr eaLnBrk="1" hangingPunct="1">
              <a:defRPr/>
            </a:pPr>
            <a:endParaRPr lang="en-US" smtClean="0"/>
          </a:p>
          <a:p>
            <a:pPr eaLnBrk="1" hangingPunct="1">
              <a:defRPr/>
            </a:pPr>
            <a:endParaRPr lang="en-US" smtClean="0"/>
          </a:p>
          <a:p>
            <a:pPr eaLnBrk="1" hangingPunct="1">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60</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ED0FD4E0-B865-4E5F-B7C2-7AE234F5A74A}" type="datetime2">
              <a:rPr lang="en-US" smtClean="0"/>
              <a:pPr>
                <a:defRPr/>
              </a:pPr>
              <a:t>Wednesday, August 16, 2023</a:t>
            </a:fld>
            <a:endParaRPr lang="en-US"/>
          </a:p>
        </p:txBody>
      </p:sp>
      <p:sp>
        <p:nvSpPr>
          <p:cNvPr id="55298" name="Rectangle 2"/>
          <p:cNvSpPr>
            <a:spLocks noGrp="1" noChangeArrowheads="1"/>
          </p:cNvSpPr>
          <p:nvPr>
            <p:ph type="title"/>
          </p:nvPr>
        </p:nvSpPr>
        <p:spPr/>
        <p:txBody>
          <a:bodyPr/>
          <a:lstStyle/>
          <a:p>
            <a:pPr eaLnBrk="1" hangingPunct="1">
              <a:defRPr/>
            </a:pPr>
            <a:r>
              <a:rPr lang="en-US" smtClean="0"/>
              <a:t>OBESSION WITH KASHMIR</a:t>
            </a:r>
          </a:p>
        </p:txBody>
      </p:sp>
      <p:sp>
        <p:nvSpPr>
          <p:cNvPr id="55299" name="Rectangle 3"/>
          <p:cNvSpPr>
            <a:spLocks noGrp="1" noChangeArrowheads="1"/>
          </p:cNvSpPr>
          <p:nvPr>
            <p:ph type="body" idx="1"/>
          </p:nvPr>
        </p:nvSpPr>
        <p:spPr/>
        <p:txBody>
          <a:bodyPr/>
          <a:lstStyle/>
          <a:p>
            <a:pPr eaLnBrk="1" hangingPunct="1">
              <a:defRPr/>
            </a:pPr>
            <a:r>
              <a:rPr lang="en-US" smtClean="0"/>
              <a:t>“Operation Badr” was to highlight the J&amp;K dispute internationally, to exert diplomatic and military pressure on India, and thus seek an early solution favourable to Pakistan.</a:t>
            </a:r>
          </a:p>
          <a:p>
            <a:pPr eaLnBrk="1" hangingPunct="1">
              <a:defRPr/>
            </a:pPr>
            <a:r>
              <a:rPr lang="en-US" smtClean="0"/>
              <a:t>J&amp;K is still yet to come out. Elections have been held. </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61</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CAA68D40-A769-4D96-BEE3-E146586E947D}" type="datetime2">
              <a:rPr lang="en-US" smtClean="0"/>
              <a:pPr>
                <a:defRPr/>
              </a:pPr>
              <a:t>Wednesday, August 16, 2023</a:t>
            </a:fld>
            <a:endParaRPr lang="en-US"/>
          </a:p>
        </p:txBody>
      </p:sp>
      <p:sp>
        <p:nvSpPr>
          <p:cNvPr id="24578" name="Rectangle 2"/>
          <p:cNvSpPr>
            <a:spLocks noGrp="1" noChangeArrowheads="1"/>
          </p:cNvSpPr>
          <p:nvPr>
            <p:ph type="title"/>
          </p:nvPr>
        </p:nvSpPr>
        <p:spPr/>
        <p:txBody>
          <a:bodyPr/>
          <a:lstStyle/>
          <a:p>
            <a:pPr eaLnBrk="1" hangingPunct="1">
              <a:defRPr/>
            </a:pPr>
            <a:r>
              <a:rPr lang="en-US" sz="4000" smtClean="0"/>
              <a:t>COMPLEX STRATEGIC TRIANGLE</a:t>
            </a:r>
          </a:p>
        </p:txBody>
      </p:sp>
      <p:sp>
        <p:nvSpPr>
          <p:cNvPr id="24579" name="Rectangle 3"/>
          <p:cNvSpPr>
            <a:spLocks noGrp="1" noChangeArrowheads="1"/>
          </p:cNvSpPr>
          <p:nvPr>
            <p:ph type="body" idx="1"/>
          </p:nvPr>
        </p:nvSpPr>
        <p:spPr/>
        <p:txBody>
          <a:bodyPr/>
          <a:lstStyle/>
          <a:p>
            <a:pPr eaLnBrk="1" hangingPunct="1">
              <a:defRPr/>
            </a:pPr>
            <a:r>
              <a:rPr lang="en-US" sz="2800" smtClean="0"/>
              <a:t>China realised long ago that raising indirect threats to India’s security through India’s neighbors was more cost-effective and politically shrewd way than taking the country directly.</a:t>
            </a:r>
          </a:p>
          <a:p>
            <a:pPr eaLnBrk="1" hangingPunct="1">
              <a:defRPr/>
            </a:pPr>
            <a:r>
              <a:rPr lang="en-US" sz="2800" smtClean="0"/>
              <a:t>By pursuing a strategy of employing CAT’S PAWS, China avoids presenting India as a rival and can patronizingly talk, as it did after the 1998 nuclear and 1999 missile tests, about the need to avert an Indo-Pak arms race, Kargil and Kashmir.</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62</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B118FD7A-75D2-498B-BF62-DC5585DB1C74}" type="datetime2">
              <a:rPr lang="en-US" smtClean="0"/>
              <a:pPr>
                <a:defRPr/>
              </a:pPr>
              <a:t>Wednesday, August 16, 2023</a:t>
            </a:fld>
            <a:endParaRPr lang="en-US"/>
          </a:p>
        </p:txBody>
      </p:sp>
      <p:sp>
        <p:nvSpPr>
          <p:cNvPr id="51202" name="Rectangle 2"/>
          <p:cNvSpPr>
            <a:spLocks noGrp="1" noChangeArrowheads="1"/>
          </p:cNvSpPr>
          <p:nvPr>
            <p:ph type="title"/>
          </p:nvPr>
        </p:nvSpPr>
        <p:spPr/>
        <p:txBody>
          <a:bodyPr/>
          <a:lstStyle/>
          <a:p>
            <a:pPr eaLnBrk="1" hangingPunct="1">
              <a:defRPr/>
            </a:pPr>
            <a:r>
              <a:rPr lang="en-US" sz="4000" smtClean="0"/>
              <a:t>GLOBAL TRENDS IN MULTIPOLARITY</a:t>
            </a:r>
          </a:p>
        </p:txBody>
      </p:sp>
      <p:sp>
        <p:nvSpPr>
          <p:cNvPr id="51203" name="Rectangle 3"/>
          <p:cNvSpPr>
            <a:spLocks noGrp="1" noChangeArrowheads="1"/>
          </p:cNvSpPr>
          <p:nvPr>
            <p:ph type="body" idx="1"/>
          </p:nvPr>
        </p:nvSpPr>
        <p:spPr/>
        <p:txBody>
          <a:bodyPr/>
          <a:lstStyle/>
          <a:p>
            <a:pPr eaLnBrk="1" hangingPunct="1">
              <a:defRPr/>
            </a:pPr>
            <a:r>
              <a:rPr lang="en-US" dirty="0" smtClean="0"/>
              <a:t>The two global trends of </a:t>
            </a:r>
            <a:r>
              <a:rPr lang="en-US" dirty="0" err="1" smtClean="0"/>
              <a:t>multipolarity</a:t>
            </a:r>
            <a:r>
              <a:rPr lang="en-US" dirty="0" smtClean="0"/>
              <a:t> [rising powers] and non-polarity [failing states] are strongly present in the South Asian context.</a:t>
            </a:r>
          </a:p>
          <a:p>
            <a:pPr eaLnBrk="1" hangingPunct="1">
              <a:defRPr/>
            </a:pPr>
            <a:r>
              <a:rPr lang="en-US" dirty="0" smtClean="0"/>
              <a:t>India’s competitive-cooperative relationship with China is clearly part of the multi-polar trend of rising powers throughout  the world.</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63</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6476C326-FBF8-40B5-9583-493D19A0975C}" type="datetime2">
              <a:rPr lang="en-US" smtClean="0"/>
              <a:pPr>
                <a:defRPr/>
              </a:pPr>
              <a:t>Wednesday, August 16, 2023</a:t>
            </a:fld>
            <a:endParaRPr lang="en-US"/>
          </a:p>
        </p:txBody>
      </p:sp>
      <p:sp>
        <p:nvSpPr>
          <p:cNvPr id="56322" name="Rectangle 2"/>
          <p:cNvSpPr>
            <a:spLocks noGrp="1" noChangeArrowheads="1"/>
          </p:cNvSpPr>
          <p:nvPr>
            <p:ph type="title"/>
          </p:nvPr>
        </p:nvSpPr>
        <p:spPr/>
        <p:txBody>
          <a:bodyPr/>
          <a:lstStyle/>
          <a:p>
            <a:pPr eaLnBrk="1" hangingPunct="1">
              <a:defRPr/>
            </a:pPr>
            <a:r>
              <a:rPr lang="en-US" smtClean="0"/>
              <a:t>TRENDS OF NON-POLARITY</a:t>
            </a:r>
          </a:p>
        </p:txBody>
      </p:sp>
      <p:sp>
        <p:nvSpPr>
          <p:cNvPr id="56323" name="Rectangle 3"/>
          <p:cNvSpPr>
            <a:spLocks noGrp="1" noChangeArrowheads="1"/>
          </p:cNvSpPr>
          <p:nvPr>
            <p:ph type="body" idx="1"/>
          </p:nvPr>
        </p:nvSpPr>
        <p:spPr/>
        <p:txBody>
          <a:bodyPr/>
          <a:lstStyle/>
          <a:p>
            <a:pPr eaLnBrk="1" hangingPunct="1">
              <a:defRPr/>
            </a:pPr>
            <a:r>
              <a:rPr lang="en-US" smtClean="0"/>
              <a:t>While India’s long antagonistic history with Pakistan is increasingly witness to a weakening and a radicalized Pakistani state.</a:t>
            </a:r>
          </a:p>
          <a:p>
            <a:pPr eaLnBrk="1" hangingPunct="1">
              <a:defRPr/>
            </a:pPr>
            <a:r>
              <a:rPr lang="en-US" smtClean="0"/>
              <a:t>In this mixed strategic environment, Indian nuclear weapons are neither a global bane or a coercive form of power for compelling a lopsided agreement on Kashmir. </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64</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245920C6-9300-4F7A-8EFA-59EE97803A93}" type="datetime2">
              <a:rPr lang="en-US" smtClean="0"/>
              <a:pPr>
                <a:defRPr/>
              </a:pPr>
              <a:t>Wednesday, August 16, 2023</a:t>
            </a:fld>
            <a:endParaRPr lang="en-US"/>
          </a:p>
        </p:txBody>
      </p:sp>
      <p:sp>
        <p:nvSpPr>
          <p:cNvPr id="57346" name="Rectangle 2"/>
          <p:cNvSpPr>
            <a:spLocks noGrp="1" noChangeArrowheads="1"/>
          </p:cNvSpPr>
          <p:nvPr>
            <p:ph type="title"/>
          </p:nvPr>
        </p:nvSpPr>
        <p:spPr/>
        <p:txBody>
          <a:bodyPr/>
          <a:lstStyle/>
          <a:p>
            <a:pPr eaLnBrk="1" hangingPunct="1">
              <a:defRPr/>
            </a:pPr>
            <a:r>
              <a:rPr lang="en-US" smtClean="0"/>
              <a:t>SOUTH ASIAN STABILITY</a:t>
            </a:r>
          </a:p>
        </p:txBody>
      </p:sp>
      <p:sp>
        <p:nvSpPr>
          <p:cNvPr id="57347" name="Rectangle 3"/>
          <p:cNvSpPr>
            <a:spLocks noGrp="1" noChangeArrowheads="1"/>
          </p:cNvSpPr>
          <p:nvPr>
            <p:ph type="body" idx="1"/>
          </p:nvPr>
        </p:nvSpPr>
        <p:spPr/>
        <p:txBody>
          <a:bodyPr/>
          <a:lstStyle/>
          <a:p>
            <a:pPr eaLnBrk="1" hangingPunct="1">
              <a:defRPr/>
            </a:pPr>
            <a:r>
              <a:rPr lang="en-US" smtClean="0"/>
              <a:t>Indeed the greatest challenge to South Asian stability is not India’s nuclear capabilities, but rather US grand strategy, which helps fuel centrifugal forces in Pakistan while potentially increasingly the bellicosity of other powers such as Russia and China with potentially negative long-term effects on the currently minimalist Indian nuclear policy.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65</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2FE8A5A2-E2C7-4FD8-974A-64C038569FFC}" type="datetime2">
              <a:rPr lang="en-US" smtClean="0"/>
              <a:pPr>
                <a:defRPr/>
              </a:pPr>
              <a:t>Wednesday, August 16, 2023</a:t>
            </a:fld>
            <a:endParaRPr lang="en-US"/>
          </a:p>
        </p:txBody>
      </p:sp>
      <p:sp>
        <p:nvSpPr>
          <p:cNvPr id="25602" name="Rectangle 2"/>
          <p:cNvSpPr>
            <a:spLocks noGrp="1" noChangeArrowheads="1"/>
          </p:cNvSpPr>
          <p:nvPr>
            <p:ph type="title"/>
          </p:nvPr>
        </p:nvSpPr>
        <p:spPr/>
        <p:txBody>
          <a:bodyPr/>
          <a:lstStyle/>
          <a:p>
            <a:pPr eaLnBrk="1" hangingPunct="1">
              <a:defRPr/>
            </a:pPr>
            <a:r>
              <a:rPr lang="en-US" sz="4000" smtClean="0"/>
              <a:t>COMPLEXITIES COMPOUNDED</a:t>
            </a:r>
          </a:p>
        </p:txBody>
      </p:sp>
      <p:sp>
        <p:nvSpPr>
          <p:cNvPr id="25603" name="Rectangle 3"/>
          <p:cNvSpPr>
            <a:spLocks noGrp="1" noChangeArrowheads="1"/>
          </p:cNvSpPr>
          <p:nvPr>
            <p:ph type="body" idx="1"/>
          </p:nvPr>
        </p:nvSpPr>
        <p:spPr/>
        <p:txBody>
          <a:bodyPr/>
          <a:lstStyle/>
          <a:p>
            <a:pPr eaLnBrk="1" hangingPunct="1">
              <a:lnSpc>
                <a:spcPct val="90000"/>
              </a:lnSpc>
              <a:defRPr/>
            </a:pPr>
            <a:r>
              <a:rPr lang="en-US" smtClean="0"/>
              <a:t>By the ambitions of the biggest player, China, which sees itself as being a global player and not part of any region.</a:t>
            </a:r>
          </a:p>
          <a:p>
            <a:pPr eaLnBrk="1" hangingPunct="1">
              <a:lnSpc>
                <a:spcPct val="90000"/>
              </a:lnSpc>
              <a:defRPr/>
            </a:pPr>
            <a:r>
              <a:rPr lang="en-US" smtClean="0"/>
              <a:t>It is determined to become a world power second to none.</a:t>
            </a:r>
          </a:p>
          <a:p>
            <a:pPr eaLnBrk="1" hangingPunct="1">
              <a:lnSpc>
                <a:spcPct val="90000"/>
              </a:lnSpc>
              <a:defRPr/>
            </a:pPr>
            <a:r>
              <a:rPr lang="en-US" smtClean="0"/>
              <a:t>After the disintegration of the Soviet Union and USA economic crisis and preoccupation with a war on terror in Iraq and Afghanistan</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66</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0A9B6FA6-89DA-434D-8C02-570659EC2B3F}" type="datetime2">
              <a:rPr lang="en-US" smtClean="0"/>
              <a:pPr>
                <a:defRPr/>
              </a:pPr>
              <a:t>Wednesday, August 16, 2023</a:t>
            </a:fld>
            <a:endParaRPr lang="en-US"/>
          </a:p>
        </p:txBody>
      </p:sp>
      <p:sp>
        <p:nvSpPr>
          <p:cNvPr id="26626" name="Rectangle 2"/>
          <p:cNvSpPr>
            <a:spLocks noGrp="1" noChangeArrowheads="1"/>
          </p:cNvSpPr>
          <p:nvPr>
            <p:ph type="title"/>
          </p:nvPr>
        </p:nvSpPr>
        <p:spPr/>
        <p:txBody>
          <a:bodyPr/>
          <a:lstStyle/>
          <a:p>
            <a:pPr eaLnBrk="1" hangingPunct="1">
              <a:defRPr/>
            </a:pPr>
            <a:r>
              <a:rPr lang="en-US" sz="4000" smtClean="0"/>
              <a:t>CHINA’S STRATEGIC CULTURE</a:t>
            </a:r>
          </a:p>
        </p:txBody>
      </p:sp>
      <p:sp>
        <p:nvSpPr>
          <p:cNvPr id="26627" name="Rectangle 3"/>
          <p:cNvSpPr>
            <a:spLocks noGrp="1" noChangeArrowheads="1"/>
          </p:cNvSpPr>
          <p:nvPr>
            <p:ph type="body" idx="1"/>
          </p:nvPr>
        </p:nvSpPr>
        <p:spPr/>
        <p:txBody>
          <a:bodyPr/>
          <a:lstStyle/>
          <a:p>
            <a:pPr eaLnBrk="1" hangingPunct="1">
              <a:lnSpc>
                <a:spcPct val="90000"/>
              </a:lnSpc>
              <a:defRPr/>
            </a:pPr>
            <a:r>
              <a:rPr lang="en-US" smtClean="0"/>
              <a:t>China has emerged as the sole country  with the political will and rapidly rising power to play a central role in world affairs.</a:t>
            </a:r>
          </a:p>
          <a:p>
            <a:pPr eaLnBrk="1" hangingPunct="1">
              <a:lnSpc>
                <a:spcPct val="90000"/>
              </a:lnSpc>
              <a:defRPr/>
            </a:pPr>
            <a:r>
              <a:rPr lang="en-US" smtClean="0"/>
              <a:t>China’s strategic goals aim to achieve military and economic security in a way that would seek to impose limits on the capabilities of its potential rivals and prevent the rise of peer competition</a:t>
            </a:r>
          </a:p>
          <a:p>
            <a:pPr eaLnBrk="1" hangingPunct="1">
              <a:lnSpc>
                <a:spcPct val="90000"/>
              </a:lnSpc>
              <a:defRPr/>
            </a:pPr>
            <a:endParaRPr lang="en-US" smtClean="0"/>
          </a:p>
          <a:p>
            <a:pPr eaLnBrk="1" hangingPunct="1">
              <a:lnSpc>
                <a:spcPct val="90000"/>
              </a:lnSpc>
              <a:defRPr/>
            </a:pPr>
            <a:endParaRPr lang="en-US" smtClean="0"/>
          </a:p>
          <a:p>
            <a:pPr eaLnBrk="1" hangingPunct="1">
              <a:lnSpc>
                <a:spcPct val="90000"/>
              </a:lnSpc>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67</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0F3A7F9D-E6F3-4AC2-BD4C-CC2765A6A858}" type="datetime2">
              <a:rPr lang="en-US" smtClean="0"/>
              <a:pPr>
                <a:defRPr/>
              </a:pPr>
              <a:t>Wednesday, August 16, 2023</a:t>
            </a:fld>
            <a:endParaRPr lang="en-US"/>
          </a:p>
        </p:txBody>
      </p:sp>
      <p:sp>
        <p:nvSpPr>
          <p:cNvPr id="27650" name="Rectangle 2"/>
          <p:cNvSpPr>
            <a:spLocks noGrp="1" noChangeArrowheads="1"/>
          </p:cNvSpPr>
          <p:nvPr>
            <p:ph type="title"/>
          </p:nvPr>
        </p:nvSpPr>
        <p:spPr/>
        <p:txBody>
          <a:bodyPr/>
          <a:lstStyle/>
          <a:p>
            <a:pPr eaLnBrk="1" hangingPunct="1">
              <a:defRPr/>
            </a:pPr>
            <a:r>
              <a:rPr lang="en-US" sz="4000" smtClean="0"/>
              <a:t>CHINA’S DRIVE TO SUPREMACY</a:t>
            </a:r>
          </a:p>
        </p:txBody>
      </p:sp>
      <p:sp>
        <p:nvSpPr>
          <p:cNvPr id="27651" name="Rectangle 3"/>
          <p:cNvSpPr>
            <a:spLocks noGrp="1" noChangeArrowheads="1"/>
          </p:cNvSpPr>
          <p:nvPr>
            <p:ph type="body" idx="1"/>
          </p:nvPr>
        </p:nvSpPr>
        <p:spPr/>
        <p:txBody>
          <a:bodyPr/>
          <a:lstStyle/>
          <a:p>
            <a:pPr eaLnBrk="1" hangingPunct="1">
              <a:lnSpc>
                <a:spcPct val="90000"/>
              </a:lnSpc>
              <a:defRPr/>
            </a:pPr>
            <a:r>
              <a:rPr lang="en-US" smtClean="0"/>
              <a:t>Growing strategic shadow over India</a:t>
            </a:r>
          </a:p>
          <a:p>
            <a:pPr eaLnBrk="1" hangingPunct="1">
              <a:lnSpc>
                <a:spcPct val="90000"/>
              </a:lnSpc>
              <a:defRPr/>
            </a:pPr>
            <a:r>
              <a:rPr lang="en-US" smtClean="0"/>
              <a:t>“In the absence of any social, cultural, economic or political commonality or interdependence, a bland policy of improving relations with China”could, over time, convert into an opiate, consequentially persuading us to mortgage the future yet again for illusions about the present.</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68</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BEEE9E08-4069-4C6F-A807-EE957B0A60B7}" type="datetime2">
              <a:rPr lang="en-US" smtClean="0"/>
              <a:pPr>
                <a:defRPr/>
              </a:pPr>
              <a:t>Wednesday, August 16, 2023</a:t>
            </a:fld>
            <a:endParaRPr lang="en-US"/>
          </a:p>
        </p:txBody>
      </p:sp>
      <p:sp>
        <p:nvSpPr>
          <p:cNvPr id="77826" name="Rectangle 2"/>
          <p:cNvSpPr>
            <a:spLocks noGrp="1" noChangeArrowheads="1"/>
          </p:cNvSpPr>
          <p:nvPr>
            <p:ph type="title"/>
          </p:nvPr>
        </p:nvSpPr>
        <p:spPr/>
        <p:txBody>
          <a:bodyPr/>
          <a:lstStyle/>
          <a:p>
            <a:pPr eaLnBrk="1" hangingPunct="1">
              <a:defRPr/>
            </a:pPr>
            <a:r>
              <a:rPr lang="en-US" sz="4000" smtClean="0"/>
              <a:t>RECENT CRY OVER DALAI LAMA</a:t>
            </a:r>
          </a:p>
        </p:txBody>
      </p:sp>
      <p:sp>
        <p:nvSpPr>
          <p:cNvPr id="77827" name="Rectangle 3"/>
          <p:cNvSpPr>
            <a:spLocks noGrp="1" noChangeArrowheads="1"/>
          </p:cNvSpPr>
          <p:nvPr>
            <p:ph type="body" idx="1"/>
          </p:nvPr>
        </p:nvSpPr>
        <p:spPr/>
        <p:txBody>
          <a:bodyPr/>
          <a:lstStyle/>
          <a:p>
            <a:pPr eaLnBrk="1" hangingPunct="1">
              <a:defRPr/>
            </a:pPr>
            <a:r>
              <a:rPr lang="en-US" smtClean="0"/>
              <a:t>PM Manmohan Singh [US visit- Nov.2009]</a:t>
            </a:r>
          </a:p>
          <a:p>
            <a:pPr eaLnBrk="1" hangingPunct="1">
              <a:buFont typeface="Wingdings" pitchFamily="2" charset="2"/>
              <a:buNone/>
              <a:defRPr/>
            </a:pPr>
            <a:r>
              <a:rPr lang="en-US" smtClean="0"/>
              <a:t>“We want the world to prepare for the peaceful rise of China as a major. So engagement is the right strategy for India as well as for the US. …But there is a certain amount of assertiveness on the Chinese part, I don’t fully understand the reasons for it.”</a:t>
            </a:r>
          </a:p>
          <a:p>
            <a:pPr eaLnBrk="1" hangingPunct="1">
              <a:buFont typeface="Wingdings" pitchFamily="2" charset="2"/>
              <a:buNone/>
              <a:defRPr/>
            </a:pPr>
            <a:endParaRPr lang="en-US" smtClean="0"/>
          </a:p>
          <a:p>
            <a:pPr eaLnBrk="1" hangingPunct="1">
              <a:buFont typeface="Wingdings" pitchFamily="2" charset="2"/>
              <a:buNone/>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69</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NEHRU CREED</a:t>
            </a:r>
            <a:endParaRPr lang="en-US" dirty="0"/>
          </a:p>
        </p:txBody>
      </p:sp>
      <p:sp>
        <p:nvSpPr>
          <p:cNvPr id="3" name="Content Placeholder 2"/>
          <p:cNvSpPr>
            <a:spLocks noGrp="1"/>
          </p:cNvSpPr>
          <p:nvPr>
            <p:ph idx="1"/>
          </p:nvPr>
        </p:nvSpPr>
        <p:spPr/>
        <p:txBody>
          <a:bodyPr/>
          <a:lstStyle/>
          <a:p>
            <a:r>
              <a:rPr lang="en-US" dirty="0" smtClean="0"/>
              <a:t>. An agreement with Bhutan in 1949 turned it into an affiliate, while the 1950 Indo-Nepal Treaty of Peace and Friendship was designed to make the kingdom quasi-independent, and the protectorate status of Sikkim was </a:t>
            </a:r>
            <a:r>
              <a:rPr lang="en-US" dirty="0" err="1" smtClean="0"/>
              <a:t>institutionalised</a:t>
            </a:r>
            <a:r>
              <a:rPr lang="en-US" dirty="0" smtClean="0"/>
              <a:t> with the Indo-Sikkim Treaty of December 1950. </a:t>
            </a: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7</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440CF3C9-993B-438F-BDC2-BF5DB7F9CCE6}" type="datetime2">
              <a:rPr lang="en-US" smtClean="0"/>
              <a:pPr>
                <a:defRPr/>
              </a:pPr>
              <a:t>Wednesday, August 16, 2023</a:t>
            </a:fld>
            <a:endParaRPr lang="en-US"/>
          </a:p>
        </p:txBody>
      </p:sp>
      <p:sp>
        <p:nvSpPr>
          <p:cNvPr id="28674" name="Rectangle 2"/>
          <p:cNvSpPr>
            <a:spLocks noGrp="1" noChangeArrowheads="1"/>
          </p:cNvSpPr>
          <p:nvPr>
            <p:ph type="title"/>
          </p:nvPr>
        </p:nvSpPr>
        <p:spPr/>
        <p:txBody>
          <a:bodyPr/>
          <a:lstStyle/>
          <a:p>
            <a:pPr eaLnBrk="1" hangingPunct="1">
              <a:defRPr/>
            </a:pPr>
            <a:r>
              <a:rPr lang="en-US" sz="4000" smtClean="0"/>
              <a:t>CHINESE STRATEGIC CULTURE</a:t>
            </a:r>
          </a:p>
        </p:txBody>
      </p:sp>
      <p:sp>
        <p:nvSpPr>
          <p:cNvPr id="28675" name="Rectangle 3"/>
          <p:cNvSpPr>
            <a:spLocks noGrp="1" noChangeArrowheads="1"/>
          </p:cNvSpPr>
          <p:nvPr>
            <p:ph type="body" idx="1"/>
          </p:nvPr>
        </p:nvSpPr>
        <p:spPr/>
        <p:txBody>
          <a:bodyPr/>
          <a:lstStyle/>
          <a:p>
            <a:pPr eaLnBrk="1" hangingPunct="1">
              <a:defRPr/>
            </a:pPr>
            <a:r>
              <a:rPr lang="en-US" smtClean="0"/>
              <a:t>Wedded to domination, not so much of the real or potential adversary’s territory as through a psychological subjugation of mind, an emasculation of the adversary’s response options.</a:t>
            </a:r>
          </a:p>
          <a:p>
            <a:pPr eaLnBrk="1" hangingPunct="1">
              <a:defRPr/>
            </a:pPr>
            <a:r>
              <a:rPr lang="en-US" smtClean="0"/>
              <a:t>A requirement of statecraft is to understand one’s enemy well and exploit its internal divisions and weaknesses.</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70</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45968BDB-0736-47BD-9214-285D12A76588}" type="datetime2">
              <a:rPr lang="en-US" smtClean="0"/>
              <a:pPr>
                <a:defRPr/>
              </a:pPr>
              <a:t>Wednesday, August 16, 2023</a:t>
            </a:fld>
            <a:endParaRPr lang="en-US"/>
          </a:p>
        </p:txBody>
      </p:sp>
      <p:sp>
        <p:nvSpPr>
          <p:cNvPr id="78850" name="Rectangle 2"/>
          <p:cNvSpPr>
            <a:spLocks noGrp="1" noChangeArrowheads="1"/>
          </p:cNvSpPr>
          <p:nvPr>
            <p:ph type="title"/>
          </p:nvPr>
        </p:nvSpPr>
        <p:spPr/>
        <p:txBody>
          <a:bodyPr/>
          <a:lstStyle/>
          <a:p>
            <a:pPr eaLnBrk="1" hangingPunct="1">
              <a:defRPr/>
            </a:pPr>
            <a:r>
              <a:rPr lang="en-US" smtClean="0"/>
              <a:t>CHINA’S ASSERTATIVENESS</a:t>
            </a:r>
          </a:p>
        </p:txBody>
      </p:sp>
      <p:sp>
        <p:nvSpPr>
          <p:cNvPr id="78851" name="Rectangle 3"/>
          <p:cNvSpPr>
            <a:spLocks noGrp="1" noChangeArrowheads="1"/>
          </p:cNvSpPr>
          <p:nvPr>
            <p:ph type="body" idx="1"/>
          </p:nvPr>
        </p:nvSpPr>
        <p:spPr/>
        <p:txBody>
          <a:bodyPr/>
          <a:lstStyle/>
          <a:p>
            <a:pPr eaLnBrk="1" hangingPunct="1">
              <a:defRPr/>
            </a:pPr>
            <a:r>
              <a:rPr lang="en-US" sz="2800" smtClean="0"/>
              <a:t>China has resurrected its claim to Arunachal Pradesh- almost three times as large as Taiwan and stepped up military pressure along the 4057kms NE frontier with India through frequent incursions. There has been a perceptible hardening of China’s stance towards India.</a:t>
            </a:r>
          </a:p>
          <a:p>
            <a:pPr eaLnBrk="1" hangingPunct="1">
              <a:defRPr/>
            </a:pPr>
            <a:r>
              <a:rPr lang="en-US" sz="2800" smtClean="0"/>
              <a:t>India unhappy over the Obama statement that gives a role to China in bilateral issues relating to India and Pakistan.</a:t>
            </a:r>
          </a:p>
          <a:p>
            <a:pPr eaLnBrk="1" hangingPunct="1">
              <a:defRPr/>
            </a:pPr>
            <a:endParaRPr lang="en-US" sz="280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71</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1E470FD0-A54B-4195-8CB3-2C567AE514FF}" type="datetime2">
              <a:rPr lang="en-US" smtClean="0"/>
              <a:pPr>
                <a:defRPr/>
              </a:pPr>
              <a:t>Wednesday, August 16, 2023</a:t>
            </a:fld>
            <a:endParaRPr lang="en-US"/>
          </a:p>
        </p:txBody>
      </p:sp>
      <p:sp>
        <p:nvSpPr>
          <p:cNvPr id="80898" name="Rectangle 2"/>
          <p:cNvSpPr>
            <a:spLocks noGrp="1" noChangeArrowheads="1"/>
          </p:cNvSpPr>
          <p:nvPr>
            <p:ph type="title"/>
          </p:nvPr>
        </p:nvSpPr>
        <p:spPr/>
        <p:txBody>
          <a:bodyPr/>
          <a:lstStyle/>
          <a:p>
            <a:pPr eaLnBrk="1" hangingPunct="1">
              <a:defRPr/>
            </a:pPr>
            <a:r>
              <a:rPr lang="en-US" smtClean="0"/>
              <a:t>India’s Strengths</a:t>
            </a:r>
          </a:p>
        </p:txBody>
      </p:sp>
      <p:sp>
        <p:nvSpPr>
          <p:cNvPr id="80899" name="Rectangle 3"/>
          <p:cNvSpPr>
            <a:spLocks noGrp="1" noChangeArrowheads="1"/>
          </p:cNvSpPr>
          <p:nvPr>
            <p:ph type="body" idx="1"/>
          </p:nvPr>
        </p:nvSpPr>
        <p:spPr/>
        <p:txBody>
          <a:bodyPr/>
          <a:lstStyle/>
          <a:p>
            <a:pPr eaLnBrk="1" hangingPunct="1">
              <a:defRPr/>
            </a:pPr>
            <a:r>
              <a:rPr lang="en-US" smtClean="0"/>
              <a:t>“No doubt Chinese growth performance is superior to India’s growth performance. But I always believe that there are other values which are important than the growth of GDP-respect  for fundamental human rights, respect for the rule of law, respect for multi-cultural, multi-ethnic, multi-religious rights”. Said Dr. Singh</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72</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3E852BEB-2F90-45F1-B97C-CC4983F78CA4}" type="datetime2">
              <a:rPr lang="en-US" smtClean="0"/>
              <a:pPr>
                <a:defRPr/>
              </a:pPr>
              <a:t>Wednesday, August 16, 2023</a:t>
            </a:fld>
            <a:endParaRPr lang="en-US"/>
          </a:p>
        </p:txBody>
      </p:sp>
      <p:sp>
        <p:nvSpPr>
          <p:cNvPr id="81922" name="Rectangle 2"/>
          <p:cNvSpPr>
            <a:spLocks noGrp="1" noChangeArrowheads="1"/>
          </p:cNvSpPr>
          <p:nvPr>
            <p:ph type="title"/>
          </p:nvPr>
        </p:nvSpPr>
        <p:spPr/>
        <p:txBody>
          <a:bodyPr/>
          <a:lstStyle/>
          <a:p>
            <a:pPr eaLnBrk="1" hangingPunct="1">
              <a:defRPr/>
            </a:pPr>
            <a:r>
              <a:rPr lang="en-US" smtClean="0"/>
              <a:t>INDIA’S CHOICE</a:t>
            </a:r>
          </a:p>
        </p:txBody>
      </p:sp>
      <p:sp>
        <p:nvSpPr>
          <p:cNvPr id="81923" name="Rectangle 3"/>
          <p:cNvSpPr>
            <a:spLocks noGrp="1" noChangeArrowheads="1"/>
          </p:cNvSpPr>
          <p:nvPr>
            <p:ph type="body" idx="1"/>
          </p:nvPr>
        </p:nvSpPr>
        <p:spPr/>
        <p:txBody>
          <a:bodyPr/>
          <a:lstStyle/>
          <a:p>
            <a:pPr eaLnBrk="1" hangingPunct="1">
              <a:defRPr/>
            </a:pPr>
            <a:r>
              <a:rPr lang="en-US" smtClean="0"/>
              <a:t>Speaking at the Council of Foreign Relations, Washington DC [23/11/2009] , Dr.Singh added India’s reforms would stick, “Once democracy decides on the basis of wide ranging consensus, any reforms that are undertaken will be far more durable, far more effective than the reforms introduced by the writ of ruling group in a non-democratic set up.” </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73</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2B16CD1-D056-469D-BD53-A43C6218130C}" type="datetime2">
              <a:rPr lang="en-US" smtClean="0"/>
              <a:pPr>
                <a:defRPr/>
              </a:pPr>
              <a:t>Wednesday, August 16, 2023</a:t>
            </a:fld>
            <a:endParaRPr lang="en-US"/>
          </a:p>
        </p:txBody>
      </p:sp>
      <p:sp>
        <p:nvSpPr>
          <p:cNvPr id="64514" name="Rectangle 2"/>
          <p:cNvSpPr>
            <a:spLocks noGrp="1" noChangeArrowheads="1"/>
          </p:cNvSpPr>
          <p:nvPr>
            <p:ph type="title"/>
          </p:nvPr>
        </p:nvSpPr>
        <p:spPr/>
        <p:txBody>
          <a:bodyPr/>
          <a:lstStyle/>
          <a:p>
            <a:pPr eaLnBrk="1" hangingPunct="1">
              <a:defRPr/>
            </a:pPr>
            <a:r>
              <a:rPr lang="en-US" smtClean="0"/>
              <a:t>Henry Kissinger</a:t>
            </a:r>
          </a:p>
        </p:txBody>
      </p:sp>
      <p:sp>
        <p:nvSpPr>
          <p:cNvPr id="64515" name="Rectangle 3"/>
          <p:cNvSpPr>
            <a:spLocks noGrp="1" noChangeArrowheads="1"/>
          </p:cNvSpPr>
          <p:nvPr>
            <p:ph type="body" idx="1"/>
          </p:nvPr>
        </p:nvSpPr>
        <p:spPr/>
        <p:txBody>
          <a:bodyPr/>
          <a:lstStyle/>
          <a:p>
            <a:pPr eaLnBrk="1" hangingPunct="1">
              <a:lnSpc>
                <a:spcPct val="90000"/>
              </a:lnSpc>
              <a:defRPr/>
            </a:pPr>
            <a:r>
              <a:rPr lang="en-US" smtClean="0"/>
              <a:t>Each success only buys an admission ticket to a more difficult problem.</a:t>
            </a:r>
          </a:p>
          <a:p>
            <a:pPr eaLnBrk="1" hangingPunct="1">
              <a:lnSpc>
                <a:spcPct val="90000"/>
              </a:lnSpc>
              <a:defRPr/>
            </a:pPr>
            <a:r>
              <a:rPr lang="en-US" smtClean="0"/>
              <a:t>In his first term as PM Manmohan Singh did what no other Indian leader did ended decades of Indian’s nuclear apartheid.</a:t>
            </a:r>
          </a:p>
          <a:p>
            <a:pPr eaLnBrk="1" hangingPunct="1">
              <a:lnSpc>
                <a:spcPct val="90000"/>
              </a:lnSpc>
              <a:defRPr/>
            </a:pPr>
            <a:r>
              <a:rPr lang="en-US" smtClean="0"/>
              <a:t>Now maybe building a durable peace with Pakistan. After 26/11, how to tackle Pakistan had become India’s principal foreign policy challenge.</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74</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E5D9F19F-653A-440D-B3AA-A55400E98274}" type="datetime2">
              <a:rPr lang="en-US" smtClean="0"/>
              <a:pPr>
                <a:defRPr/>
              </a:pPr>
              <a:t>Wednesday, August 16, 2023</a:t>
            </a:fld>
            <a:endParaRPr lang="en-US"/>
          </a:p>
        </p:txBody>
      </p:sp>
      <p:sp>
        <p:nvSpPr>
          <p:cNvPr id="29698" name="Rectangle 2"/>
          <p:cNvSpPr>
            <a:spLocks noGrp="1" noChangeArrowheads="1"/>
          </p:cNvSpPr>
          <p:nvPr>
            <p:ph type="title"/>
          </p:nvPr>
        </p:nvSpPr>
        <p:spPr/>
        <p:txBody>
          <a:bodyPr/>
          <a:lstStyle/>
          <a:p>
            <a:pPr eaLnBrk="1" hangingPunct="1">
              <a:defRPr/>
            </a:pPr>
            <a:r>
              <a:rPr lang="en-US" smtClean="0"/>
              <a:t>DEALING WITH PAKISTAN</a:t>
            </a:r>
          </a:p>
        </p:txBody>
      </p:sp>
      <p:sp>
        <p:nvSpPr>
          <p:cNvPr id="29699" name="Rectangle 3"/>
          <p:cNvSpPr>
            <a:spLocks noGrp="1" noChangeArrowheads="1"/>
          </p:cNvSpPr>
          <p:nvPr>
            <p:ph type="body" idx="1"/>
          </p:nvPr>
        </p:nvSpPr>
        <p:spPr/>
        <p:txBody>
          <a:bodyPr/>
          <a:lstStyle/>
          <a:p>
            <a:pPr eaLnBrk="1" hangingPunct="1">
              <a:defRPr/>
            </a:pPr>
            <a:r>
              <a:rPr lang="en-US" sz="2800" smtClean="0"/>
              <a:t>Pakistan has out manoeuvred and outfoxed the much larger India, exception 1971.</a:t>
            </a:r>
          </a:p>
          <a:p>
            <a:pPr eaLnBrk="1" hangingPunct="1">
              <a:defRPr/>
            </a:pPr>
            <a:r>
              <a:rPr lang="en-US" sz="2800" smtClean="0"/>
              <a:t>In its first military confrontation ended with 1/3</a:t>
            </a:r>
            <a:r>
              <a:rPr lang="en-US" sz="2800" baseline="30000" smtClean="0"/>
              <a:t>rd</a:t>
            </a:r>
            <a:r>
              <a:rPr lang="en-US" sz="2800" smtClean="0"/>
              <a:t> of J&amp;K in its control. Helped underpin its intractable hostility with India.</a:t>
            </a:r>
          </a:p>
          <a:p>
            <a:pPr eaLnBrk="1" hangingPunct="1">
              <a:defRPr/>
            </a:pPr>
            <a:r>
              <a:rPr lang="en-US" sz="2800" smtClean="0"/>
              <a:t>When Pakistan has not succeeded militarily, it has succeeded  politically. India’s return of land captured in POK in the 1965 war was tantamount to its renunciation of its claim to POK.</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75</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3EEAB241-D5E1-4B75-8CB7-82223659A18C}" type="datetime2">
              <a:rPr lang="en-US" smtClean="0"/>
              <a:pPr>
                <a:defRPr/>
              </a:pPr>
              <a:t>Wednesday, August 16, 2023</a:t>
            </a:fld>
            <a:endParaRPr lang="en-US"/>
          </a:p>
        </p:txBody>
      </p:sp>
      <p:sp>
        <p:nvSpPr>
          <p:cNvPr id="30722" name="Rectangle 2"/>
          <p:cNvSpPr>
            <a:spLocks noGrp="1" noChangeArrowheads="1"/>
          </p:cNvSpPr>
          <p:nvPr>
            <p:ph type="title"/>
          </p:nvPr>
        </p:nvSpPr>
        <p:spPr/>
        <p:txBody>
          <a:bodyPr/>
          <a:lstStyle/>
          <a:p>
            <a:pPr eaLnBrk="1" hangingPunct="1">
              <a:defRPr/>
            </a:pPr>
            <a:r>
              <a:rPr lang="en-US" smtClean="0"/>
              <a:t>DEALING WITH PAKISTAN</a:t>
            </a:r>
          </a:p>
        </p:txBody>
      </p:sp>
      <p:sp>
        <p:nvSpPr>
          <p:cNvPr id="30723" name="Rectangle 3"/>
          <p:cNvSpPr>
            <a:spLocks noGrp="1" noChangeArrowheads="1"/>
          </p:cNvSpPr>
          <p:nvPr>
            <p:ph type="body" idx="1"/>
          </p:nvPr>
        </p:nvSpPr>
        <p:spPr/>
        <p:txBody>
          <a:bodyPr/>
          <a:lstStyle/>
          <a:p>
            <a:pPr eaLnBrk="1" hangingPunct="1">
              <a:lnSpc>
                <a:spcPct val="90000"/>
              </a:lnSpc>
              <a:defRPr/>
            </a:pPr>
            <a:r>
              <a:rPr lang="en-US" smtClean="0"/>
              <a:t>Despite its decisive defeat in 1971, it outwitted India at the negotiating table at Simla.</a:t>
            </a:r>
          </a:p>
          <a:p>
            <a:pPr eaLnBrk="1" hangingPunct="1">
              <a:lnSpc>
                <a:spcPct val="90000"/>
              </a:lnSpc>
              <a:defRPr/>
            </a:pPr>
            <a:r>
              <a:rPr lang="en-US" smtClean="0"/>
              <a:t>Nuclear threats during the Kargil war, Pakistan was seeking to protect the central objective of its encroachment strategy: To prevent India from fighting the invasion on terms other than set by the enemy.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76</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4B0A5022-BB2F-4E8A-ABED-09A27374C650}" type="datetime2">
              <a:rPr lang="en-US" smtClean="0"/>
              <a:pPr>
                <a:defRPr/>
              </a:pPr>
              <a:t>Wednesday, August 16, 2023</a:t>
            </a:fld>
            <a:endParaRPr lang="en-US"/>
          </a:p>
        </p:txBody>
      </p:sp>
      <p:sp>
        <p:nvSpPr>
          <p:cNvPr id="31746" name="Rectangle 2"/>
          <p:cNvSpPr>
            <a:spLocks noGrp="1" noChangeArrowheads="1"/>
          </p:cNvSpPr>
          <p:nvPr>
            <p:ph type="title"/>
          </p:nvPr>
        </p:nvSpPr>
        <p:spPr/>
        <p:txBody>
          <a:bodyPr/>
          <a:lstStyle/>
          <a:p>
            <a:pPr eaLnBrk="1" hangingPunct="1">
              <a:defRPr/>
            </a:pPr>
            <a:r>
              <a:rPr lang="en-US" smtClean="0"/>
              <a:t>DEALING WITH PAKISTAN</a:t>
            </a:r>
          </a:p>
        </p:txBody>
      </p:sp>
      <p:sp>
        <p:nvSpPr>
          <p:cNvPr id="31747" name="Rectangle 3"/>
          <p:cNvSpPr>
            <a:spLocks noGrp="1" noChangeArrowheads="1"/>
          </p:cNvSpPr>
          <p:nvPr>
            <p:ph type="body" idx="1"/>
          </p:nvPr>
        </p:nvSpPr>
        <p:spPr/>
        <p:txBody>
          <a:bodyPr/>
          <a:lstStyle/>
          <a:p>
            <a:pPr eaLnBrk="1" hangingPunct="1">
              <a:lnSpc>
                <a:spcPct val="90000"/>
              </a:lnSpc>
              <a:defRPr/>
            </a:pPr>
            <a:r>
              <a:rPr lang="en-US" smtClean="0"/>
              <a:t>Credit to the ingenuity to the Pakistan mind. By hook or crook[ beg, borrow and steal], a country with a narrow scientific base has built nuclear and missile capabilities.</a:t>
            </a:r>
          </a:p>
          <a:p>
            <a:pPr eaLnBrk="1" hangingPunct="1">
              <a:lnSpc>
                <a:spcPct val="90000"/>
              </a:lnSpc>
              <a:defRPr/>
            </a:pPr>
            <a:r>
              <a:rPr lang="en-US" smtClean="0"/>
              <a:t>Regards history’s great plunderer-killer Mohammed bin Ghauri as a father-figure and has named its longest range missile after him.</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77</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9ACC9BDC-34A0-4BE9-A0A2-EA741A1AF19E}" type="datetime2">
              <a:rPr lang="en-US" smtClean="0"/>
              <a:pPr>
                <a:defRPr/>
              </a:pPr>
              <a:t>Wednesday, August 16, 2023</a:t>
            </a:fld>
            <a:endParaRPr lang="en-US"/>
          </a:p>
        </p:txBody>
      </p:sp>
      <p:sp>
        <p:nvSpPr>
          <p:cNvPr id="32770" name="Rectangle 2"/>
          <p:cNvSpPr>
            <a:spLocks noGrp="1" noChangeArrowheads="1"/>
          </p:cNvSpPr>
          <p:nvPr>
            <p:ph type="title"/>
          </p:nvPr>
        </p:nvSpPr>
        <p:spPr/>
        <p:txBody>
          <a:bodyPr/>
          <a:lstStyle/>
          <a:p>
            <a:pPr eaLnBrk="1" hangingPunct="1">
              <a:defRPr/>
            </a:pPr>
            <a:r>
              <a:rPr lang="en-US" smtClean="0"/>
              <a:t>INDIA’S POLICY</a:t>
            </a:r>
          </a:p>
        </p:txBody>
      </p:sp>
      <p:sp>
        <p:nvSpPr>
          <p:cNvPr id="32771" name="Rectangle 3"/>
          <p:cNvSpPr>
            <a:spLocks noGrp="1" noChangeArrowheads="1"/>
          </p:cNvSpPr>
          <p:nvPr>
            <p:ph type="body" idx="1"/>
          </p:nvPr>
        </p:nvSpPr>
        <p:spPr/>
        <p:txBody>
          <a:bodyPr/>
          <a:lstStyle/>
          <a:p>
            <a:pPr eaLnBrk="1" hangingPunct="1">
              <a:defRPr/>
            </a:pPr>
            <a:r>
              <a:rPr lang="en-US" smtClean="0"/>
              <a:t>Indians should recognise Pakistan’s grit in singlemindedly pursuing its objectives- whether through a strategic alliance with China or through proxy war.</a:t>
            </a:r>
          </a:p>
          <a:p>
            <a:pPr eaLnBrk="1" hangingPunct="1">
              <a:defRPr/>
            </a:pPr>
            <a:r>
              <a:rPr lang="en-US" smtClean="0"/>
              <a:t>Pakistan realises that it can easily drive itself bankrupt by maintaining its search for military parity with India. Its salvation lies in India’s break up.</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78</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E021FE14-7D7B-488D-A33B-668ABD559CAE}" type="datetime2">
              <a:rPr lang="en-US" smtClean="0"/>
              <a:pPr>
                <a:defRPr/>
              </a:pPr>
              <a:t>Wednesday, August 16, 2023</a:t>
            </a:fld>
            <a:endParaRPr lang="en-US"/>
          </a:p>
        </p:txBody>
      </p:sp>
      <p:sp>
        <p:nvSpPr>
          <p:cNvPr id="33794" name="Rectangle 2"/>
          <p:cNvSpPr>
            <a:spLocks noGrp="1" noChangeArrowheads="1"/>
          </p:cNvSpPr>
          <p:nvPr>
            <p:ph type="title"/>
          </p:nvPr>
        </p:nvSpPr>
        <p:spPr/>
        <p:txBody>
          <a:bodyPr/>
          <a:lstStyle/>
          <a:p>
            <a:pPr eaLnBrk="1" hangingPunct="1">
              <a:defRPr/>
            </a:pPr>
            <a:r>
              <a:rPr lang="en-US" smtClean="0"/>
              <a:t>INDIA’S POLICY</a:t>
            </a:r>
          </a:p>
        </p:txBody>
      </p:sp>
      <p:sp>
        <p:nvSpPr>
          <p:cNvPr id="33795" name="Rectangle 3"/>
          <p:cNvSpPr>
            <a:spLocks noGrp="1" noChangeArrowheads="1"/>
          </p:cNvSpPr>
          <p:nvPr>
            <p:ph type="body" idx="1"/>
          </p:nvPr>
        </p:nvSpPr>
        <p:spPr/>
        <p:txBody>
          <a:bodyPr/>
          <a:lstStyle/>
          <a:p>
            <a:pPr eaLnBrk="1" hangingPunct="1">
              <a:defRPr/>
            </a:pPr>
            <a:r>
              <a:rPr lang="en-US" smtClean="0"/>
              <a:t>Dealing with such a self-willed adversary calls for a clear set of Indian objectives. </a:t>
            </a:r>
          </a:p>
          <a:p>
            <a:pPr eaLnBrk="1" hangingPunct="1">
              <a:defRPr/>
            </a:pPr>
            <a:r>
              <a:rPr lang="en-US" smtClean="0"/>
              <a:t>Knowing the enemy and exploiting its weaknesses demands diligence, steadfastness and modesty.</a:t>
            </a:r>
          </a:p>
          <a:p>
            <a:pPr eaLnBrk="1" hangingPunct="1">
              <a:defRPr/>
            </a:pPr>
            <a:r>
              <a:rPr lang="en-US" smtClean="0"/>
              <a:t>Dismissing Pakistan as an irrational, rogue, delinquent and failed state is a sure way to compound India’s problems.</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79</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Panchsheel</a:t>
            </a:r>
            <a:endParaRPr lang="en-US" dirty="0"/>
          </a:p>
        </p:txBody>
      </p:sp>
      <p:sp>
        <p:nvSpPr>
          <p:cNvPr id="3" name="Content Placeholder 2"/>
          <p:cNvSpPr>
            <a:spLocks noGrp="1"/>
          </p:cNvSpPr>
          <p:nvPr>
            <p:ph idx="1"/>
          </p:nvPr>
        </p:nvSpPr>
        <p:spPr/>
        <p:txBody>
          <a:bodyPr/>
          <a:lstStyle/>
          <a:p>
            <a:r>
              <a:rPr lang="en-US" sz="2800" dirty="0" smtClean="0"/>
              <a:t>The </a:t>
            </a:r>
            <a:r>
              <a:rPr lang="en-US" sz="2800" b="1" dirty="0" smtClean="0"/>
              <a:t>Five Principles of Peaceful Coexistence</a:t>
            </a:r>
            <a:r>
              <a:rPr lang="en-US" sz="2800" dirty="0" smtClean="0"/>
              <a:t>, known in India as the </a:t>
            </a:r>
            <a:r>
              <a:rPr lang="en-US" sz="2800" b="1" dirty="0" err="1" smtClean="0"/>
              <a:t>Panchsheel</a:t>
            </a:r>
            <a:r>
              <a:rPr lang="en-US" sz="2800" b="1" dirty="0" smtClean="0"/>
              <a:t> Treaty</a:t>
            </a:r>
            <a:r>
              <a:rPr lang="en-US" sz="2800" dirty="0" smtClean="0"/>
              <a:t> (from </a:t>
            </a:r>
            <a:r>
              <a:rPr lang="en-US" sz="2800" dirty="0" smtClean="0">
                <a:hlinkClick r:id="rId2" tooltip="Sanskrit"/>
              </a:rPr>
              <a:t>Sanskrit</a:t>
            </a:r>
            <a:r>
              <a:rPr lang="en-US" sz="2800" dirty="0" smtClean="0"/>
              <a:t>, </a:t>
            </a:r>
            <a:r>
              <a:rPr lang="en-US" sz="2800" i="1" dirty="0" err="1" smtClean="0"/>
              <a:t>panch</a:t>
            </a:r>
            <a:r>
              <a:rPr lang="en-US" sz="2800" dirty="0" err="1" smtClean="0"/>
              <a:t>:five</a:t>
            </a:r>
            <a:r>
              <a:rPr lang="en-US" sz="2800" dirty="0" smtClean="0"/>
              <a:t>, </a:t>
            </a:r>
            <a:r>
              <a:rPr lang="en-US" sz="2800" i="1" dirty="0" err="1" smtClean="0"/>
              <a:t>sheel</a:t>
            </a:r>
            <a:r>
              <a:rPr lang="en-US" sz="2800" dirty="0" err="1" smtClean="0"/>
              <a:t>:virtues</a:t>
            </a:r>
            <a:r>
              <a:rPr lang="en-US" sz="2800" dirty="0" smtClean="0"/>
              <a:t>), are a set of principles to govern relations between states. Their first formal codification in treaty form was in an agreement between </a:t>
            </a:r>
            <a:r>
              <a:rPr lang="en-US" sz="2800" dirty="0" smtClean="0">
                <a:hlinkClick r:id="rId3" tooltip="China"/>
              </a:rPr>
              <a:t>China</a:t>
            </a:r>
            <a:r>
              <a:rPr lang="en-US" sz="2800" dirty="0" smtClean="0"/>
              <a:t> and </a:t>
            </a:r>
            <a:r>
              <a:rPr lang="en-US" sz="2800" dirty="0" smtClean="0">
                <a:hlinkClick r:id="rId4" tooltip="India"/>
              </a:rPr>
              <a:t>India</a:t>
            </a:r>
            <a:r>
              <a:rPr lang="en-US" sz="2800" dirty="0" smtClean="0"/>
              <a:t> in 1954. They were enunciated in the preamble to the "Agreement (with exchange of notes) on trade and intercourse between Tibet Region of China and India", which was signed at Peking on 29 April 1954.</a:t>
            </a:r>
            <a:r>
              <a:rPr lang="en-US" dirty="0" smtClean="0"/>
              <a:t>.</a:t>
            </a:r>
          </a:p>
          <a:p>
            <a:pPr lvl="8">
              <a:buNone/>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8</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dirty="0"/>
          </a:p>
        </p:txBody>
      </p:sp>
      <p:sp>
        <p:nvSpPr>
          <p:cNvPr id="6" name="Footer Placeholder 5"/>
          <p:cNvSpPr>
            <a:spLocks noGrp="1"/>
          </p:cNvSpPr>
          <p:nvPr>
            <p:ph type="ftr" sz="quarter" idx="12"/>
          </p:nvPr>
        </p:nvSpPr>
        <p:spPr/>
        <p:txBody>
          <a:bodyPr/>
          <a:lstStyle/>
          <a:p>
            <a:pPr>
              <a:defRPr/>
            </a:pP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462B3321-AC86-49BA-866C-E237BA56A784}" type="datetime2">
              <a:rPr lang="en-US" smtClean="0"/>
              <a:pPr>
                <a:defRPr/>
              </a:pPr>
              <a:t>Wednesday, August 16, 2023</a:t>
            </a:fld>
            <a:endParaRPr lang="en-US"/>
          </a:p>
        </p:txBody>
      </p:sp>
      <p:sp>
        <p:nvSpPr>
          <p:cNvPr id="34818" name="Rectangle 2"/>
          <p:cNvSpPr>
            <a:spLocks noGrp="1" noChangeArrowheads="1"/>
          </p:cNvSpPr>
          <p:nvPr>
            <p:ph type="title"/>
          </p:nvPr>
        </p:nvSpPr>
        <p:spPr/>
        <p:txBody>
          <a:bodyPr/>
          <a:lstStyle/>
          <a:p>
            <a:pPr eaLnBrk="1" hangingPunct="1">
              <a:defRPr/>
            </a:pPr>
            <a:r>
              <a:rPr lang="en-US" smtClean="0"/>
              <a:t>DESCENT INTO CHAOS</a:t>
            </a:r>
          </a:p>
        </p:txBody>
      </p:sp>
      <p:sp>
        <p:nvSpPr>
          <p:cNvPr id="34819" name="Rectangle 3"/>
          <p:cNvSpPr>
            <a:spLocks noGrp="1" noChangeArrowheads="1"/>
          </p:cNvSpPr>
          <p:nvPr>
            <p:ph type="body" idx="1"/>
          </p:nvPr>
        </p:nvSpPr>
        <p:spPr/>
        <p:txBody>
          <a:bodyPr/>
          <a:lstStyle/>
          <a:p>
            <a:pPr eaLnBrk="1" hangingPunct="1">
              <a:lnSpc>
                <a:spcPct val="90000"/>
              </a:lnSpc>
              <a:defRPr/>
            </a:pPr>
            <a:r>
              <a:rPr lang="en-US" smtClean="0"/>
              <a:t>Its obsession with parity and strategic depth- strain </a:t>
            </a:r>
          </a:p>
          <a:p>
            <a:pPr eaLnBrk="1" hangingPunct="1">
              <a:lnSpc>
                <a:spcPct val="90000"/>
              </a:lnSpc>
              <a:defRPr/>
            </a:pPr>
            <a:r>
              <a:rPr lang="en-US" smtClean="0"/>
              <a:t>Ahmed Rashid in his latest book - A sick Pakistan that sits next door to the civil wars in Afghanistan and Tajikistan and an ambitious Iran will make that a very troubled corner of the world, forcing India to affix its attention again northwest wards as it has done through its long history.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80</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9779B80A-D7C0-4C32-834C-4EE12DEE4ACC}" type="datetime2">
              <a:rPr lang="en-US" smtClean="0"/>
              <a:pPr>
                <a:defRPr/>
              </a:pPr>
              <a:t>Wednesday, August 16, 2023</a:t>
            </a:fld>
            <a:endParaRPr lang="en-US"/>
          </a:p>
        </p:txBody>
      </p:sp>
      <p:sp>
        <p:nvSpPr>
          <p:cNvPr id="35842" name="Rectangle 2"/>
          <p:cNvSpPr>
            <a:spLocks noGrp="1" noChangeArrowheads="1"/>
          </p:cNvSpPr>
          <p:nvPr>
            <p:ph type="title"/>
          </p:nvPr>
        </p:nvSpPr>
        <p:spPr/>
        <p:txBody>
          <a:bodyPr/>
          <a:lstStyle/>
          <a:p>
            <a:pPr eaLnBrk="1" hangingPunct="1">
              <a:defRPr/>
            </a:pPr>
            <a:r>
              <a:rPr lang="en-US" smtClean="0"/>
              <a:t>SINO-PAKISTANI NEXUS</a:t>
            </a:r>
          </a:p>
        </p:txBody>
      </p:sp>
      <p:sp>
        <p:nvSpPr>
          <p:cNvPr id="35843" name="Rectangle 3"/>
          <p:cNvSpPr>
            <a:spLocks noGrp="1" noChangeArrowheads="1"/>
          </p:cNvSpPr>
          <p:nvPr>
            <p:ph type="body" idx="1"/>
          </p:nvPr>
        </p:nvSpPr>
        <p:spPr/>
        <p:txBody>
          <a:bodyPr/>
          <a:lstStyle/>
          <a:p>
            <a:pPr eaLnBrk="1" hangingPunct="1">
              <a:defRPr/>
            </a:pPr>
            <a:r>
              <a:rPr lang="en-US" sz="2800" smtClean="0"/>
              <a:t>WMD and Kashmir</a:t>
            </a:r>
          </a:p>
          <a:p>
            <a:pPr eaLnBrk="1" hangingPunct="1">
              <a:defRPr/>
            </a:pPr>
            <a:r>
              <a:rPr lang="en-US" sz="2800" smtClean="0"/>
              <a:t>It should deflate Beijing’s audacious attempt to portray itself as an outside party on Kashmir, the occupation of whose areas has given China geographical contiguity with Pakistan and irreparably damaged India’s security.</a:t>
            </a:r>
          </a:p>
          <a:p>
            <a:pPr eaLnBrk="1" hangingPunct="1">
              <a:defRPr/>
            </a:pPr>
            <a:r>
              <a:rPr lang="en-US" sz="2800" smtClean="0"/>
              <a:t>Exploit Pakistan’s virtual annexation of the Northern Areas and demand the annulment of their seizure and the battering away of Shaksgam valley to China.</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81</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EE2A9E00-C557-4DD8-AD33-FFECE2BEDD8E}" type="datetime2">
              <a:rPr lang="en-US" smtClean="0"/>
              <a:pPr>
                <a:defRPr/>
              </a:pPr>
              <a:t>Wednesday, August 16, 2023</a:t>
            </a:fld>
            <a:endParaRPr lang="en-US"/>
          </a:p>
        </p:txBody>
      </p:sp>
      <p:sp>
        <p:nvSpPr>
          <p:cNvPr id="36866" name="Rectangle 2"/>
          <p:cNvSpPr>
            <a:spLocks noGrp="1" noChangeArrowheads="1"/>
          </p:cNvSpPr>
          <p:nvPr>
            <p:ph type="title"/>
          </p:nvPr>
        </p:nvSpPr>
        <p:spPr/>
        <p:txBody>
          <a:bodyPr/>
          <a:lstStyle/>
          <a:p>
            <a:pPr eaLnBrk="1" hangingPunct="1">
              <a:defRPr/>
            </a:pPr>
            <a:r>
              <a:rPr lang="en-US" smtClean="0"/>
              <a:t>DEALING WITH CHINA</a:t>
            </a:r>
          </a:p>
        </p:txBody>
      </p:sp>
      <p:sp>
        <p:nvSpPr>
          <p:cNvPr id="36867" name="Rectangle 3"/>
          <p:cNvSpPr>
            <a:spLocks noGrp="1" noChangeArrowheads="1"/>
          </p:cNvSpPr>
          <p:nvPr>
            <p:ph type="body" idx="1"/>
          </p:nvPr>
        </p:nvSpPr>
        <p:spPr/>
        <p:txBody>
          <a:bodyPr/>
          <a:lstStyle/>
          <a:p>
            <a:pPr eaLnBrk="1" hangingPunct="1">
              <a:defRPr/>
            </a:pPr>
            <a:r>
              <a:rPr lang="en-US" smtClean="0"/>
              <a:t>India clearly suffers from a Battered victim syndrome arising from its crushing defeat in the 1962 invasion.</a:t>
            </a:r>
          </a:p>
          <a:p>
            <a:pPr eaLnBrk="1" hangingPunct="1">
              <a:defRPr/>
            </a:pPr>
            <a:r>
              <a:rPr lang="en-US" smtClean="0"/>
              <a:t>Gobbled up Tibet, bringing its forces to India’s doorstep, and then furtively nibbled at Indian territories.</a:t>
            </a:r>
          </a:p>
          <a:p>
            <a:pPr eaLnBrk="1" hangingPunct="1">
              <a:defRPr/>
            </a:pPr>
            <a:r>
              <a:rPr lang="en-US" smtClean="0"/>
              <a:t>Finger in Sikkim, Arunachal Pradesh, Aksai Chin.</a:t>
            </a:r>
          </a:p>
          <a:p>
            <a:pPr eaLnBrk="1" hangingPunct="1">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82</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BAFE192E-F1EF-46C7-8F5B-2A96970D1990}" type="datetime2">
              <a:rPr lang="en-US" smtClean="0"/>
              <a:pPr>
                <a:defRPr/>
              </a:pPr>
              <a:t>Wednesday, August 16, 2023</a:t>
            </a:fld>
            <a:endParaRPr lang="en-US"/>
          </a:p>
        </p:txBody>
      </p:sp>
      <p:sp>
        <p:nvSpPr>
          <p:cNvPr id="37890" name="Rectangle 2"/>
          <p:cNvSpPr>
            <a:spLocks noGrp="1" noChangeArrowheads="1"/>
          </p:cNvSpPr>
          <p:nvPr>
            <p:ph type="title"/>
          </p:nvPr>
        </p:nvSpPr>
        <p:spPr/>
        <p:txBody>
          <a:bodyPr/>
          <a:lstStyle/>
          <a:p>
            <a:pPr eaLnBrk="1" hangingPunct="1">
              <a:defRPr/>
            </a:pPr>
            <a:r>
              <a:rPr lang="en-US" smtClean="0"/>
              <a:t>DEALING WITH CHINA</a:t>
            </a:r>
          </a:p>
        </p:txBody>
      </p:sp>
      <p:sp>
        <p:nvSpPr>
          <p:cNvPr id="37891" name="Rectangle 3"/>
          <p:cNvSpPr>
            <a:spLocks noGrp="1" noChangeArrowheads="1"/>
          </p:cNvSpPr>
          <p:nvPr>
            <p:ph type="body" idx="1"/>
          </p:nvPr>
        </p:nvSpPr>
        <p:spPr/>
        <p:txBody>
          <a:bodyPr/>
          <a:lstStyle/>
          <a:p>
            <a:pPr eaLnBrk="1" hangingPunct="1">
              <a:defRPr/>
            </a:pPr>
            <a:r>
              <a:rPr lang="en-US" smtClean="0"/>
              <a:t>India  since 1949 has always been willing to go the extra mile to build close ties with China.</a:t>
            </a:r>
          </a:p>
          <a:p>
            <a:pPr eaLnBrk="1" hangingPunct="1">
              <a:defRPr/>
            </a:pPr>
            <a:r>
              <a:rPr lang="en-US" smtClean="0"/>
              <a:t>China’s stated desire to have good relations with New-Delhi is wholly incompatible with its continuing efforts to build up Pakistan as a military counterweight to India. </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83</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D0215A33-0F23-45D9-A86E-DF9F5FB7B375}" type="datetime2">
              <a:rPr lang="en-US" smtClean="0"/>
              <a:pPr>
                <a:defRPr/>
              </a:pPr>
              <a:t>Wednesday, August 16, 2023</a:t>
            </a:fld>
            <a:endParaRPr lang="en-US"/>
          </a:p>
        </p:txBody>
      </p:sp>
      <p:sp>
        <p:nvSpPr>
          <p:cNvPr id="38914" name="Rectangle 2"/>
          <p:cNvSpPr>
            <a:spLocks noGrp="1" noChangeArrowheads="1"/>
          </p:cNvSpPr>
          <p:nvPr>
            <p:ph type="title"/>
          </p:nvPr>
        </p:nvSpPr>
        <p:spPr/>
        <p:txBody>
          <a:bodyPr/>
          <a:lstStyle/>
          <a:p>
            <a:pPr eaLnBrk="1" hangingPunct="1">
              <a:defRPr/>
            </a:pPr>
            <a:r>
              <a:rPr lang="en-US" smtClean="0"/>
              <a:t>STRING OF PEARLS THEORY</a:t>
            </a:r>
          </a:p>
        </p:txBody>
      </p:sp>
      <p:sp>
        <p:nvSpPr>
          <p:cNvPr id="38915" name="Rectangle 3"/>
          <p:cNvSpPr>
            <a:spLocks noGrp="1" noChangeArrowheads="1"/>
          </p:cNvSpPr>
          <p:nvPr>
            <p:ph type="body" idx="1"/>
          </p:nvPr>
        </p:nvSpPr>
        <p:spPr/>
        <p:txBody>
          <a:bodyPr/>
          <a:lstStyle/>
          <a:p>
            <a:pPr eaLnBrk="1" hangingPunct="1">
              <a:defRPr/>
            </a:pPr>
            <a:r>
              <a:rPr lang="en-US" smtClean="0"/>
              <a:t>A grand Chinese design to strategically encircle India has been highlighted by its efforts to build special relationships with Myanmar, Nepal, Bangladesh, Bhutan, Maldives and Sri Lanka.</a:t>
            </a:r>
          </a:p>
          <a:p>
            <a:pPr eaLnBrk="1" hangingPunct="1">
              <a:defRPr/>
            </a:pPr>
            <a:r>
              <a:rPr lang="en-US" smtClean="0"/>
              <a:t>Naval competition in the Indian Ocean pose risks for a potential military conflict.</a:t>
            </a:r>
          </a:p>
          <a:p>
            <a:pPr eaLnBrk="1" hangingPunct="1">
              <a:defRPr/>
            </a:pPr>
            <a:endParaRPr lang="en-US" smtClean="0"/>
          </a:p>
          <a:p>
            <a:pPr eaLnBrk="1" hangingPunct="1">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84</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CE0D6057-8378-49F2-A1B4-43110D18A109}" type="datetime2">
              <a:rPr lang="en-US" smtClean="0"/>
              <a:pPr>
                <a:defRPr/>
              </a:pPr>
              <a:t>Wednesday, August 16, 2023</a:t>
            </a:fld>
            <a:endParaRPr lang="en-US"/>
          </a:p>
        </p:txBody>
      </p:sp>
      <p:sp>
        <p:nvSpPr>
          <p:cNvPr id="39938" name="Rectangle 2"/>
          <p:cNvSpPr>
            <a:spLocks noGrp="1" noChangeArrowheads="1"/>
          </p:cNvSpPr>
          <p:nvPr>
            <p:ph type="title"/>
          </p:nvPr>
        </p:nvSpPr>
        <p:spPr/>
        <p:txBody>
          <a:bodyPr/>
          <a:lstStyle/>
          <a:p>
            <a:pPr eaLnBrk="1" hangingPunct="1">
              <a:defRPr/>
            </a:pPr>
            <a:r>
              <a:rPr lang="en-US" smtClean="0"/>
              <a:t>DEALING WITH CHINA</a:t>
            </a:r>
          </a:p>
        </p:txBody>
      </p:sp>
      <p:sp>
        <p:nvSpPr>
          <p:cNvPr id="39939" name="Rectangle 3"/>
          <p:cNvSpPr>
            <a:spLocks noGrp="1" noChangeArrowheads="1"/>
          </p:cNvSpPr>
          <p:nvPr>
            <p:ph type="body" idx="1"/>
          </p:nvPr>
        </p:nvSpPr>
        <p:spPr/>
        <p:txBody>
          <a:bodyPr/>
          <a:lstStyle/>
          <a:p>
            <a:pPr eaLnBrk="1" hangingPunct="1">
              <a:defRPr/>
            </a:pPr>
            <a:r>
              <a:rPr lang="en-US" sz="2800" smtClean="0"/>
              <a:t>By not defining even the LAC despite continuous border talks since 1981, Beijing obviously wants to keep India under strategic pressure.</a:t>
            </a:r>
          </a:p>
          <a:p>
            <a:pPr eaLnBrk="1" hangingPunct="1">
              <a:defRPr/>
            </a:pPr>
            <a:r>
              <a:rPr lang="en-US" sz="2800" smtClean="0"/>
              <a:t>China’s dragon label has been validated by its actions and policies over the past five decades. In keeping with the mythological creature which is part crocodile, part serpent, China has mixed predatoriness and furtiveness in its India strategy.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85</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E0A33E07-C879-45DA-AC01-E24AB79004C2}" type="datetime2">
              <a:rPr lang="en-US" smtClean="0"/>
              <a:pPr>
                <a:defRPr/>
              </a:pPr>
              <a:t>Wednesday, August 16, 2023</a:t>
            </a:fld>
            <a:endParaRPr lang="en-US"/>
          </a:p>
        </p:txBody>
      </p:sp>
      <p:sp>
        <p:nvSpPr>
          <p:cNvPr id="40962" name="Rectangle 2"/>
          <p:cNvSpPr>
            <a:spLocks noGrp="1" noChangeArrowheads="1"/>
          </p:cNvSpPr>
          <p:nvPr>
            <p:ph type="title"/>
          </p:nvPr>
        </p:nvSpPr>
        <p:spPr/>
        <p:txBody>
          <a:bodyPr/>
          <a:lstStyle/>
          <a:p>
            <a:pPr eaLnBrk="1" hangingPunct="1">
              <a:defRPr/>
            </a:pPr>
            <a:r>
              <a:rPr lang="en-US" smtClean="0"/>
              <a:t>POLICY OF RAPPROCHMENT</a:t>
            </a:r>
          </a:p>
        </p:txBody>
      </p:sp>
      <p:sp>
        <p:nvSpPr>
          <p:cNvPr id="40963" name="Rectangle 3"/>
          <p:cNvSpPr>
            <a:spLocks noGrp="1" noChangeArrowheads="1"/>
          </p:cNvSpPr>
          <p:nvPr>
            <p:ph type="body" idx="1"/>
          </p:nvPr>
        </p:nvSpPr>
        <p:spPr/>
        <p:txBody>
          <a:bodyPr/>
          <a:lstStyle/>
          <a:p>
            <a:pPr eaLnBrk="1" hangingPunct="1">
              <a:defRPr/>
            </a:pPr>
            <a:r>
              <a:rPr lang="en-US" smtClean="0"/>
              <a:t>The engagement  as a front for accelerated containment.</a:t>
            </a:r>
          </a:p>
          <a:p>
            <a:pPr eaLnBrk="1" hangingPunct="1">
              <a:defRPr/>
            </a:pPr>
            <a:r>
              <a:rPr lang="en-US" smtClean="0"/>
              <a:t>Neutralized India’s technological advantages over Pakistan through covert Chinese exports.</a:t>
            </a:r>
          </a:p>
          <a:p>
            <a:pPr eaLnBrk="1" hangingPunct="1">
              <a:defRPr/>
            </a:pPr>
            <a:r>
              <a:rPr lang="en-US" smtClean="0"/>
              <a:t>Boon to China, which sharply stepped up its efforts to tie India to South Asia.</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86</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55D93AC8-2C8F-45CD-B076-C6A51E64EA2C}" type="datetime2">
              <a:rPr lang="en-US" smtClean="0"/>
              <a:pPr>
                <a:defRPr/>
              </a:pPr>
              <a:t>Wednesday, August 16, 2023</a:t>
            </a:fld>
            <a:endParaRPr lang="en-US"/>
          </a:p>
        </p:txBody>
      </p:sp>
      <p:sp>
        <p:nvSpPr>
          <p:cNvPr id="41986" name="Rectangle 2"/>
          <p:cNvSpPr>
            <a:spLocks noGrp="1" noChangeArrowheads="1"/>
          </p:cNvSpPr>
          <p:nvPr>
            <p:ph type="title"/>
          </p:nvPr>
        </p:nvSpPr>
        <p:spPr/>
        <p:txBody>
          <a:bodyPr/>
          <a:lstStyle/>
          <a:p>
            <a:pPr eaLnBrk="1" hangingPunct="1">
              <a:defRPr/>
            </a:pPr>
            <a:r>
              <a:rPr lang="en-US" smtClean="0"/>
              <a:t>CHINA’S POLICY</a:t>
            </a:r>
          </a:p>
        </p:txBody>
      </p:sp>
      <p:sp>
        <p:nvSpPr>
          <p:cNvPr id="41987" name="Rectangle 3"/>
          <p:cNvSpPr>
            <a:spLocks noGrp="1" noChangeArrowheads="1"/>
          </p:cNvSpPr>
          <p:nvPr>
            <p:ph type="body" idx="1"/>
          </p:nvPr>
        </p:nvSpPr>
        <p:spPr/>
        <p:txBody>
          <a:bodyPr/>
          <a:lstStyle/>
          <a:p>
            <a:pPr eaLnBrk="1" hangingPunct="1">
              <a:defRPr/>
            </a:pPr>
            <a:r>
              <a:rPr lang="en-US" sz="2800" smtClean="0"/>
              <a:t>Opened a new front through Myanmar by establishing India directed listening posts at Man-aung, Hainggyi and the Coco and Great Coco islands.</a:t>
            </a:r>
          </a:p>
          <a:p>
            <a:pPr eaLnBrk="1" hangingPunct="1">
              <a:defRPr/>
            </a:pPr>
            <a:r>
              <a:rPr lang="en-US" sz="2800" smtClean="0"/>
              <a:t>Strengthened its operational base in Tibet, building new roads, supply lines and airfields close to the Indian frontier.</a:t>
            </a:r>
          </a:p>
          <a:p>
            <a:pPr eaLnBrk="1" hangingPunct="1">
              <a:defRPr/>
            </a:pPr>
            <a:r>
              <a:rPr lang="en-US" sz="2800" smtClean="0"/>
              <a:t>The first Chinese transfers of missiles and missile technology to Pakistan flowed at the height of the rapprochement.</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87</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78447C48-F539-4E88-A2EC-B010A98143D0}" type="datetime2">
              <a:rPr lang="en-US" smtClean="0"/>
              <a:pPr>
                <a:defRPr/>
              </a:pPr>
              <a:t>Wednesday, August 16, 2023</a:t>
            </a:fld>
            <a:endParaRPr lang="en-US"/>
          </a:p>
        </p:txBody>
      </p:sp>
      <p:sp>
        <p:nvSpPr>
          <p:cNvPr id="43010" name="Rectangle 2"/>
          <p:cNvSpPr>
            <a:spLocks noGrp="1" noChangeArrowheads="1"/>
          </p:cNvSpPr>
          <p:nvPr>
            <p:ph type="title"/>
          </p:nvPr>
        </p:nvSpPr>
        <p:spPr/>
        <p:txBody>
          <a:bodyPr/>
          <a:lstStyle/>
          <a:p>
            <a:pPr eaLnBrk="1" hangingPunct="1">
              <a:defRPr/>
            </a:pPr>
            <a:r>
              <a:rPr lang="en-US" sz="4000" smtClean="0"/>
              <a:t>IMPORTANCE OF PAKISTAN TO CHINA </a:t>
            </a:r>
          </a:p>
        </p:txBody>
      </p:sp>
      <p:sp>
        <p:nvSpPr>
          <p:cNvPr id="43011" name="Rectangle 3"/>
          <p:cNvSpPr>
            <a:spLocks noGrp="1" noChangeArrowheads="1"/>
          </p:cNvSpPr>
          <p:nvPr>
            <p:ph type="body" idx="1"/>
          </p:nvPr>
        </p:nvSpPr>
        <p:spPr/>
        <p:txBody>
          <a:bodyPr/>
          <a:lstStyle/>
          <a:p>
            <a:pPr eaLnBrk="1" hangingPunct="1">
              <a:lnSpc>
                <a:spcPct val="90000"/>
              </a:lnSpc>
              <a:defRPr/>
            </a:pPr>
            <a:r>
              <a:rPr lang="en-US" sz="2800" smtClean="0"/>
              <a:t>The Khushab reactor stands as a monument to clandestine Sino-Pakistani collaboration and to Beijing’s determination to equip its ally with not only delivery vehicles and weapon designs, but also plutonium for building compact deliverable warheads.</a:t>
            </a:r>
          </a:p>
          <a:p>
            <a:pPr eaLnBrk="1" hangingPunct="1">
              <a:lnSpc>
                <a:spcPct val="90000"/>
              </a:lnSpc>
              <a:defRPr/>
            </a:pPr>
            <a:r>
              <a:rPr lang="en-US" sz="2800" smtClean="0"/>
              <a:t>No other nation in history has engaged in such sustained collaboration in WMD with another state or continued to make covert transfers in breach of its international legal commitments over so many years.</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88</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332612B9-8920-40E1-BE8B-D103BEE78613}" type="datetime2">
              <a:rPr lang="en-US" smtClean="0"/>
              <a:pPr>
                <a:defRPr/>
              </a:pPr>
              <a:t>Wednesday, August 16, 2023</a:t>
            </a:fld>
            <a:endParaRPr lang="en-US"/>
          </a:p>
        </p:txBody>
      </p:sp>
      <p:sp>
        <p:nvSpPr>
          <p:cNvPr id="44034" name="Rectangle 2"/>
          <p:cNvSpPr>
            <a:spLocks noGrp="1" noChangeArrowheads="1"/>
          </p:cNvSpPr>
          <p:nvPr>
            <p:ph type="title"/>
          </p:nvPr>
        </p:nvSpPr>
        <p:spPr/>
        <p:txBody>
          <a:bodyPr/>
          <a:lstStyle/>
          <a:p>
            <a:pPr eaLnBrk="1" hangingPunct="1">
              <a:defRPr/>
            </a:pPr>
            <a:r>
              <a:rPr lang="en-US" smtClean="0"/>
              <a:t>CHINESE POLICY GOAL</a:t>
            </a:r>
          </a:p>
        </p:txBody>
      </p:sp>
      <p:sp>
        <p:nvSpPr>
          <p:cNvPr id="44035" name="Rectangle 3"/>
          <p:cNvSpPr>
            <a:spLocks noGrp="1" noChangeArrowheads="1"/>
          </p:cNvSpPr>
          <p:nvPr>
            <p:ph type="body" idx="1"/>
          </p:nvPr>
        </p:nvSpPr>
        <p:spPr/>
        <p:txBody>
          <a:bodyPr/>
          <a:lstStyle/>
          <a:p>
            <a:pPr eaLnBrk="1" hangingPunct="1">
              <a:defRPr/>
            </a:pPr>
            <a:r>
              <a:rPr lang="en-US" dirty="0" smtClean="0"/>
              <a:t>Prevent India’s emergence as an overt nuclear weapons state.</a:t>
            </a:r>
          </a:p>
          <a:p>
            <a:pPr eaLnBrk="1" hangingPunct="1">
              <a:defRPr/>
            </a:pPr>
            <a:r>
              <a:rPr lang="en-US" dirty="0" smtClean="0"/>
              <a:t>Aid to Pakistan was designed to lock India in a low level deterrent relationship with Pakistan, with the flow of assistance calibrated to match every Indian advance and keep India confined to the region.</a:t>
            </a:r>
          </a:p>
          <a:p>
            <a:pPr eaLnBrk="1" hangingPunct="1">
              <a:defRPr/>
            </a:pPr>
            <a:endParaRPr lang="en-US" dirty="0" smtClean="0"/>
          </a:p>
          <a:p>
            <a:pPr eaLnBrk="1" hangingPunct="1">
              <a:defRPr/>
            </a:pPr>
            <a:endParaRPr lang="en-US" dirty="0" smtClean="0"/>
          </a:p>
          <a:p>
            <a:pPr eaLnBrk="1" hangingPunct="1">
              <a:defRPr/>
            </a:pPr>
            <a:endParaRPr lang="en-US" dirty="0" smtClean="0"/>
          </a:p>
          <a:p>
            <a:pPr eaLnBrk="1" hangingPunct="1">
              <a:defRPr/>
            </a:pPr>
            <a:endParaRPr lang="en-US" dirty="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89</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Five principles are</a:t>
            </a:r>
            <a:endParaRPr lang="en-US" dirty="0"/>
          </a:p>
        </p:txBody>
      </p:sp>
      <p:sp>
        <p:nvSpPr>
          <p:cNvPr id="3" name="Content Placeholder 2"/>
          <p:cNvSpPr>
            <a:spLocks noGrp="1"/>
          </p:cNvSpPr>
          <p:nvPr>
            <p:ph idx="1"/>
          </p:nvPr>
        </p:nvSpPr>
        <p:spPr/>
        <p:txBody>
          <a:bodyPr/>
          <a:lstStyle/>
          <a:p>
            <a:r>
              <a:rPr lang="en-US" dirty="0" smtClean="0"/>
              <a:t>Mutual respect for each other's territorial integrity and sovereignty.</a:t>
            </a:r>
          </a:p>
          <a:p>
            <a:r>
              <a:rPr lang="en-US" dirty="0" smtClean="0"/>
              <a:t>Mutual non-aggression.</a:t>
            </a:r>
          </a:p>
          <a:p>
            <a:r>
              <a:rPr lang="en-US" dirty="0" smtClean="0"/>
              <a:t>Mutual non-interference in each other's internal affairs.</a:t>
            </a:r>
          </a:p>
          <a:p>
            <a:r>
              <a:rPr lang="en-US" dirty="0" smtClean="0"/>
              <a:t>Equality and cooperation for mutual benefit.</a:t>
            </a:r>
          </a:p>
          <a:p>
            <a:r>
              <a:rPr lang="en-US" dirty="0" smtClean="0">
                <a:hlinkClick r:id="rId2" tooltip="Peaceful co-existence"/>
              </a:rPr>
              <a:t>Peaceful co-existence</a:t>
            </a:r>
            <a:r>
              <a:rPr lang="en-US" dirty="0" smtClean="0"/>
              <a:t>.</a:t>
            </a:r>
          </a:p>
          <a:p>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9</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INDIA-CHINA-MYANMAR</a:t>
            </a:r>
          </a:p>
        </p:txBody>
      </p:sp>
      <p:sp>
        <p:nvSpPr>
          <p:cNvPr id="3" name="Content Placeholder 2"/>
          <p:cNvSpPr>
            <a:spLocks noGrp="1"/>
          </p:cNvSpPr>
          <p:nvPr>
            <p:ph idx="1"/>
          </p:nvPr>
        </p:nvSpPr>
        <p:spPr/>
        <p:txBody>
          <a:bodyPr/>
          <a:lstStyle/>
          <a:p>
            <a:pPr eaLnBrk="1" hangingPunct="1">
              <a:defRPr/>
            </a:pPr>
            <a:r>
              <a:rPr lang="en-US" dirty="0" smtClean="0"/>
              <a:t>The North East and Myanmar has become important as the buffer between India and China. The Energy factor- Gas in Myanmar and </a:t>
            </a:r>
            <a:r>
              <a:rPr lang="en-US" smtClean="0"/>
              <a:t>Chittagong Hills.</a:t>
            </a:r>
            <a:endParaRPr lang="en-US" dirty="0" smtClean="0"/>
          </a:p>
          <a:p>
            <a:pPr eaLnBrk="1" hangingPunct="1">
              <a:defRPr/>
            </a:pPr>
            <a:r>
              <a:rPr lang="en-US" dirty="0" smtClean="0"/>
              <a:t>The </a:t>
            </a:r>
            <a:r>
              <a:rPr lang="en-US" dirty="0" err="1" smtClean="0"/>
              <a:t>civilizational</a:t>
            </a:r>
            <a:r>
              <a:rPr lang="en-US" dirty="0" smtClean="0"/>
              <a:t> clashes between the Buddhists, </a:t>
            </a:r>
            <a:r>
              <a:rPr lang="en-US" dirty="0" err="1" smtClean="0"/>
              <a:t>Rohingas</a:t>
            </a:r>
            <a:r>
              <a:rPr lang="en-US" dirty="0" smtClean="0"/>
              <a:t>[Muslims] and the </a:t>
            </a:r>
            <a:r>
              <a:rPr lang="en-US" dirty="0" err="1" smtClean="0"/>
              <a:t>tribals</a:t>
            </a:r>
            <a:r>
              <a:rPr lang="en-US" dirty="0" smtClean="0"/>
              <a:t> of </a:t>
            </a:r>
            <a:r>
              <a:rPr lang="en-US" dirty="0" err="1" smtClean="0"/>
              <a:t>Asom</a:t>
            </a:r>
            <a:r>
              <a:rPr lang="en-US" dirty="0" smtClean="0"/>
              <a:t> has become extremely volatile.</a:t>
            </a:r>
          </a:p>
        </p:txBody>
      </p:sp>
      <p:sp>
        <p:nvSpPr>
          <p:cNvPr id="4" name="Date Placeholder 3"/>
          <p:cNvSpPr>
            <a:spLocks noGrp="1"/>
          </p:cNvSpPr>
          <p:nvPr>
            <p:ph type="dt" sz="quarter" idx="11"/>
          </p:nvPr>
        </p:nvSpPr>
        <p:spPr/>
        <p:txBody>
          <a:bodyPr/>
          <a:lstStyle/>
          <a:p>
            <a:pPr>
              <a:defRPr/>
            </a:pPr>
            <a:fld id="{FD70634A-5FF5-464F-A6B2-2E2CA7A63DE1}" type="datetime2">
              <a:rPr lang="en-US" smtClean="0"/>
              <a:pPr>
                <a:defRPr/>
              </a:pPr>
              <a:t>Wednesday, August 16, 2023</a:t>
            </a:fld>
            <a:endParaRPr lang="en-US"/>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90</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28B43D6A-F1E0-453E-8A6B-9E75A5A0E0D9}" type="datetime2">
              <a:rPr lang="en-US" smtClean="0"/>
              <a:pPr>
                <a:defRPr/>
              </a:pPr>
              <a:t>Wednesday, August 16, 2023</a:t>
            </a:fld>
            <a:endParaRPr lang="en-US"/>
          </a:p>
        </p:txBody>
      </p:sp>
      <p:sp>
        <p:nvSpPr>
          <p:cNvPr id="45058" name="Rectangle 2"/>
          <p:cNvSpPr>
            <a:spLocks noGrp="1" noChangeArrowheads="1"/>
          </p:cNvSpPr>
          <p:nvPr>
            <p:ph type="title"/>
          </p:nvPr>
        </p:nvSpPr>
        <p:spPr/>
        <p:txBody>
          <a:bodyPr/>
          <a:lstStyle/>
          <a:p>
            <a:pPr eaLnBrk="1" hangingPunct="1">
              <a:defRPr/>
            </a:pPr>
            <a:r>
              <a:rPr lang="en-US" smtClean="0"/>
              <a:t>FOCUS ON ISSUES</a:t>
            </a:r>
          </a:p>
        </p:txBody>
      </p:sp>
      <p:sp>
        <p:nvSpPr>
          <p:cNvPr id="45059" name="Rectangle 3"/>
          <p:cNvSpPr>
            <a:spLocks noGrp="1" noChangeArrowheads="1"/>
          </p:cNvSpPr>
          <p:nvPr>
            <p:ph type="body" idx="1"/>
          </p:nvPr>
        </p:nvSpPr>
        <p:spPr/>
        <p:txBody>
          <a:bodyPr/>
          <a:lstStyle/>
          <a:p>
            <a:pPr eaLnBrk="1" hangingPunct="1">
              <a:defRPr/>
            </a:pPr>
            <a:r>
              <a:rPr lang="en-US" smtClean="0"/>
              <a:t>Territorial disputes- LAC ambiguities</a:t>
            </a:r>
          </a:p>
          <a:p>
            <a:pPr eaLnBrk="1" hangingPunct="1">
              <a:defRPr/>
            </a:pPr>
            <a:r>
              <a:rPr lang="en-US" smtClean="0"/>
              <a:t>Chinese nuclear and missile to Pakistan and military activities in Myanmar, Nepal, Bangladesh and Sri Lanka.</a:t>
            </a:r>
          </a:p>
          <a:p>
            <a:pPr eaLnBrk="1" hangingPunct="1">
              <a:defRPr/>
            </a:pPr>
            <a:r>
              <a:rPr lang="en-US" smtClean="0"/>
              <a:t>Tibet and the Dalai Lama</a:t>
            </a:r>
          </a:p>
          <a:p>
            <a:pPr eaLnBrk="1" hangingPunct="1">
              <a:defRPr/>
            </a:pPr>
            <a:r>
              <a:rPr lang="en-US" smtClean="0"/>
              <a:t>Sikkim, Arunachal Pradesh and 1/5</a:t>
            </a:r>
            <a:r>
              <a:rPr lang="en-US" baseline="30000" smtClean="0"/>
              <a:t>th</a:t>
            </a:r>
            <a:r>
              <a:rPr lang="en-US" smtClean="0"/>
              <a:t> of J&amp;K.</a:t>
            </a:r>
          </a:p>
          <a:p>
            <a:pPr eaLnBrk="1" hangingPunct="1">
              <a:defRPr/>
            </a:pPr>
            <a:endParaRPr lang="en-US" smtClean="0"/>
          </a:p>
          <a:p>
            <a:pPr eaLnBrk="1" hangingPunct="1">
              <a:defRPr/>
            </a:pPr>
            <a:endParaRPr lang="en-US" smtClean="0"/>
          </a:p>
          <a:p>
            <a:pPr eaLnBrk="1" hangingPunct="1">
              <a:defRPr/>
            </a:pPr>
            <a:endParaRPr lang="en-US"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91</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80AC93D4-12E2-4B7A-A396-24ECD5E7CDC5}" type="datetime2">
              <a:rPr lang="en-US" smtClean="0"/>
              <a:pPr>
                <a:defRPr/>
              </a:pPr>
              <a:t>Wednesday, August 16, 2023</a:t>
            </a:fld>
            <a:endParaRPr lang="en-US"/>
          </a:p>
        </p:txBody>
      </p:sp>
      <p:sp>
        <p:nvSpPr>
          <p:cNvPr id="65538" name="Rectangle 2"/>
          <p:cNvSpPr>
            <a:spLocks noGrp="1" noChangeArrowheads="1"/>
          </p:cNvSpPr>
          <p:nvPr>
            <p:ph type="title"/>
          </p:nvPr>
        </p:nvSpPr>
        <p:spPr/>
        <p:txBody>
          <a:bodyPr/>
          <a:lstStyle/>
          <a:p>
            <a:pPr eaLnBrk="1" hangingPunct="1">
              <a:defRPr/>
            </a:pPr>
            <a:r>
              <a:rPr lang="en-US" smtClean="0"/>
              <a:t>RECENT MOVES</a:t>
            </a:r>
          </a:p>
        </p:txBody>
      </p:sp>
      <p:sp>
        <p:nvSpPr>
          <p:cNvPr id="65539" name="Rectangle 3"/>
          <p:cNvSpPr>
            <a:spLocks noGrp="1" noChangeArrowheads="1"/>
          </p:cNvSpPr>
          <p:nvPr>
            <p:ph type="body" idx="1"/>
          </p:nvPr>
        </p:nvSpPr>
        <p:spPr/>
        <p:txBody>
          <a:bodyPr/>
          <a:lstStyle/>
          <a:p>
            <a:pPr eaLnBrk="1" hangingPunct="1">
              <a:lnSpc>
                <a:spcPct val="90000"/>
              </a:lnSpc>
              <a:defRPr/>
            </a:pPr>
            <a:r>
              <a:rPr lang="en-US" smtClean="0"/>
              <a:t>China “ Strings of Pearls” theory working well.</a:t>
            </a:r>
          </a:p>
          <a:p>
            <a:pPr eaLnBrk="1" hangingPunct="1">
              <a:lnSpc>
                <a:spcPct val="90000"/>
              </a:lnSpc>
              <a:defRPr/>
            </a:pPr>
            <a:r>
              <a:rPr lang="en-US" smtClean="0"/>
              <a:t>India has conceded considerable strategic ground to both China and Pakistan who supplied arms to Sri Lanka’s army.</a:t>
            </a:r>
          </a:p>
          <a:p>
            <a:pPr eaLnBrk="1" hangingPunct="1">
              <a:lnSpc>
                <a:spcPct val="90000"/>
              </a:lnSpc>
              <a:defRPr/>
            </a:pPr>
            <a:r>
              <a:rPr lang="en-US" smtClean="0"/>
              <a:t>On Nepal, Maoist leader Prachanda thumbed his nose at India by first state visit to China and then, when he was ousted charged India with conspiracy.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92</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79575ADA-3A1E-41D6-8E63-C10F0301730F}" type="datetime2">
              <a:rPr lang="en-US" smtClean="0"/>
              <a:pPr>
                <a:defRPr/>
              </a:pPr>
              <a:t>Wednesday, August 16, 2023</a:t>
            </a:fld>
            <a:endParaRPr lang="en-US"/>
          </a:p>
        </p:txBody>
      </p:sp>
      <p:sp>
        <p:nvSpPr>
          <p:cNvPr id="66562" name="Rectangle 2"/>
          <p:cNvSpPr>
            <a:spLocks noGrp="1" noChangeArrowheads="1"/>
          </p:cNvSpPr>
          <p:nvPr>
            <p:ph type="title"/>
          </p:nvPr>
        </p:nvSpPr>
        <p:spPr/>
        <p:txBody>
          <a:bodyPr/>
          <a:lstStyle/>
          <a:p>
            <a:pPr eaLnBrk="1" hangingPunct="1">
              <a:defRPr/>
            </a:pPr>
            <a:r>
              <a:rPr lang="en-US" smtClean="0"/>
              <a:t>Recent Moves</a:t>
            </a:r>
          </a:p>
        </p:txBody>
      </p:sp>
      <p:sp>
        <p:nvSpPr>
          <p:cNvPr id="66563" name="Rectangle 3"/>
          <p:cNvSpPr>
            <a:spLocks noGrp="1" noChangeArrowheads="1"/>
          </p:cNvSpPr>
          <p:nvPr>
            <p:ph type="body" idx="1"/>
          </p:nvPr>
        </p:nvSpPr>
        <p:spPr/>
        <p:txBody>
          <a:bodyPr/>
          <a:lstStyle/>
          <a:p>
            <a:pPr eaLnBrk="1" hangingPunct="1">
              <a:lnSpc>
                <a:spcPct val="90000"/>
              </a:lnSpc>
              <a:defRPr/>
            </a:pPr>
            <a:r>
              <a:rPr lang="en-US" smtClean="0"/>
              <a:t>Despite its aggressiveness and border provocations, India’s response to China has been ineffectual and muted.</a:t>
            </a:r>
          </a:p>
          <a:p>
            <a:pPr eaLnBrk="1" hangingPunct="1">
              <a:lnSpc>
                <a:spcPct val="90000"/>
              </a:lnSpc>
              <a:defRPr/>
            </a:pPr>
            <a:r>
              <a:rPr lang="en-US" smtClean="0"/>
              <a:t>India does not seem to have the stomach to take on an increasingly aggressive and nationalistic China.</a:t>
            </a:r>
          </a:p>
          <a:p>
            <a:pPr eaLnBrk="1" hangingPunct="1">
              <a:lnSpc>
                <a:spcPct val="90000"/>
              </a:lnSpc>
              <a:defRPr/>
            </a:pPr>
            <a:r>
              <a:rPr lang="en-US" smtClean="0"/>
              <a:t>While trade relations between the two countries have grown significantly, there is very little progress on the border dispute.</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93</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60250E8C-B111-4C48-B03B-EA052B398396}" type="datetime2">
              <a:rPr lang="en-US" smtClean="0"/>
              <a:pPr>
                <a:defRPr/>
              </a:pPr>
              <a:t>Wednesday, August 16, 2023</a:t>
            </a:fld>
            <a:endParaRPr lang="en-US"/>
          </a:p>
        </p:txBody>
      </p:sp>
      <p:sp>
        <p:nvSpPr>
          <p:cNvPr id="67586" name="Rectangle 2"/>
          <p:cNvSpPr>
            <a:spLocks noGrp="1" noChangeArrowheads="1"/>
          </p:cNvSpPr>
          <p:nvPr>
            <p:ph type="title"/>
          </p:nvPr>
        </p:nvSpPr>
        <p:spPr/>
        <p:txBody>
          <a:bodyPr/>
          <a:lstStyle/>
          <a:p>
            <a:pPr eaLnBrk="1" hangingPunct="1">
              <a:defRPr/>
            </a:pPr>
            <a:r>
              <a:rPr lang="en-US" smtClean="0"/>
              <a:t>Energy Security</a:t>
            </a:r>
          </a:p>
        </p:txBody>
      </p:sp>
      <p:sp>
        <p:nvSpPr>
          <p:cNvPr id="67587" name="Rectangle 3"/>
          <p:cNvSpPr>
            <a:spLocks noGrp="1" noChangeArrowheads="1"/>
          </p:cNvSpPr>
          <p:nvPr>
            <p:ph type="body" idx="1"/>
          </p:nvPr>
        </p:nvSpPr>
        <p:spPr/>
        <p:txBody>
          <a:bodyPr/>
          <a:lstStyle/>
          <a:p>
            <a:pPr eaLnBrk="1" hangingPunct="1">
              <a:defRPr/>
            </a:pPr>
            <a:r>
              <a:rPr lang="en-US" smtClean="0"/>
              <a:t>Nor has India learnt to take a leaf from China’s tremendous success in international trade.</a:t>
            </a:r>
          </a:p>
          <a:p>
            <a:pPr eaLnBrk="1" hangingPunct="1">
              <a:defRPr/>
            </a:pPr>
            <a:r>
              <a:rPr lang="en-US" smtClean="0"/>
              <a:t>To ensure energy security and a market for its goods, China has moved  aggressively to woo African countries.</a:t>
            </a:r>
          </a:p>
          <a:p>
            <a:pPr eaLnBrk="1" hangingPunct="1">
              <a:defRPr/>
            </a:pPr>
            <a:r>
              <a:rPr lang="en-US" smtClean="0"/>
              <a:t>Its close relations with Myanmar to build infrastructure and exploit its gas sources.</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94</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CF53BFD0-1780-4975-B138-D2C07AF3E137}" type="datetime2">
              <a:rPr lang="en-US" smtClean="0"/>
              <a:pPr>
                <a:defRPr/>
              </a:pPr>
              <a:t>Wednesday, August 16, 2023</a:t>
            </a:fld>
            <a:endParaRPr lang="en-US"/>
          </a:p>
        </p:txBody>
      </p:sp>
      <p:sp>
        <p:nvSpPr>
          <p:cNvPr id="68610" name="Rectangle 2"/>
          <p:cNvSpPr>
            <a:spLocks noGrp="1" noChangeArrowheads="1"/>
          </p:cNvSpPr>
          <p:nvPr>
            <p:ph type="title"/>
          </p:nvPr>
        </p:nvSpPr>
        <p:spPr/>
        <p:txBody>
          <a:bodyPr/>
          <a:lstStyle/>
          <a:p>
            <a:pPr eaLnBrk="1" hangingPunct="1">
              <a:defRPr/>
            </a:pPr>
            <a:r>
              <a:rPr lang="en-US" smtClean="0"/>
              <a:t>ASEAN</a:t>
            </a:r>
          </a:p>
        </p:txBody>
      </p:sp>
      <p:sp>
        <p:nvSpPr>
          <p:cNvPr id="68611" name="Rectangle 3"/>
          <p:cNvSpPr>
            <a:spLocks noGrp="1" noChangeArrowheads="1"/>
          </p:cNvSpPr>
          <p:nvPr>
            <p:ph type="body" idx="1"/>
          </p:nvPr>
        </p:nvSpPr>
        <p:spPr/>
        <p:txBody>
          <a:bodyPr/>
          <a:lstStyle/>
          <a:p>
            <a:pPr eaLnBrk="1" hangingPunct="1">
              <a:defRPr/>
            </a:pPr>
            <a:r>
              <a:rPr lang="en-US" smtClean="0"/>
              <a:t>Here China dominates, India had long neglected the region and only in the 1990s launched its “Look East” policy.</a:t>
            </a:r>
          </a:p>
          <a:p>
            <a:pPr eaLnBrk="1" hangingPunct="1">
              <a:defRPr/>
            </a:pPr>
            <a:r>
              <a:rPr lang="en-US" smtClean="0"/>
              <a:t>But it has struggled for the past 4 years to hammer out a Free Trade Agreement with the ASEAN countries, resulting in loss of time and opportunity.</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95</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AEF1764A-5971-4D04-84AD-725393AED4F9}" type="datetime2">
              <a:rPr lang="en-US" smtClean="0"/>
              <a:pPr>
                <a:defRPr/>
              </a:pPr>
              <a:t>Wednesday, August 16, 2023</a:t>
            </a:fld>
            <a:endParaRPr lang="en-US"/>
          </a:p>
        </p:txBody>
      </p:sp>
      <p:sp>
        <p:nvSpPr>
          <p:cNvPr id="69634" name="Rectangle 2"/>
          <p:cNvSpPr>
            <a:spLocks noGrp="1" noChangeArrowheads="1"/>
          </p:cNvSpPr>
          <p:nvPr>
            <p:ph type="title"/>
          </p:nvPr>
        </p:nvSpPr>
        <p:spPr/>
        <p:txBody>
          <a:bodyPr/>
          <a:lstStyle/>
          <a:p>
            <a:pPr eaLnBrk="1" hangingPunct="1">
              <a:defRPr/>
            </a:pPr>
            <a:r>
              <a:rPr lang="en-US" smtClean="0"/>
              <a:t>West and Central Asia</a:t>
            </a:r>
          </a:p>
        </p:txBody>
      </p:sp>
      <p:sp>
        <p:nvSpPr>
          <p:cNvPr id="69635" name="Rectangle 3"/>
          <p:cNvSpPr>
            <a:spLocks noGrp="1" noChangeArrowheads="1"/>
          </p:cNvSpPr>
          <p:nvPr>
            <p:ph type="body" idx="1"/>
          </p:nvPr>
        </p:nvSpPr>
        <p:spPr/>
        <p:txBody>
          <a:bodyPr/>
          <a:lstStyle/>
          <a:p>
            <a:pPr eaLnBrk="1" hangingPunct="1">
              <a:lnSpc>
                <a:spcPct val="90000"/>
              </a:lnSpc>
              <a:defRPr/>
            </a:pPr>
            <a:r>
              <a:rPr lang="en-US" sz="2800" smtClean="0"/>
              <a:t>India’s West Asia policy is no better shape. </a:t>
            </a:r>
          </a:p>
          <a:p>
            <a:pPr eaLnBrk="1" hangingPunct="1">
              <a:lnSpc>
                <a:spcPct val="90000"/>
              </a:lnSpc>
              <a:defRPr/>
            </a:pPr>
            <a:r>
              <a:rPr lang="en-US" sz="2800" smtClean="0"/>
              <a:t>While it has taken strides in its ties with Israel- Tel Aviv is now India’s largest defence seller.</a:t>
            </a:r>
          </a:p>
          <a:p>
            <a:pPr eaLnBrk="1" hangingPunct="1">
              <a:lnSpc>
                <a:spcPct val="90000"/>
              </a:lnSpc>
              <a:defRPr/>
            </a:pPr>
            <a:r>
              <a:rPr lang="en-US" sz="2800" smtClean="0"/>
              <a:t>Relations with most of the Arab states have stagnated.</a:t>
            </a:r>
          </a:p>
          <a:p>
            <a:pPr eaLnBrk="1" hangingPunct="1">
              <a:lnSpc>
                <a:spcPct val="90000"/>
              </a:lnSpc>
              <a:defRPr/>
            </a:pPr>
            <a:r>
              <a:rPr lang="en-US" sz="2800" smtClean="0"/>
              <a:t>A trip to Saudi Arabia, which has recently shown keenness to engage with India is yet to materialize.</a:t>
            </a:r>
          </a:p>
          <a:p>
            <a:pPr eaLnBrk="1" hangingPunct="1">
              <a:lnSpc>
                <a:spcPct val="90000"/>
              </a:lnSpc>
              <a:defRPr/>
            </a:pPr>
            <a:r>
              <a:rPr lang="en-US" sz="2800" smtClean="0"/>
              <a:t>India is rarely consulted on the Palestinian issue and in Iraq its role is even more marginal.</a:t>
            </a:r>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96</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1"/>
          </p:nvPr>
        </p:nvSpPr>
        <p:spPr/>
        <p:txBody>
          <a:bodyPr/>
          <a:lstStyle/>
          <a:p>
            <a:pPr>
              <a:defRPr/>
            </a:pPr>
            <a:fld id="{0AE70F3A-0EAB-4D8B-99C1-BEEB705F2919}" type="datetime2">
              <a:rPr lang="en-US" smtClean="0"/>
              <a:pPr>
                <a:defRPr/>
              </a:pPr>
              <a:t>Wednesday, August 16, 2023</a:t>
            </a:fld>
            <a:endParaRPr lang="en-US"/>
          </a:p>
        </p:txBody>
      </p:sp>
      <p:sp>
        <p:nvSpPr>
          <p:cNvPr id="70658" name="Rectangle 2"/>
          <p:cNvSpPr>
            <a:spLocks noGrp="1" noChangeArrowheads="1"/>
          </p:cNvSpPr>
          <p:nvPr>
            <p:ph type="title"/>
          </p:nvPr>
        </p:nvSpPr>
        <p:spPr/>
        <p:txBody>
          <a:bodyPr/>
          <a:lstStyle/>
          <a:p>
            <a:pPr eaLnBrk="1" hangingPunct="1">
              <a:defRPr/>
            </a:pPr>
            <a:r>
              <a:rPr lang="en-US" smtClean="0"/>
              <a:t>West and Central Asia</a:t>
            </a:r>
          </a:p>
        </p:txBody>
      </p:sp>
      <p:sp>
        <p:nvSpPr>
          <p:cNvPr id="70659" name="Rectangle 3"/>
          <p:cNvSpPr>
            <a:spLocks noGrp="1" noChangeArrowheads="1"/>
          </p:cNvSpPr>
          <p:nvPr>
            <p:ph type="body" idx="1"/>
          </p:nvPr>
        </p:nvSpPr>
        <p:spPr/>
        <p:txBody>
          <a:bodyPr/>
          <a:lstStyle/>
          <a:p>
            <a:pPr eaLnBrk="1" hangingPunct="1">
              <a:defRPr/>
            </a:pPr>
            <a:r>
              <a:rPr lang="en-US" sz="2800" smtClean="0"/>
              <a:t>Iran views India with suspicion following the vote against it at the IAEA under US pressure. Iran-Pakistan pipeline is in cold storage.</a:t>
            </a:r>
          </a:p>
          <a:p>
            <a:pPr eaLnBrk="1" hangingPunct="1">
              <a:defRPr/>
            </a:pPr>
            <a:r>
              <a:rPr lang="en-US" sz="2800" smtClean="0"/>
              <a:t>In Central Asia, India has failed to cash in on the tremendous amount of goodwill that it had built in the CIS, especially during the Soviet era. China, on the other hand has made these countries its economic backyard.</a:t>
            </a:r>
          </a:p>
          <a:p>
            <a:pPr eaLnBrk="1" hangingPunct="1">
              <a:defRPr/>
            </a:pPr>
            <a:endParaRPr lang="en-US" sz="2800" smtClean="0"/>
          </a:p>
        </p:txBody>
      </p:sp>
      <p:sp>
        <p:nvSpPr>
          <p:cNvPr id="6" name="Slide Number Placeholder 5"/>
          <p:cNvSpPr>
            <a:spLocks noGrp="1"/>
          </p:cNvSpPr>
          <p:nvPr>
            <p:ph type="sldNum" sz="quarter" idx="10"/>
          </p:nvPr>
        </p:nvSpPr>
        <p:spPr/>
        <p:txBody>
          <a:bodyPr/>
          <a:lstStyle/>
          <a:p>
            <a:pPr>
              <a:defRPr/>
            </a:pPr>
            <a:fld id="{CEAD7348-669F-4157-8B72-E90E2C3EFE6E}" type="slidenum">
              <a:rPr lang="en-US" smtClean="0"/>
              <a:pPr>
                <a:defRPr/>
              </a:pPr>
              <a:t>97</a:t>
            </a:fld>
            <a:endParaRPr lang="en-US"/>
          </a:p>
        </p:txBody>
      </p:sp>
      <p:sp>
        <p:nvSpPr>
          <p:cNvPr id="7" name="Footer Placeholder 6"/>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policy in West Asia</a:t>
            </a:r>
            <a:endParaRPr lang="en-US" dirty="0"/>
          </a:p>
        </p:txBody>
      </p:sp>
      <p:sp>
        <p:nvSpPr>
          <p:cNvPr id="3" name="Content Placeholder 2"/>
          <p:cNvSpPr>
            <a:spLocks noGrp="1"/>
          </p:cNvSpPr>
          <p:nvPr>
            <p:ph idx="1"/>
          </p:nvPr>
        </p:nvSpPr>
        <p:spPr/>
        <p:txBody>
          <a:bodyPr/>
          <a:lstStyle/>
          <a:p>
            <a:r>
              <a:rPr lang="en-US" dirty="0" smtClean="0"/>
              <a:t>Let an American explain the situation …..</a:t>
            </a:r>
            <a:br>
              <a:rPr lang="en-US" dirty="0" smtClean="0"/>
            </a:br>
            <a:r>
              <a:rPr lang="en-US" dirty="0" smtClean="0"/>
              <a:t/>
            </a:r>
            <a:br>
              <a:rPr lang="en-US" dirty="0" smtClean="0"/>
            </a:br>
            <a:r>
              <a:rPr lang="en-US" dirty="0" smtClean="0"/>
              <a:t>….. The Western powers including Australia, New Zealand and Canada, support the Iraqi government in its fight against ISIS.</a:t>
            </a:r>
            <a:br>
              <a:rPr lang="en-US" dirty="0" smtClean="0"/>
            </a:br>
            <a:r>
              <a:rPr lang="en-US" dirty="0" smtClean="0"/>
              <a:t/>
            </a:r>
            <a:br>
              <a:rPr lang="en-US" dirty="0" smtClean="0"/>
            </a:br>
            <a:r>
              <a:rPr lang="en-US" dirty="0" smtClean="0"/>
              <a:t>We don’t like ISIS, but ISIS is supported by Saudi Arabia who we do like.</a:t>
            </a:r>
            <a:br>
              <a:rPr lang="en-US" dirty="0" smtClean="0"/>
            </a:br>
            <a:r>
              <a:rPr lang="en-US" dirty="0" smtClean="0"/>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98</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dirty="0"/>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policy</a:t>
            </a:r>
            <a:endParaRPr lang="en-US" dirty="0"/>
          </a:p>
        </p:txBody>
      </p:sp>
      <p:sp>
        <p:nvSpPr>
          <p:cNvPr id="3" name="Content Placeholder 2"/>
          <p:cNvSpPr>
            <a:spLocks noGrp="1"/>
          </p:cNvSpPr>
          <p:nvPr>
            <p:ph idx="1"/>
          </p:nvPr>
        </p:nvSpPr>
        <p:spPr/>
        <p:txBody>
          <a:bodyPr/>
          <a:lstStyle/>
          <a:p>
            <a:r>
              <a:rPr lang="en-US" dirty="0" smtClean="0"/>
              <a:t>We don’t like Assad in Syria. We support the fight against him, but</a:t>
            </a:r>
            <a:br>
              <a:rPr lang="en-US" dirty="0" smtClean="0"/>
            </a:br>
            <a:r>
              <a:rPr lang="en-US" dirty="0" smtClean="0"/>
              <a:t>ISIS is also fighting against him.</a:t>
            </a:r>
          </a:p>
          <a:p>
            <a:r>
              <a:rPr lang="en-US" dirty="0" smtClean="0"/>
              <a:t>We don’t like Iran, but Iran supports the Iraqi government in its</a:t>
            </a:r>
            <a:br>
              <a:rPr lang="en-US" dirty="0" smtClean="0"/>
            </a:br>
            <a:r>
              <a:rPr lang="en-US" dirty="0" smtClean="0"/>
              <a:t>fight against ISIS.</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pPr>
              <a:defRPr/>
            </a:pPr>
            <a:fld id="{CEAD7348-669F-4157-8B72-E90E2C3EFE6E}" type="slidenum">
              <a:rPr lang="en-US" smtClean="0"/>
              <a:pPr>
                <a:defRPr/>
              </a:pPr>
              <a:t>99</a:t>
            </a:fld>
            <a:endParaRPr lang="en-US"/>
          </a:p>
        </p:txBody>
      </p:sp>
      <p:sp>
        <p:nvSpPr>
          <p:cNvPr id="5" name="Date Placeholder 4"/>
          <p:cNvSpPr>
            <a:spLocks noGrp="1"/>
          </p:cNvSpPr>
          <p:nvPr>
            <p:ph type="dt" sz="half" idx="11"/>
          </p:nvPr>
        </p:nvSpPr>
        <p:spPr/>
        <p:txBody>
          <a:bodyPr/>
          <a:lstStyle/>
          <a:p>
            <a:pPr>
              <a:defRPr/>
            </a:pPr>
            <a:fld id="{F57CAA4A-87A2-474E-B7A0-05E6E815AB8A}" type="datetime2">
              <a:rPr lang="en-US" smtClean="0"/>
              <a:pPr>
                <a:defRPr/>
              </a:pPr>
              <a:t>Wednesday, August 16, 2023</a:t>
            </a:fld>
            <a:endParaRPr lang="en-US"/>
          </a:p>
        </p:txBody>
      </p:sp>
      <p:sp>
        <p:nvSpPr>
          <p:cNvPr id="6" name="Footer Placeholder 5"/>
          <p:cNvSpPr>
            <a:spLocks noGrp="1"/>
          </p:cNvSpPr>
          <p:nvPr>
            <p:ph type="ftr" sz="quarter" idx="12"/>
          </p:nvPr>
        </p:nvSpPr>
        <p:spPr/>
        <p:txBody>
          <a:bodyPr/>
          <a:lstStyle/>
          <a:p>
            <a:pPr>
              <a:defRPr/>
            </a:pPr>
            <a:r>
              <a:rPr lang="en-US" smtClean="0"/>
              <a:t>SANTISHREE.DHULIPUDI. PANDIT</a:t>
            </a:r>
            <a:endParaRPr lang="en-US"/>
          </a:p>
        </p:txBody>
      </p:sp>
    </p:spTree>
  </p:cSld>
  <p:clrMapOvr>
    <a:masterClrMapping/>
  </p:clrMapOvr>
</p:sld>
</file>

<file path=ppt/theme/theme1.xml><?xml version="1.0" encoding="utf-8"?>
<a:theme xmlns:a="http://schemas.openxmlformats.org/drawingml/2006/main" name="Digital Dots">
  <a:themeElements>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Digital Do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igital Dots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Digital Dots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gital Dots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Digital Dots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Digital Dots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Digital Dots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Digital Dots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Digital Dot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Mountain Top</Template>
  <TotalTime>1731</TotalTime>
  <Words>6304</Words>
  <Application>Microsoft Office PowerPoint</Application>
  <PresentationFormat>On-screen Show (4:3)</PresentationFormat>
  <Paragraphs>720</Paragraphs>
  <Slides>110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110</vt:i4>
      </vt:variant>
    </vt:vector>
  </HeadingPairs>
  <TitlesOfParts>
    <vt:vector size="116" baseType="lpstr">
      <vt:lpstr>Arial</vt:lpstr>
      <vt:lpstr>Berlin Sans FB</vt:lpstr>
      <vt:lpstr>Calibri</vt:lpstr>
      <vt:lpstr>Comic Sans MS</vt:lpstr>
      <vt:lpstr>Wingdings</vt:lpstr>
      <vt:lpstr>Digital Dots</vt:lpstr>
      <vt:lpstr>PowerPoint Presentation</vt:lpstr>
      <vt:lpstr>QUOTE BY SWAMI VIVEKANANDA</vt:lpstr>
      <vt:lpstr>Map- South and South East Asia</vt:lpstr>
      <vt:lpstr>FRAMEWORK OF POWER</vt:lpstr>
      <vt:lpstr>NEHRU CREED</vt:lpstr>
      <vt:lpstr>NEHRU CREED</vt:lpstr>
      <vt:lpstr>NEHRU CREED</vt:lpstr>
      <vt:lpstr>Panchsheel</vt:lpstr>
      <vt:lpstr>Five principles are</vt:lpstr>
      <vt:lpstr>INDIRA DOCTRINE</vt:lpstr>
      <vt:lpstr>INDIRA DOCTRINE</vt:lpstr>
      <vt:lpstr>INDIRA DOCTRINE</vt:lpstr>
      <vt:lpstr>Rajiv doctrine</vt:lpstr>
      <vt:lpstr>RAJIV DOCTRINE</vt:lpstr>
      <vt:lpstr>Rajiv Doctrine </vt:lpstr>
      <vt:lpstr>Rajiv Doctrine</vt:lpstr>
      <vt:lpstr>Rajiv Doctrine</vt:lpstr>
      <vt:lpstr>GUJRAL DOCTRINE-1996</vt:lpstr>
      <vt:lpstr>Gujral Doctrine</vt:lpstr>
      <vt:lpstr>GUJRAL DOCTRINE</vt:lpstr>
      <vt:lpstr>BJP manifesto-2014</vt:lpstr>
      <vt:lpstr>BJP Manifesto- 2014</vt:lpstr>
      <vt:lpstr>PowerPoint Presentation</vt:lpstr>
      <vt:lpstr>THE ASIAN RENAISSANCE</vt:lpstr>
      <vt:lpstr> ASIAN ARCHITECTURE</vt:lpstr>
      <vt:lpstr>ASIAN ARCHITECTURE</vt:lpstr>
      <vt:lpstr> THE GREAT GAME</vt:lpstr>
      <vt:lpstr>ASIAN ROLE</vt:lpstr>
      <vt:lpstr>ASIAN INTERDEPENDENCE</vt:lpstr>
      <vt:lpstr>CHALLENGES</vt:lpstr>
      <vt:lpstr>TERRITORIALITY IN ASIA</vt:lpstr>
      <vt:lpstr>TERRITORIAL DISPUTES</vt:lpstr>
      <vt:lpstr>CENTRE OF TRANSNATIONAL TERRORISM</vt:lpstr>
      <vt:lpstr>Reasons</vt:lpstr>
      <vt:lpstr>Reasons</vt:lpstr>
      <vt:lpstr>Talibanization of Pakistan</vt:lpstr>
      <vt:lpstr>Lebanonization</vt:lpstr>
      <vt:lpstr>     </vt:lpstr>
      <vt:lpstr>POLITICAL CULTURE</vt:lpstr>
      <vt:lpstr>CHANGING CONTOURS OF BUDDHISM IN ASIA</vt:lpstr>
      <vt:lpstr>RELIGION AND POLITICS</vt:lpstr>
      <vt:lpstr>Clash of Civilizations-Islam vs Buddhism</vt:lpstr>
      <vt:lpstr>Clash of Civilization-Islam vs Buddhism</vt:lpstr>
      <vt:lpstr>Islam vs Buddhism</vt:lpstr>
      <vt:lpstr>Islam vs Buddhism</vt:lpstr>
      <vt:lpstr>Commendable work</vt:lpstr>
      <vt:lpstr>INSTABILITY- INTERNAL DISPLACEMENT</vt:lpstr>
      <vt:lpstr>INSTABILITY</vt:lpstr>
      <vt:lpstr>REGIONAL STRATEGIC TRIANGLE</vt:lpstr>
      <vt:lpstr>HOSTILE REGIONAL ENVIRONMENT</vt:lpstr>
      <vt:lpstr>UNIQUE FEATURES</vt:lpstr>
      <vt:lpstr>PARLIAMENT STANDING COMMITTEE ON DEFENCE</vt:lpstr>
      <vt:lpstr>COMPLEX STRATEGIC TRIANGLE</vt:lpstr>
      <vt:lpstr>COMPLEX STRATEGIC TRIANGLE</vt:lpstr>
      <vt:lpstr>STRATEGIC FACTORS</vt:lpstr>
      <vt:lpstr>MISPERCEPTIONS AND SELF- DECEPTION</vt:lpstr>
      <vt:lpstr>THE STABILITY –INSTABILITY PARADOX</vt:lpstr>
      <vt:lpstr>THE STABILITY- INSTABILITY PARADOX</vt:lpstr>
      <vt:lpstr>THE STABILITY- INSTABILITY PARADOX</vt:lpstr>
      <vt:lpstr>SIACHEN REVENGE</vt:lpstr>
      <vt:lpstr>OBESSION WITH KASHMIR</vt:lpstr>
      <vt:lpstr>COMPLEX STRATEGIC TRIANGLE</vt:lpstr>
      <vt:lpstr>GLOBAL TRENDS IN MULTIPOLARITY</vt:lpstr>
      <vt:lpstr>TRENDS OF NON-POLARITY</vt:lpstr>
      <vt:lpstr>SOUTH ASIAN STABILITY</vt:lpstr>
      <vt:lpstr>COMPLEXITIES COMPOUNDED</vt:lpstr>
      <vt:lpstr>CHINA’S STRATEGIC CULTURE</vt:lpstr>
      <vt:lpstr>CHINA’S DRIVE TO SUPREMACY</vt:lpstr>
      <vt:lpstr>RECENT CRY OVER DALAI LAMA</vt:lpstr>
      <vt:lpstr>CHINESE STRATEGIC CULTURE</vt:lpstr>
      <vt:lpstr>CHINA’S ASSERTATIVENESS</vt:lpstr>
      <vt:lpstr>India’s Strengths</vt:lpstr>
      <vt:lpstr>INDIA’S CHOICE</vt:lpstr>
      <vt:lpstr>Henry Kissinger</vt:lpstr>
      <vt:lpstr>DEALING WITH PAKISTAN</vt:lpstr>
      <vt:lpstr>DEALING WITH PAKISTAN</vt:lpstr>
      <vt:lpstr>DEALING WITH PAKISTAN</vt:lpstr>
      <vt:lpstr>INDIA’S POLICY</vt:lpstr>
      <vt:lpstr>INDIA’S POLICY</vt:lpstr>
      <vt:lpstr>DESCENT INTO CHAOS</vt:lpstr>
      <vt:lpstr>SINO-PAKISTANI NEXUS</vt:lpstr>
      <vt:lpstr>DEALING WITH CHINA</vt:lpstr>
      <vt:lpstr>DEALING WITH CHINA</vt:lpstr>
      <vt:lpstr>STRING OF PEARLS THEORY</vt:lpstr>
      <vt:lpstr>DEALING WITH CHINA</vt:lpstr>
      <vt:lpstr>POLICY OF RAPPROCHMENT</vt:lpstr>
      <vt:lpstr>CHINA’S POLICY</vt:lpstr>
      <vt:lpstr>IMPORTANCE OF PAKISTAN TO CHINA </vt:lpstr>
      <vt:lpstr>CHINESE POLICY GOAL</vt:lpstr>
      <vt:lpstr>INDIA-CHINA-MYANMAR</vt:lpstr>
      <vt:lpstr>FOCUS ON ISSUES</vt:lpstr>
      <vt:lpstr>RECENT MOVES</vt:lpstr>
      <vt:lpstr>Recent Moves</vt:lpstr>
      <vt:lpstr>Energy Security</vt:lpstr>
      <vt:lpstr>ASEAN</vt:lpstr>
      <vt:lpstr>West and Central Asia</vt:lpstr>
      <vt:lpstr>West and Central Asia</vt:lpstr>
      <vt:lpstr>US policy in West Asia</vt:lpstr>
      <vt:lpstr>US policy</vt:lpstr>
      <vt:lpstr>US in the Middle East</vt:lpstr>
      <vt:lpstr>US policy in the Middle East</vt:lpstr>
      <vt:lpstr>US policy</vt:lpstr>
      <vt:lpstr>AFGHANISTAN</vt:lpstr>
      <vt:lpstr>CONCLUSION</vt:lpstr>
      <vt:lpstr>CONCLUSION</vt:lpstr>
      <vt:lpstr>CREDIBLE CHINA POLICY</vt:lpstr>
      <vt:lpstr>CREDIBLE POLICY</vt:lpstr>
      <vt:lpstr>COHERENT POLICY</vt:lpstr>
      <vt:lpstr>What Should India do?</vt:lpstr>
      <vt:lpstr>CONCLUSION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 AND HER NEIGHBORHOOD</dc:title>
  <dc:creator>Santishree</dc:creator>
  <cp:lastModifiedBy>admin</cp:lastModifiedBy>
  <cp:revision>77</cp:revision>
  <dcterms:created xsi:type="dcterms:W3CDTF">2008-11-23T11:23:27Z</dcterms:created>
  <dcterms:modified xsi:type="dcterms:W3CDTF">2023-08-16T20:38:55Z</dcterms:modified>
</cp:coreProperties>
</file>