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79" r:id="rId3"/>
    <p:sldId id="280" r:id="rId4"/>
    <p:sldId id="281" r:id="rId5"/>
    <p:sldId id="282" r:id="rId6"/>
    <p:sldId id="283" r:id="rId7"/>
    <p:sldId id="284" r:id="rId8"/>
    <p:sldId id="286" r:id="rId9"/>
    <p:sldId id="287" r:id="rId10"/>
    <p:sldId id="304" r:id="rId11"/>
    <p:sldId id="288" r:id="rId12"/>
    <p:sldId id="289" r:id="rId13"/>
    <p:sldId id="290" r:id="rId14"/>
    <p:sldId id="291" r:id="rId15"/>
    <p:sldId id="292" r:id="rId16"/>
    <p:sldId id="293" r:id="rId17"/>
    <p:sldId id="294" r:id="rId18"/>
    <p:sldId id="296" r:id="rId19"/>
    <p:sldId id="297" r:id="rId20"/>
    <p:sldId id="298" r:id="rId21"/>
    <p:sldId id="300" r:id="rId22"/>
    <p:sldId id="301" r:id="rId23"/>
    <p:sldId id="30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3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4BFC17-9293-4BEB-9F86-F77D25B761AF}" type="datetimeFigureOut">
              <a:rPr lang="en-US" smtClean="0"/>
              <a:t>12/01/2023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276964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4BFC17-9293-4BEB-9F86-F77D25B761AF}" type="datetimeFigureOut">
              <a:rPr lang="en-US" smtClean="0"/>
              <a:t>12/01/2023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235313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4BFC17-9293-4BEB-9F86-F77D25B761AF}" type="datetimeFigureOut">
              <a:rPr lang="en-US" smtClean="0"/>
              <a:t>12/01/2023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2245432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4BFC17-9293-4BEB-9F86-F77D25B761AF}" type="datetimeFigureOut">
              <a:rPr lang="en-US" smtClean="0"/>
              <a:t>12/01/2023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2191769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4BFC17-9293-4BEB-9F86-F77D25B761AF}" type="datetimeFigureOut">
              <a:rPr lang="en-US" smtClean="0"/>
              <a:t>12/01/2023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209742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4BFC17-9293-4BEB-9F86-F77D25B761AF}" type="datetimeFigureOut">
              <a:rPr lang="en-US" smtClean="0"/>
              <a:t>12/01/2023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639997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4BFC17-9293-4BEB-9F86-F77D25B761AF}" type="datetimeFigureOut">
              <a:rPr lang="en-US" smtClean="0"/>
              <a:t>12/01/2023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2648338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4BFC17-9293-4BEB-9F86-F77D25B761AF}" type="datetimeFigureOut">
              <a:rPr lang="en-US" smtClean="0"/>
              <a:t>12/01/2023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2195741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4BFC17-9293-4BEB-9F86-F77D25B761AF}" type="datetimeFigureOut">
              <a:rPr lang="en-US" smtClean="0"/>
              <a:t>12/01/2023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163650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BFC17-9293-4BEB-9F86-F77D25B761AF}" type="datetimeFigureOut">
              <a:rPr lang="en-US" smtClean="0"/>
              <a:t>12/01/2023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410428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BFC17-9293-4BEB-9F86-F77D25B761AF}" type="datetimeFigureOut">
              <a:rPr lang="en-US" smtClean="0"/>
              <a:t>12/01/2023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A50A3-E7FB-4A36-8943-C8F8E8A801E1}" type="slidenum">
              <a:rPr lang="en-US" smtClean="0"/>
              <a:t>‹#›</a:t>
            </a:fld>
            <a:endParaRPr lang="en-US"/>
          </a:p>
        </p:txBody>
      </p:sp>
    </p:spTree>
    <p:extLst>
      <p:ext uri="{BB962C8B-B14F-4D97-AF65-F5344CB8AC3E}">
        <p14:creationId xmlns:p14="http://schemas.microsoft.com/office/powerpoint/2010/main" val="2859411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4">
                <a:lumMod val="40000"/>
                <a:lumOff val="60000"/>
              </a:schemeClr>
            </a:gs>
            <a:gs pos="100000">
              <a:schemeClr val="accent4">
                <a:lumMod val="95000"/>
                <a:lumOff val="5000"/>
              </a:schemeClr>
            </a:gs>
            <a:gs pos="83000">
              <a:schemeClr val="accent4">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BFC17-9293-4BEB-9F86-F77D25B761AF}" type="datetimeFigureOut">
              <a:rPr lang="en-US" smtClean="0"/>
              <a:t>12/01/2023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DA50A3-E7FB-4A36-8943-C8F8E8A801E1}" type="slidenum">
              <a:rPr lang="en-US" smtClean="0"/>
              <a:t>‹#›</a:t>
            </a:fld>
            <a:endParaRPr lang="en-US"/>
          </a:p>
        </p:txBody>
      </p:sp>
    </p:spTree>
    <p:extLst>
      <p:ext uri="{BB962C8B-B14F-4D97-AF65-F5344CB8AC3E}">
        <p14:creationId xmlns:p14="http://schemas.microsoft.com/office/powerpoint/2010/main" val="17122452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emory.libanswers.com/faq/44524"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wordnetweb.princeton.edu/perl/webwn?s=tests" TargetMode="External"/><Relationship Id="rId13" Type="http://schemas.openxmlformats.org/officeDocument/2006/relationships/hyperlink" Target="http://wordnetweb.princeton.edu/perl/webwn?s=method" TargetMode="External"/><Relationship Id="rId3" Type="http://schemas.openxmlformats.org/officeDocument/2006/relationships/hyperlink" Target="http://wordnetweb.princeton.edu/perl/webwn?s=experimentation" TargetMode="External"/><Relationship Id="rId7" Type="http://schemas.openxmlformats.org/officeDocument/2006/relationships/hyperlink" Target="http://wordnetweb.princeton.edu/perl/webwn?s=analysis" TargetMode="External"/><Relationship Id="rId12" Type="http://schemas.openxmlformats.org/officeDocument/2006/relationships/hyperlink" Target="http://wordnetweb.princeton.edu/perl/webwn?s=knowledge" TargetMode="External"/><Relationship Id="rId17" Type="http://schemas.openxmlformats.org/officeDocument/2006/relationships/hyperlink" Target="http://wordnetweb.princeton.edu/perl/webwn?s=development" TargetMode="External"/><Relationship Id="rId2" Type="http://schemas.openxmlformats.org/officeDocument/2006/relationships/hyperlink" Target="http://wordnetweb.princeton.edu/perl/webwn?s=innovation" TargetMode="External"/><Relationship Id="rId16" Type="http://schemas.openxmlformats.org/officeDocument/2006/relationships/hyperlink" Target="http://wordnetweb.princeton.edu/perl/webwn?s=improvement" TargetMode="External"/><Relationship Id="rId1" Type="http://schemas.openxmlformats.org/officeDocument/2006/relationships/slideLayout" Target="../slideLayouts/slideLayout2.xml"/><Relationship Id="rId6" Type="http://schemas.openxmlformats.org/officeDocument/2006/relationships/hyperlink" Target="http://wordnetweb.princeton.edu/perl/webwn?s=Investigation" TargetMode="External"/><Relationship Id="rId11" Type="http://schemas.openxmlformats.org/officeDocument/2006/relationships/hyperlink" Target="http://wordnetweb.princeton.edu/perl/webwn?s=original" TargetMode="External"/><Relationship Id="rId5" Type="http://schemas.openxmlformats.org/officeDocument/2006/relationships/hyperlink" Target="http://wordnetweb.princeton.edu/perl/webwn?s=discovery" TargetMode="External"/><Relationship Id="rId15" Type="http://schemas.openxmlformats.org/officeDocument/2006/relationships/hyperlink" Target="http://wordnetweb.princeton.edu/perl/webwn?s=breakthrough" TargetMode="External"/><Relationship Id="rId10" Type="http://schemas.openxmlformats.org/officeDocument/2006/relationships/hyperlink" Target="http://wordnetweb.princeton.edu/perl/webwn?s=hypothesis" TargetMode="External"/><Relationship Id="rId4" Type="http://schemas.openxmlformats.org/officeDocument/2006/relationships/hyperlink" Target="http://wordnetweb.princeton.edu/perl/webwn?s=risk" TargetMode="External"/><Relationship Id="rId9" Type="http://schemas.openxmlformats.org/officeDocument/2006/relationships/hyperlink" Target="http://wordnetweb.princeton.edu/perl/webwn?s=prove" TargetMode="External"/><Relationship Id="rId14" Type="http://schemas.openxmlformats.org/officeDocument/2006/relationships/hyperlink" Target="http://wordnetweb.princeton.edu/perl/webwn?s=dat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60000"/>
              <a:lumOff val="40000"/>
              <a:alpha val="97000"/>
            </a:schemeClr>
          </a:solidFill>
          <a:effectLst>
            <a:reflection blurRad="508000" stA="96000" endPos="93000" dir="5400000" sy="-100000" algn="bl" rotWithShape="0"/>
          </a:effectLst>
        </p:spPr>
        <p:txBody>
          <a:bodyPr>
            <a:normAutofit/>
          </a:bodyPr>
          <a:lstStyle/>
          <a:p>
            <a:pPr algn="ctr"/>
            <a:r>
              <a:rPr lang="en-US" b="1" dirty="0">
                <a:solidFill>
                  <a:srgbClr val="FFFF00"/>
                </a:solidFill>
                <a:latin typeface="Baskerville Old Face" panose="02020602080505020303" pitchFamily="18" charset="0"/>
              </a:rPr>
              <a:t>Unit </a:t>
            </a:r>
            <a:r>
              <a:rPr lang="en-US" b="1" dirty="0" smtClean="0">
                <a:solidFill>
                  <a:srgbClr val="FFFF00"/>
                </a:solidFill>
                <a:latin typeface="Baskerville Old Face" panose="02020602080505020303" pitchFamily="18" charset="0"/>
              </a:rPr>
              <a:t>I: Introduction</a:t>
            </a:r>
            <a:endParaRPr lang="en-US"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628650" y="1690689"/>
            <a:ext cx="7886700" cy="4486273"/>
          </a:xfrm>
          <a:gradFill>
            <a:gsLst>
              <a:gs pos="98000">
                <a:schemeClr val="accent4">
                  <a:lumMod val="40000"/>
                  <a:lumOff val="60000"/>
                </a:schemeClr>
              </a:gs>
              <a:gs pos="95000">
                <a:schemeClr val="accent4">
                  <a:lumMod val="95000"/>
                  <a:lumOff val="5000"/>
                </a:schemeClr>
              </a:gs>
              <a:gs pos="88000">
                <a:schemeClr val="accent4">
                  <a:lumMod val="60000"/>
                </a:schemeClr>
              </a:gs>
            </a:gsLst>
            <a:path path="circle">
              <a:fillToRect l="50000" t="130000" r="50000" b="-30000"/>
            </a:path>
          </a:gradFill>
        </p:spPr>
        <p:txBody>
          <a:bodyPr/>
          <a:lstStyle/>
          <a:p>
            <a:pPr marL="0" indent="0">
              <a:buNone/>
            </a:pPr>
            <a:endParaRPr lang="en-US" dirty="0" smtClean="0"/>
          </a:p>
          <a:p>
            <a:pPr marL="0" indent="0">
              <a:buNone/>
            </a:pPr>
            <a:endParaRPr lang="en-US" dirty="0"/>
          </a:p>
          <a:p>
            <a:pPr marL="0" indent="0">
              <a:buNone/>
            </a:pPr>
            <a:r>
              <a:rPr lang="en-US" dirty="0" smtClean="0"/>
              <a:t>	</a:t>
            </a:r>
            <a:r>
              <a:rPr lang="en-US" b="1" dirty="0" smtClean="0">
                <a:solidFill>
                  <a:srgbClr val="002060"/>
                </a:solidFill>
                <a:latin typeface="Baskerville Old Face" panose="02020602080505020303" pitchFamily="18" charset="0"/>
              </a:rPr>
              <a:t>A- </a:t>
            </a:r>
            <a:r>
              <a:rPr lang="en-US" b="1" dirty="0">
                <a:solidFill>
                  <a:srgbClr val="002060"/>
                </a:solidFill>
                <a:latin typeface="Baskerville Old Face" panose="02020602080505020303" pitchFamily="18" charset="0"/>
              </a:rPr>
              <a:t>What is research?</a:t>
            </a:r>
          </a:p>
          <a:p>
            <a:pPr marL="0" indent="0">
              <a:buNone/>
            </a:pPr>
            <a:r>
              <a:rPr lang="en-US" b="1" dirty="0" smtClean="0">
                <a:solidFill>
                  <a:srgbClr val="002060"/>
                </a:solidFill>
                <a:latin typeface="Baskerville Old Face" panose="02020602080505020303" pitchFamily="18" charset="0"/>
              </a:rPr>
              <a:t>	B- Qualities </a:t>
            </a:r>
            <a:r>
              <a:rPr lang="en-US" b="1" dirty="0">
                <a:solidFill>
                  <a:srgbClr val="002060"/>
                </a:solidFill>
                <a:latin typeface="Baskerville Old Face" panose="02020602080505020303" pitchFamily="18" charset="0"/>
              </a:rPr>
              <a:t>of a good researcher</a:t>
            </a:r>
          </a:p>
          <a:p>
            <a:pPr marL="0" indent="0">
              <a:buNone/>
            </a:pPr>
            <a:r>
              <a:rPr lang="en-US" b="1" dirty="0" smtClean="0">
                <a:solidFill>
                  <a:srgbClr val="002060"/>
                </a:solidFill>
                <a:latin typeface="Baskerville Old Face" panose="02020602080505020303" pitchFamily="18" charset="0"/>
              </a:rPr>
              <a:t>	C- </a:t>
            </a:r>
            <a:r>
              <a:rPr lang="en-US" b="1" dirty="0">
                <a:solidFill>
                  <a:srgbClr val="002060"/>
                </a:solidFill>
                <a:latin typeface="Baskerville Old Face" panose="02020602080505020303" pitchFamily="18" charset="0"/>
              </a:rPr>
              <a:t>Understanding key terms in Research </a:t>
            </a:r>
            <a:r>
              <a:rPr lang="en-US" b="1" dirty="0" smtClean="0">
                <a:solidFill>
                  <a:srgbClr val="002060"/>
                </a:solidFill>
                <a:latin typeface="Baskerville Old Face" panose="02020602080505020303" pitchFamily="18" charset="0"/>
              </a:rPr>
              <a:t>			writing</a:t>
            </a:r>
            <a:endParaRPr lang="en-US" b="1" dirty="0">
              <a:solidFill>
                <a:srgbClr val="002060"/>
              </a:solidFill>
              <a:latin typeface="Baskerville Old Face" panose="02020602080505020303" pitchFamily="18" charset="0"/>
            </a:endParaRPr>
          </a:p>
          <a:p>
            <a:pPr marL="0" indent="0">
              <a:buNone/>
            </a:pPr>
            <a:r>
              <a:rPr lang="en-US" b="1" dirty="0" smtClean="0">
                <a:solidFill>
                  <a:srgbClr val="002060"/>
                </a:solidFill>
                <a:latin typeface="Baskerville Old Face" panose="02020602080505020303" pitchFamily="18" charset="0"/>
              </a:rPr>
              <a:t>	D- </a:t>
            </a:r>
            <a:r>
              <a:rPr lang="en-US" b="1" dirty="0">
                <a:solidFill>
                  <a:srgbClr val="002060"/>
                </a:solidFill>
                <a:latin typeface="Baskerville Old Face" panose="02020602080505020303" pitchFamily="18" charset="0"/>
              </a:rPr>
              <a:t>Research topic</a:t>
            </a:r>
          </a:p>
          <a:p>
            <a:pPr marL="0" indent="0">
              <a:buNone/>
            </a:pPr>
            <a:endParaRPr lang="en-US" b="1" dirty="0">
              <a:solidFill>
                <a:srgbClr val="002060"/>
              </a:solidFill>
              <a:latin typeface="Baskerville Old Face" panose="02020602080505020303" pitchFamily="18" charset="0"/>
            </a:endParaRPr>
          </a:p>
        </p:txBody>
      </p:sp>
    </p:spTree>
    <p:extLst>
      <p:ext uri="{BB962C8B-B14F-4D97-AF65-F5344CB8AC3E}">
        <p14:creationId xmlns:p14="http://schemas.microsoft.com/office/powerpoint/2010/main" val="4143105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287" y="0"/>
            <a:ext cx="9167287" cy="6858000"/>
          </a:xfrm>
        </p:spPr>
      </p:pic>
    </p:spTree>
    <p:extLst>
      <p:ext uri="{BB962C8B-B14F-4D97-AF65-F5344CB8AC3E}">
        <p14:creationId xmlns:p14="http://schemas.microsoft.com/office/powerpoint/2010/main" val="2951109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rgbClr val="FFFF00"/>
                </a:solidFill>
                <a:latin typeface="Baskerville Old Face" panose="02020602080505020303" pitchFamily="18" charset="0"/>
              </a:rPr>
              <a:t>What is not Research?</a:t>
            </a:r>
            <a:endParaRPr lang="en-US" sz="3200"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p:txBody>
          <a:bodyPr/>
          <a:lstStyle/>
          <a:p>
            <a:r>
              <a:rPr lang="en-US" i="1" dirty="0">
                <a:solidFill>
                  <a:schemeClr val="bg1"/>
                </a:solidFill>
                <a:latin typeface="Times New Roman" panose="02020603050405020304" pitchFamily="18" charset="0"/>
                <a:cs typeface="Times New Roman" panose="02020603050405020304" pitchFamily="18" charset="0"/>
              </a:rPr>
              <a:t>Research isn’t </a:t>
            </a:r>
            <a:r>
              <a:rPr lang="en-US" i="1" dirty="0" smtClean="0">
                <a:solidFill>
                  <a:schemeClr val="bg1"/>
                </a:solidFill>
                <a:latin typeface="Times New Roman" panose="02020603050405020304" pitchFamily="18" charset="0"/>
                <a:cs typeface="Times New Roman" panose="02020603050405020304" pitchFamily="18" charset="0"/>
              </a:rPr>
              <a:t>teaching</a:t>
            </a:r>
          </a:p>
          <a:p>
            <a:r>
              <a:rPr lang="en-US" i="1" dirty="0">
                <a:solidFill>
                  <a:schemeClr val="bg1"/>
                </a:solidFill>
                <a:latin typeface="Times New Roman" panose="02020603050405020304" pitchFamily="18" charset="0"/>
                <a:cs typeface="Times New Roman" panose="02020603050405020304" pitchFamily="18" charset="0"/>
              </a:rPr>
              <a:t>Research isn’t </a:t>
            </a:r>
            <a:r>
              <a:rPr lang="en-US" i="1" dirty="0" smtClean="0">
                <a:solidFill>
                  <a:schemeClr val="bg1"/>
                </a:solidFill>
                <a:latin typeface="Times New Roman" panose="02020603050405020304" pitchFamily="18" charset="0"/>
                <a:cs typeface="Times New Roman" panose="02020603050405020304" pitchFamily="18" charset="0"/>
              </a:rPr>
              <a:t>scholarship</a:t>
            </a:r>
          </a:p>
          <a:p>
            <a:r>
              <a:rPr lang="en-US" i="1" dirty="0">
                <a:solidFill>
                  <a:schemeClr val="bg1"/>
                </a:solidFill>
                <a:latin typeface="Times New Roman" panose="02020603050405020304" pitchFamily="18" charset="0"/>
                <a:cs typeface="Times New Roman" panose="02020603050405020304" pitchFamily="18" charset="0"/>
              </a:rPr>
              <a:t>Research isn’t </a:t>
            </a:r>
            <a:r>
              <a:rPr lang="en-US" i="1" dirty="0" smtClean="0">
                <a:solidFill>
                  <a:schemeClr val="bg1"/>
                </a:solidFill>
                <a:latin typeface="Times New Roman" panose="02020603050405020304" pitchFamily="18" charset="0"/>
                <a:cs typeface="Times New Roman" panose="02020603050405020304" pitchFamily="18" charset="0"/>
              </a:rPr>
              <a:t>encyclopedic.</a:t>
            </a:r>
            <a:r>
              <a:rPr lang="en-US" dirty="0">
                <a:solidFill>
                  <a:schemeClr val="bg1"/>
                </a:solidFill>
                <a:latin typeface="Times New Roman" panose="02020603050405020304" pitchFamily="18" charset="0"/>
                <a:cs typeface="Times New Roman" panose="02020603050405020304" pitchFamily="18" charset="0"/>
              </a:rPr>
              <a:t> </a:t>
            </a:r>
            <a:endParaRPr lang="en-US" dirty="0" smtClean="0">
              <a:solidFill>
                <a:schemeClr val="bg1"/>
              </a:solidFill>
              <a:latin typeface="Times New Roman" panose="02020603050405020304" pitchFamily="18" charset="0"/>
              <a:cs typeface="Times New Roman" panose="02020603050405020304" pitchFamily="18" charset="0"/>
            </a:endParaRPr>
          </a:p>
          <a:p>
            <a:r>
              <a:rPr lang="en-US" i="1" dirty="0">
                <a:solidFill>
                  <a:schemeClr val="bg1"/>
                </a:solidFill>
                <a:latin typeface="Times New Roman" panose="02020603050405020304" pitchFamily="18" charset="0"/>
                <a:cs typeface="Times New Roman" panose="02020603050405020304" pitchFamily="18" charset="0"/>
              </a:rPr>
              <a:t>Research isn’t just data-gathering.</a:t>
            </a:r>
            <a:r>
              <a:rPr lang="en-US" dirty="0">
                <a:solidFill>
                  <a:schemeClr val="bg1"/>
                </a:solidFill>
                <a:latin typeface="Times New Roman" panose="02020603050405020304" pitchFamily="18" charset="0"/>
                <a:cs typeface="Times New Roman" panose="02020603050405020304" pitchFamily="18" charset="0"/>
              </a:rPr>
              <a:t> </a:t>
            </a:r>
            <a:endParaRPr lang="en-US" dirty="0" smtClean="0">
              <a:solidFill>
                <a:schemeClr val="bg1"/>
              </a:solidFill>
              <a:latin typeface="Times New Roman" panose="02020603050405020304" pitchFamily="18" charset="0"/>
              <a:cs typeface="Times New Roman" panose="02020603050405020304" pitchFamily="18" charset="0"/>
            </a:endParaRPr>
          </a:p>
          <a:p>
            <a:r>
              <a:rPr lang="en-US" i="1" dirty="0">
                <a:solidFill>
                  <a:schemeClr val="bg1"/>
                </a:solidFill>
                <a:latin typeface="Times New Roman" panose="02020603050405020304" pitchFamily="18" charset="0"/>
                <a:cs typeface="Times New Roman" panose="02020603050405020304" pitchFamily="18" charset="0"/>
              </a:rPr>
              <a:t>Research isn’t just about </a:t>
            </a:r>
            <a:r>
              <a:rPr lang="en-US" i="1" dirty="0" smtClean="0">
                <a:solidFill>
                  <a:schemeClr val="bg1"/>
                </a:solidFill>
                <a:latin typeface="Times New Roman" panose="02020603050405020304" pitchFamily="18" charset="0"/>
                <a:cs typeface="Times New Roman" panose="02020603050405020304" pitchFamily="18" charset="0"/>
              </a:rPr>
              <a:t>methodology.</a:t>
            </a:r>
          </a:p>
          <a:p>
            <a:r>
              <a:rPr lang="en-US" i="1" dirty="0">
                <a:solidFill>
                  <a:schemeClr val="bg1"/>
                </a:solidFill>
                <a:latin typeface="Times New Roman" panose="02020603050405020304" pitchFamily="18" charset="0"/>
                <a:cs typeface="Times New Roman" panose="02020603050405020304" pitchFamily="18" charset="0"/>
              </a:rPr>
              <a:t>Research isn’t repetition, except in some special </a:t>
            </a:r>
            <a:r>
              <a:rPr lang="en-US" i="1" dirty="0" smtClean="0">
                <a:solidFill>
                  <a:schemeClr val="bg1"/>
                </a:solidFill>
                <a:latin typeface="Times New Roman" panose="02020603050405020304" pitchFamily="18" charset="0"/>
                <a:cs typeface="Times New Roman" panose="02020603050405020304" pitchFamily="18" charset="0"/>
              </a:rPr>
              <a:t>circumstances.</a:t>
            </a:r>
          </a:p>
          <a:p>
            <a:endParaRPr lang="en-US" dirty="0"/>
          </a:p>
        </p:txBody>
      </p:sp>
    </p:spTree>
    <p:extLst>
      <p:ext uri="{BB962C8B-B14F-4D97-AF65-F5344CB8AC3E}">
        <p14:creationId xmlns:p14="http://schemas.microsoft.com/office/powerpoint/2010/main" val="2290828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082041"/>
          </a:xfrm>
        </p:spPr>
        <p:txBody>
          <a:bodyPr>
            <a:normAutofit/>
          </a:bodyPr>
          <a:lstStyle/>
          <a:p>
            <a:pPr algn="ctr"/>
            <a:r>
              <a:rPr lang="en-US" sz="3200" dirty="0">
                <a:solidFill>
                  <a:srgbClr val="FFFF00"/>
                </a:solidFill>
                <a:latin typeface="Baskerville Old Face" panose="02020602080505020303" pitchFamily="18" charset="0"/>
              </a:rPr>
              <a:t>Is </a:t>
            </a:r>
            <a:r>
              <a:rPr lang="en-US" sz="3200" dirty="0" smtClean="0">
                <a:solidFill>
                  <a:srgbClr val="FFFF00"/>
                </a:solidFill>
                <a:latin typeface="Baskerville Old Face" panose="02020602080505020303" pitchFamily="18" charset="0"/>
              </a:rPr>
              <a:t>Development Research</a:t>
            </a:r>
            <a:r>
              <a:rPr lang="en-US" sz="3200" dirty="0">
                <a:solidFill>
                  <a:srgbClr val="FFFF00"/>
                </a:solidFill>
                <a:latin typeface="Baskerville Old Face" panose="02020602080505020303" pitchFamily="18" charset="0"/>
              </a:rPr>
              <a:t>?</a:t>
            </a:r>
          </a:p>
        </p:txBody>
      </p:sp>
      <p:sp>
        <p:nvSpPr>
          <p:cNvPr id="3" name="Content Placeholder 2"/>
          <p:cNvSpPr>
            <a:spLocks noGrp="1"/>
          </p:cNvSpPr>
          <p:nvPr>
            <p:ph idx="1"/>
          </p:nvPr>
        </p:nvSpPr>
        <p:spPr>
          <a:xfrm>
            <a:off x="213360" y="1082040"/>
            <a:ext cx="8686800" cy="5577840"/>
          </a:xfrm>
        </p:spPr>
        <p:txBody>
          <a:bodyPr>
            <a:normAutofit/>
          </a:bodyPr>
          <a:lstStyle/>
          <a:p>
            <a:r>
              <a:rPr lang="en-US" dirty="0" smtClean="0">
                <a:solidFill>
                  <a:schemeClr val="bg1"/>
                </a:solidFill>
              </a:rPr>
              <a:t>Development </a:t>
            </a:r>
            <a:r>
              <a:rPr lang="en-US" dirty="0">
                <a:solidFill>
                  <a:schemeClr val="bg1"/>
                </a:solidFill>
              </a:rPr>
              <a:t>(as in ‘research and development’) may or may not be classified as research, depending on the type of risk involved. </a:t>
            </a:r>
            <a:endParaRPr lang="en-US" dirty="0" smtClean="0">
              <a:solidFill>
                <a:schemeClr val="bg1"/>
              </a:solidFill>
            </a:endParaRPr>
          </a:p>
          <a:p>
            <a:r>
              <a:rPr lang="en-US" dirty="0" smtClean="0">
                <a:solidFill>
                  <a:schemeClr val="bg1"/>
                </a:solidFill>
              </a:rPr>
              <a:t>Sometimes</a:t>
            </a:r>
            <a:r>
              <a:rPr lang="en-US" dirty="0">
                <a:solidFill>
                  <a:schemeClr val="bg1"/>
                </a:solidFill>
              </a:rPr>
              <a:t>, the two are inextricably linked: the research leads to the development and the development refines the research. </a:t>
            </a:r>
            <a:endParaRPr lang="en-US" dirty="0" smtClean="0">
              <a:solidFill>
                <a:schemeClr val="bg1"/>
              </a:solidFill>
            </a:endParaRPr>
          </a:p>
          <a:p>
            <a:r>
              <a:rPr lang="en-US" dirty="0" smtClean="0">
                <a:solidFill>
                  <a:schemeClr val="bg1"/>
                </a:solidFill>
              </a:rPr>
              <a:t>At </a:t>
            </a:r>
            <a:r>
              <a:rPr lang="en-US" dirty="0">
                <a:solidFill>
                  <a:schemeClr val="bg1"/>
                </a:solidFill>
              </a:rPr>
              <a:t>other times, you are creating something new, but it is a new product or process, not new knowledge</a:t>
            </a:r>
            <a:r>
              <a:rPr lang="en-US" dirty="0" smtClean="0">
                <a:solidFill>
                  <a:schemeClr val="bg1"/>
                </a:solidFill>
              </a:rPr>
              <a:t>.</a:t>
            </a:r>
          </a:p>
          <a:p>
            <a:r>
              <a:rPr lang="en-US" dirty="0" smtClean="0">
                <a:solidFill>
                  <a:schemeClr val="bg1"/>
                </a:solidFill>
              </a:rPr>
              <a:t> </a:t>
            </a:r>
            <a:r>
              <a:rPr lang="en-US" dirty="0">
                <a:solidFill>
                  <a:schemeClr val="bg1"/>
                </a:solidFill>
              </a:rPr>
              <a:t>It is based on new knowledge, rather than creating new knowledge</a:t>
            </a:r>
            <a:r>
              <a:rPr lang="en-US" dirty="0" smtClean="0">
                <a:solidFill>
                  <a:schemeClr val="bg1"/>
                </a:solidFill>
              </a:rPr>
              <a:t>.</a:t>
            </a:r>
          </a:p>
          <a:p>
            <a:r>
              <a:rPr lang="en-US" dirty="0" smtClean="0">
                <a:solidFill>
                  <a:schemeClr val="bg1"/>
                </a:solidFill>
              </a:rPr>
              <a:t> </a:t>
            </a:r>
            <a:r>
              <a:rPr lang="en-US" dirty="0">
                <a:solidFill>
                  <a:schemeClr val="bg1"/>
                </a:solidFill>
              </a:rPr>
              <a:t>If the risk involved is a business risk, rather than intellectual risk, then the knowledge is already known</a:t>
            </a:r>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1182240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5243194"/>
          </a:xfrm>
        </p:spPr>
        <p:txBody>
          <a:bodyPr>
            <a:normAutofit/>
          </a:bodyPr>
          <a:lstStyle/>
          <a:p>
            <a:pPr algn="ctr"/>
            <a:r>
              <a:rPr lang="en-US" sz="4800" b="1" dirty="0">
                <a:solidFill>
                  <a:srgbClr val="002060"/>
                </a:solidFill>
                <a:latin typeface="Baskerville Old Face" panose="02020602080505020303" pitchFamily="18" charset="0"/>
              </a:rPr>
              <a:t>B- Qualities </a:t>
            </a:r>
            <a:r>
              <a:rPr lang="en-US" sz="4800" b="1" dirty="0" smtClean="0">
                <a:solidFill>
                  <a:srgbClr val="002060"/>
                </a:solidFill>
                <a:latin typeface="Baskerville Old Face" panose="02020602080505020303" pitchFamily="18" charset="0"/>
              </a:rPr>
              <a:t/>
            </a:r>
            <a:br>
              <a:rPr lang="en-US" sz="4800" b="1" dirty="0" smtClean="0">
                <a:solidFill>
                  <a:srgbClr val="002060"/>
                </a:solidFill>
                <a:latin typeface="Baskerville Old Face" panose="02020602080505020303" pitchFamily="18" charset="0"/>
              </a:rPr>
            </a:br>
            <a:r>
              <a:rPr lang="en-US" sz="4800" b="1" dirty="0" smtClean="0">
                <a:solidFill>
                  <a:srgbClr val="002060"/>
                </a:solidFill>
                <a:latin typeface="Baskerville Old Face" panose="02020602080505020303" pitchFamily="18" charset="0"/>
              </a:rPr>
              <a:t>of </a:t>
            </a:r>
            <a:r>
              <a:rPr lang="en-US" sz="4800" b="1" dirty="0">
                <a:solidFill>
                  <a:srgbClr val="002060"/>
                </a:solidFill>
                <a:latin typeface="Baskerville Old Face" panose="02020602080505020303" pitchFamily="18" charset="0"/>
              </a:rPr>
              <a:t>a </a:t>
            </a:r>
            <a:r>
              <a:rPr lang="en-US" sz="4800" b="1" dirty="0" smtClean="0">
                <a:solidFill>
                  <a:srgbClr val="002060"/>
                </a:solidFill>
                <a:latin typeface="Baskerville Old Face" panose="02020602080505020303" pitchFamily="18" charset="0"/>
              </a:rPr>
              <a:t/>
            </a:r>
            <a:br>
              <a:rPr lang="en-US" sz="4800" b="1" dirty="0" smtClean="0">
                <a:solidFill>
                  <a:srgbClr val="002060"/>
                </a:solidFill>
                <a:latin typeface="Baskerville Old Face" panose="02020602080505020303" pitchFamily="18" charset="0"/>
              </a:rPr>
            </a:br>
            <a:r>
              <a:rPr lang="en-US" sz="4800" b="1" dirty="0" smtClean="0">
                <a:solidFill>
                  <a:srgbClr val="002060"/>
                </a:solidFill>
                <a:latin typeface="Baskerville Old Face" panose="02020602080505020303" pitchFamily="18" charset="0"/>
              </a:rPr>
              <a:t>Good </a:t>
            </a:r>
            <a:r>
              <a:rPr lang="en-US" sz="4800" b="1" dirty="0">
                <a:solidFill>
                  <a:srgbClr val="002060"/>
                </a:solidFill>
                <a:latin typeface="Baskerville Old Face" panose="02020602080505020303" pitchFamily="18" charset="0"/>
              </a:rPr>
              <a:t>R</a:t>
            </a:r>
            <a:r>
              <a:rPr lang="en-US" sz="4800" b="1" dirty="0" smtClean="0">
                <a:solidFill>
                  <a:srgbClr val="002060"/>
                </a:solidFill>
                <a:latin typeface="Baskerville Old Face" panose="02020602080505020303" pitchFamily="18" charset="0"/>
              </a:rPr>
              <a:t>esearcher</a:t>
            </a:r>
            <a:endParaRPr lang="en-US" sz="4800" b="1" dirty="0">
              <a:solidFill>
                <a:srgbClr val="002060"/>
              </a:solidFill>
              <a:latin typeface="Baskerville Old Face" panose="02020602080505020303" pitchFamily="18" charset="0"/>
            </a:endParaRPr>
          </a:p>
        </p:txBody>
      </p:sp>
    </p:spTree>
    <p:extLst>
      <p:ext uri="{BB962C8B-B14F-4D97-AF65-F5344CB8AC3E}">
        <p14:creationId xmlns:p14="http://schemas.microsoft.com/office/powerpoint/2010/main" val="3467066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609600"/>
            <a:ext cx="7886700" cy="5974080"/>
          </a:xfrm>
        </p:spPr>
        <p:txBody>
          <a:bodyPr>
            <a:normAutofit lnSpcReduction="10000"/>
          </a:bodyPr>
          <a:lstStyle/>
          <a:p>
            <a:pPr fontAlgn="base"/>
            <a:r>
              <a:rPr lang="en-US" dirty="0" smtClean="0">
                <a:solidFill>
                  <a:srgbClr val="002060"/>
                </a:solidFill>
              </a:rPr>
              <a:t>a </a:t>
            </a:r>
            <a:r>
              <a:rPr lang="en-US" dirty="0">
                <a:solidFill>
                  <a:srgbClr val="002060"/>
                </a:solidFill>
              </a:rPr>
              <a:t>votary of truth, truth should be his goal.</a:t>
            </a:r>
          </a:p>
          <a:p>
            <a:pPr fontAlgn="base"/>
            <a:r>
              <a:rPr lang="en-US" dirty="0" smtClean="0">
                <a:solidFill>
                  <a:srgbClr val="002060"/>
                </a:solidFill>
              </a:rPr>
              <a:t>dispel prejudice, should </a:t>
            </a:r>
            <a:r>
              <a:rPr lang="en-US" dirty="0">
                <a:solidFill>
                  <a:srgbClr val="002060"/>
                </a:solidFill>
              </a:rPr>
              <a:t>not conceive any pre-conceived </a:t>
            </a:r>
            <a:r>
              <a:rPr lang="en-US" dirty="0" smtClean="0">
                <a:solidFill>
                  <a:srgbClr val="002060"/>
                </a:solidFill>
              </a:rPr>
              <a:t>notion, maintain </a:t>
            </a:r>
            <a:r>
              <a:rPr lang="en-US" dirty="0">
                <a:solidFill>
                  <a:srgbClr val="002060"/>
                </a:solidFill>
              </a:rPr>
              <a:t>objectivity while gathering </a:t>
            </a:r>
            <a:r>
              <a:rPr lang="en-US" dirty="0" smtClean="0">
                <a:solidFill>
                  <a:srgbClr val="002060"/>
                </a:solidFill>
              </a:rPr>
              <a:t>information</a:t>
            </a:r>
            <a:endParaRPr lang="en-US" dirty="0">
              <a:solidFill>
                <a:srgbClr val="002060"/>
              </a:solidFill>
            </a:endParaRPr>
          </a:p>
          <a:p>
            <a:pPr fontAlgn="base"/>
            <a:r>
              <a:rPr lang="en-US" dirty="0">
                <a:solidFill>
                  <a:srgbClr val="002060"/>
                </a:solidFill>
              </a:rPr>
              <a:t>g</a:t>
            </a:r>
            <a:r>
              <a:rPr lang="en-US" dirty="0" smtClean="0">
                <a:solidFill>
                  <a:srgbClr val="002060"/>
                </a:solidFill>
              </a:rPr>
              <a:t>ather </a:t>
            </a:r>
            <a:r>
              <a:rPr lang="en-US" dirty="0">
                <a:solidFill>
                  <a:srgbClr val="002060"/>
                </a:solidFill>
              </a:rPr>
              <a:t>accurate and in-depth information from the </a:t>
            </a:r>
            <a:r>
              <a:rPr lang="en-US" dirty="0" smtClean="0">
                <a:solidFill>
                  <a:srgbClr val="002060"/>
                </a:solidFill>
              </a:rPr>
              <a:t>respondents</a:t>
            </a:r>
            <a:endParaRPr lang="en-US" dirty="0">
              <a:solidFill>
                <a:srgbClr val="002060"/>
              </a:solidFill>
            </a:endParaRPr>
          </a:p>
          <a:p>
            <a:pPr fontAlgn="base"/>
            <a:r>
              <a:rPr lang="en-US" dirty="0" smtClean="0">
                <a:solidFill>
                  <a:srgbClr val="002060"/>
                </a:solidFill>
              </a:rPr>
              <a:t>a </a:t>
            </a:r>
            <a:r>
              <a:rPr lang="en-US" dirty="0">
                <a:solidFill>
                  <a:srgbClr val="002060"/>
                </a:solidFill>
              </a:rPr>
              <a:t>keen observer of the phenomena and should not be complacent with approximates.</a:t>
            </a:r>
          </a:p>
          <a:p>
            <a:pPr fontAlgn="base"/>
            <a:r>
              <a:rPr lang="en-US" dirty="0" smtClean="0">
                <a:solidFill>
                  <a:srgbClr val="002060"/>
                </a:solidFill>
              </a:rPr>
              <a:t>maintain </a:t>
            </a:r>
            <a:r>
              <a:rPr lang="en-US" dirty="0">
                <a:solidFill>
                  <a:srgbClr val="002060"/>
                </a:solidFill>
              </a:rPr>
              <a:t>precision and must try to avoid unnecessary </a:t>
            </a:r>
            <a:r>
              <a:rPr lang="en-US" dirty="0" smtClean="0">
                <a:solidFill>
                  <a:srgbClr val="002060"/>
                </a:solidFill>
              </a:rPr>
              <a:t>details</a:t>
            </a:r>
            <a:endParaRPr lang="en-US" dirty="0">
              <a:solidFill>
                <a:srgbClr val="002060"/>
              </a:solidFill>
            </a:endParaRPr>
          </a:p>
          <a:p>
            <a:pPr fontAlgn="base"/>
            <a:r>
              <a:rPr lang="en-US" dirty="0" smtClean="0">
                <a:solidFill>
                  <a:srgbClr val="002060"/>
                </a:solidFill>
              </a:rPr>
              <a:t>analyze </a:t>
            </a:r>
            <a:r>
              <a:rPr lang="en-US" dirty="0">
                <a:solidFill>
                  <a:srgbClr val="002060"/>
                </a:solidFill>
              </a:rPr>
              <a:t>and interpret the collected information with a positive spirit and in the proper sense, notwithstanding his personal requirement or </a:t>
            </a:r>
            <a:r>
              <a:rPr lang="en-US" dirty="0" smtClean="0">
                <a:solidFill>
                  <a:srgbClr val="002060"/>
                </a:solidFill>
              </a:rPr>
              <a:t>benefit</a:t>
            </a:r>
            <a:endParaRPr lang="en-US" dirty="0">
              <a:solidFill>
                <a:srgbClr val="002060"/>
              </a:solidFill>
            </a:endParaRPr>
          </a:p>
          <a:p>
            <a:endParaRPr lang="en-US" dirty="0"/>
          </a:p>
        </p:txBody>
      </p:sp>
    </p:spTree>
    <p:extLst>
      <p:ext uri="{BB962C8B-B14F-4D97-AF65-F5344CB8AC3E}">
        <p14:creationId xmlns:p14="http://schemas.microsoft.com/office/powerpoint/2010/main" val="512656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 y="286384"/>
            <a:ext cx="8366760" cy="6343015"/>
          </a:xfrm>
        </p:spPr>
        <p:txBody>
          <a:bodyPr>
            <a:normAutofit fontScale="92500"/>
          </a:bodyPr>
          <a:lstStyle/>
          <a:p>
            <a:pPr fontAlgn="base"/>
            <a:r>
              <a:rPr lang="en-US" dirty="0" smtClean="0">
                <a:solidFill>
                  <a:srgbClr val="002060"/>
                </a:solidFill>
              </a:rPr>
              <a:t>As </a:t>
            </a:r>
            <a:r>
              <a:rPr lang="en-US" dirty="0">
                <a:solidFill>
                  <a:srgbClr val="002060"/>
                </a:solidFill>
              </a:rPr>
              <a:t>a scientific </a:t>
            </a:r>
            <a:r>
              <a:rPr lang="en-US" dirty="0" smtClean="0">
                <a:solidFill>
                  <a:srgbClr val="002060"/>
                </a:solidFill>
              </a:rPr>
              <a:t>genius, adequately </a:t>
            </a:r>
            <a:r>
              <a:rPr lang="en-US" dirty="0">
                <a:solidFill>
                  <a:srgbClr val="002060"/>
                </a:solidFill>
              </a:rPr>
              <a:t>sensitive to difficulties “Where less gifted people pass by untroubled by doubt.”</a:t>
            </a:r>
          </a:p>
          <a:p>
            <a:pPr fontAlgn="base"/>
            <a:r>
              <a:rPr lang="en-US" dirty="0" smtClean="0">
                <a:solidFill>
                  <a:srgbClr val="002060"/>
                </a:solidFill>
              </a:rPr>
              <a:t>sufficient </a:t>
            </a:r>
            <a:r>
              <a:rPr lang="en-US" dirty="0">
                <a:solidFill>
                  <a:srgbClr val="002060"/>
                </a:solidFill>
              </a:rPr>
              <a:t>moral courage to face the difficult situation and should not be discouraged due to non-cooperation of the respondents or </a:t>
            </a:r>
            <a:r>
              <a:rPr lang="en-US" dirty="0" smtClean="0">
                <a:solidFill>
                  <a:srgbClr val="002060"/>
                </a:solidFill>
              </a:rPr>
              <a:t>nature</a:t>
            </a:r>
            <a:endParaRPr lang="en-US" dirty="0">
              <a:solidFill>
                <a:srgbClr val="002060"/>
              </a:solidFill>
            </a:endParaRPr>
          </a:p>
          <a:p>
            <a:pPr fontAlgn="base"/>
            <a:r>
              <a:rPr lang="en-US" dirty="0" smtClean="0">
                <a:solidFill>
                  <a:srgbClr val="002060"/>
                </a:solidFill>
              </a:rPr>
              <a:t>utilize </a:t>
            </a:r>
            <a:r>
              <a:rPr lang="en-US" dirty="0">
                <a:solidFill>
                  <a:srgbClr val="002060"/>
                </a:solidFill>
              </a:rPr>
              <a:t>his time properly in a balanced manner.</a:t>
            </a:r>
          </a:p>
          <a:p>
            <a:pPr fontAlgn="base"/>
            <a:r>
              <a:rPr lang="en-US" dirty="0" smtClean="0">
                <a:solidFill>
                  <a:srgbClr val="002060"/>
                </a:solidFill>
              </a:rPr>
              <a:t>no </a:t>
            </a:r>
            <a:r>
              <a:rPr lang="en-US" dirty="0">
                <a:solidFill>
                  <a:srgbClr val="002060"/>
                </a:solidFill>
              </a:rPr>
              <a:t>short cut to </a:t>
            </a:r>
            <a:r>
              <a:rPr lang="en-US" dirty="0" smtClean="0">
                <a:solidFill>
                  <a:srgbClr val="002060"/>
                </a:solidFill>
              </a:rPr>
              <a:t>truth, so, wait </a:t>
            </a:r>
            <a:r>
              <a:rPr lang="en-US" dirty="0">
                <a:solidFill>
                  <a:srgbClr val="002060"/>
                </a:solidFill>
              </a:rPr>
              <a:t>to obtain complete data and always eschew hasty statement. </a:t>
            </a:r>
            <a:r>
              <a:rPr lang="en-US" dirty="0">
                <a:solidFill>
                  <a:srgbClr val="92D050"/>
                </a:solidFill>
              </a:rPr>
              <a:t>As a scientific man, says Karl </a:t>
            </a:r>
            <a:r>
              <a:rPr lang="en-US" dirty="0" smtClean="0">
                <a:solidFill>
                  <a:srgbClr val="92D050"/>
                </a:solidFill>
              </a:rPr>
              <a:t>Pearson, strive </a:t>
            </a:r>
            <a:r>
              <a:rPr lang="en-US" dirty="0">
                <a:solidFill>
                  <a:srgbClr val="92D050"/>
                </a:solidFill>
              </a:rPr>
              <a:t>at </a:t>
            </a:r>
            <a:r>
              <a:rPr lang="en-US" dirty="0" smtClean="0">
                <a:solidFill>
                  <a:srgbClr val="92D050"/>
                </a:solidFill>
              </a:rPr>
              <a:t>self-elimination </a:t>
            </a:r>
            <a:r>
              <a:rPr lang="en-US" dirty="0">
                <a:solidFill>
                  <a:srgbClr val="92D050"/>
                </a:solidFill>
              </a:rPr>
              <a:t>in his judgment to provide an argument which is true for each individual </a:t>
            </a:r>
            <a:r>
              <a:rPr lang="en-US" dirty="0" smtClean="0">
                <a:solidFill>
                  <a:srgbClr val="92D050"/>
                </a:solidFill>
              </a:rPr>
              <a:t>mind </a:t>
            </a:r>
            <a:endParaRPr lang="en-US" dirty="0" smtClean="0">
              <a:solidFill>
                <a:srgbClr val="92D050"/>
              </a:solidFill>
            </a:endParaRPr>
          </a:p>
          <a:p>
            <a:pPr fontAlgn="base"/>
            <a:r>
              <a:rPr lang="en-US" dirty="0" smtClean="0">
                <a:solidFill>
                  <a:srgbClr val="002060"/>
                </a:solidFill>
              </a:rPr>
              <a:t>apathetic </a:t>
            </a:r>
            <a:r>
              <a:rPr lang="en-US" dirty="0">
                <a:solidFill>
                  <a:srgbClr val="002060"/>
                </a:solidFill>
              </a:rPr>
              <a:t>to the approval or disapproval of </a:t>
            </a:r>
            <a:r>
              <a:rPr lang="en-US" dirty="0" smtClean="0">
                <a:solidFill>
                  <a:srgbClr val="002060"/>
                </a:solidFill>
              </a:rPr>
              <a:t>society and bold </a:t>
            </a:r>
            <a:r>
              <a:rPr lang="en-US" dirty="0">
                <a:solidFill>
                  <a:srgbClr val="002060"/>
                </a:solidFill>
              </a:rPr>
              <a:t>enough to present his findings of research to the </a:t>
            </a:r>
            <a:r>
              <a:rPr lang="en-US" dirty="0" smtClean="0">
                <a:solidFill>
                  <a:srgbClr val="002060"/>
                </a:solidFill>
              </a:rPr>
              <a:t>society</a:t>
            </a:r>
          </a:p>
          <a:p>
            <a:pPr fontAlgn="base"/>
            <a:r>
              <a:rPr lang="en-US" dirty="0" smtClean="0">
                <a:solidFill>
                  <a:srgbClr val="002060"/>
                </a:solidFill>
              </a:rPr>
              <a:t>conceptually clear, use </a:t>
            </a:r>
            <a:r>
              <a:rPr lang="en-US" dirty="0">
                <a:solidFill>
                  <a:srgbClr val="002060"/>
                </a:solidFill>
              </a:rPr>
              <a:t>the terms uniformly and </a:t>
            </a:r>
            <a:r>
              <a:rPr lang="en-US" dirty="0" smtClean="0">
                <a:solidFill>
                  <a:srgbClr val="002060"/>
                </a:solidFill>
              </a:rPr>
              <a:t>appropriately. </a:t>
            </a:r>
            <a:endParaRPr lang="en-US" dirty="0">
              <a:solidFill>
                <a:srgbClr val="002060"/>
              </a:solidFill>
            </a:endParaRPr>
          </a:p>
        </p:txBody>
      </p:sp>
    </p:spTree>
    <p:extLst>
      <p:ext uri="{BB962C8B-B14F-4D97-AF65-F5344CB8AC3E}">
        <p14:creationId xmlns:p14="http://schemas.microsoft.com/office/powerpoint/2010/main" val="1146460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 y="533400"/>
            <a:ext cx="8488680" cy="6141720"/>
          </a:xfrm>
        </p:spPr>
        <p:txBody>
          <a:bodyPr>
            <a:normAutofit fontScale="85000" lnSpcReduction="20000"/>
          </a:bodyPr>
          <a:lstStyle/>
          <a:p>
            <a:pPr fontAlgn="base"/>
            <a:r>
              <a:rPr lang="en-US" dirty="0" smtClean="0">
                <a:solidFill>
                  <a:srgbClr val="002060"/>
                </a:solidFill>
              </a:rPr>
              <a:t>The </a:t>
            </a:r>
            <a:r>
              <a:rPr lang="en-US" dirty="0">
                <a:solidFill>
                  <a:srgbClr val="002060"/>
                </a:solidFill>
              </a:rPr>
              <a:t>researcher should not only be careful in selecting the research tools but also properly trained so as to use these tools to procure reliable and valid data.</a:t>
            </a:r>
          </a:p>
          <a:p>
            <a:pPr fontAlgn="base"/>
            <a:r>
              <a:rPr lang="en-US" dirty="0" smtClean="0">
                <a:solidFill>
                  <a:srgbClr val="002060"/>
                </a:solidFill>
              </a:rPr>
              <a:t>The </a:t>
            </a:r>
            <a:r>
              <a:rPr lang="en-US" dirty="0">
                <a:solidFill>
                  <a:srgbClr val="002060"/>
                </a:solidFill>
              </a:rPr>
              <a:t>researcher should also develop proper communicative skill and the ability to establish rapport with the respondents so as to elicit proper response.</a:t>
            </a:r>
          </a:p>
          <a:p>
            <a:pPr fontAlgn="base"/>
            <a:r>
              <a:rPr lang="en-US" dirty="0" smtClean="0">
                <a:solidFill>
                  <a:srgbClr val="002060"/>
                </a:solidFill>
              </a:rPr>
              <a:t>Knowledge </a:t>
            </a:r>
            <a:r>
              <a:rPr lang="en-US" dirty="0">
                <a:solidFill>
                  <a:srgbClr val="002060"/>
                </a:solidFill>
              </a:rPr>
              <a:t>in the language of the respondents will be of immense help for the researcher. This will enable him not only to communicate the questions properly but also to cognize the responses properly.</a:t>
            </a:r>
          </a:p>
          <a:p>
            <a:pPr fontAlgn="base"/>
            <a:r>
              <a:rPr lang="en-US" dirty="0" smtClean="0">
                <a:solidFill>
                  <a:srgbClr val="002060"/>
                </a:solidFill>
              </a:rPr>
              <a:t>Awareness </a:t>
            </a:r>
            <a:r>
              <a:rPr lang="en-US" dirty="0">
                <a:solidFill>
                  <a:srgbClr val="002060"/>
                </a:solidFill>
              </a:rPr>
              <a:t>of the possible drawbacks and shortcomings of research is very essential on the part of a good researcher. By knowing it before, the researcher may try to minimize such problems, although it is well high impossible to claim complete perfection of a research work.</a:t>
            </a:r>
          </a:p>
          <a:p>
            <a:pPr fontAlgn="base"/>
            <a:r>
              <a:rPr lang="en-US" dirty="0" smtClean="0">
                <a:solidFill>
                  <a:srgbClr val="002060"/>
                </a:solidFill>
              </a:rPr>
              <a:t>A </a:t>
            </a:r>
            <a:r>
              <a:rPr lang="en-US" dirty="0">
                <a:solidFill>
                  <a:srgbClr val="002060"/>
                </a:solidFill>
              </a:rPr>
              <a:t>good researcher will always be well behaved and well clad. These qualities will attract the respondents towards him; sufficiently motivate them to produce necessary information required for the purpose of research</a:t>
            </a:r>
            <a:r>
              <a:rPr lang="en-US" dirty="0" smtClean="0">
                <a:solidFill>
                  <a:srgbClr val="002060"/>
                </a:solidFill>
              </a:rPr>
              <a:t>.</a:t>
            </a:r>
            <a:endParaRPr lang="en-US" dirty="0">
              <a:solidFill>
                <a:srgbClr val="002060"/>
              </a:solidFill>
            </a:endParaRPr>
          </a:p>
        </p:txBody>
      </p:sp>
    </p:spTree>
    <p:extLst>
      <p:ext uri="{BB962C8B-B14F-4D97-AF65-F5344CB8AC3E}">
        <p14:creationId xmlns:p14="http://schemas.microsoft.com/office/powerpoint/2010/main" val="2306336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5669914"/>
          </a:xfrm>
        </p:spPr>
        <p:txBody>
          <a:bodyPr>
            <a:normAutofit/>
          </a:bodyPr>
          <a:lstStyle/>
          <a:p>
            <a:pPr algn="ctr"/>
            <a:r>
              <a:rPr lang="en-US" b="1" dirty="0">
                <a:solidFill>
                  <a:srgbClr val="FFFF00"/>
                </a:solidFill>
                <a:latin typeface="Baskerville Old Face" panose="02020602080505020303" pitchFamily="18" charset="0"/>
              </a:rPr>
              <a:t>C- Understanding </a:t>
            </a:r>
            <a:r>
              <a:rPr lang="en-US" b="1" dirty="0" smtClean="0">
                <a:solidFill>
                  <a:srgbClr val="FFFF00"/>
                </a:solidFill>
                <a:latin typeface="Baskerville Old Face" panose="02020602080505020303" pitchFamily="18" charset="0"/>
              </a:rPr>
              <a:t/>
            </a:r>
            <a:br>
              <a:rPr lang="en-US" b="1" dirty="0" smtClean="0">
                <a:solidFill>
                  <a:srgbClr val="FFFF00"/>
                </a:solidFill>
                <a:latin typeface="Baskerville Old Face" panose="02020602080505020303" pitchFamily="18" charset="0"/>
              </a:rPr>
            </a:br>
            <a:r>
              <a:rPr lang="en-US" b="1" dirty="0" smtClean="0">
                <a:solidFill>
                  <a:srgbClr val="FFFF00"/>
                </a:solidFill>
                <a:latin typeface="Baskerville Old Face" panose="02020602080505020303" pitchFamily="18" charset="0"/>
              </a:rPr>
              <a:t>key </a:t>
            </a:r>
            <a:r>
              <a:rPr lang="en-US" b="1" dirty="0">
                <a:solidFill>
                  <a:srgbClr val="FFFF00"/>
                </a:solidFill>
                <a:latin typeface="Baskerville Old Face" panose="02020602080505020303" pitchFamily="18" charset="0"/>
              </a:rPr>
              <a:t>terms in Research </a:t>
            </a:r>
            <a:r>
              <a:rPr lang="en-US" b="1" dirty="0" smtClean="0">
                <a:solidFill>
                  <a:srgbClr val="FFFF00"/>
                </a:solidFill>
                <a:latin typeface="Baskerville Old Face" panose="02020602080505020303" pitchFamily="18" charset="0"/>
              </a:rPr>
              <a:t>writing</a:t>
            </a:r>
            <a:endParaRPr lang="en-US" dirty="0">
              <a:solidFill>
                <a:srgbClr val="FFFF00"/>
              </a:solidFill>
            </a:endParaRPr>
          </a:p>
        </p:txBody>
      </p:sp>
    </p:spTree>
    <p:extLst>
      <p:ext uri="{BB962C8B-B14F-4D97-AF65-F5344CB8AC3E}">
        <p14:creationId xmlns:p14="http://schemas.microsoft.com/office/powerpoint/2010/main" val="385485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106681"/>
            <a:ext cx="7886700" cy="624840"/>
          </a:xfrm>
        </p:spPr>
        <p:txBody>
          <a:bodyPr>
            <a:normAutofit/>
          </a:bodyPr>
          <a:lstStyle/>
          <a:p>
            <a:pPr algn="ctr"/>
            <a:r>
              <a:rPr lang="en-US" sz="3200" b="1" dirty="0" smtClean="0">
                <a:solidFill>
                  <a:srgbClr val="FFFF00"/>
                </a:solidFill>
                <a:latin typeface="Baskerville Old Face" panose="02020602080505020303" pitchFamily="18" charset="0"/>
              </a:rPr>
              <a:t>How to Understand key </a:t>
            </a:r>
            <a:r>
              <a:rPr lang="en-US" sz="3200" b="1" dirty="0">
                <a:solidFill>
                  <a:srgbClr val="FFFF00"/>
                </a:solidFill>
                <a:latin typeface="Baskerville Old Face" panose="02020602080505020303" pitchFamily="18" charset="0"/>
              </a:rPr>
              <a:t>terms</a:t>
            </a:r>
          </a:p>
        </p:txBody>
      </p:sp>
      <p:sp>
        <p:nvSpPr>
          <p:cNvPr id="5" name="Content Placeholder 4"/>
          <p:cNvSpPr>
            <a:spLocks noGrp="1"/>
          </p:cNvSpPr>
          <p:nvPr>
            <p:ph sz="half" idx="1"/>
          </p:nvPr>
        </p:nvSpPr>
        <p:spPr>
          <a:xfrm>
            <a:off x="742950" y="1021080"/>
            <a:ext cx="3886200" cy="5638800"/>
          </a:xfrm>
        </p:spPr>
        <p:txBody>
          <a:bodyPr>
            <a:normAutofit/>
          </a:bodyPr>
          <a:lstStyle/>
          <a:p>
            <a:pPr>
              <a:lnSpc>
                <a:spcPct val="200000"/>
              </a:lnSpc>
            </a:pPr>
            <a:r>
              <a:rPr lang="en-US" sz="2400" dirty="0">
                <a:solidFill>
                  <a:srgbClr val="002060"/>
                </a:solidFill>
                <a:latin typeface="Times New Roman" panose="02020603050405020304" pitchFamily="18" charset="0"/>
                <a:cs typeface="Times New Roman" panose="02020603050405020304" pitchFamily="18" charset="0"/>
              </a:rPr>
              <a:t>Being </a:t>
            </a:r>
            <a:r>
              <a:rPr lang="en-US" sz="2400" dirty="0" smtClean="0">
                <a:solidFill>
                  <a:srgbClr val="002060"/>
                </a:solidFill>
                <a:latin typeface="Times New Roman" panose="02020603050405020304" pitchFamily="18" charset="0"/>
                <a:cs typeface="Times New Roman" panose="02020603050405020304" pitchFamily="18" charset="0"/>
              </a:rPr>
              <a:t>cautious</a:t>
            </a:r>
            <a:endParaRPr lang="en-US" sz="2400" dirty="0">
              <a:solidFill>
                <a:srgbClr val="002060"/>
              </a:solidFill>
              <a:latin typeface="Times New Roman" panose="02020603050405020304" pitchFamily="18" charset="0"/>
              <a:cs typeface="Times New Roman" panose="02020603050405020304" pitchFamily="18" charset="0"/>
            </a:endParaRPr>
          </a:p>
          <a:p>
            <a:pPr>
              <a:lnSpc>
                <a:spcPct val="200000"/>
              </a:lnSpc>
            </a:pPr>
            <a:r>
              <a:rPr lang="en-US" sz="2400" dirty="0">
                <a:solidFill>
                  <a:srgbClr val="002060"/>
                </a:solidFill>
                <a:latin typeface="Times New Roman" panose="02020603050405020304" pitchFamily="18" charset="0"/>
                <a:cs typeface="Times New Roman" panose="02020603050405020304" pitchFamily="18" charset="0"/>
              </a:rPr>
              <a:t>Being </a:t>
            </a:r>
            <a:r>
              <a:rPr lang="en-US" sz="2400" dirty="0" smtClean="0">
                <a:solidFill>
                  <a:srgbClr val="002060"/>
                </a:solidFill>
                <a:latin typeface="Times New Roman" panose="02020603050405020304" pitchFamily="18" charset="0"/>
                <a:cs typeface="Times New Roman" panose="02020603050405020304" pitchFamily="18" charset="0"/>
              </a:rPr>
              <a:t>critical</a:t>
            </a:r>
            <a:endParaRPr lang="en-US" sz="2400" dirty="0">
              <a:solidFill>
                <a:srgbClr val="002060"/>
              </a:solidFill>
              <a:latin typeface="Times New Roman" panose="02020603050405020304" pitchFamily="18" charset="0"/>
              <a:cs typeface="Times New Roman" panose="02020603050405020304" pitchFamily="18" charset="0"/>
            </a:endParaRPr>
          </a:p>
          <a:p>
            <a:pPr>
              <a:lnSpc>
                <a:spcPct val="200000"/>
              </a:lnSpc>
            </a:pPr>
            <a:r>
              <a:rPr lang="en-US" sz="2400" dirty="0">
                <a:solidFill>
                  <a:srgbClr val="002060"/>
                </a:solidFill>
                <a:latin typeface="Times New Roman" panose="02020603050405020304" pitchFamily="18" charset="0"/>
                <a:cs typeface="Times New Roman" panose="02020603050405020304" pitchFamily="18" charset="0"/>
              </a:rPr>
              <a:t>Classifying and </a:t>
            </a:r>
            <a:r>
              <a:rPr lang="en-US" sz="2400" dirty="0" smtClean="0">
                <a:solidFill>
                  <a:srgbClr val="002060"/>
                </a:solidFill>
                <a:latin typeface="Times New Roman" panose="02020603050405020304" pitchFamily="18" charset="0"/>
                <a:cs typeface="Times New Roman" panose="02020603050405020304" pitchFamily="18" charset="0"/>
              </a:rPr>
              <a:t>listening</a:t>
            </a:r>
            <a:endParaRPr lang="en-US" sz="2400" dirty="0">
              <a:solidFill>
                <a:srgbClr val="002060"/>
              </a:solidFill>
              <a:latin typeface="Times New Roman" panose="02020603050405020304" pitchFamily="18" charset="0"/>
              <a:cs typeface="Times New Roman" panose="02020603050405020304" pitchFamily="18" charset="0"/>
            </a:endParaRPr>
          </a:p>
          <a:p>
            <a:pPr>
              <a:lnSpc>
                <a:spcPct val="200000"/>
              </a:lnSpc>
            </a:pPr>
            <a:r>
              <a:rPr lang="en-US" sz="2400" dirty="0">
                <a:solidFill>
                  <a:srgbClr val="002060"/>
                </a:solidFill>
                <a:latin typeface="Times New Roman" panose="02020603050405020304" pitchFamily="18" charset="0"/>
                <a:cs typeface="Times New Roman" panose="02020603050405020304" pitchFamily="18" charset="0"/>
              </a:rPr>
              <a:t>Compare and </a:t>
            </a:r>
            <a:r>
              <a:rPr lang="en-US" sz="2400" dirty="0" smtClean="0">
                <a:solidFill>
                  <a:srgbClr val="002060"/>
                </a:solidFill>
                <a:latin typeface="Times New Roman" panose="02020603050405020304" pitchFamily="18" charset="0"/>
                <a:cs typeface="Times New Roman" panose="02020603050405020304" pitchFamily="18" charset="0"/>
              </a:rPr>
              <a:t>contrast</a:t>
            </a:r>
            <a:endParaRPr lang="en-US" sz="2400" dirty="0">
              <a:solidFill>
                <a:srgbClr val="002060"/>
              </a:solidFill>
              <a:latin typeface="Times New Roman" panose="02020603050405020304" pitchFamily="18" charset="0"/>
              <a:cs typeface="Times New Roman" panose="02020603050405020304" pitchFamily="18" charset="0"/>
            </a:endParaRPr>
          </a:p>
          <a:p>
            <a:pPr>
              <a:lnSpc>
                <a:spcPct val="200000"/>
              </a:lnSpc>
            </a:pPr>
            <a:r>
              <a:rPr lang="en-US" sz="2400" dirty="0">
                <a:solidFill>
                  <a:srgbClr val="002060"/>
                </a:solidFill>
                <a:latin typeface="Times New Roman" panose="02020603050405020304" pitchFamily="18" charset="0"/>
                <a:cs typeface="Times New Roman" panose="02020603050405020304" pitchFamily="18" charset="0"/>
              </a:rPr>
              <a:t>Defining </a:t>
            </a:r>
            <a:r>
              <a:rPr lang="en-US" sz="2400" dirty="0" smtClean="0">
                <a:solidFill>
                  <a:srgbClr val="002060"/>
                </a:solidFill>
                <a:latin typeface="Times New Roman" panose="02020603050405020304" pitchFamily="18" charset="0"/>
                <a:cs typeface="Times New Roman" panose="02020603050405020304" pitchFamily="18" charset="0"/>
              </a:rPr>
              <a:t>terms</a:t>
            </a:r>
            <a:endParaRPr lang="en-US" sz="2400" dirty="0">
              <a:solidFill>
                <a:srgbClr val="002060"/>
              </a:solidFill>
              <a:latin typeface="Times New Roman" panose="02020603050405020304" pitchFamily="18" charset="0"/>
              <a:cs typeface="Times New Roman" panose="02020603050405020304" pitchFamily="18" charset="0"/>
            </a:endParaRPr>
          </a:p>
          <a:p>
            <a:pPr>
              <a:lnSpc>
                <a:spcPct val="200000"/>
              </a:lnSpc>
            </a:pPr>
            <a:r>
              <a:rPr lang="en-US" sz="2400" dirty="0">
                <a:solidFill>
                  <a:srgbClr val="002060"/>
                </a:solidFill>
                <a:latin typeface="Times New Roman" panose="02020603050405020304" pitchFamily="18" charset="0"/>
                <a:cs typeface="Times New Roman" panose="02020603050405020304" pitchFamily="18" charset="0"/>
              </a:rPr>
              <a:t>Describing </a:t>
            </a:r>
            <a:r>
              <a:rPr lang="en-US" sz="2400" dirty="0" smtClean="0">
                <a:solidFill>
                  <a:srgbClr val="002060"/>
                </a:solidFill>
                <a:latin typeface="Times New Roman" panose="02020603050405020304" pitchFamily="18" charset="0"/>
                <a:cs typeface="Times New Roman" panose="02020603050405020304" pitchFamily="18" charset="0"/>
              </a:rPr>
              <a:t>terms</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sz="half" idx="2"/>
          </p:nvPr>
        </p:nvSpPr>
        <p:spPr>
          <a:xfrm>
            <a:off x="4629150" y="1021080"/>
            <a:ext cx="3886200" cy="5638800"/>
          </a:xfrm>
        </p:spPr>
        <p:txBody>
          <a:bodyPr>
            <a:normAutofit/>
          </a:bodyPr>
          <a:lstStyle/>
          <a:p>
            <a:pPr>
              <a:lnSpc>
                <a:spcPct val="200000"/>
              </a:lnSpc>
            </a:pPr>
            <a:r>
              <a:rPr lang="en-US" sz="2400" dirty="0">
                <a:solidFill>
                  <a:srgbClr val="002060"/>
                </a:solidFill>
              </a:rPr>
              <a:t>Describing trends</a:t>
            </a:r>
          </a:p>
          <a:p>
            <a:pPr>
              <a:lnSpc>
                <a:spcPct val="200000"/>
              </a:lnSpc>
            </a:pPr>
            <a:r>
              <a:rPr lang="en-US" sz="2400" dirty="0">
                <a:solidFill>
                  <a:srgbClr val="002060"/>
                </a:solidFill>
              </a:rPr>
              <a:t>Describing quantities</a:t>
            </a:r>
          </a:p>
          <a:p>
            <a:pPr>
              <a:lnSpc>
                <a:spcPct val="200000"/>
              </a:lnSpc>
            </a:pPr>
            <a:r>
              <a:rPr lang="en-US" sz="2400" dirty="0">
                <a:solidFill>
                  <a:srgbClr val="002060"/>
                </a:solidFill>
              </a:rPr>
              <a:t>Explaining causality</a:t>
            </a:r>
          </a:p>
          <a:p>
            <a:pPr>
              <a:lnSpc>
                <a:spcPct val="200000"/>
              </a:lnSpc>
            </a:pPr>
            <a:r>
              <a:rPr lang="en-US" sz="2400" dirty="0">
                <a:solidFill>
                  <a:srgbClr val="002060"/>
                </a:solidFill>
              </a:rPr>
              <a:t>Giving Examples</a:t>
            </a:r>
          </a:p>
          <a:p>
            <a:pPr>
              <a:lnSpc>
                <a:spcPct val="200000"/>
              </a:lnSpc>
            </a:pPr>
            <a:r>
              <a:rPr lang="en-US" sz="2400" dirty="0">
                <a:solidFill>
                  <a:srgbClr val="002060"/>
                </a:solidFill>
              </a:rPr>
              <a:t>Signaling Transition</a:t>
            </a:r>
          </a:p>
          <a:p>
            <a:pPr>
              <a:lnSpc>
                <a:spcPct val="200000"/>
              </a:lnSpc>
            </a:pPr>
            <a:r>
              <a:rPr lang="en-US" sz="2400" dirty="0">
                <a:solidFill>
                  <a:srgbClr val="002060"/>
                </a:solidFill>
              </a:rPr>
              <a:t>Writing about </a:t>
            </a:r>
            <a:r>
              <a:rPr lang="en-US" sz="2400" dirty="0" smtClean="0">
                <a:solidFill>
                  <a:srgbClr val="002060"/>
                </a:solidFill>
              </a:rPr>
              <a:t>past</a:t>
            </a:r>
            <a:endParaRPr lang="en-US" sz="2400" dirty="0">
              <a:solidFill>
                <a:srgbClr val="002060"/>
              </a:solidFill>
            </a:endParaRPr>
          </a:p>
        </p:txBody>
      </p:sp>
    </p:spTree>
    <p:extLst>
      <p:ext uri="{BB962C8B-B14F-4D97-AF65-F5344CB8AC3E}">
        <p14:creationId xmlns:p14="http://schemas.microsoft.com/office/powerpoint/2010/main" val="16591738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
            <a:ext cx="8778240" cy="6568440"/>
          </a:xfrm>
        </p:spPr>
        <p:txBody>
          <a:bodyPr>
            <a:normAutofit fontScale="85000" lnSpcReduction="10000"/>
          </a:bodyPr>
          <a:lstStyle/>
          <a:p>
            <a:pPr marL="0" indent="0" fontAlgn="base">
              <a:buNone/>
            </a:pPr>
            <a:r>
              <a:rPr lang="en-US" dirty="0" smtClean="0">
                <a:solidFill>
                  <a:srgbClr val="00B0F0"/>
                </a:solidFill>
              </a:rPr>
              <a:t>look </a:t>
            </a:r>
            <a:r>
              <a:rPr lang="en-US" dirty="0">
                <a:solidFill>
                  <a:srgbClr val="00B0F0"/>
                </a:solidFill>
              </a:rPr>
              <a:t>at the following research question/topic and determine the key concepts to use </a:t>
            </a:r>
            <a:r>
              <a:rPr lang="en-US" dirty="0" smtClean="0">
                <a:solidFill>
                  <a:srgbClr val="00B0F0"/>
                </a:solidFill>
              </a:rPr>
              <a:t>and </a:t>
            </a:r>
            <a:r>
              <a:rPr lang="en-US" dirty="0">
                <a:solidFill>
                  <a:srgbClr val="00B0F0"/>
                </a:solidFill>
              </a:rPr>
              <a:t>also the words you won't </a:t>
            </a:r>
            <a:r>
              <a:rPr lang="en-US" dirty="0" smtClean="0">
                <a:solidFill>
                  <a:srgbClr val="00B0F0"/>
                </a:solidFill>
              </a:rPr>
              <a:t>use in your research:</a:t>
            </a:r>
            <a:r>
              <a:rPr lang="en-US" dirty="0">
                <a:solidFill>
                  <a:srgbClr val="00B0F0"/>
                </a:solidFill>
              </a:rPr>
              <a:t> </a:t>
            </a:r>
          </a:p>
          <a:p>
            <a:pPr marL="0" indent="0" fontAlgn="base">
              <a:buNone/>
            </a:pPr>
            <a:r>
              <a:rPr lang="en-US" dirty="0" smtClean="0">
                <a:solidFill>
                  <a:srgbClr val="002060"/>
                </a:solidFill>
                <a:latin typeface="Times New Roman" panose="02020603050405020304" pitchFamily="18" charset="0"/>
                <a:cs typeface="Times New Roman" panose="02020603050405020304" pitchFamily="18" charset="0"/>
              </a:rPr>
              <a:t>"</a:t>
            </a:r>
            <a:r>
              <a:rPr lang="en-US" dirty="0">
                <a:solidFill>
                  <a:srgbClr val="002060"/>
                </a:solidFill>
                <a:latin typeface="Times New Roman" panose="02020603050405020304" pitchFamily="18" charset="0"/>
                <a:cs typeface="Times New Roman" panose="02020603050405020304" pitchFamily="18" charset="0"/>
              </a:rPr>
              <a:t>Special education is a field of contradictions. Historically rooted in the unease that disabilities evoke, special education has inherited both the charitable urge to accommodate the unfortunate among us and the opposite desire: to keep those who remind us of our human vulnerabilities safe from view. This tension between accepting and rejecting the individual with disabilities can be observed throughout the relatively short but eventful history of public special education in the United States” (</a:t>
            </a:r>
            <a:r>
              <a:rPr lang="en-US" dirty="0" err="1">
                <a:solidFill>
                  <a:srgbClr val="002060"/>
                </a:solidFill>
                <a:latin typeface="Times New Roman" panose="02020603050405020304" pitchFamily="18" charset="0"/>
                <a:cs typeface="Times New Roman" panose="02020603050405020304" pitchFamily="18" charset="0"/>
              </a:rPr>
              <a:t>Bursztyn</a:t>
            </a:r>
            <a:r>
              <a:rPr lang="en-US" dirty="0">
                <a:solidFill>
                  <a:srgbClr val="002060"/>
                </a:solidFill>
                <a:latin typeface="Times New Roman" panose="02020603050405020304" pitchFamily="18" charset="0"/>
                <a:cs typeface="Times New Roman" panose="02020603050405020304" pitchFamily="18" charset="0"/>
              </a:rPr>
              <a:t> xv).</a:t>
            </a:r>
            <a:r>
              <a:rPr lang="en-US" i="1" dirty="0">
                <a:solidFill>
                  <a:srgbClr val="002060"/>
                </a:solidFill>
                <a:latin typeface="Times New Roman" panose="02020603050405020304" pitchFamily="18" charset="0"/>
                <a:cs typeface="Times New Roman" panose="02020603050405020304" pitchFamily="18" charset="0"/>
              </a:rPr>
              <a:t> </a:t>
            </a:r>
            <a:r>
              <a:rPr lang="en-US" b="1" dirty="0">
                <a:solidFill>
                  <a:srgbClr val="002060"/>
                </a:solidFill>
                <a:latin typeface="Times New Roman" panose="02020603050405020304" pitchFamily="18" charset="0"/>
                <a:cs typeface="Times New Roman" panose="02020603050405020304" pitchFamily="18" charset="0"/>
              </a:rPr>
              <a:t> </a:t>
            </a:r>
            <a:endParaRPr lang="en-US" dirty="0">
              <a:solidFill>
                <a:srgbClr val="002060"/>
              </a:solidFill>
              <a:latin typeface="Times New Roman" panose="02020603050405020304" pitchFamily="18" charset="0"/>
              <a:cs typeface="Times New Roman" panose="02020603050405020304" pitchFamily="18" charset="0"/>
            </a:endParaRPr>
          </a:p>
          <a:p>
            <a:pPr marL="0" indent="0" fontAlgn="base">
              <a:buNone/>
            </a:pPr>
            <a:endParaRPr lang="en-US" dirty="0">
              <a:latin typeface="Times New Roman" panose="02020603050405020304" pitchFamily="18" charset="0"/>
              <a:cs typeface="Times New Roman" panose="02020603050405020304" pitchFamily="18" charset="0"/>
            </a:endParaRPr>
          </a:p>
          <a:p>
            <a:pPr fontAlgn="base"/>
            <a:r>
              <a:rPr lang="en-US" dirty="0">
                <a:solidFill>
                  <a:schemeClr val="accent5">
                    <a:lumMod val="50000"/>
                  </a:schemeClr>
                </a:solidFill>
                <a:latin typeface="Times New Roman" panose="02020603050405020304" pitchFamily="18" charset="0"/>
                <a:cs typeface="Times New Roman" panose="02020603050405020304" pitchFamily="18" charset="0"/>
              </a:rPr>
              <a:t>After reading the above passage, a student has decided to research special education.  S/he wants to determine if educational equality is preserved or hindered as a result of such programming.</a:t>
            </a:r>
          </a:p>
          <a:p>
            <a:pPr marL="0" indent="0" fontAlgn="base">
              <a:buNone/>
            </a:pPr>
            <a:r>
              <a:rPr lang="en-US" dirty="0">
                <a:solidFill>
                  <a:schemeClr val="accent5">
                    <a:lumMod val="50000"/>
                  </a:schemeClr>
                </a:solidFill>
                <a:latin typeface="Times New Roman" panose="02020603050405020304" pitchFamily="18" charset="0"/>
                <a:cs typeface="Times New Roman" panose="02020603050405020304" pitchFamily="18" charset="0"/>
              </a:rPr>
              <a:t> </a:t>
            </a:r>
          </a:p>
          <a:p>
            <a:pPr fontAlgn="base"/>
            <a:r>
              <a:rPr lang="en-US" dirty="0">
                <a:solidFill>
                  <a:schemeClr val="accent5">
                    <a:lumMod val="50000"/>
                  </a:schemeClr>
                </a:solidFill>
                <a:latin typeface="Times New Roman" panose="02020603050405020304" pitchFamily="18" charset="0"/>
                <a:cs typeface="Times New Roman" panose="02020603050405020304" pitchFamily="18" charset="0"/>
              </a:rPr>
              <a:t>First, identify a few major concepts to use as keywords and phrases for your initial searching in online databases and the library catalog.</a:t>
            </a:r>
          </a:p>
          <a:p>
            <a:pPr marL="0" indent="0" fontAlgn="base">
              <a:buNone/>
            </a:pPr>
            <a:r>
              <a:rPr lang="en-US" dirty="0" smtClean="0">
                <a:solidFill>
                  <a:schemeClr val="bg1"/>
                </a:solidFill>
                <a:latin typeface="Times New Roman" panose="02020603050405020304" pitchFamily="18" charset="0"/>
                <a:cs typeface="Times New Roman" panose="02020603050405020304" pitchFamily="18" charset="0"/>
              </a:rPr>
              <a:t>EX</a:t>
            </a:r>
            <a:r>
              <a:rPr lang="en-US" dirty="0">
                <a:solidFill>
                  <a:schemeClr val="bg1"/>
                </a:solidFill>
                <a:latin typeface="Times New Roman" panose="02020603050405020304" pitchFamily="18" charset="0"/>
                <a:cs typeface="Times New Roman" panose="02020603050405020304" pitchFamily="18" charset="0"/>
              </a:rPr>
              <a:t>: special education, equality, inclusion, exclusion</a:t>
            </a:r>
          </a:p>
          <a:p>
            <a:endParaRPr lang="en-US" dirty="0">
              <a:solidFill>
                <a:schemeClr val="bg1"/>
              </a:solidFill>
            </a:endParaRPr>
          </a:p>
        </p:txBody>
      </p:sp>
    </p:spTree>
    <p:extLst>
      <p:ext uri="{BB962C8B-B14F-4D97-AF65-F5344CB8AC3E}">
        <p14:creationId xmlns:p14="http://schemas.microsoft.com/office/powerpoint/2010/main" val="341044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6680"/>
            <a:ext cx="7886700" cy="1082041"/>
          </a:xfrm>
        </p:spPr>
        <p:txBody>
          <a:bodyPr>
            <a:normAutofit/>
          </a:bodyPr>
          <a:lstStyle/>
          <a:p>
            <a:pPr algn="ctr"/>
            <a:r>
              <a:rPr lang="en-US" sz="4000" b="1" dirty="0">
                <a:solidFill>
                  <a:srgbClr val="00B0F0"/>
                </a:solidFill>
                <a:latin typeface="Baskerville Old Face" panose="02020602080505020303" pitchFamily="18" charset="0"/>
              </a:rPr>
              <a:t>A- What is research?</a:t>
            </a:r>
          </a:p>
        </p:txBody>
      </p:sp>
      <p:sp>
        <p:nvSpPr>
          <p:cNvPr id="3" name="Content Placeholder 2"/>
          <p:cNvSpPr>
            <a:spLocks noGrp="1"/>
          </p:cNvSpPr>
          <p:nvPr>
            <p:ph idx="1"/>
          </p:nvPr>
        </p:nvSpPr>
        <p:spPr>
          <a:xfrm>
            <a:off x="628650" y="944880"/>
            <a:ext cx="7886700" cy="5715000"/>
          </a:xfrm>
        </p:spPr>
        <p:txBody>
          <a:bodyPr/>
          <a:lstStyle/>
          <a:p>
            <a:r>
              <a:rPr lang="en-US" dirty="0">
                <a:solidFill>
                  <a:schemeClr val="bg1"/>
                </a:solidFill>
                <a:latin typeface="Times New Roman" panose="02020603050405020304" pitchFamily="18" charset="0"/>
                <a:cs typeface="Times New Roman" panose="02020603050405020304" pitchFamily="18" charset="0"/>
              </a:rPr>
              <a:t>Humanities is the study of classical languages, literature, philosophy, art, music, culture, and history as distinguished from the natural science</a:t>
            </a:r>
            <a:r>
              <a:rPr lang="en-US" dirty="0" smtClean="0">
                <a:solidFill>
                  <a:schemeClr val="bg1"/>
                </a:solidFill>
                <a:latin typeface="Times New Roman" panose="02020603050405020304" pitchFamily="18" charset="0"/>
                <a:cs typeface="Times New Roman" panose="02020603050405020304" pitchFamily="18" charset="0"/>
              </a:rPr>
              <a:t>.</a:t>
            </a:r>
          </a:p>
          <a:p>
            <a:r>
              <a:rPr lang="en-US" dirty="0">
                <a:solidFill>
                  <a:schemeClr val="bg1"/>
                </a:solidFill>
                <a:latin typeface="Times New Roman" panose="02020603050405020304" pitchFamily="18" charset="0"/>
                <a:cs typeface="Times New Roman" panose="02020603050405020304" pitchFamily="18" charset="0"/>
              </a:rPr>
              <a:t>Classical languages are a language with a literature that is classical; usually ancient, it should be an independent tradition that arose mostly from its own; most classical languages are dead languages today</a:t>
            </a:r>
            <a:r>
              <a:rPr lang="en-US" dirty="0" smtClean="0">
                <a:solidFill>
                  <a:schemeClr val="bg1"/>
                </a:solidFill>
                <a:latin typeface="Times New Roman" panose="02020603050405020304" pitchFamily="18" charset="0"/>
                <a:cs typeface="Times New Roman" panose="02020603050405020304" pitchFamily="18" charset="0"/>
              </a:rPr>
              <a:t>.</a:t>
            </a:r>
          </a:p>
          <a:p>
            <a:r>
              <a:rPr lang="en-US" dirty="0">
                <a:solidFill>
                  <a:schemeClr val="bg1"/>
                </a:solidFill>
                <a:latin typeface="Times New Roman" panose="02020603050405020304" pitchFamily="18" charset="0"/>
                <a:cs typeface="Times New Roman" panose="02020603050405020304" pitchFamily="18" charset="0"/>
              </a:rPr>
              <a:t>Literature is the study of entire body of writings of a specific language, period of time, and people</a:t>
            </a:r>
            <a:r>
              <a:rPr lang="en-US" dirty="0" smtClean="0">
                <a:solidFill>
                  <a:schemeClr val="bg1"/>
                </a:solidFill>
                <a:latin typeface="Times New Roman" panose="02020603050405020304" pitchFamily="18" charset="0"/>
                <a:cs typeface="Times New Roman" panose="02020603050405020304" pitchFamily="18" charset="0"/>
              </a:rPr>
              <a:t>.</a:t>
            </a:r>
          </a:p>
          <a:p>
            <a:r>
              <a:rPr lang="en-US" dirty="0">
                <a:solidFill>
                  <a:schemeClr val="bg1"/>
                </a:solidFill>
                <a:latin typeface="Times New Roman" panose="02020603050405020304" pitchFamily="18" charset="0"/>
                <a:cs typeface="Times New Roman" panose="02020603050405020304" pitchFamily="18" charset="0"/>
              </a:rPr>
              <a:t>Philosophy is the rational investigation of the truths and principles of being, knowledge, or conduct.</a:t>
            </a:r>
          </a:p>
        </p:txBody>
      </p:sp>
    </p:spTree>
    <p:extLst>
      <p:ext uri="{BB962C8B-B14F-4D97-AF65-F5344CB8AC3E}">
        <p14:creationId xmlns:p14="http://schemas.microsoft.com/office/powerpoint/2010/main" val="33126906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5349874"/>
          </a:xfrm>
        </p:spPr>
        <p:txBody>
          <a:bodyPr>
            <a:normAutofit/>
          </a:bodyPr>
          <a:lstStyle/>
          <a:p>
            <a:pPr algn="ctr"/>
            <a:r>
              <a:rPr lang="en-US" sz="4800" b="1" dirty="0">
                <a:solidFill>
                  <a:srgbClr val="FFFF00"/>
                </a:solidFill>
                <a:latin typeface="Baskerville Old Face" panose="02020602080505020303" pitchFamily="18" charset="0"/>
              </a:rPr>
              <a:t>Unit I</a:t>
            </a:r>
            <a:r>
              <a:rPr lang="en-US" sz="4800" dirty="0">
                <a:solidFill>
                  <a:srgbClr val="FFFF00"/>
                </a:solidFill>
                <a:latin typeface="Baskerville Old Face" panose="02020602080505020303" pitchFamily="18" charset="0"/>
              </a:rPr>
              <a:t/>
            </a:r>
            <a:br>
              <a:rPr lang="en-US" sz="4800" dirty="0">
                <a:solidFill>
                  <a:srgbClr val="FFFF00"/>
                </a:solidFill>
                <a:latin typeface="Baskerville Old Face" panose="02020602080505020303" pitchFamily="18" charset="0"/>
              </a:rPr>
            </a:br>
            <a:r>
              <a:rPr lang="en-US" sz="4800" b="1" dirty="0">
                <a:solidFill>
                  <a:srgbClr val="FFFF00"/>
                </a:solidFill>
                <a:latin typeface="Baskerville Old Face" panose="02020602080505020303" pitchFamily="18" charset="0"/>
              </a:rPr>
              <a:t>Introduction</a:t>
            </a:r>
            <a:r>
              <a:rPr lang="en-US" sz="4800" dirty="0">
                <a:solidFill>
                  <a:srgbClr val="FFFF00"/>
                </a:solidFill>
                <a:latin typeface="Baskerville Old Face" panose="02020602080505020303" pitchFamily="18" charset="0"/>
              </a:rPr>
              <a:t/>
            </a:r>
            <a:br>
              <a:rPr lang="en-US" sz="4800" dirty="0">
                <a:solidFill>
                  <a:srgbClr val="FFFF00"/>
                </a:solidFill>
                <a:latin typeface="Baskerville Old Face" panose="02020602080505020303" pitchFamily="18" charset="0"/>
              </a:rPr>
            </a:br>
            <a:r>
              <a:rPr lang="en-US" sz="4800" dirty="0">
                <a:solidFill>
                  <a:srgbClr val="FFFF00"/>
                </a:solidFill>
                <a:latin typeface="Baskerville Old Face" panose="02020602080505020303" pitchFamily="18" charset="0"/>
              </a:rPr>
              <a:t>D) Research topic</a:t>
            </a:r>
            <a:br>
              <a:rPr lang="en-US" sz="4800" dirty="0">
                <a:solidFill>
                  <a:srgbClr val="FFFF00"/>
                </a:solidFill>
                <a:latin typeface="Baskerville Old Face" panose="02020602080505020303" pitchFamily="18" charset="0"/>
              </a:rPr>
            </a:br>
            <a:endParaRPr lang="en-US" sz="4800" dirty="0">
              <a:solidFill>
                <a:srgbClr val="FFFF00"/>
              </a:solidFill>
              <a:latin typeface="Baskerville Old Face" panose="02020602080505020303" pitchFamily="18" charset="0"/>
            </a:endParaRPr>
          </a:p>
        </p:txBody>
      </p:sp>
    </p:spTree>
    <p:extLst>
      <p:ext uri="{BB962C8B-B14F-4D97-AF65-F5344CB8AC3E}">
        <p14:creationId xmlns:p14="http://schemas.microsoft.com/office/powerpoint/2010/main" val="20215283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9560" y="182880"/>
            <a:ext cx="8686800" cy="6537960"/>
          </a:xfrm>
        </p:spPr>
        <p:txBody>
          <a:bodyPr>
            <a:normAutofit lnSpcReduction="10000"/>
          </a:bodyPr>
          <a:lstStyle/>
          <a:p>
            <a:pPr lvl="0"/>
            <a:r>
              <a:rPr lang="en-US" dirty="0">
                <a:solidFill>
                  <a:srgbClr val="00B0F0"/>
                </a:solidFill>
              </a:rPr>
              <a:t>Background research</a:t>
            </a:r>
            <a:r>
              <a:rPr lang="en-US" dirty="0">
                <a:solidFill>
                  <a:srgbClr val="002060"/>
                </a:solidFill>
              </a:rPr>
              <a:t> </a:t>
            </a:r>
            <a:r>
              <a:rPr lang="en-US" dirty="0" smtClean="0">
                <a:solidFill>
                  <a:srgbClr val="002060"/>
                </a:solidFill>
              </a:rPr>
              <a:t>-</a:t>
            </a:r>
            <a:r>
              <a:rPr lang="en-US" dirty="0">
                <a:solidFill>
                  <a:srgbClr val="002060"/>
                </a:solidFill>
              </a:rPr>
              <a:t> Knowing more about your topic's background can </a:t>
            </a:r>
            <a:r>
              <a:rPr lang="en-US" dirty="0" smtClean="0">
                <a:solidFill>
                  <a:srgbClr val="002060"/>
                </a:solidFill>
              </a:rPr>
              <a:t>help </a:t>
            </a:r>
            <a:r>
              <a:rPr lang="en-US" dirty="0">
                <a:solidFill>
                  <a:srgbClr val="002060"/>
                </a:solidFill>
              </a:rPr>
              <a:t>you </a:t>
            </a:r>
            <a:r>
              <a:rPr lang="en-US" dirty="0" smtClean="0">
                <a:solidFill>
                  <a:srgbClr val="002060"/>
                </a:solidFill>
              </a:rPr>
              <a:t>to develop an effective topic</a:t>
            </a:r>
            <a:r>
              <a:rPr lang="en-US" dirty="0">
                <a:solidFill>
                  <a:srgbClr val="002060"/>
                </a:solidFill>
              </a:rPr>
              <a:t> that interests you</a:t>
            </a:r>
            <a:r>
              <a:rPr lang="en-US" dirty="0" smtClean="0">
                <a:solidFill>
                  <a:srgbClr val="002060"/>
                </a:solidFill>
              </a:rPr>
              <a:t>.</a:t>
            </a:r>
          </a:p>
          <a:p>
            <a:r>
              <a:rPr lang="en-US" dirty="0">
                <a:solidFill>
                  <a:srgbClr val="00B0F0"/>
                </a:solidFill>
              </a:rPr>
              <a:t>Brainstorm </a:t>
            </a:r>
            <a:r>
              <a:rPr lang="en-US" dirty="0" smtClean="0">
                <a:solidFill>
                  <a:srgbClr val="00B0F0"/>
                </a:solidFill>
              </a:rPr>
              <a:t>concepts</a:t>
            </a:r>
            <a:r>
              <a:rPr lang="en-US" dirty="0" smtClean="0"/>
              <a:t>- </a:t>
            </a:r>
            <a:r>
              <a:rPr lang="en-US" dirty="0" smtClean="0">
                <a:solidFill>
                  <a:srgbClr val="002060"/>
                </a:solidFill>
              </a:rPr>
              <a:t>brainstorm </a:t>
            </a:r>
            <a:r>
              <a:rPr lang="en-US" dirty="0">
                <a:solidFill>
                  <a:srgbClr val="002060"/>
                </a:solidFill>
              </a:rPr>
              <a:t>all of the words or concepts </a:t>
            </a:r>
            <a:r>
              <a:rPr lang="en-US" dirty="0" smtClean="0">
                <a:solidFill>
                  <a:srgbClr val="002060"/>
                </a:solidFill>
              </a:rPr>
              <a:t>related </a:t>
            </a:r>
            <a:r>
              <a:rPr lang="en-US" dirty="0">
                <a:solidFill>
                  <a:srgbClr val="002060"/>
                </a:solidFill>
              </a:rPr>
              <a:t>to </a:t>
            </a:r>
            <a:r>
              <a:rPr lang="en-US" dirty="0" smtClean="0">
                <a:solidFill>
                  <a:srgbClr val="002060"/>
                </a:solidFill>
              </a:rPr>
              <a:t>the topic.</a:t>
            </a:r>
            <a:r>
              <a:rPr lang="en-US" dirty="0">
                <a:solidFill>
                  <a:srgbClr val="002060"/>
                </a:solidFill>
              </a:rPr>
              <a:t> </a:t>
            </a:r>
            <a:endParaRPr lang="en-US" dirty="0" smtClean="0">
              <a:solidFill>
                <a:srgbClr val="002060"/>
              </a:solidFill>
            </a:endParaRPr>
          </a:p>
          <a:p>
            <a:pPr lvl="0"/>
            <a:r>
              <a:rPr lang="en-US" dirty="0">
                <a:solidFill>
                  <a:srgbClr val="00B0F0"/>
                </a:solidFill>
                <a:hlinkClick r:id="rId2"/>
              </a:rPr>
              <a:t>Develop a research </a:t>
            </a:r>
            <a:r>
              <a:rPr lang="en-US" dirty="0" smtClean="0">
                <a:solidFill>
                  <a:srgbClr val="00B0F0"/>
                </a:solidFill>
                <a:hlinkClick r:id="rId2"/>
              </a:rPr>
              <a:t>question</a:t>
            </a:r>
            <a:r>
              <a:rPr lang="en-US" dirty="0" smtClean="0">
                <a:solidFill>
                  <a:srgbClr val="00B0F0"/>
                </a:solidFill>
              </a:rPr>
              <a:t>- </a:t>
            </a:r>
            <a:r>
              <a:rPr lang="en-US" dirty="0" smtClean="0">
                <a:solidFill>
                  <a:srgbClr val="002060"/>
                </a:solidFill>
              </a:rPr>
              <a:t>develop </a:t>
            </a:r>
            <a:r>
              <a:rPr lang="en-US" dirty="0">
                <a:solidFill>
                  <a:srgbClr val="002060"/>
                </a:solidFill>
              </a:rPr>
              <a:t>a research </a:t>
            </a:r>
            <a:r>
              <a:rPr lang="en-US" dirty="0" smtClean="0">
                <a:solidFill>
                  <a:srgbClr val="002060"/>
                </a:solidFill>
              </a:rPr>
              <a:t>question you're </a:t>
            </a:r>
            <a:r>
              <a:rPr lang="en-US" dirty="0">
                <a:solidFill>
                  <a:srgbClr val="002060"/>
                </a:solidFill>
              </a:rPr>
              <a:t>going to answer in your </a:t>
            </a:r>
            <a:r>
              <a:rPr lang="en-US" dirty="0" smtClean="0">
                <a:solidFill>
                  <a:srgbClr val="002060"/>
                </a:solidFill>
              </a:rPr>
              <a:t>topic by </a:t>
            </a:r>
            <a:r>
              <a:rPr lang="en-US" dirty="0">
                <a:solidFill>
                  <a:srgbClr val="002060"/>
                </a:solidFill>
              </a:rPr>
              <a:t>doing more, in-depth research</a:t>
            </a:r>
            <a:r>
              <a:rPr lang="en-US" dirty="0" smtClean="0">
                <a:solidFill>
                  <a:srgbClr val="002060"/>
                </a:solidFill>
              </a:rPr>
              <a:t>.</a:t>
            </a:r>
          </a:p>
          <a:p>
            <a:r>
              <a:rPr lang="en-US" dirty="0" smtClean="0">
                <a:solidFill>
                  <a:srgbClr val="00B0F0"/>
                </a:solidFill>
              </a:rPr>
              <a:t>Your </a:t>
            </a:r>
            <a:r>
              <a:rPr lang="en-US" dirty="0">
                <a:solidFill>
                  <a:srgbClr val="00B0F0"/>
                </a:solidFill>
              </a:rPr>
              <a:t>general </a:t>
            </a:r>
            <a:r>
              <a:rPr lang="en-US" dirty="0" smtClean="0">
                <a:solidFill>
                  <a:srgbClr val="00B0F0"/>
                </a:solidFill>
              </a:rPr>
              <a:t>approach-</a:t>
            </a:r>
            <a:r>
              <a:rPr lang="en-US" dirty="0"/>
              <a:t> </a:t>
            </a:r>
            <a:r>
              <a:rPr lang="en-US" dirty="0">
                <a:solidFill>
                  <a:srgbClr val="002060"/>
                </a:solidFill>
              </a:rPr>
              <a:t>t</a:t>
            </a:r>
            <a:r>
              <a:rPr lang="en-US" dirty="0" smtClean="0">
                <a:solidFill>
                  <a:srgbClr val="002060"/>
                </a:solidFill>
              </a:rPr>
              <a:t>hink </a:t>
            </a:r>
            <a:r>
              <a:rPr lang="en-US" dirty="0">
                <a:solidFill>
                  <a:srgbClr val="002060"/>
                </a:solidFill>
              </a:rPr>
              <a:t>about </a:t>
            </a:r>
            <a:r>
              <a:rPr lang="en-US" dirty="0" smtClean="0">
                <a:solidFill>
                  <a:srgbClr val="002060"/>
                </a:solidFill>
              </a:rPr>
              <a:t>general approaches, historical angle, a </a:t>
            </a:r>
            <a:r>
              <a:rPr lang="en-US" dirty="0">
                <a:solidFill>
                  <a:srgbClr val="002060"/>
                </a:solidFill>
              </a:rPr>
              <a:t>geographical angle, </a:t>
            </a:r>
            <a:r>
              <a:rPr lang="en-US" dirty="0" smtClean="0">
                <a:solidFill>
                  <a:srgbClr val="002060"/>
                </a:solidFill>
              </a:rPr>
              <a:t>or </a:t>
            </a:r>
            <a:r>
              <a:rPr lang="en-US" dirty="0">
                <a:solidFill>
                  <a:srgbClr val="002060"/>
                </a:solidFill>
              </a:rPr>
              <a:t>a sociological </a:t>
            </a:r>
            <a:r>
              <a:rPr lang="en-US" dirty="0" smtClean="0">
                <a:solidFill>
                  <a:srgbClr val="002060"/>
                </a:solidFill>
              </a:rPr>
              <a:t>angle</a:t>
            </a:r>
          </a:p>
          <a:p>
            <a:pPr lvl="0"/>
            <a:r>
              <a:rPr lang="en-US" dirty="0">
                <a:solidFill>
                  <a:srgbClr val="00B0F0"/>
                </a:solidFill>
              </a:rPr>
              <a:t>Start doing </a:t>
            </a:r>
            <a:r>
              <a:rPr lang="en-US" dirty="0" smtClean="0">
                <a:solidFill>
                  <a:srgbClr val="00B0F0"/>
                </a:solidFill>
              </a:rPr>
              <a:t>investigative research</a:t>
            </a:r>
            <a:r>
              <a:rPr lang="en-US" dirty="0">
                <a:solidFill>
                  <a:srgbClr val="00B0F0"/>
                </a:solidFill>
              </a:rPr>
              <a:t>-</a:t>
            </a:r>
            <a:r>
              <a:rPr lang="en-US" dirty="0"/>
              <a:t> </a:t>
            </a:r>
            <a:r>
              <a:rPr lang="en-US" dirty="0" smtClean="0">
                <a:solidFill>
                  <a:srgbClr val="002060"/>
                </a:solidFill>
              </a:rPr>
              <a:t> </a:t>
            </a:r>
            <a:r>
              <a:rPr lang="en-US" dirty="0">
                <a:solidFill>
                  <a:srgbClr val="002060"/>
                </a:solidFill>
              </a:rPr>
              <a:t>scholarly articles, books, </a:t>
            </a:r>
            <a:r>
              <a:rPr lang="en-US" dirty="0" smtClean="0">
                <a:solidFill>
                  <a:srgbClr val="002060"/>
                </a:solidFill>
              </a:rPr>
              <a:t>probably </a:t>
            </a:r>
            <a:r>
              <a:rPr lang="en-US" dirty="0">
                <a:solidFill>
                  <a:srgbClr val="002060"/>
                </a:solidFill>
              </a:rPr>
              <a:t>will modify or refine your </a:t>
            </a:r>
            <a:r>
              <a:rPr lang="en-US" dirty="0" smtClean="0">
                <a:solidFill>
                  <a:srgbClr val="002060"/>
                </a:solidFill>
              </a:rPr>
              <a:t>topic</a:t>
            </a:r>
            <a:r>
              <a:rPr lang="en-US" dirty="0"/>
              <a:t> </a:t>
            </a:r>
            <a:endParaRPr lang="en-US" dirty="0" smtClean="0"/>
          </a:p>
          <a:p>
            <a:pPr lvl="0"/>
            <a:r>
              <a:rPr lang="en-US" dirty="0" smtClean="0">
                <a:solidFill>
                  <a:srgbClr val="00B0F0"/>
                </a:solidFill>
              </a:rPr>
              <a:t>Research is a dynamic process-</a:t>
            </a:r>
            <a:r>
              <a:rPr lang="en-US" dirty="0">
                <a:solidFill>
                  <a:srgbClr val="00B0F0"/>
                </a:solidFill>
              </a:rPr>
              <a:t> </a:t>
            </a:r>
            <a:r>
              <a:rPr lang="en-US" dirty="0" smtClean="0">
                <a:solidFill>
                  <a:srgbClr val="002060"/>
                </a:solidFill>
              </a:rPr>
              <a:t>discover </a:t>
            </a:r>
            <a:r>
              <a:rPr lang="en-US" dirty="0">
                <a:solidFill>
                  <a:srgbClr val="002060"/>
                </a:solidFill>
              </a:rPr>
              <a:t>new things and modify or </a:t>
            </a:r>
            <a:r>
              <a:rPr lang="en-US" dirty="0" smtClean="0">
                <a:solidFill>
                  <a:srgbClr val="002060"/>
                </a:solidFill>
              </a:rPr>
              <a:t>refine </a:t>
            </a:r>
            <a:r>
              <a:rPr lang="en-US" dirty="0">
                <a:solidFill>
                  <a:srgbClr val="002060"/>
                </a:solidFill>
              </a:rPr>
              <a:t>your </a:t>
            </a:r>
            <a:r>
              <a:rPr lang="en-US" dirty="0" smtClean="0">
                <a:solidFill>
                  <a:srgbClr val="002060"/>
                </a:solidFill>
              </a:rPr>
              <a:t>topic. This process </a:t>
            </a:r>
            <a:r>
              <a:rPr lang="en-US" dirty="0">
                <a:solidFill>
                  <a:srgbClr val="002060"/>
                </a:solidFill>
              </a:rPr>
              <a:t>will help you to develop your </a:t>
            </a:r>
            <a:r>
              <a:rPr lang="en-US" dirty="0" smtClean="0">
                <a:solidFill>
                  <a:srgbClr val="002060"/>
                </a:solidFill>
              </a:rPr>
              <a:t>thesis and that is </a:t>
            </a:r>
            <a:r>
              <a:rPr lang="en-US" dirty="0">
                <a:solidFill>
                  <a:srgbClr val="002060"/>
                </a:solidFill>
              </a:rPr>
              <a:t>essentially </a:t>
            </a:r>
            <a:r>
              <a:rPr lang="en-US" dirty="0" smtClean="0">
                <a:solidFill>
                  <a:srgbClr val="002060"/>
                </a:solidFill>
              </a:rPr>
              <a:t>proposed </a:t>
            </a:r>
            <a:r>
              <a:rPr lang="en-US" dirty="0">
                <a:solidFill>
                  <a:srgbClr val="002060"/>
                </a:solidFill>
              </a:rPr>
              <a:t>answer to your research question. </a:t>
            </a:r>
          </a:p>
          <a:p>
            <a:endParaRPr lang="en-US" dirty="0"/>
          </a:p>
          <a:p>
            <a:pPr lvl="0"/>
            <a:endParaRPr lang="en-US" dirty="0"/>
          </a:p>
          <a:p>
            <a:endParaRPr lang="en-US" dirty="0">
              <a:solidFill>
                <a:srgbClr val="002060"/>
              </a:solidFill>
            </a:endParaRPr>
          </a:p>
          <a:p>
            <a:pPr lvl="0"/>
            <a:endParaRPr lang="en-US" dirty="0">
              <a:solidFill>
                <a:srgbClr val="002060"/>
              </a:solidFill>
            </a:endParaRPr>
          </a:p>
          <a:p>
            <a:endParaRPr lang="en-US" dirty="0">
              <a:solidFill>
                <a:schemeClr val="bg1"/>
              </a:solidFill>
            </a:endParaRPr>
          </a:p>
          <a:p>
            <a:endParaRPr lang="en-US" dirty="0"/>
          </a:p>
        </p:txBody>
      </p:sp>
    </p:spTree>
    <p:extLst>
      <p:ext uri="{BB962C8B-B14F-4D97-AF65-F5344CB8AC3E}">
        <p14:creationId xmlns:p14="http://schemas.microsoft.com/office/powerpoint/2010/main" val="1666330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lgimages.s3.amazonaws.com/data/imagemanager/71346/topic3_process.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0"/>
            <a:ext cx="9143999" cy="6858000"/>
          </a:xfrm>
          <a:prstGeom prst="rect">
            <a:avLst/>
          </a:prstGeom>
          <a:noFill/>
          <a:ln>
            <a:noFill/>
          </a:ln>
        </p:spPr>
      </p:pic>
    </p:spTree>
    <p:extLst>
      <p:ext uri="{BB962C8B-B14F-4D97-AF65-F5344CB8AC3E}">
        <p14:creationId xmlns:p14="http://schemas.microsoft.com/office/powerpoint/2010/main" val="709210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solidFill>
                  <a:srgbClr val="FFFF00"/>
                </a:solidFill>
                <a:latin typeface="Baskerville Old Face" panose="02020602080505020303" pitchFamily="18" charset="0"/>
              </a:rPr>
              <a:t>Focus on the following</a:t>
            </a:r>
            <a:endParaRPr lang="en-US" dirty="0">
              <a:solidFill>
                <a:srgbClr val="FFFF00"/>
              </a:solidFill>
              <a:latin typeface="Baskerville Old Face" panose="02020602080505020303" pitchFamily="18" charset="0"/>
            </a:endParaRPr>
          </a:p>
        </p:txBody>
      </p:sp>
      <p:sp>
        <p:nvSpPr>
          <p:cNvPr id="6" name="Content Placeholder 5"/>
          <p:cNvSpPr>
            <a:spLocks noGrp="1"/>
          </p:cNvSpPr>
          <p:nvPr>
            <p:ph sz="half" idx="1"/>
          </p:nvPr>
        </p:nvSpPr>
        <p:spPr>
          <a:xfrm>
            <a:off x="350520" y="1825624"/>
            <a:ext cx="4164330" cy="4742815"/>
          </a:xfrm>
        </p:spPr>
        <p:txBody>
          <a:bodyPr/>
          <a:lstStyle/>
          <a:p>
            <a:pPr marL="0" indent="0" algn="ctr">
              <a:buNone/>
            </a:pPr>
            <a:r>
              <a:rPr lang="en-US" dirty="0" smtClean="0">
                <a:solidFill>
                  <a:schemeClr val="accent5">
                    <a:lumMod val="50000"/>
                  </a:schemeClr>
                </a:solidFill>
              </a:rPr>
              <a:t>Too Broad</a:t>
            </a:r>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smtClean="0"/>
          </a:p>
          <a:p>
            <a:pPr marL="0" indent="0" algn="ctr">
              <a:buNone/>
            </a:pPr>
            <a:r>
              <a:rPr lang="en-US" dirty="0" smtClean="0">
                <a:solidFill>
                  <a:schemeClr val="accent5">
                    <a:lumMod val="50000"/>
                  </a:schemeClr>
                </a:solidFill>
              </a:rPr>
              <a:t>Better</a:t>
            </a:r>
            <a:endParaRPr lang="en-US" dirty="0">
              <a:solidFill>
                <a:schemeClr val="accent5">
                  <a:lumMod val="50000"/>
                </a:schemeClr>
              </a:solidFill>
            </a:endParaRPr>
          </a:p>
          <a:p>
            <a:pPr marL="0" indent="0" algn="ctr">
              <a:buNone/>
            </a:pPr>
            <a:endParaRPr lang="en-US" dirty="0"/>
          </a:p>
        </p:txBody>
      </p:sp>
      <p:sp>
        <p:nvSpPr>
          <p:cNvPr id="8" name="Oval 7"/>
          <p:cNvSpPr/>
          <p:nvPr/>
        </p:nvSpPr>
        <p:spPr>
          <a:xfrm>
            <a:off x="758238" y="2542698"/>
            <a:ext cx="3440112" cy="150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English Women Novelists of Victorian Age</a:t>
            </a:r>
            <a:endParaRPr lang="en-US" sz="2000" dirty="0"/>
          </a:p>
        </p:txBody>
      </p:sp>
      <p:sp>
        <p:nvSpPr>
          <p:cNvPr id="9" name="Oval 8"/>
          <p:cNvSpPr/>
          <p:nvPr/>
        </p:nvSpPr>
        <p:spPr>
          <a:xfrm>
            <a:off x="1007634" y="5059679"/>
            <a:ext cx="2941320" cy="150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t>English Women Novelists of 1760s</a:t>
            </a:r>
            <a:endParaRPr lang="en-US" sz="2200" dirty="0"/>
          </a:p>
        </p:txBody>
      </p:sp>
      <p:sp>
        <p:nvSpPr>
          <p:cNvPr id="10" name="Content Placeholder 5"/>
          <p:cNvSpPr>
            <a:spLocks noGrp="1"/>
          </p:cNvSpPr>
          <p:nvPr>
            <p:ph sz="half" idx="2"/>
          </p:nvPr>
        </p:nvSpPr>
        <p:spPr>
          <a:xfrm>
            <a:off x="4629150" y="1825625"/>
            <a:ext cx="4103688" cy="4743450"/>
          </a:xfrm>
        </p:spPr>
        <p:txBody>
          <a:bodyPr/>
          <a:lstStyle/>
          <a:p>
            <a:pPr marL="0" indent="0" algn="ctr">
              <a:buNone/>
            </a:pPr>
            <a:r>
              <a:rPr lang="en-US" dirty="0" smtClean="0">
                <a:solidFill>
                  <a:schemeClr val="accent5">
                    <a:lumMod val="50000"/>
                  </a:schemeClr>
                </a:solidFill>
              </a:rPr>
              <a:t>Too Narrow</a:t>
            </a:r>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smtClean="0"/>
          </a:p>
          <a:p>
            <a:pPr marL="0" indent="0" algn="ctr">
              <a:buNone/>
            </a:pPr>
            <a:r>
              <a:rPr lang="en-US" dirty="0" smtClean="0">
                <a:solidFill>
                  <a:schemeClr val="accent5">
                    <a:lumMod val="50000"/>
                  </a:schemeClr>
                </a:solidFill>
              </a:rPr>
              <a:t>Better</a:t>
            </a:r>
            <a:endParaRPr lang="en-US" dirty="0">
              <a:solidFill>
                <a:schemeClr val="accent5">
                  <a:lumMod val="50000"/>
                </a:schemeClr>
              </a:solidFill>
            </a:endParaRPr>
          </a:p>
          <a:p>
            <a:pPr marL="0" indent="0" algn="ctr">
              <a:buNone/>
            </a:pPr>
            <a:endParaRPr lang="en-US" dirty="0"/>
          </a:p>
        </p:txBody>
      </p:sp>
      <p:sp>
        <p:nvSpPr>
          <p:cNvPr id="11" name="Oval 10"/>
          <p:cNvSpPr/>
          <p:nvPr/>
        </p:nvSpPr>
        <p:spPr>
          <a:xfrm>
            <a:off x="4909344" y="2542698"/>
            <a:ext cx="3543300" cy="150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George Eliot as a Feminist Novelist.(A special reference to Adam Bede)</a:t>
            </a:r>
            <a:endParaRPr lang="en-US" sz="2000" dirty="0"/>
          </a:p>
        </p:txBody>
      </p:sp>
      <p:sp>
        <p:nvSpPr>
          <p:cNvPr id="12" name="Oval 11"/>
          <p:cNvSpPr/>
          <p:nvPr/>
        </p:nvSpPr>
        <p:spPr>
          <a:xfrm>
            <a:off x="5088414" y="5029198"/>
            <a:ext cx="3185160" cy="150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t>Feminism in George Eliot’s  Novels</a:t>
            </a:r>
            <a:endParaRPr lang="en-US" sz="2200" dirty="0"/>
          </a:p>
        </p:txBody>
      </p:sp>
      <p:sp>
        <p:nvSpPr>
          <p:cNvPr id="13" name="Down Arrow 12"/>
          <p:cNvSpPr/>
          <p:nvPr/>
        </p:nvSpPr>
        <p:spPr>
          <a:xfrm>
            <a:off x="2190369" y="4738051"/>
            <a:ext cx="484632" cy="5822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6438678" y="4722173"/>
            <a:ext cx="484632" cy="551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6438678" y="2179226"/>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wn Arrow 15"/>
          <p:cNvSpPr/>
          <p:nvPr/>
        </p:nvSpPr>
        <p:spPr>
          <a:xfrm>
            <a:off x="2190369" y="2179226"/>
            <a:ext cx="484632" cy="5196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9763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rgbClr val="FFFF00"/>
                </a:solidFill>
                <a:latin typeface="Baskerville Old Face" panose="02020602080505020303" pitchFamily="18" charset="0"/>
              </a:rPr>
              <a:t>Five Forms </a:t>
            </a:r>
            <a:r>
              <a:rPr lang="en-US" sz="3200" dirty="0">
                <a:solidFill>
                  <a:srgbClr val="FFFF00"/>
                </a:solidFill>
                <a:latin typeface="Baskerville Old Face" panose="02020602080505020303" pitchFamily="18" charset="0"/>
              </a:rPr>
              <a:t>of </a:t>
            </a:r>
            <a:r>
              <a:rPr lang="en-US" sz="3200" dirty="0" smtClean="0">
                <a:solidFill>
                  <a:srgbClr val="FFFF00"/>
                </a:solidFill>
                <a:latin typeface="Baskerville Old Face" panose="02020602080505020303" pitchFamily="18" charset="0"/>
              </a:rPr>
              <a:t>Philosophy</a:t>
            </a:r>
            <a:endParaRPr lang="en-US" sz="3200"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1005840" y="1825625"/>
            <a:ext cx="7086600" cy="4351338"/>
          </a:xfrm>
        </p:spPr>
        <p:txBody>
          <a:bodyPr>
            <a:normAutofit/>
          </a:bodyPr>
          <a:lstStyle/>
          <a:p>
            <a:r>
              <a:rPr lang="en-US" sz="3200" dirty="0" smtClean="0">
                <a:solidFill>
                  <a:schemeClr val="bg1"/>
                </a:solidFill>
              </a:rPr>
              <a:t>Metaphysics</a:t>
            </a:r>
          </a:p>
          <a:p>
            <a:r>
              <a:rPr lang="en-US" sz="3200" dirty="0" smtClean="0">
                <a:solidFill>
                  <a:schemeClr val="bg1"/>
                </a:solidFill>
              </a:rPr>
              <a:t>Epistemology</a:t>
            </a:r>
            <a:endParaRPr lang="en-US" sz="3200" dirty="0">
              <a:solidFill>
                <a:schemeClr val="bg1"/>
              </a:solidFill>
            </a:endParaRPr>
          </a:p>
          <a:p>
            <a:r>
              <a:rPr lang="en-US" sz="3200" dirty="0" smtClean="0">
                <a:solidFill>
                  <a:schemeClr val="bg1"/>
                </a:solidFill>
              </a:rPr>
              <a:t>Logic</a:t>
            </a:r>
          </a:p>
          <a:p>
            <a:r>
              <a:rPr lang="en-US" sz="3200" smtClean="0">
                <a:solidFill>
                  <a:schemeClr val="bg1"/>
                </a:solidFill>
              </a:rPr>
              <a:t>Ethics</a:t>
            </a:r>
            <a:endParaRPr lang="en-US" sz="3200" dirty="0">
              <a:solidFill>
                <a:schemeClr val="bg1"/>
              </a:solidFill>
            </a:endParaRPr>
          </a:p>
          <a:p>
            <a:r>
              <a:rPr lang="en-US" sz="3200" dirty="0">
                <a:solidFill>
                  <a:schemeClr val="bg1"/>
                </a:solidFill>
              </a:rPr>
              <a:t>Aesthetics</a:t>
            </a:r>
          </a:p>
          <a:p>
            <a:endParaRPr lang="en-US" sz="3200" dirty="0">
              <a:solidFill>
                <a:schemeClr val="bg1"/>
              </a:solidFill>
            </a:endParaRPr>
          </a:p>
        </p:txBody>
      </p:sp>
    </p:spTree>
    <p:extLst>
      <p:ext uri="{BB962C8B-B14F-4D97-AF65-F5344CB8AC3E}">
        <p14:creationId xmlns:p14="http://schemas.microsoft.com/office/powerpoint/2010/main" val="2841772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4850" y="499744"/>
            <a:ext cx="7886700" cy="6160135"/>
          </a:xfrm>
        </p:spPr>
        <p:txBody>
          <a:bodyPr>
            <a:normAutofit/>
          </a:bodyPr>
          <a:lstStyle/>
          <a:p>
            <a:r>
              <a:rPr lang="en-US" dirty="0" smtClean="0">
                <a:solidFill>
                  <a:schemeClr val="bg1"/>
                </a:solidFill>
                <a:latin typeface="Times New Roman" panose="02020603050405020304" pitchFamily="18" charset="0"/>
                <a:cs typeface="Times New Roman" panose="02020603050405020304" pitchFamily="18" charset="0"/>
              </a:rPr>
              <a:t>Metaphysics </a:t>
            </a:r>
            <a:r>
              <a:rPr lang="en-US" dirty="0">
                <a:solidFill>
                  <a:schemeClr val="bg1"/>
                </a:solidFill>
                <a:latin typeface="Times New Roman" panose="02020603050405020304" pitchFamily="18" charset="0"/>
                <a:cs typeface="Times New Roman" panose="02020603050405020304" pitchFamily="18" charset="0"/>
              </a:rPr>
              <a:t>is the study of being. It is the fundamental nature of how and why things exist. Aristotle was a well known metaphysicist.</a:t>
            </a:r>
          </a:p>
          <a:p>
            <a:r>
              <a:rPr lang="en-US" dirty="0">
                <a:solidFill>
                  <a:schemeClr val="bg1"/>
                </a:solidFill>
                <a:latin typeface="Times New Roman" panose="02020603050405020304" pitchFamily="18" charset="0"/>
                <a:cs typeface="Times New Roman" panose="02020603050405020304" pitchFamily="18" charset="0"/>
              </a:rPr>
              <a:t>Epistemology is the study of how we know things. We use epistemology to decide the limits and boundaries of what can or cannot be known</a:t>
            </a:r>
            <a:r>
              <a:rPr lang="en-US" dirty="0" smtClean="0">
                <a:solidFill>
                  <a:schemeClr val="bg1"/>
                </a:solidFill>
                <a:latin typeface="Times New Roman" panose="02020603050405020304" pitchFamily="18" charset="0"/>
                <a:cs typeface="Times New Roman" panose="02020603050405020304" pitchFamily="18" charset="0"/>
              </a:rPr>
              <a:t>.</a:t>
            </a:r>
          </a:p>
          <a:p>
            <a:r>
              <a:rPr lang="en-US" dirty="0">
                <a:solidFill>
                  <a:schemeClr val="bg1"/>
                </a:solidFill>
                <a:latin typeface="Times New Roman" panose="02020603050405020304" pitchFamily="18" charset="0"/>
                <a:cs typeface="Times New Roman" panose="02020603050405020304" pitchFamily="18" charset="0"/>
              </a:rPr>
              <a:t>Ethics is the study of moral standards and how they affect conduct.</a:t>
            </a:r>
          </a:p>
          <a:p>
            <a:r>
              <a:rPr lang="en-US" dirty="0" smtClean="0">
                <a:solidFill>
                  <a:schemeClr val="bg1"/>
                </a:solidFill>
                <a:latin typeface="Times New Roman" panose="02020603050405020304" pitchFamily="18" charset="0"/>
                <a:cs typeface="Times New Roman" panose="02020603050405020304" pitchFamily="18" charset="0"/>
              </a:rPr>
              <a:t>Logic </a:t>
            </a:r>
            <a:r>
              <a:rPr lang="en-US" dirty="0">
                <a:solidFill>
                  <a:schemeClr val="bg1"/>
                </a:solidFill>
                <a:latin typeface="Times New Roman" panose="02020603050405020304" pitchFamily="18" charset="0"/>
                <a:cs typeface="Times New Roman" panose="02020603050405020304" pitchFamily="18" charset="0"/>
              </a:rPr>
              <a:t>is the means of which we come to know anything.</a:t>
            </a:r>
          </a:p>
          <a:p>
            <a:r>
              <a:rPr lang="en-US" dirty="0">
                <a:solidFill>
                  <a:schemeClr val="bg1"/>
                </a:solidFill>
                <a:latin typeface="Times New Roman" panose="02020603050405020304" pitchFamily="18" charset="0"/>
                <a:cs typeface="Times New Roman" panose="02020603050405020304" pitchFamily="18" charset="0"/>
              </a:rPr>
              <a:t>Aesthetics is the study of how and why something can be considered “beautiful” and what value we assign to that beauty.</a:t>
            </a:r>
            <a:br>
              <a:rPr lang="en-US" dirty="0">
                <a:solidFill>
                  <a:schemeClr val="bg1"/>
                </a:solidFill>
                <a:latin typeface="Times New Roman" panose="02020603050405020304" pitchFamily="18" charset="0"/>
                <a:cs typeface="Times New Roman" panose="02020603050405020304" pitchFamily="18" charset="0"/>
              </a:rPr>
            </a:br>
            <a:endParaRPr lang="en-US"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762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rgbClr val="FFFF00"/>
                </a:solidFill>
                <a:latin typeface="Baskerville Old Face" panose="02020602080505020303" pitchFamily="18" charset="0"/>
              </a:rPr>
              <a:t>What is Research</a:t>
            </a:r>
            <a:r>
              <a:rPr lang="en-US" sz="3200" b="1" dirty="0" smtClean="0">
                <a:solidFill>
                  <a:srgbClr val="FFFF00"/>
                </a:solidFill>
                <a:latin typeface="Baskerville Old Face" panose="02020602080505020303" pitchFamily="18" charset="0"/>
              </a:rPr>
              <a:t>? Definition</a:t>
            </a:r>
            <a:endParaRPr lang="en-US" sz="3200"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p:txBody>
          <a:bodyPr/>
          <a:lstStyle/>
          <a:p>
            <a:r>
              <a:rPr lang="en-US" b="1" dirty="0"/>
              <a:t> </a:t>
            </a:r>
            <a:r>
              <a:rPr lang="en-US" dirty="0">
                <a:solidFill>
                  <a:schemeClr val="bg1"/>
                </a:solidFill>
                <a:latin typeface="Times New Roman" panose="02020603050405020304" pitchFamily="18" charset="0"/>
                <a:cs typeface="Times New Roman" panose="02020603050405020304" pitchFamily="18" charset="0"/>
              </a:rPr>
              <a:t>Research is defined as careful consideration of study regarding a particular concern or problem using scientific methods. </a:t>
            </a:r>
            <a:endParaRPr lang="en-US" dirty="0" smtClean="0">
              <a:solidFill>
                <a:schemeClr val="bg1"/>
              </a:solidFill>
              <a:latin typeface="Times New Roman" panose="02020603050405020304" pitchFamily="18" charset="0"/>
              <a:cs typeface="Times New Roman" panose="02020603050405020304" pitchFamily="18" charset="0"/>
            </a:endParaRPr>
          </a:p>
          <a:p>
            <a:r>
              <a:rPr lang="en-US" dirty="0" smtClean="0">
                <a:solidFill>
                  <a:schemeClr val="bg1"/>
                </a:solidFill>
                <a:latin typeface="Times New Roman" panose="02020603050405020304" pitchFamily="18" charset="0"/>
                <a:cs typeface="Times New Roman" panose="02020603050405020304" pitchFamily="18" charset="0"/>
              </a:rPr>
              <a:t>The </a:t>
            </a:r>
            <a:r>
              <a:rPr lang="en-US" dirty="0">
                <a:solidFill>
                  <a:schemeClr val="bg1"/>
                </a:solidFill>
                <a:latin typeface="Times New Roman" panose="02020603050405020304" pitchFamily="18" charset="0"/>
                <a:cs typeface="Times New Roman" panose="02020603050405020304" pitchFamily="18" charset="0"/>
              </a:rPr>
              <a:t>American sociologist </a:t>
            </a:r>
            <a:r>
              <a:rPr lang="en-US" dirty="0">
                <a:solidFill>
                  <a:srgbClr val="00B0F0"/>
                </a:solidFill>
                <a:latin typeface="Times New Roman" panose="02020603050405020304" pitchFamily="18" charset="0"/>
                <a:cs typeface="Times New Roman" panose="02020603050405020304" pitchFamily="18" charset="0"/>
              </a:rPr>
              <a:t>Earl Robert </a:t>
            </a:r>
            <a:r>
              <a:rPr lang="en-US" dirty="0" smtClean="0">
                <a:solidFill>
                  <a:srgbClr val="00B0F0"/>
                </a:solidFill>
                <a:latin typeface="Times New Roman" panose="02020603050405020304" pitchFamily="18" charset="0"/>
                <a:cs typeface="Times New Roman" panose="02020603050405020304" pitchFamily="18" charset="0"/>
              </a:rPr>
              <a:t>Babbie</a:t>
            </a:r>
            <a:r>
              <a:rPr lang="en-US" dirty="0">
                <a:solidFill>
                  <a:schemeClr val="bg1"/>
                </a:solidFill>
                <a:latin typeface="Times New Roman" panose="02020603050405020304" pitchFamily="18" charset="0"/>
                <a:cs typeface="Times New Roman" panose="02020603050405020304" pitchFamily="18" charset="0"/>
              </a:rPr>
              <a:t> </a:t>
            </a:r>
            <a:r>
              <a:rPr lang="en-US" dirty="0" smtClean="0">
                <a:solidFill>
                  <a:schemeClr val="bg1"/>
                </a:solidFill>
                <a:latin typeface="Times New Roman" panose="02020603050405020304" pitchFamily="18" charset="0"/>
                <a:cs typeface="Times New Roman" panose="02020603050405020304" pitchFamily="18" charset="0"/>
              </a:rPr>
              <a:t>writes: </a:t>
            </a:r>
          </a:p>
          <a:p>
            <a:pPr marL="0" indent="0" algn="ctr">
              <a:buNone/>
            </a:pPr>
            <a:r>
              <a:rPr lang="en-US" dirty="0" smtClean="0">
                <a:solidFill>
                  <a:schemeClr val="bg1"/>
                </a:solidFill>
                <a:latin typeface="Times New Roman" panose="02020603050405020304" pitchFamily="18" charset="0"/>
                <a:cs typeface="Times New Roman" panose="02020603050405020304" pitchFamily="18" charset="0"/>
              </a:rPr>
              <a:t> </a:t>
            </a:r>
            <a:r>
              <a:rPr lang="en-US" dirty="0">
                <a:solidFill>
                  <a:srgbClr val="002060"/>
                </a:solidFill>
                <a:latin typeface="Times New Roman" panose="02020603050405020304" pitchFamily="18" charset="0"/>
                <a:cs typeface="Times New Roman" panose="02020603050405020304" pitchFamily="18" charset="0"/>
              </a:rPr>
              <a:t>“research is a systematic inquiry to describe, explain, predict, and control the observed phenomenon. It involves inductive and deductive methods</a:t>
            </a:r>
            <a:r>
              <a:rPr lang="en-US" dirty="0" smtClean="0">
                <a:solidFill>
                  <a:srgbClr val="002060"/>
                </a:solidFill>
                <a:latin typeface="Times New Roman" panose="02020603050405020304" pitchFamily="18" charset="0"/>
                <a:cs typeface="Times New Roman" panose="02020603050405020304" pitchFamily="18" charset="0"/>
              </a:rPr>
              <a:t>.”</a:t>
            </a:r>
            <a:endParaRPr lang="en-US"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9975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rgbClr val="FFFF00"/>
                </a:solidFill>
                <a:latin typeface="Baskerville Old Face" panose="02020602080505020303" pitchFamily="18" charset="0"/>
              </a:rPr>
              <a:t>The Word Research</a:t>
            </a:r>
            <a:endParaRPr lang="en-US" sz="3200" b="1"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838200" y="1825625"/>
            <a:ext cx="7315200" cy="4351338"/>
          </a:xfrm>
        </p:spPr>
        <p:txBody>
          <a:bodyPr/>
          <a:lstStyle/>
          <a:p>
            <a:r>
              <a:rPr lang="en-US" i="1" dirty="0">
                <a:solidFill>
                  <a:srgbClr val="FFFF00"/>
                </a:solidFill>
                <a:latin typeface="Times New Roman" panose="02020603050405020304" pitchFamily="18" charset="0"/>
                <a:cs typeface="Times New Roman" panose="02020603050405020304" pitchFamily="18" charset="0"/>
              </a:rPr>
              <a:t>Noun</a:t>
            </a:r>
            <a:r>
              <a:rPr lang="en-US" i="1" dirty="0">
                <a:latin typeface="Times New Roman" panose="02020603050405020304" pitchFamily="18" charset="0"/>
                <a:cs typeface="Times New Roman" panose="02020603050405020304" pitchFamily="18" charset="0"/>
              </a:rPr>
              <a:t>: </a:t>
            </a:r>
            <a:r>
              <a:rPr lang="en-US" i="1" dirty="0">
                <a:solidFill>
                  <a:schemeClr val="bg1"/>
                </a:solidFill>
                <a:latin typeface="Times New Roman" panose="02020603050405020304" pitchFamily="18" charset="0"/>
                <a:cs typeface="Times New Roman" panose="02020603050405020304" pitchFamily="18" charset="0"/>
              </a:rPr>
              <a:t>systematic investigation to establish facts; a search for knowledge.</a:t>
            </a:r>
            <a:endParaRPr lang="en-US" dirty="0">
              <a:solidFill>
                <a:schemeClr val="bg1"/>
              </a:solidFill>
              <a:latin typeface="Times New Roman" panose="02020603050405020304" pitchFamily="18" charset="0"/>
              <a:cs typeface="Times New Roman" panose="02020603050405020304" pitchFamily="18" charset="0"/>
            </a:endParaRPr>
          </a:p>
          <a:p>
            <a:r>
              <a:rPr lang="en-US" i="1" dirty="0">
                <a:solidFill>
                  <a:srgbClr val="FFFF00"/>
                </a:solidFill>
                <a:latin typeface="Times New Roman" panose="02020603050405020304" pitchFamily="18" charset="0"/>
                <a:cs typeface="Times New Roman" panose="02020603050405020304" pitchFamily="18" charset="0"/>
              </a:rPr>
              <a:t>Verb</a:t>
            </a:r>
            <a:r>
              <a:rPr lang="en-US" i="1" dirty="0">
                <a:latin typeface="Times New Roman" panose="02020603050405020304" pitchFamily="18" charset="0"/>
                <a:cs typeface="Times New Roman" panose="02020603050405020304" pitchFamily="18" charset="0"/>
              </a:rPr>
              <a:t>: </a:t>
            </a:r>
            <a:r>
              <a:rPr lang="en-US" i="1" dirty="0">
                <a:solidFill>
                  <a:schemeClr val="bg1"/>
                </a:solidFill>
                <a:latin typeface="Times New Roman" panose="02020603050405020304" pitchFamily="18" charset="0"/>
                <a:cs typeface="Times New Roman" panose="02020603050405020304" pitchFamily="18" charset="0"/>
              </a:rPr>
              <a:t>attempt to find out in a systematically and scientific manner; inquire into.</a:t>
            </a:r>
            <a:endParaRPr lang="en-US" dirty="0">
              <a:solidFill>
                <a:schemeClr val="bg1"/>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An etymologist might tell us that it comes from the </a:t>
            </a:r>
            <a:r>
              <a:rPr lang="en-US" dirty="0">
                <a:solidFill>
                  <a:srgbClr val="00B0F0"/>
                </a:solidFill>
                <a:latin typeface="Times New Roman" panose="02020603050405020304" pitchFamily="18" charset="0"/>
                <a:cs typeface="Times New Roman" panose="02020603050405020304" pitchFamily="18" charset="0"/>
              </a:rPr>
              <a:t>Old French </a:t>
            </a:r>
            <a:r>
              <a:rPr lang="en-US" dirty="0">
                <a:latin typeface="Times New Roman" panose="02020603050405020304" pitchFamily="18" charset="0"/>
                <a:cs typeface="Times New Roman" panose="02020603050405020304" pitchFamily="18" charset="0"/>
              </a:rPr>
              <a:t>word </a:t>
            </a:r>
            <a:r>
              <a:rPr lang="en-US" i="1" dirty="0" err="1">
                <a:solidFill>
                  <a:srgbClr val="00B0F0"/>
                </a:solidFill>
                <a:latin typeface="Times New Roman" panose="02020603050405020304" pitchFamily="18" charset="0"/>
                <a:cs typeface="Times New Roman" panose="02020603050405020304" pitchFamily="18" charset="0"/>
              </a:rPr>
              <a:t>cerchier</a:t>
            </a:r>
            <a:r>
              <a:rPr lang="en-US" dirty="0">
                <a:latin typeface="Times New Roman" panose="02020603050405020304" pitchFamily="18" charset="0"/>
                <a:cs typeface="Times New Roman" panose="02020603050405020304" pitchFamily="18" charset="0"/>
              </a:rPr>
              <a:t>, to </a:t>
            </a:r>
            <a:r>
              <a:rPr lang="en-US" i="1" dirty="0">
                <a:solidFill>
                  <a:srgbClr val="00B0F0"/>
                </a:solidFill>
                <a:latin typeface="Times New Roman" panose="02020603050405020304" pitchFamily="18" charset="0"/>
                <a:cs typeface="Times New Roman" panose="02020603050405020304" pitchFamily="18" charset="0"/>
              </a:rPr>
              <a:t>search</a:t>
            </a:r>
            <a:r>
              <a:rPr lang="en-US" dirty="0">
                <a:latin typeface="Times New Roman" panose="02020603050405020304" pitchFamily="18" charset="0"/>
                <a:cs typeface="Times New Roman" panose="02020603050405020304" pitchFamily="18" charset="0"/>
              </a:rPr>
              <a:t>, with </a:t>
            </a:r>
            <a:r>
              <a:rPr lang="en-US" i="1" dirty="0" smtClean="0">
                <a:latin typeface="Times New Roman" panose="02020603050405020304" pitchFamily="18" charset="0"/>
                <a:cs typeface="Times New Roman" panose="02020603050405020304" pitchFamily="18" charset="0"/>
              </a:rPr>
              <a:t>re-</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expressing intensive force.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Before </a:t>
            </a:r>
            <a:r>
              <a:rPr lang="en-US" dirty="0">
                <a:latin typeface="Times New Roman" panose="02020603050405020304" pitchFamily="18" charset="0"/>
                <a:cs typeface="Times New Roman" panose="02020603050405020304" pitchFamily="18" charset="0"/>
              </a:rPr>
              <a:t>1400 in France, research meant to search really hard.</a:t>
            </a:r>
          </a:p>
          <a:p>
            <a:endParaRPr lang="en-US" dirty="0"/>
          </a:p>
        </p:txBody>
      </p:sp>
    </p:spTree>
    <p:extLst>
      <p:ext uri="{BB962C8B-B14F-4D97-AF65-F5344CB8AC3E}">
        <p14:creationId xmlns:p14="http://schemas.microsoft.com/office/powerpoint/2010/main" val="2128955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rgbClr val="FFFF00"/>
                </a:solidFill>
                <a:latin typeface="Baskerville Old Face" panose="02020602080505020303" pitchFamily="18" charset="0"/>
              </a:rPr>
              <a:t>Definition</a:t>
            </a:r>
            <a:endParaRPr lang="en-US" sz="3200" b="1"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p:txBody>
          <a:bodyPr/>
          <a:lstStyle/>
          <a:p>
            <a:r>
              <a:rPr lang="en-US" i="1" dirty="0">
                <a:solidFill>
                  <a:schemeClr val="bg1"/>
                </a:solidFill>
                <a:latin typeface="Times New Roman" panose="02020603050405020304" pitchFamily="18" charset="0"/>
                <a:cs typeface="Times New Roman" panose="02020603050405020304" pitchFamily="18" charset="0"/>
              </a:rPr>
              <a:t>Research is defined as the </a:t>
            </a:r>
            <a:r>
              <a:rPr lang="en-US" i="1" dirty="0">
                <a:solidFill>
                  <a:srgbClr val="00B0F0"/>
                </a:solidFill>
                <a:latin typeface="Times New Roman" panose="02020603050405020304" pitchFamily="18" charset="0"/>
                <a:cs typeface="Times New Roman" panose="02020603050405020304" pitchFamily="18" charset="0"/>
              </a:rPr>
              <a:t>creation of new knowledge </a:t>
            </a:r>
            <a:r>
              <a:rPr lang="en-US" i="1" dirty="0" smtClean="0">
                <a:solidFill>
                  <a:schemeClr val="bg1"/>
                </a:solidFill>
                <a:latin typeface="Times New Roman" panose="02020603050405020304" pitchFamily="18" charset="0"/>
                <a:cs typeface="Times New Roman" panose="02020603050405020304" pitchFamily="18" charset="0"/>
              </a:rPr>
              <a:t>or </a:t>
            </a:r>
            <a:r>
              <a:rPr lang="en-US" i="1" dirty="0">
                <a:solidFill>
                  <a:schemeClr val="bg1"/>
                </a:solidFill>
                <a:latin typeface="Times New Roman" panose="02020603050405020304" pitchFamily="18" charset="0"/>
                <a:cs typeface="Times New Roman" panose="02020603050405020304" pitchFamily="18" charset="0"/>
              </a:rPr>
              <a:t>the use of </a:t>
            </a:r>
            <a:r>
              <a:rPr lang="en-US" i="1" dirty="0">
                <a:solidFill>
                  <a:srgbClr val="00B0F0"/>
                </a:solidFill>
                <a:latin typeface="Times New Roman" panose="02020603050405020304" pitchFamily="18" charset="0"/>
                <a:cs typeface="Times New Roman" panose="02020603050405020304" pitchFamily="18" charset="0"/>
              </a:rPr>
              <a:t>existing knowledge </a:t>
            </a:r>
            <a:r>
              <a:rPr lang="en-US" i="1" dirty="0">
                <a:solidFill>
                  <a:schemeClr val="bg1"/>
                </a:solidFill>
                <a:latin typeface="Times New Roman" panose="02020603050405020304" pitchFamily="18" charset="0"/>
                <a:cs typeface="Times New Roman" panose="02020603050405020304" pitchFamily="18" charset="0"/>
              </a:rPr>
              <a:t>in a new and creative </a:t>
            </a:r>
            <a:r>
              <a:rPr lang="en-US" i="1" dirty="0" smtClean="0">
                <a:solidFill>
                  <a:schemeClr val="bg1"/>
                </a:solidFill>
                <a:latin typeface="Times New Roman" panose="02020603050405020304" pitchFamily="18" charset="0"/>
                <a:cs typeface="Times New Roman" panose="02020603050405020304" pitchFamily="18" charset="0"/>
              </a:rPr>
              <a:t>way.</a:t>
            </a:r>
          </a:p>
          <a:p>
            <a:r>
              <a:rPr lang="en-US" i="1" dirty="0" smtClean="0">
                <a:solidFill>
                  <a:schemeClr val="bg1"/>
                </a:solidFill>
                <a:latin typeface="Times New Roman" panose="02020603050405020304" pitchFamily="18" charset="0"/>
                <a:cs typeface="Times New Roman" panose="02020603050405020304" pitchFamily="18" charset="0"/>
              </a:rPr>
              <a:t> It should generate </a:t>
            </a:r>
            <a:r>
              <a:rPr lang="en-US" i="1" dirty="0">
                <a:solidFill>
                  <a:schemeClr val="bg1"/>
                </a:solidFill>
                <a:latin typeface="Times New Roman" panose="02020603050405020304" pitchFamily="18" charset="0"/>
                <a:cs typeface="Times New Roman" panose="02020603050405020304" pitchFamily="18" charset="0"/>
              </a:rPr>
              <a:t>new concepts, methodologies and understandings. </a:t>
            </a:r>
            <a:endParaRPr lang="en-US" i="1" dirty="0" smtClean="0">
              <a:solidFill>
                <a:schemeClr val="bg1"/>
              </a:solidFill>
              <a:latin typeface="Times New Roman" panose="02020603050405020304" pitchFamily="18" charset="0"/>
              <a:cs typeface="Times New Roman" panose="02020603050405020304" pitchFamily="18" charset="0"/>
            </a:endParaRPr>
          </a:p>
          <a:p>
            <a:r>
              <a:rPr lang="en-US" i="1" dirty="0" smtClean="0">
                <a:solidFill>
                  <a:schemeClr val="bg1"/>
                </a:solidFill>
                <a:latin typeface="Times New Roman" panose="02020603050405020304" pitchFamily="18" charset="0"/>
                <a:cs typeface="Times New Roman" panose="02020603050405020304" pitchFamily="18" charset="0"/>
              </a:rPr>
              <a:t>This </a:t>
            </a:r>
            <a:r>
              <a:rPr lang="en-US" i="1" dirty="0">
                <a:solidFill>
                  <a:schemeClr val="bg1"/>
                </a:solidFill>
                <a:latin typeface="Times New Roman" panose="02020603050405020304" pitchFamily="18" charset="0"/>
                <a:cs typeface="Times New Roman" panose="02020603050405020304" pitchFamily="18" charset="0"/>
              </a:rPr>
              <a:t>could include synthesis and analysis of previous research to the extent that it leads to new and creative outcomes.</a:t>
            </a:r>
            <a:endParaRPr lang="en-US" dirty="0">
              <a:solidFill>
                <a:schemeClr val="bg1"/>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96166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rgbClr val="FFFF00"/>
                </a:solidFill>
                <a:latin typeface="Baskerville Old Face" panose="02020602080505020303" pitchFamily="18" charset="0"/>
              </a:rPr>
              <a:t>Definition</a:t>
            </a:r>
            <a:endParaRPr lang="en-US" sz="3200" dirty="0"/>
          </a:p>
        </p:txBody>
      </p:sp>
      <p:sp>
        <p:nvSpPr>
          <p:cNvPr id="3" name="Content Placeholder 2"/>
          <p:cNvSpPr>
            <a:spLocks noGrp="1"/>
          </p:cNvSpPr>
          <p:nvPr>
            <p:ph idx="1"/>
          </p:nvPr>
        </p:nvSpPr>
        <p:spPr/>
        <p:txBody>
          <a:bodyPr/>
          <a:lstStyle/>
          <a:p>
            <a:r>
              <a:rPr lang="en-US" i="1" dirty="0">
                <a:solidFill>
                  <a:schemeClr val="bg1"/>
                </a:solidFill>
                <a:latin typeface="Times New Roman" panose="02020603050405020304" pitchFamily="18" charset="0"/>
                <a:cs typeface="Times New Roman" panose="02020603050405020304" pitchFamily="18" charset="0"/>
              </a:rPr>
              <a:t>This definition of research encompasses pure and strategic basic research, applied research and experimental development</a:t>
            </a:r>
            <a:r>
              <a:rPr lang="en-US" i="1" dirty="0" smtClean="0">
                <a:solidFill>
                  <a:schemeClr val="bg1"/>
                </a:solidFill>
                <a:latin typeface="Times New Roman" panose="02020603050405020304" pitchFamily="18" charset="0"/>
                <a:cs typeface="Times New Roman" panose="02020603050405020304" pitchFamily="18" charset="0"/>
              </a:rPr>
              <a:t>.</a:t>
            </a:r>
          </a:p>
          <a:p>
            <a:r>
              <a:rPr lang="en-US" i="1" dirty="0" smtClean="0">
                <a:solidFill>
                  <a:schemeClr val="bg1"/>
                </a:solidFill>
                <a:latin typeface="Times New Roman" panose="02020603050405020304" pitchFamily="18" charset="0"/>
                <a:cs typeface="Times New Roman" panose="02020603050405020304" pitchFamily="18" charset="0"/>
              </a:rPr>
              <a:t> </a:t>
            </a:r>
            <a:r>
              <a:rPr lang="en-US" i="1" dirty="0">
                <a:solidFill>
                  <a:schemeClr val="bg1"/>
                </a:solidFill>
                <a:latin typeface="Times New Roman" panose="02020603050405020304" pitchFamily="18" charset="0"/>
                <a:cs typeface="Times New Roman" panose="02020603050405020304" pitchFamily="18" charset="0"/>
              </a:rPr>
              <a:t>Applied research is original investigation undertaken to acquire new knowledge but directed towards a specific, practical aim or </a:t>
            </a:r>
            <a:r>
              <a:rPr lang="en-US" i="1" dirty="0" smtClean="0">
                <a:solidFill>
                  <a:schemeClr val="bg1"/>
                </a:solidFill>
                <a:latin typeface="Times New Roman" panose="02020603050405020304" pitchFamily="18" charset="0"/>
                <a:cs typeface="Times New Roman" panose="02020603050405020304" pitchFamily="18" charset="0"/>
              </a:rPr>
              <a:t>objective.</a:t>
            </a:r>
          </a:p>
          <a:p>
            <a:r>
              <a:rPr lang="en-US" i="1" dirty="0" smtClean="0">
                <a:solidFill>
                  <a:schemeClr val="bg1"/>
                </a:solidFill>
                <a:latin typeface="Times New Roman" panose="02020603050405020304" pitchFamily="18" charset="0"/>
                <a:cs typeface="Times New Roman" panose="02020603050405020304" pitchFamily="18" charset="0"/>
              </a:rPr>
              <a:t>It includes </a:t>
            </a:r>
            <a:r>
              <a:rPr lang="en-US" i="1" dirty="0">
                <a:solidFill>
                  <a:schemeClr val="bg1"/>
                </a:solidFill>
                <a:latin typeface="Times New Roman" panose="02020603050405020304" pitchFamily="18" charset="0"/>
                <a:cs typeface="Times New Roman" panose="02020603050405020304" pitchFamily="18" charset="0"/>
              </a:rPr>
              <a:t>a client-driven </a:t>
            </a:r>
            <a:r>
              <a:rPr lang="en-US" i="1" dirty="0" smtClean="0">
                <a:solidFill>
                  <a:schemeClr val="bg1"/>
                </a:solidFill>
                <a:latin typeface="Times New Roman" panose="02020603050405020304" pitchFamily="18" charset="0"/>
                <a:cs typeface="Times New Roman" panose="02020603050405020304" pitchFamily="18" charset="0"/>
              </a:rPr>
              <a:t>purpose.</a:t>
            </a:r>
            <a:endParaRPr lang="en-US"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7016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Instead, you might talk about </a:t>
            </a:r>
            <a:r>
              <a:rPr lang="en-US" i="1" dirty="0">
                <a:hlinkClick r:id="rId2" tooltip="Innovation, as defined by Wordnet"/>
              </a:rPr>
              <a:t>innovation</a:t>
            </a:r>
            <a:r>
              <a:rPr lang="en-US" dirty="0"/>
              <a:t>, or about </a:t>
            </a:r>
            <a:r>
              <a:rPr lang="en-US" i="1" dirty="0">
                <a:hlinkClick r:id="rId3" tooltip="Experimentation, as defined by Wordnet"/>
              </a:rPr>
              <a:t>experimentation</a:t>
            </a:r>
            <a:r>
              <a:rPr lang="en-US" dirty="0"/>
              <a:t>. You could describe the element of </a:t>
            </a:r>
            <a:r>
              <a:rPr lang="en-US" i="1" dirty="0">
                <a:hlinkClick r:id="rId4" tooltip="Risk, as defined by Wordnet"/>
              </a:rPr>
              <a:t>risk</a:t>
            </a:r>
            <a:r>
              <a:rPr lang="en-US" dirty="0"/>
              <a:t> associated with </a:t>
            </a:r>
            <a:r>
              <a:rPr lang="en-US" i="1" dirty="0">
                <a:hlinkClick r:id="rId5" tooltip="Discovery, as defined by Wordnet"/>
              </a:rPr>
              <a:t>discovery</a:t>
            </a:r>
            <a:r>
              <a:rPr lang="en-US" i="1" dirty="0"/>
              <a:t>.</a:t>
            </a:r>
            <a:r>
              <a:rPr lang="en-US" dirty="0"/>
              <a:t> </a:t>
            </a:r>
            <a:r>
              <a:rPr lang="en-US" i="1" dirty="0">
                <a:hlinkClick r:id="rId6" tooltip="Investigation, as defined by Wordnet"/>
              </a:rPr>
              <a:t>Investigation</a:t>
            </a:r>
            <a:r>
              <a:rPr lang="en-US" dirty="0"/>
              <a:t> might lead to </a:t>
            </a:r>
            <a:r>
              <a:rPr lang="en-US" i="1" dirty="0">
                <a:hlinkClick r:id="rId7" tooltip="Analysis, as defined by Wordnet"/>
              </a:rPr>
              <a:t>analysis</a:t>
            </a:r>
            <a:r>
              <a:rPr lang="en-US" dirty="0"/>
              <a:t>. There might be </a:t>
            </a:r>
            <a:r>
              <a:rPr lang="en-US" i="1" dirty="0">
                <a:hlinkClick r:id="rId8" tooltip="Tests, as defined by Wordnet"/>
              </a:rPr>
              <a:t>tests</a:t>
            </a:r>
            <a:r>
              <a:rPr lang="en-US" dirty="0"/>
              <a:t> that you will undertake to </a:t>
            </a:r>
            <a:r>
              <a:rPr lang="en-US" i="1" dirty="0">
                <a:hlinkClick r:id="rId9" tooltip="Prove, as defined by Wordnet"/>
              </a:rPr>
              <a:t>prove</a:t>
            </a:r>
            <a:r>
              <a:rPr lang="en-US" dirty="0"/>
              <a:t> your </a:t>
            </a:r>
            <a:r>
              <a:rPr lang="en-US" i="1" dirty="0">
                <a:hlinkClick r:id="rId10" tooltip="Hypothesis, as defined by Wordnet"/>
              </a:rPr>
              <a:t>hypothesis</a:t>
            </a:r>
            <a:r>
              <a:rPr lang="en-US" dirty="0"/>
              <a:t>. You could just say that this work is </a:t>
            </a:r>
            <a:r>
              <a:rPr lang="en-US" i="1" dirty="0">
                <a:hlinkClick r:id="rId11" tooltip="Original, as defined by Wordnet"/>
              </a:rPr>
              <a:t>original</a:t>
            </a:r>
            <a:r>
              <a:rPr lang="en-US" dirty="0"/>
              <a:t> and has never been done before. You could talk about what </a:t>
            </a:r>
            <a:r>
              <a:rPr lang="en-US" i="1" dirty="0"/>
              <a:t>new</a:t>
            </a:r>
            <a:r>
              <a:rPr lang="en-US" dirty="0"/>
              <a:t> </a:t>
            </a:r>
            <a:r>
              <a:rPr lang="en-US" i="1" dirty="0">
                <a:hlinkClick r:id="rId12" tooltip="Knowledge, as defined by Wordnet"/>
              </a:rPr>
              <a:t>knowledge</a:t>
            </a:r>
            <a:r>
              <a:rPr lang="en-US" dirty="0"/>
              <a:t> your work will lead to.</a:t>
            </a:r>
          </a:p>
          <a:p>
            <a:r>
              <a:rPr lang="en-US" dirty="0"/>
              <a:t>You might describe a new </a:t>
            </a:r>
            <a:r>
              <a:rPr lang="en-US" i="1" dirty="0">
                <a:hlinkClick r:id="rId13" tooltip="Method, as defined by Wordnet"/>
              </a:rPr>
              <a:t>method</a:t>
            </a:r>
            <a:r>
              <a:rPr lang="en-US" dirty="0"/>
              <a:t> or a new </a:t>
            </a:r>
            <a:r>
              <a:rPr lang="en-US" i="1" dirty="0">
                <a:hlinkClick r:id="rId14" tooltip="data, as defined by Wordnet"/>
              </a:rPr>
              <a:t>data</a:t>
            </a:r>
            <a:r>
              <a:rPr lang="en-US" dirty="0"/>
              <a:t> source that will lead to a </a:t>
            </a:r>
            <a:r>
              <a:rPr lang="en-US" i="1" dirty="0">
                <a:hlinkClick r:id="rId15" tooltip="Breakthrough, as defined by Wordnet"/>
              </a:rPr>
              <a:t>breakthrough</a:t>
            </a:r>
            <a:r>
              <a:rPr lang="en-US" dirty="0"/>
              <a:t> or an incremental </a:t>
            </a:r>
            <a:r>
              <a:rPr lang="en-US" i="1" dirty="0">
                <a:hlinkClick r:id="rId16" tooltip="Improvement, as defined by Wordnet"/>
              </a:rPr>
              <a:t>improvement</a:t>
            </a:r>
            <a:r>
              <a:rPr lang="en-US" dirty="0"/>
              <a:t> over current practice. You could make it clear that it is the precursor to </a:t>
            </a:r>
            <a:r>
              <a:rPr lang="en-US" i="1" dirty="0">
                <a:hlinkClick r:id="rId17" tooltip="Development, as defined by Wordnet"/>
              </a:rPr>
              <a:t>development</a:t>
            </a:r>
            <a:r>
              <a:rPr lang="en-US" dirty="0"/>
              <a:t>, in the sense of ‘research and development’.</a:t>
            </a:r>
          </a:p>
        </p:txBody>
      </p:sp>
    </p:spTree>
    <p:extLst>
      <p:ext uri="{BB962C8B-B14F-4D97-AF65-F5344CB8AC3E}">
        <p14:creationId xmlns:p14="http://schemas.microsoft.com/office/powerpoint/2010/main" val="42596162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287</TotalTime>
  <Words>972</Words>
  <Application>Microsoft Office PowerPoint</Application>
  <PresentationFormat>On-screen Show (4:3)</PresentationFormat>
  <Paragraphs>122</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Baskerville Old Face</vt:lpstr>
      <vt:lpstr>Calibri</vt:lpstr>
      <vt:lpstr>Calibri Light</vt:lpstr>
      <vt:lpstr>Times New Roman</vt:lpstr>
      <vt:lpstr>Office Theme</vt:lpstr>
      <vt:lpstr>Unit I: Introduction</vt:lpstr>
      <vt:lpstr>A- What is research?</vt:lpstr>
      <vt:lpstr>Five Forms of Philosophy</vt:lpstr>
      <vt:lpstr>PowerPoint Presentation</vt:lpstr>
      <vt:lpstr>What is Research? Definition</vt:lpstr>
      <vt:lpstr>The Word Research</vt:lpstr>
      <vt:lpstr>Definition</vt:lpstr>
      <vt:lpstr>Definition</vt:lpstr>
      <vt:lpstr>PowerPoint Presentation</vt:lpstr>
      <vt:lpstr>PowerPoint Presentation</vt:lpstr>
      <vt:lpstr>What is not Research?</vt:lpstr>
      <vt:lpstr>Is Development Research?</vt:lpstr>
      <vt:lpstr>B- Qualities  of a  Good Researcher</vt:lpstr>
      <vt:lpstr>PowerPoint Presentation</vt:lpstr>
      <vt:lpstr>PowerPoint Presentation</vt:lpstr>
      <vt:lpstr>PowerPoint Presentation</vt:lpstr>
      <vt:lpstr>C- Understanding  key terms in Research writing</vt:lpstr>
      <vt:lpstr>How to Understand key terms</vt:lpstr>
      <vt:lpstr>PowerPoint Presentation</vt:lpstr>
      <vt:lpstr>Unit I Introduction D) Research topic </vt:lpstr>
      <vt:lpstr>PowerPoint Presentation</vt:lpstr>
      <vt:lpstr>PowerPoint Presentation</vt:lpstr>
      <vt:lpstr>Focus on the following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GANESH</dc:creator>
  <cp:lastModifiedBy>GANESH</cp:lastModifiedBy>
  <cp:revision>39</cp:revision>
  <dcterms:created xsi:type="dcterms:W3CDTF">2021-04-22T05:13:25Z</dcterms:created>
  <dcterms:modified xsi:type="dcterms:W3CDTF">2023-01-12T05:15:35Z</dcterms:modified>
</cp:coreProperties>
</file>