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70" r:id="rId15"/>
    <p:sldId id="271" r:id="rId16"/>
    <p:sldId id="272" r:id="rId17"/>
    <p:sldId id="273" r:id="rId18"/>
    <p:sldId id="268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1" r:id="rId56"/>
    <p:sldId id="312" r:id="rId57"/>
    <p:sldId id="313" r:id="rId58"/>
    <p:sldId id="314" r:id="rId59"/>
    <p:sldId id="315" r:id="rId60"/>
    <p:sldId id="310" r:id="rId61"/>
    <p:sldId id="316" r:id="rId6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EE243-9C7F-416B-A014-40C6DE881E21}" type="datetimeFigureOut">
              <a:rPr lang="en-IN" smtClean="0"/>
              <a:t>17-08-2023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0069D-0004-4B7D-B6A6-EA6D4A0B8A3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30306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EE243-9C7F-416B-A014-40C6DE881E21}" type="datetimeFigureOut">
              <a:rPr lang="en-IN" smtClean="0"/>
              <a:t>17-08-2023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0069D-0004-4B7D-B6A6-EA6D4A0B8A3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50869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EE243-9C7F-416B-A014-40C6DE881E21}" type="datetimeFigureOut">
              <a:rPr lang="en-IN" smtClean="0"/>
              <a:t>17-08-2023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0069D-0004-4B7D-B6A6-EA6D4A0B8A3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857399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EE243-9C7F-416B-A014-40C6DE881E21}" type="datetimeFigureOut">
              <a:rPr lang="en-IN" smtClean="0"/>
              <a:t>17-08-2023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0069D-0004-4B7D-B6A6-EA6D4A0B8A3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579299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EE243-9C7F-416B-A014-40C6DE881E21}" type="datetimeFigureOut">
              <a:rPr lang="en-IN" smtClean="0"/>
              <a:t>17-08-2023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0069D-0004-4B7D-B6A6-EA6D4A0B8A3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94804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EE243-9C7F-416B-A014-40C6DE881E21}" type="datetimeFigureOut">
              <a:rPr lang="en-IN" smtClean="0"/>
              <a:t>17-08-2023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0069D-0004-4B7D-B6A6-EA6D4A0B8A3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90219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EE243-9C7F-416B-A014-40C6DE881E21}" type="datetimeFigureOut">
              <a:rPr lang="en-IN" smtClean="0"/>
              <a:t>17-08-2023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0069D-0004-4B7D-B6A6-EA6D4A0B8A3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70317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EE243-9C7F-416B-A014-40C6DE881E21}" type="datetimeFigureOut">
              <a:rPr lang="en-IN" smtClean="0"/>
              <a:t>17-08-2023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0069D-0004-4B7D-B6A6-EA6D4A0B8A3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71120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EE243-9C7F-416B-A014-40C6DE881E21}" type="datetimeFigureOut">
              <a:rPr lang="en-IN" smtClean="0"/>
              <a:t>17-08-2023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0069D-0004-4B7D-B6A6-EA6D4A0B8A3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18095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EE243-9C7F-416B-A014-40C6DE881E21}" type="datetimeFigureOut">
              <a:rPr lang="en-IN" smtClean="0"/>
              <a:t>17-08-2023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0069D-0004-4B7D-B6A6-EA6D4A0B8A3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11930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EE243-9C7F-416B-A014-40C6DE881E21}" type="datetimeFigureOut">
              <a:rPr lang="en-IN" smtClean="0"/>
              <a:t>17-08-2023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0069D-0004-4B7D-B6A6-EA6D4A0B8A3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01023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EE243-9C7F-416B-A014-40C6DE881E21}" type="datetimeFigureOut">
              <a:rPr lang="en-IN" smtClean="0"/>
              <a:t>17-08-2023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0069D-0004-4B7D-B6A6-EA6D4A0B8A3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70895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EE243-9C7F-416B-A014-40C6DE881E21}" type="datetimeFigureOut">
              <a:rPr lang="en-IN" smtClean="0"/>
              <a:t>17-08-2023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0069D-0004-4B7D-B6A6-EA6D4A0B8A3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59303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886EE243-9C7F-416B-A014-40C6DE881E21}" type="datetimeFigureOut">
              <a:rPr lang="en-IN" smtClean="0"/>
              <a:t>17-08-2023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8590069D-0004-4B7D-B6A6-EA6D4A0B8A3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55770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886EE243-9C7F-416B-A014-40C6DE881E21}" type="datetimeFigureOut">
              <a:rPr lang="en-IN" smtClean="0"/>
              <a:t>17-08-2023</a:t>
            </a:fld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8590069D-0004-4B7D-B6A6-EA6D4A0B8A3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6338854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  <p:sldLayoutId id="2147483786" r:id="rId12"/>
    <p:sldLayoutId id="2147483787" r:id="rId13"/>
    <p:sldLayoutId id="2147483788" r:id="rId14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1560F3-9253-36DB-73C6-68E4988B1F5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 err="1"/>
              <a:t>भारतीय</a:t>
            </a:r>
            <a:r>
              <a:rPr lang="en-IN" dirty="0"/>
              <a:t> </a:t>
            </a:r>
            <a:r>
              <a:rPr lang="en-IN" dirty="0" err="1"/>
              <a:t>अर्थव्यवस्था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D139EE-DD9A-D6A4-8E90-39DDDD9B03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IN" dirty="0" err="1"/>
              <a:t>प्रा</a:t>
            </a:r>
            <a:r>
              <a:rPr lang="en-IN" dirty="0"/>
              <a:t>. </a:t>
            </a:r>
            <a:r>
              <a:rPr lang="en-IN" dirty="0" err="1"/>
              <a:t>डॉ</a:t>
            </a:r>
            <a:r>
              <a:rPr lang="en-IN" dirty="0"/>
              <a:t>. </a:t>
            </a:r>
            <a:r>
              <a:rPr lang="en-IN" dirty="0" err="1"/>
              <a:t>बालाजी</a:t>
            </a:r>
            <a:r>
              <a:rPr lang="en-IN" dirty="0"/>
              <a:t> </a:t>
            </a:r>
            <a:r>
              <a:rPr lang="en-IN" dirty="0" err="1"/>
              <a:t>घुटे</a:t>
            </a:r>
            <a:endParaRPr lang="en-IN" dirty="0"/>
          </a:p>
          <a:p>
            <a:r>
              <a:rPr lang="en-IN" dirty="0" err="1"/>
              <a:t>अर्थशास्त्र</a:t>
            </a:r>
            <a:r>
              <a:rPr lang="en-IN" dirty="0"/>
              <a:t> </a:t>
            </a:r>
            <a:r>
              <a:rPr lang="en-IN" dirty="0" err="1"/>
              <a:t>विभाग</a:t>
            </a:r>
            <a:r>
              <a:rPr lang="en-IN" dirty="0"/>
              <a:t> </a:t>
            </a:r>
            <a:r>
              <a:rPr lang="en-IN" dirty="0" err="1"/>
              <a:t>प्रमुख</a:t>
            </a:r>
            <a:r>
              <a:rPr lang="en-IN" dirty="0"/>
              <a:t>,</a:t>
            </a:r>
          </a:p>
          <a:p>
            <a:r>
              <a:rPr lang="en-IN" dirty="0" err="1"/>
              <a:t>दयानंद</a:t>
            </a:r>
            <a:r>
              <a:rPr lang="en-IN" dirty="0"/>
              <a:t> </a:t>
            </a:r>
            <a:r>
              <a:rPr lang="en-IN" dirty="0" err="1"/>
              <a:t>कला</a:t>
            </a:r>
            <a:r>
              <a:rPr lang="en-IN" dirty="0"/>
              <a:t> </a:t>
            </a:r>
            <a:r>
              <a:rPr lang="en-IN" dirty="0" err="1"/>
              <a:t>महाविद्यालय</a:t>
            </a:r>
            <a:r>
              <a:rPr lang="en-IN" dirty="0"/>
              <a:t>, </a:t>
            </a:r>
            <a:r>
              <a:rPr lang="en-IN" dirty="0" err="1"/>
              <a:t>लातुर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919768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52DBDD-DCDC-A0DC-8777-5ED464A2B5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/>
              <a:t>मिश्र</a:t>
            </a:r>
            <a:r>
              <a:rPr lang="en-IN" dirty="0"/>
              <a:t> </a:t>
            </a:r>
            <a:r>
              <a:rPr lang="en-IN" dirty="0" err="1"/>
              <a:t>अर्थव्यवस्थेचे</a:t>
            </a:r>
            <a:r>
              <a:rPr lang="en-IN" dirty="0"/>
              <a:t> </a:t>
            </a:r>
            <a:r>
              <a:rPr lang="en-IN" dirty="0" err="1"/>
              <a:t>फायदे</a:t>
            </a:r>
            <a:r>
              <a:rPr lang="en-IN" dirty="0"/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64EA0F-1380-74DB-DD5E-45081A4C18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IN" dirty="0" err="1"/>
              <a:t>वस्तू</a:t>
            </a:r>
            <a:r>
              <a:rPr lang="en-IN" dirty="0"/>
              <a:t> व </a:t>
            </a:r>
            <a:r>
              <a:rPr lang="en-IN" dirty="0" err="1"/>
              <a:t>सेवांचा</a:t>
            </a:r>
            <a:r>
              <a:rPr lang="en-IN" dirty="0"/>
              <a:t> </a:t>
            </a:r>
            <a:r>
              <a:rPr lang="en-IN" dirty="0" err="1"/>
              <a:t>मुबलक</a:t>
            </a:r>
            <a:r>
              <a:rPr lang="en-IN" dirty="0"/>
              <a:t> </a:t>
            </a:r>
            <a:r>
              <a:rPr lang="en-IN" dirty="0" err="1"/>
              <a:t>पुरवठा</a:t>
            </a:r>
            <a:endParaRPr lang="en-IN" dirty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IN" dirty="0" err="1"/>
              <a:t>ग्राहकांचे</a:t>
            </a:r>
            <a:r>
              <a:rPr lang="en-IN" dirty="0"/>
              <a:t> </a:t>
            </a:r>
            <a:r>
              <a:rPr lang="en-IN" dirty="0" err="1"/>
              <a:t>सार्वभौमत्व</a:t>
            </a:r>
            <a:r>
              <a:rPr lang="en-IN" dirty="0"/>
              <a:t> </a:t>
            </a:r>
            <a:r>
              <a:rPr lang="en-IN" dirty="0" err="1"/>
              <a:t>आबाधिम</a:t>
            </a:r>
            <a:endParaRPr lang="en-IN" dirty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IN" dirty="0" err="1"/>
              <a:t>कामगारांचे</a:t>
            </a:r>
            <a:r>
              <a:rPr lang="en-IN" dirty="0"/>
              <a:t> </a:t>
            </a:r>
            <a:r>
              <a:rPr lang="en-IN" dirty="0" err="1"/>
              <a:t>संरक्षण</a:t>
            </a:r>
            <a:endParaRPr lang="en-IN" dirty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IN" dirty="0" err="1"/>
              <a:t>ग्राहकांच्या</a:t>
            </a:r>
            <a:r>
              <a:rPr lang="en-IN" dirty="0"/>
              <a:t> </a:t>
            </a:r>
            <a:r>
              <a:rPr lang="en-IN" dirty="0" err="1"/>
              <a:t>पिळवणूकीस</a:t>
            </a:r>
            <a:r>
              <a:rPr lang="en-IN" dirty="0"/>
              <a:t> </a:t>
            </a:r>
            <a:r>
              <a:rPr lang="en-IN" dirty="0" err="1"/>
              <a:t>आळा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998485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04FA6A-081C-3720-E641-74347557EC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/>
              <a:t>भारतीय</a:t>
            </a:r>
            <a:r>
              <a:rPr lang="en-IN" dirty="0"/>
              <a:t> </a:t>
            </a:r>
            <a:r>
              <a:rPr lang="en-IN" dirty="0" err="1"/>
              <a:t>अर्थव्यवस्थेसमोरील</a:t>
            </a:r>
            <a:r>
              <a:rPr lang="en-IN" dirty="0"/>
              <a:t> </a:t>
            </a:r>
            <a:r>
              <a:rPr lang="en-IN" dirty="0" err="1"/>
              <a:t>अडचणी</a:t>
            </a:r>
            <a:r>
              <a:rPr lang="en-IN" dirty="0"/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F4D9BA-0B43-F47E-A17F-69A010E20C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en-IN" dirty="0" err="1"/>
              <a:t>लोकसंख्या</a:t>
            </a:r>
            <a:endParaRPr lang="en-IN" dirty="0"/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en-IN" dirty="0" err="1"/>
              <a:t>दारिद्रय</a:t>
            </a:r>
            <a:endParaRPr lang="en-IN" dirty="0"/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en-IN" dirty="0" err="1"/>
              <a:t>बेरोजगारी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900346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299C5A-BBB9-84CE-9988-23449609C2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9280"/>
            <a:ext cx="10515600" cy="1325563"/>
          </a:xfrm>
        </p:spPr>
        <p:txBody>
          <a:bodyPr/>
          <a:lstStyle/>
          <a:p>
            <a:r>
              <a:rPr lang="en-IN" dirty="0" err="1"/>
              <a:t>भारतीय</a:t>
            </a:r>
            <a:r>
              <a:rPr lang="en-IN" dirty="0"/>
              <a:t> </a:t>
            </a:r>
            <a:r>
              <a:rPr lang="en-IN" dirty="0" err="1"/>
              <a:t>लोकसंख्या</a:t>
            </a:r>
            <a:r>
              <a:rPr lang="en-IN" dirty="0"/>
              <a:t> </a:t>
            </a:r>
            <a:r>
              <a:rPr lang="en-IN" dirty="0" err="1"/>
              <a:t>बदलाच्या</a:t>
            </a:r>
            <a:r>
              <a:rPr lang="en-IN" dirty="0"/>
              <a:t> </a:t>
            </a:r>
            <a:r>
              <a:rPr lang="en-IN" dirty="0" err="1"/>
              <a:t>अवस्था</a:t>
            </a:r>
            <a:r>
              <a:rPr lang="en-IN" dirty="0"/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0F0349-CB3C-C433-08B4-CFC6B4AA4F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2282"/>
            <a:ext cx="10515600" cy="5154705"/>
          </a:xfrm>
        </p:spPr>
        <p:txBody>
          <a:bodyPr numCol="2"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IN" sz="1400" dirty="0" err="1"/>
              <a:t>पहिली</a:t>
            </a:r>
            <a:r>
              <a:rPr lang="en-IN" sz="1400" dirty="0"/>
              <a:t> </a:t>
            </a:r>
            <a:r>
              <a:rPr lang="en-IN" sz="1400" dirty="0" err="1"/>
              <a:t>अवस्था</a:t>
            </a:r>
            <a:r>
              <a:rPr lang="en-IN" sz="1400" dirty="0">
                <a:sym typeface="Wingdings" panose="05000000000000000000" pitchFamily="2" charset="2"/>
              </a:rPr>
              <a:t>: (</a:t>
            </a:r>
            <a:r>
              <a:rPr lang="en-IN" sz="1400" dirty="0" err="1">
                <a:sym typeface="Wingdings" panose="05000000000000000000" pitchFamily="2" charset="2"/>
              </a:rPr>
              <a:t>उच्च-स्थिर</a:t>
            </a:r>
            <a:r>
              <a:rPr lang="en-IN" sz="1400" dirty="0">
                <a:sym typeface="Wingdings" panose="05000000000000000000" pitchFamily="2" charset="2"/>
              </a:rPr>
              <a:t>)</a:t>
            </a:r>
            <a:endParaRPr lang="en-IN" sz="1400" dirty="0"/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IN" sz="1400" dirty="0"/>
              <a:t>1891 </a:t>
            </a:r>
            <a:r>
              <a:rPr lang="en-IN" sz="1400" dirty="0" err="1"/>
              <a:t>ते</a:t>
            </a:r>
            <a:r>
              <a:rPr lang="en-IN" sz="1400" dirty="0"/>
              <a:t> 1921: </a:t>
            </a:r>
            <a:r>
              <a:rPr lang="en-IN" sz="1400" dirty="0" err="1"/>
              <a:t>लोकसंख्या</a:t>
            </a:r>
            <a:r>
              <a:rPr lang="en-IN" sz="1400" dirty="0"/>
              <a:t> 23.6 </a:t>
            </a:r>
            <a:r>
              <a:rPr lang="en-IN" sz="1400" dirty="0" err="1"/>
              <a:t>वरुन</a:t>
            </a:r>
            <a:r>
              <a:rPr lang="en-IN" sz="1400" dirty="0"/>
              <a:t> 25.1 </a:t>
            </a:r>
            <a:r>
              <a:rPr lang="en-IN" sz="1400" dirty="0" err="1"/>
              <a:t>कोटी</a:t>
            </a:r>
            <a:endParaRPr lang="en-IN" sz="1400" dirty="0"/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IN" sz="1400" dirty="0" err="1"/>
              <a:t>या</a:t>
            </a:r>
            <a:r>
              <a:rPr lang="en-IN" sz="1400" dirty="0"/>
              <a:t> 30 </a:t>
            </a:r>
            <a:r>
              <a:rPr lang="en-IN" sz="1400" dirty="0" err="1"/>
              <a:t>वर्षात</a:t>
            </a:r>
            <a:r>
              <a:rPr lang="en-IN" sz="1400" dirty="0"/>
              <a:t> </a:t>
            </a:r>
            <a:r>
              <a:rPr lang="en-IN" sz="1400" dirty="0" err="1"/>
              <a:t>लोकसंख्या</a:t>
            </a:r>
            <a:r>
              <a:rPr lang="en-IN" sz="1400" dirty="0"/>
              <a:t> </a:t>
            </a:r>
            <a:r>
              <a:rPr lang="en-IN" sz="1400" dirty="0" err="1"/>
              <a:t>वाढीचा</a:t>
            </a:r>
            <a:r>
              <a:rPr lang="en-IN" sz="1400" dirty="0"/>
              <a:t> </a:t>
            </a:r>
            <a:r>
              <a:rPr lang="en-IN" sz="1400" dirty="0" err="1"/>
              <a:t>दर</a:t>
            </a:r>
            <a:r>
              <a:rPr lang="en-IN" sz="1400" dirty="0"/>
              <a:t> 0.1 9%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IN" sz="1400" dirty="0"/>
              <a:t>1921 : </a:t>
            </a:r>
            <a:r>
              <a:rPr lang="en-IN" sz="1400" dirty="0" err="1"/>
              <a:t>लोकसंख्या</a:t>
            </a:r>
            <a:r>
              <a:rPr lang="en-IN" sz="1400" dirty="0"/>
              <a:t> </a:t>
            </a:r>
            <a:r>
              <a:rPr lang="en-IN" sz="1400" dirty="0" err="1"/>
              <a:t>विभाजक</a:t>
            </a:r>
            <a:r>
              <a:rPr lang="en-IN" sz="1400" dirty="0"/>
              <a:t> </a:t>
            </a:r>
            <a:r>
              <a:rPr lang="en-IN" sz="1400" dirty="0" err="1"/>
              <a:t>वर्ष</a:t>
            </a:r>
            <a:endParaRPr lang="en-IN" sz="1400" dirty="0"/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endParaRPr lang="en-IN" sz="1400" dirty="0"/>
          </a:p>
          <a:p>
            <a:pPr algn="just">
              <a:lnSpc>
                <a:spcPct val="150000"/>
              </a:lnSpc>
            </a:pPr>
            <a:r>
              <a:rPr lang="en-IN" sz="1400" dirty="0" err="1"/>
              <a:t>दुसरी</a:t>
            </a:r>
            <a:r>
              <a:rPr lang="en-IN" sz="1400" dirty="0"/>
              <a:t> </a:t>
            </a:r>
            <a:r>
              <a:rPr lang="en-IN" sz="1400" dirty="0" err="1"/>
              <a:t>अवस्था</a:t>
            </a:r>
            <a:r>
              <a:rPr lang="en-IN" sz="1400" dirty="0"/>
              <a:t>: (</a:t>
            </a:r>
            <a:r>
              <a:rPr lang="en-IN" sz="1400" dirty="0" err="1"/>
              <a:t>प्रारंभीची</a:t>
            </a:r>
            <a:r>
              <a:rPr lang="en-IN" sz="1400" dirty="0"/>
              <a:t> </a:t>
            </a:r>
            <a:r>
              <a:rPr lang="en-IN" sz="1400" dirty="0" err="1"/>
              <a:t>प्रसरणशील</a:t>
            </a:r>
            <a:r>
              <a:rPr lang="en-IN" sz="1400" dirty="0"/>
              <a:t>)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IN" sz="1400" dirty="0"/>
              <a:t>1921 </a:t>
            </a:r>
            <a:r>
              <a:rPr lang="en-IN" sz="1400" dirty="0" err="1"/>
              <a:t>ते</a:t>
            </a:r>
            <a:r>
              <a:rPr lang="en-IN" sz="1400" dirty="0"/>
              <a:t> 1951: </a:t>
            </a:r>
            <a:r>
              <a:rPr lang="en-IN" sz="1400" dirty="0" err="1"/>
              <a:t>लोकसंख्या</a:t>
            </a:r>
            <a:r>
              <a:rPr lang="en-IN" sz="1400" dirty="0"/>
              <a:t> 25.1 </a:t>
            </a:r>
            <a:r>
              <a:rPr lang="en-IN" sz="1400" dirty="0" err="1"/>
              <a:t>कोटी</a:t>
            </a:r>
            <a:r>
              <a:rPr lang="en-IN" sz="1400" dirty="0"/>
              <a:t> </a:t>
            </a:r>
            <a:r>
              <a:rPr lang="en-IN" sz="1400" dirty="0" err="1"/>
              <a:t>वरुन</a:t>
            </a:r>
            <a:r>
              <a:rPr lang="en-IN" sz="1400" dirty="0"/>
              <a:t> 36.1 </a:t>
            </a:r>
            <a:r>
              <a:rPr lang="en-IN" sz="1400" dirty="0" err="1"/>
              <a:t>कोटी</a:t>
            </a:r>
            <a:endParaRPr lang="en-IN" sz="1400" dirty="0"/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IN" sz="1400" dirty="0" err="1"/>
              <a:t>या</a:t>
            </a:r>
            <a:r>
              <a:rPr lang="en-IN" sz="1400" dirty="0"/>
              <a:t> </a:t>
            </a:r>
            <a:r>
              <a:rPr lang="en-IN" sz="1400" dirty="0" err="1"/>
              <a:t>काळात</a:t>
            </a:r>
            <a:r>
              <a:rPr lang="en-IN" sz="1400" dirty="0"/>
              <a:t> </a:t>
            </a:r>
            <a:r>
              <a:rPr lang="en-IN" sz="1400" dirty="0" err="1"/>
              <a:t>लोकसंख्या</a:t>
            </a:r>
            <a:r>
              <a:rPr lang="en-IN" sz="1400" dirty="0"/>
              <a:t> 11 </a:t>
            </a:r>
            <a:r>
              <a:rPr lang="en-IN" sz="1400" dirty="0" err="1"/>
              <a:t>कोटी</a:t>
            </a:r>
            <a:r>
              <a:rPr lang="en-IN" sz="1400" dirty="0"/>
              <a:t> </a:t>
            </a:r>
            <a:r>
              <a:rPr lang="en-IN" sz="1400" dirty="0" err="1"/>
              <a:t>वाढली</a:t>
            </a:r>
            <a:r>
              <a:rPr lang="en-IN" sz="1400" dirty="0"/>
              <a:t> (</a:t>
            </a:r>
            <a:r>
              <a:rPr lang="en-IN" sz="1400" dirty="0" err="1"/>
              <a:t>वार्षिक</a:t>
            </a:r>
            <a:r>
              <a:rPr lang="en-IN" sz="1400" dirty="0"/>
              <a:t> </a:t>
            </a:r>
            <a:r>
              <a:rPr lang="en-IN" sz="1400" dirty="0" err="1"/>
              <a:t>दर</a:t>
            </a:r>
            <a:r>
              <a:rPr lang="en-IN" sz="1400" dirty="0"/>
              <a:t> 1.22 %)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IN" sz="1400" dirty="0" err="1"/>
              <a:t>लोकसंख्या</a:t>
            </a:r>
            <a:r>
              <a:rPr lang="en-IN" sz="1400" dirty="0"/>
              <a:t> </a:t>
            </a:r>
            <a:r>
              <a:rPr lang="en-IN" sz="1400" dirty="0" err="1"/>
              <a:t>वाढीचे</a:t>
            </a:r>
            <a:r>
              <a:rPr lang="en-IN" sz="1400" dirty="0"/>
              <a:t> </a:t>
            </a:r>
            <a:r>
              <a:rPr lang="en-IN" sz="1400" dirty="0" err="1"/>
              <a:t>कारण</a:t>
            </a:r>
            <a:r>
              <a:rPr lang="en-IN" sz="1400" dirty="0"/>
              <a:t>: </a:t>
            </a:r>
            <a:r>
              <a:rPr lang="en-IN" sz="1400" dirty="0" err="1"/>
              <a:t>प्लेग</a:t>
            </a:r>
            <a:r>
              <a:rPr lang="en-IN" sz="1400" dirty="0"/>
              <a:t>, </a:t>
            </a:r>
            <a:r>
              <a:rPr lang="en-IN" sz="1400" dirty="0" err="1"/>
              <a:t>महागारी</a:t>
            </a:r>
            <a:r>
              <a:rPr lang="en-IN" sz="1400" dirty="0"/>
              <a:t>, </a:t>
            </a:r>
            <a:r>
              <a:rPr lang="en-IN" sz="1400" dirty="0" err="1"/>
              <a:t>देवी</a:t>
            </a:r>
            <a:r>
              <a:rPr lang="en-IN" sz="1400" dirty="0"/>
              <a:t>, </a:t>
            </a:r>
            <a:r>
              <a:rPr lang="en-IN" sz="1400" dirty="0" err="1"/>
              <a:t>कॉलरा</a:t>
            </a:r>
            <a:r>
              <a:rPr lang="en-IN" sz="1400" dirty="0"/>
              <a:t> </a:t>
            </a:r>
            <a:r>
              <a:rPr lang="en-IN" sz="1400" dirty="0" err="1"/>
              <a:t>या</a:t>
            </a:r>
            <a:r>
              <a:rPr lang="en-IN" sz="1400" dirty="0"/>
              <a:t> </a:t>
            </a:r>
            <a:r>
              <a:rPr lang="en-IN" sz="1400" dirty="0" err="1"/>
              <a:t>आजारांवरील</a:t>
            </a:r>
            <a:r>
              <a:rPr lang="en-IN" sz="1400" dirty="0"/>
              <a:t> </a:t>
            </a:r>
            <a:r>
              <a:rPr lang="en-IN" sz="1400" dirty="0" err="1"/>
              <a:t>नियंत्रणामुळे</a:t>
            </a:r>
            <a:r>
              <a:rPr lang="en-IN" sz="1400" dirty="0"/>
              <a:t> </a:t>
            </a:r>
            <a:r>
              <a:rPr lang="en-IN" sz="1400" dirty="0" err="1"/>
              <a:t>मृत्युदर</a:t>
            </a:r>
            <a:r>
              <a:rPr lang="en-IN" sz="1400" dirty="0"/>
              <a:t> </a:t>
            </a:r>
            <a:r>
              <a:rPr lang="en-IN" sz="1400" dirty="0" err="1"/>
              <a:t>कमी</a:t>
            </a:r>
            <a:endParaRPr lang="en-IN" sz="1400" dirty="0"/>
          </a:p>
          <a:p>
            <a:pPr marL="0" indent="0" algn="just">
              <a:lnSpc>
                <a:spcPct val="150000"/>
              </a:lnSpc>
              <a:buNone/>
            </a:pPr>
            <a:endParaRPr lang="en-IN" sz="1400" dirty="0"/>
          </a:p>
          <a:p>
            <a:pPr algn="just">
              <a:lnSpc>
                <a:spcPct val="150000"/>
              </a:lnSpc>
            </a:pPr>
            <a:r>
              <a:rPr lang="en-IN" sz="1400" dirty="0" err="1"/>
              <a:t>तिसरी</a:t>
            </a:r>
            <a:r>
              <a:rPr lang="en-IN" sz="1400" dirty="0"/>
              <a:t> </a:t>
            </a:r>
            <a:r>
              <a:rPr lang="en-IN" sz="1400" dirty="0" err="1"/>
              <a:t>अवस्था</a:t>
            </a:r>
            <a:r>
              <a:rPr lang="en-IN" sz="1400" dirty="0"/>
              <a:t>: (</a:t>
            </a:r>
            <a:r>
              <a:rPr lang="en-IN" sz="1400" dirty="0" err="1"/>
              <a:t>उशीराची</a:t>
            </a:r>
            <a:r>
              <a:rPr lang="en-IN" sz="1400" dirty="0"/>
              <a:t> </a:t>
            </a:r>
            <a:r>
              <a:rPr lang="en-IN" sz="1400" dirty="0" err="1"/>
              <a:t>प्रसरणशील</a:t>
            </a:r>
            <a:r>
              <a:rPr lang="en-IN" sz="1400" dirty="0"/>
              <a:t>)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IN" sz="1400" dirty="0"/>
              <a:t>1951 </a:t>
            </a:r>
            <a:r>
              <a:rPr lang="en-IN" sz="1400" dirty="0" err="1"/>
              <a:t>ते</a:t>
            </a:r>
            <a:r>
              <a:rPr lang="en-IN" sz="1400" dirty="0"/>
              <a:t> 1981: </a:t>
            </a:r>
            <a:r>
              <a:rPr lang="en-IN" sz="1400" dirty="0" err="1"/>
              <a:t>लोकसंख्या</a:t>
            </a:r>
            <a:r>
              <a:rPr lang="en-IN" sz="1400" dirty="0"/>
              <a:t> 36.1 </a:t>
            </a:r>
            <a:r>
              <a:rPr lang="en-IN" sz="1400" dirty="0" err="1"/>
              <a:t>कोटी</a:t>
            </a:r>
            <a:r>
              <a:rPr lang="en-IN" sz="1400" dirty="0"/>
              <a:t> </a:t>
            </a:r>
            <a:r>
              <a:rPr lang="en-IN" sz="1400" dirty="0" err="1"/>
              <a:t>वरुन</a:t>
            </a:r>
            <a:r>
              <a:rPr lang="en-IN" sz="1400" dirty="0"/>
              <a:t> 68.3 </a:t>
            </a:r>
            <a:r>
              <a:rPr lang="en-IN" sz="1400" dirty="0" err="1"/>
              <a:t>कोटी</a:t>
            </a:r>
            <a:endParaRPr lang="en-IN" sz="1400" dirty="0"/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IN" sz="1400" dirty="0" err="1"/>
              <a:t>या</a:t>
            </a:r>
            <a:r>
              <a:rPr lang="en-IN" sz="1400" dirty="0"/>
              <a:t> </a:t>
            </a:r>
            <a:r>
              <a:rPr lang="en-IN" sz="1400" dirty="0" err="1"/>
              <a:t>काळात</a:t>
            </a:r>
            <a:r>
              <a:rPr lang="en-IN" sz="1400" dirty="0"/>
              <a:t> </a:t>
            </a:r>
            <a:r>
              <a:rPr lang="en-IN" sz="1400" dirty="0" err="1"/>
              <a:t>लोकसंख्या</a:t>
            </a:r>
            <a:r>
              <a:rPr lang="en-IN" sz="1400" dirty="0"/>
              <a:t> 32.4 </a:t>
            </a:r>
            <a:r>
              <a:rPr lang="en-IN" sz="1400" dirty="0" err="1"/>
              <a:t>कोटी</a:t>
            </a:r>
            <a:r>
              <a:rPr lang="en-IN" sz="1400" dirty="0"/>
              <a:t> </a:t>
            </a:r>
            <a:r>
              <a:rPr lang="en-IN" sz="1400" dirty="0" err="1"/>
              <a:t>वाढली</a:t>
            </a:r>
            <a:r>
              <a:rPr lang="en-IN" sz="1400" dirty="0"/>
              <a:t> (</a:t>
            </a:r>
            <a:r>
              <a:rPr lang="en-IN" sz="1400" dirty="0" err="1"/>
              <a:t>वाढीचा</a:t>
            </a:r>
            <a:r>
              <a:rPr lang="en-IN" sz="1400" dirty="0"/>
              <a:t> </a:t>
            </a:r>
            <a:r>
              <a:rPr lang="en-IN" sz="1400" dirty="0" err="1"/>
              <a:t>वार्षिक</a:t>
            </a:r>
            <a:r>
              <a:rPr lang="en-IN" sz="1400" dirty="0"/>
              <a:t> </a:t>
            </a:r>
            <a:r>
              <a:rPr lang="en-IN" sz="1400" dirty="0" err="1"/>
              <a:t>दर</a:t>
            </a:r>
            <a:r>
              <a:rPr lang="en-IN" sz="1400" dirty="0"/>
              <a:t> 2.14)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IN" sz="1400" dirty="0" err="1"/>
              <a:t>या</a:t>
            </a:r>
            <a:r>
              <a:rPr lang="en-IN" sz="1400" dirty="0"/>
              <a:t> 30 </a:t>
            </a:r>
            <a:r>
              <a:rPr lang="en-IN" sz="1400" dirty="0" err="1"/>
              <a:t>वर्षाच्या</a:t>
            </a:r>
            <a:r>
              <a:rPr lang="en-IN" sz="1400" dirty="0"/>
              <a:t> </a:t>
            </a:r>
            <a:r>
              <a:rPr lang="en-IN" sz="1400" dirty="0" err="1"/>
              <a:t>कालावधीस</a:t>
            </a:r>
            <a:r>
              <a:rPr lang="en-IN" sz="1400" dirty="0"/>
              <a:t> </a:t>
            </a:r>
            <a:r>
              <a:rPr lang="en-IN" sz="1400" dirty="0" err="1"/>
              <a:t>लोकसंख्या</a:t>
            </a:r>
            <a:r>
              <a:rPr lang="en-IN" sz="1400" dirty="0"/>
              <a:t> </a:t>
            </a:r>
            <a:r>
              <a:rPr lang="en-IN" sz="1400" dirty="0" err="1"/>
              <a:t>विस्पोटाचे</a:t>
            </a:r>
            <a:r>
              <a:rPr lang="en-IN" sz="1400" dirty="0"/>
              <a:t> </a:t>
            </a:r>
            <a:r>
              <a:rPr lang="en-IN" sz="1400" dirty="0" err="1"/>
              <a:t>वर्ष</a:t>
            </a:r>
            <a:r>
              <a:rPr lang="en-IN" sz="1400" dirty="0"/>
              <a:t> </a:t>
            </a:r>
            <a:r>
              <a:rPr lang="en-IN" sz="1400" dirty="0" err="1"/>
              <a:t>म्हणतात</a:t>
            </a:r>
            <a:endParaRPr lang="en-IN" sz="1400" dirty="0"/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IN" sz="1400" dirty="0" err="1"/>
              <a:t>या</a:t>
            </a:r>
            <a:r>
              <a:rPr lang="en-IN" sz="1400" dirty="0"/>
              <a:t> </a:t>
            </a:r>
            <a:r>
              <a:rPr lang="en-IN" sz="1400" dirty="0" err="1"/>
              <a:t>कालावधी</a:t>
            </a:r>
            <a:r>
              <a:rPr lang="en-IN" sz="1400" dirty="0"/>
              <a:t> </a:t>
            </a:r>
            <a:r>
              <a:rPr lang="en-IN" sz="1400" dirty="0" err="1"/>
              <a:t>दरम्यान</a:t>
            </a:r>
            <a:r>
              <a:rPr lang="en-IN" sz="1400" dirty="0"/>
              <a:t> </a:t>
            </a:r>
            <a:r>
              <a:rPr lang="en-IN" sz="1400" dirty="0" err="1"/>
              <a:t>आरोग्यसुविधा</a:t>
            </a:r>
            <a:r>
              <a:rPr lang="en-IN" sz="1400" dirty="0"/>
              <a:t> </a:t>
            </a:r>
            <a:r>
              <a:rPr lang="en-IN" sz="1400" dirty="0" err="1"/>
              <a:t>विस्तार</a:t>
            </a:r>
            <a:r>
              <a:rPr lang="en-IN" sz="1400" dirty="0"/>
              <a:t>, </a:t>
            </a:r>
            <a:r>
              <a:rPr lang="en-IN" sz="1400" dirty="0" err="1"/>
              <a:t>मृत्युदर</a:t>
            </a:r>
            <a:r>
              <a:rPr lang="en-IN" sz="1400" dirty="0"/>
              <a:t> </a:t>
            </a:r>
            <a:r>
              <a:rPr lang="en-IN" sz="1400" dirty="0" err="1"/>
              <a:t>नियंत्रण</a:t>
            </a:r>
            <a:r>
              <a:rPr lang="en-IN" sz="1400" dirty="0"/>
              <a:t> </a:t>
            </a:r>
            <a:r>
              <a:rPr lang="en-IN" sz="1400" dirty="0" err="1"/>
              <a:t>असे</a:t>
            </a:r>
            <a:r>
              <a:rPr lang="en-IN" sz="1400" dirty="0"/>
              <a:t> </a:t>
            </a:r>
            <a:r>
              <a:rPr lang="en-IN" sz="1400" dirty="0" err="1"/>
              <a:t>उपाय</a:t>
            </a:r>
            <a:r>
              <a:rPr lang="en-IN" sz="1400" dirty="0"/>
              <a:t> </a:t>
            </a:r>
            <a:r>
              <a:rPr lang="en-IN" sz="1400" dirty="0" err="1"/>
              <a:t>केल्याने</a:t>
            </a:r>
            <a:r>
              <a:rPr lang="en-IN" sz="1400" dirty="0"/>
              <a:t> </a:t>
            </a:r>
            <a:r>
              <a:rPr lang="en-IN" sz="1400" dirty="0" err="1"/>
              <a:t>लोकसंख्येत</a:t>
            </a:r>
            <a:r>
              <a:rPr lang="en-IN" sz="1400" dirty="0"/>
              <a:t> </a:t>
            </a:r>
            <a:r>
              <a:rPr lang="en-IN" sz="1400" dirty="0" err="1"/>
              <a:t>अधिक</a:t>
            </a:r>
            <a:r>
              <a:rPr lang="en-IN" sz="1400" dirty="0"/>
              <a:t> </a:t>
            </a:r>
            <a:r>
              <a:rPr lang="en-IN" sz="1400" dirty="0" err="1"/>
              <a:t>गतीने</a:t>
            </a:r>
            <a:r>
              <a:rPr lang="en-IN" sz="1400" dirty="0"/>
              <a:t> </a:t>
            </a:r>
            <a:r>
              <a:rPr lang="en-IN" sz="1400" dirty="0" err="1"/>
              <a:t>वाढ</a:t>
            </a:r>
            <a:r>
              <a:rPr lang="en-IN" sz="1400" dirty="0"/>
              <a:t> </a:t>
            </a:r>
            <a:r>
              <a:rPr lang="en-IN" sz="1400" dirty="0" err="1"/>
              <a:t>झााली</a:t>
            </a:r>
            <a:r>
              <a:rPr lang="en-IN" sz="1400" dirty="0"/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n-IN" sz="1400" dirty="0"/>
          </a:p>
          <a:p>
            <a:pPr algn="just">
              <a:lnSpc>
                <a:spcPct val="150000"/>
              </a:lnSpc>
            </a:pPr>
            <a:r>
              <a:rPr lang="en-IN" sz="1400" dirty="0" err="1"/>
              <a:t>चौथी</a:t>
            </a:r>
            <a:r>
              <a:rPr lang="en-IN" sz="1400" dirty="0"/>
              <a:t> </a:t>
            </a:r>
            <a:r>
              <a:rPr lang="en-IN" sz="1400" dirty="0" err="1"/>
              <a:t>अवस्था</a:t>
            </a:r>
            <a:r>
              <a:rPr lang="en-IN" sz="1400" dirty="0"/>
              <a:t>: (</a:t>
            </a:r>
            <a:r>
              <a:rPr lang="en-IN" sz="1400" dirty="0" err="1"/>
              <a:t>उच्च</a:t>
            </a:r>
            <a:r>
              <a:rPr lang="en-IN" sz="1400" dirty="0"/>
              <a:t> </a:t>
            </a:r>
            <a:r>
              <a:rPr lang="en-IN" sz="1400" dirty="0" err="1"/>
              <a:t>वृध्दीदर</a:t>
            </a:r>
            <a:r>
              <a:rPr lang="en-IN" sz="1400" dirty="0"/>
              <a:t>)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IN" sz="1400" dirty="0"/>
              <a:t>1981 </a:t>
            </a:r>
            <a:r>
              <a:rPr lang="en-IN" sz="1400" dirty="0" err="1"/>
              <a:t>ते</a:t>
            </a:r>
            <a:r>
              <a:rPr lang="en-IN" sz="1400" dirty="0"/>
              <a:t> 2011 : </a:t>
            </a:r>
            <a:r>
              <a:rPr lang="en-IN" sz="1400" dirty="0" err="1"/>
              <a:t>लोकसंख्या</a:t>
            </a:r>
            <a:r>
              <a:rPr lang="en-IN" sz="1400" dirty="0"/>
              <a:t> 68.3 </a:t>
            </a:r>
            <a:r>
              <a:rPr lang="en-IN" sz="1400" dirty="0" err="1"/>
              <a:t>कोटी</a:t>
            </a:r>
            <a:r>
              <a:rPr lang="en-IN" sz="1400" dirty="0"/>
              <a:t> </a:t>
            </a:r>
            <a:r>
              <a:rPr lang="en-IN" sz="1400" dirty="0" err="1"/>
              <a:t>वरुन</a:t>
            </a:r>
            <a:r>
              <a:rPr lang="en-IN" sz="1400" dirty="0"/>
              <a:t> 121.02 </a:t>
            </a:r>
            <a:r>
              <a:rPr lang="en-IN" sz="1400" dirty="0" err="1"/>
              <a:t>कोटी</a:t>
            </a:r>
            <a:endParaRPr lang="en-IN" sz="1400" dirty="0"/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IN" sz="1400" dirty="0" err="1"/>
              <a:t>या</a:t>
            </a:r>
            <a:r>
              <a:rPr lang="en-IN" sz="1400" dirty="0"/>
              <a:t> 30 </a:t>
            </a:r>
            <a:r>
              <a:rPr lang="en-IN" sz="1400" dirty="0" err="1"/>
              <a:t>वर्षात</a:t>
            </a:r>
            <a:r>
              <a:rPr lang="en-IN" sz="1400" dirty="0"/>
              <a:t> </a:t>
            </a:r>
            <a:r>
              <a:rPr lang="en-IN" sz="1400" dirty="0" err="1"/>
              <a:t>लोकसंख्या</a:t>
            </a:r>
            <a:r>
              <a:rPr lang="en-IN" sz="1400" dirty="0"/>
              <a:t> 52.7 </a:t>
            </a:r>
            <a:r>
              <a:rPr lang="en-IN" sz="1400" dirty="0" err="1"/>
              <a:t>कोटींनी</a:t>
            </a:r>
            <a:r>
              <a:rPr lang="en-IN" sz="1400" dirty="0"/>
              <a:t> </a:t>
            </a:r>
            <a:r>
              <a:rPr lang="en-IN" sz="1400" dirty="0" err="1"/>
              <a:t>वाढली</a:t>
            </a:r>
            <a:endParaRPr lang="en-IN" sz="1400" dirty="0"/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IN" sz="1400" dirty="0" err="1"/>
              <a:t>लोकसंख्या</a:t>
            </a:r>
            <a:r>
              <a:rPr lang="en-IN" sz="1400" dirty="0"/>
              <a:t> </a:t>
            </a:r>
            <a:r>
              <a:rPr lang="en-IN" sz="1400" dirty="0" err="1"/>
              <a:t>वाढीचा</a:t>
            </a:r>
            <a:r>
              <a:rPr lang="en-IN" sz="1400" dirty="0"/>
              <a:t> </a:t>
            </a:r>
            <a:r>
              <a:rPr lang="en-IN" sz="1400" dirty="0" err="1"/>
              <a:t>वार्षिक</a:t>
            </a:r>
            <a:r>
              <a:rPr lang="en-IN" sz="1400" dirty="0"/>
              <a:t> </a:t>
            </a:r>
            <a:r>
              <a:rPr lang="en-IN" sz="1400" dirty="0" err="1"/>
              <a:t>दर</a:t>
            </a:r>
            <a:r>
              <a:rPr lang="en-IN" sz="1400" dirty="0"/>
              <a:t> 1.87 % (1951 – 1981 </a:t>
            </a:r>
            <a:r>
              <a:rPr lang="en-IN" sz="1400" dirty="0" err="1"/>
              <a:t>च्या</a:t>
            </a:r>
            <a:r>
              <a:rPr lang="en-IN" sz="1400" dirty="0"/>
              <a:t> </a:t>
            </a:r>
            <a:r>
              <a:rPr lang="en-IN" sz="1400" dirty="0" err="1"/>
              <a:t>तुलनेने</a:t>
            </a:r>
            <a:r>
              <a:rPr lang="en-IN" sz="1400" dirty="0"/>
              <a:t> </a:t>
            </a:r>
            <a:r>
              <a:rPr lang="en-IN" sz="1400" dirty="0" err="1"/>
              <a:t>कमी</a:t>
            </a:r>
            <a:r>
              <a:rPr lang="en-IN" sz="14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9687947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8EE3D1-A6F6-6385-FB64-A1881BF83A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200" dirty="0" err="1"/>
              <a:t>जगात</a:t>
            </a:r>
            <a:r>
              <a:rPr lang="en-US" sz="2200" dirty="0"/>
              <a:t> </a:t>
            </a:r>
            <a:r>
              <a:rPr lang="en-US" sz="2200" dirty="0" err="1"/>
              <a:t>कुटुंब</a:t>
            </a:r>
            <a:r>
              <a:rPr lang="en-US" sz="2200" dirty="0"/>
              <a:t> </a:t>
            </a:r>
            <a:r>
              <a:rPr lang="en-US" sz="2200" dirty="0" err="1"/>
              <a:t>नियोजनाचा</a:t>
            </a:r>
            <a:r>
              <a:rPr lang="en-US" sz="2200" dirty="0"/>
              <a:t> </a:t>
            </a:r>
            <a:r>
              <a:rPr lang="en-US" sz="2200" dirty="0" err="1"/>
              <a:t>कार्यक्रम</a:t>
            </a:r>
            <a:r>
              <a:rPr lang="en-US" sz="2200" dirty="0"/>
              <a:t> </a:t>
            </a:r>
            <a:r>
              <a:rPr lang="en-US" sz="2200" dirty="0" err="1"/>
              <a:t>सुरु</a:t>
            </a:r>
            <a:r>
              <a:rPr lang="en-US" sz="2200" dirty="0"/>
              <a:t> </a:t>
            </a:r>
            <a:r>
              <a:rPr lang="en-US" sz="2200" dirty="0" err="1"/>
              <a:t>करणारा</a:t>
            </a:r>
            <a:r>
              <a:rPr lang="en-US" sz="2200" dirty="0"/>
              <a:t> </a:t>
            </a:r>
            <a:r>
              <a:rPr lang="en-US" sz="2200" dirty="0" err="1"/>
              <a:t>भारत</a:t>
            </a:r>
            <a:r>
              <a:rPr lang="en-US" sz="2200" dirty="0"/>
              <a:t> </a:t>
            </a:r>
            <a:r>
              <a:rPr lang="en-US" sz="2200" dirty="0" err="1"/>
              <a:t>हा</a:t>
            </a:r>
            <a:r>
              <a:rPr lang="en-US" sz="2200" dirty="0"/>
              <a:t> </a:t>
            </a:r>
            <a:r>
              <a:rPr lang="en-US" sz="2200" dirty="0" err="1"/>
              <a:t>पहिला</a:t>
            </a:r>
            <a:r>
              <a:rPr lang="en-US" sz="2200" dirty="0"/>
              <a:t> </a:t>
            </a:r>
            <a:r>
              <a:rPr lang="en-US" sz="2200" dirty="0" err="1"/>
              <a:t>देश</a:t>
            </a:r>
            <a:r>
              <a:rPr lang="en-US" sz="2200" dirty="0"/>
              <a:t> </a:t>
            </a:r>
            <a:br>
              <a:rPr lang="en-US" sz="2200" dirty="0"/>
            </a:br>
            <a:r>
              <a:rPr lang="en-US" sz="2200" dirty="0" err="1"/>
              <a:t>कार्यक्रमाची</a:t>
            </a:r>
            <a:r>
              <a:rPr lang="en-US" sz="2200" dirty="0"/>
              <a:t> </a:t>
            </a:r>
            <a:r>
              <a:rPr lang="en-US" sz="2200" dirty="0" err="1"/>
              <a:t>सुरुवात</a:t>
            </a:r>
            <a:r>
              <a:rPr lang="en-US" sz="2200" dirty="0"/>
              <a:t>: </a:t>
            </a:r>
            <a:r>
              <a:rPr lang="en-US" sz="2200" dirty="0" err="1"/>
              <a:t>लोकसंख्या</a:t>
            </a:r>
            <a:r>
              <a:rPr lang="en-US" sz="2200" dirty="0"/>
              <a:t> </a:t>
            </a:r>
            <a:r>
              <a:rPr lang="en-US" sz="2200" dirty="0" err="1"/>
              <a:t>स्थिर</a:t>
            </a:r>
            <a:r>
              <a:rPr lang="en-US" sz="2200" dirty="0"/>
              <a:t> </a:t>
            </a:r>
            <a:r>
              <a:rPr lang="en-US" sz="2200" dirty="0" err="1"/>
              <a:t>करण्याच्या</a:t>
            </a:r>
            <a:r>
              <a:rPr lang="en-US" sz="2200" dirty="0"/>
              <a:t> </a:t>
            </a:r>
            <a:r>
              <a:rPr lang="en-US" sz="2200" dirty="0" err="1"/>
              <a:t>उद्देशाने</a:t>
            </a:r>
            <a:r>
              <a:rPr lang="en-US" sz="2200" dirty="0"/>
              <a:t> 1952</a:t>
            </a:r>
            <a:br>
              <a:rPr lang="en-US" sz="2200" dirty="0"/>
            </a:br>
            <a:r>
              <a:rPr lang="en-US" sz="2200" dirty="0" err="1"/>
              <a:t>यानुसार</a:t>
            </a:r>
            <a:r>
              <a:rPr lang="en-US" sz="2200" dirty="0"/>
              <a:t> </a:t>
            </a:r>
            <a:r>
              <a:rPr lang="en-US" sz="2200" u="sng" dirty="0" err="1"/>
              <a:t>राष्ट्रीय</a:t>
            </a:r>
            <a:r>
              <a:rPr lang="en-US" sz="2200" u="sng" dirty="0"/>
              <a:t> </a:t>
            </a:r>
            <a:r>
              <a:rPr lang="en-US" sz="2200" u="sng" dirty="0" err="1"/>
              <a:t>लोकसंख्या</a:t>
            </a:r>
            <a:r>
              <a:rPr lang="en-US" sz="2200" u="sng" dirty="0"/>
              <a:t> </a:t>
            </a:r>
            <a:r>
              <a:rPr lang="en-US" sz="2200" u="sng" dirty="0" err="1"/>
              <a:t>धोरण</a:t>
            </a:r>
            <a:r>
              <a:rPr lang="en-US" sz="2200" u="sng" dirty="0"/>
              <a:t> 1976</a:t>
            </a:r>
            <a:endParaRPr lang="en-IN" sz="2200" u="s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48013C-0701-5ED1-7941-DA73099390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en-US" sz="1800" dirty="0" err="1"/>
              <a:t>पाचवी</a:t>
            </a:r>
            <a:r>
              <a:rPr lang="en-US" sz="1800" dirty="0"/>
              <a:t> </a:t>
            </a:r>
            <a:r>
              <a:rPr lang="en-US" sz="1800" dirty="0" err="1"/>
              <a:t>पंचवार्षिक</a:t>
            </a:r>
            <a:r>
              <a:rPr lang="en-US" sz="1800" dirty="0"/>
              <a:t> </a:t>
            </a:r>
            <a:r>
              <a:rPr lang="en-US" sz="1800" dirty="0" err="1"/>
              <a:t>योजना</a:t>
            </a:r>
            <a:r>
              <a:rPr lang="en-US" sz="1800" dirty="0"/>
              <a:t>: </a:t>
            </a:r>
            <a:r>
              <a:rPr lang="en-US" sz="1800" dirty="0" err="1"/>
              <a:t>कुटूंब</a:t>
            </a:r>
            <a:r>
              <a:rPr lang="en-US" sz="1800" dirty="0"/>
              <a:t> </a:t>
            </a:r>
            <a:r>
              <a:rPr lang="en-US" sz="1800" dirty="0" err="1"/>
              <a:t>कल्याणमंत्री</a:t>
            </a:r>
            <a:r>
              <a:rPr lang="en-US" sz="1800" dirty="0"/>
              <a:t> </a:t>
            </a:r>
            <a:r>
              <a:rPr lang="en-US" sz="1800" dirty="0" err="1"/>
              <a:t>श्री</a:t>
            </a:r>
            <a:r>
              <a:rPr lang="en-US" sz="1800" dirty="0"/>
              <a:t>. </a:t>
            </a:r>
            <a:r>
              <a:rPr lang="en-US" sz="1800" dirty="0" err="1"/>
              <a:t>करणसिंग</a:t>
            </a:r>
            <a:endParaRPr lang="en-US" sz="1800" dirty="0"/>
          </a:p>
          <a:p>
            <a:pPr algn="just">
              <a:lnSpc>
                <a:spcPct val="150000"/>
              </a:lnSpc>
            </a:pPr>
            <a:r>
              <a:rPr lang="en-US" sz="1800" dirty="0" err="1"/>
              <a:t>लग्नाचे</a:t>
            </a:r>
            <a:r>
              <a:rPr lang="en-US" sz="1800" dirty="0"/>
              <a:t> </a:t>
            </a:r>
            <a:r>
              <a:rPr lang="en-US" sz="1800" dirty="0" err="1"/>
              <a:t>वय</a:t>
            </a:r>
            <a:r>
              <a:rPr lang="en-US" sz="1800" dirty="0"/>
              <a:t>: </a:t>
            </a:r>
            <a:r>
              <a:rPr lang="en-US" sz="1800" dirty="0" err="1"/>
              <a:t>पुरुष</a:t>
            </a:r>
            <a:r>
              <a:rPr lang="en-US" sz="1800" dirty="0"/>
              <a:t> 21 </a:t>
            </a:r>
            <a:r>
              <a:rPr lang="en-US" sz="1800" dirty="0" err="1"/>
              <a:t>तर</a:t>
            </a:r>
            <a:r>
              <a:rPr lang="en-US" sz="1800" dirty="0"/>
              <a:t> </a:t>
            </a:r>
            <a:r>
              <a:rPr lang="en-US" sz="1800" dirty="0" err="1"/>
              <a:t>स्त्रिया</a:t>
            </a:r>
            <a:r>
              <a:rPr lang="en-US" sz="1800" dirty="0"/>
              <a:t> 18 </a:t>
            </a:r>
            <a:r>
              <a:rPr lang="en-US" sz="1800" dirty="0" err="1"/>
              <a:t>वर्षे</a:t>
            </a:r>
            <a:endParaRPr lang="en-US" sz="1800" dirty="0"/>
          </a:p>
          <a:p>
            <a:pPr algn="just">
              <a:lnSpc>
                <a:spcPct val="150000"/>
              </a:lnSpc>
            </a:pPr>
            <a:r>
              <a:rPr lang="en-US" sz="1800" dirty="0" err="1"/>
              <a:t>यानुसार</a:t>
            </a:r>
            <a:r>
              <a:rPr lang="en-US" sz="1800" dirty="0"/>
              <a:t> </a:t>
            </a:r>
            <a:r>
              <a:rPr lang="en-US" sz="1800" dirty="0" err="1"/>
              <a:t>कुटुंब</a:t>
            </a:r>
            <a:r>
              <a:rPr lang="en-US" sz="1800" dirty="0"/>
              <a:t> </a:t>
            </a:r>
            <a:r>
              <a:rPr lang="en-US" sz="1800" dirty="0" err="1"/>
              <a:t>नियोजनासाठी</a:t>
            </a:r>
            <a:r>
              <a:rPr lang="en-US" sz="1800" dirty="0"/>
              <a:t> </a:t>
            </a:r>
            <a:r>
              <a:rPr lang="en-US" sz="1800" dirty="0" err="1"/>
              <a:t>वित्तीय</a:t>
            </a:r>
            <a:r>
              <a:rPr lang="en-US" sz="1800" dirty="0"/>
              <a:t> </a:t>
            </a:r>
            <a:r>
              <a:rPr lang="en-US" sz="1800" dirty="0" err="1"/>
              <a:t>मदत</a:t>
            </a:r>
            <a:endParaRPr lang="en-US" sz="1800" dirty="0"/>
          </a:p>
          <a:p>
            <a:pPr algn="just">
              <a:lnSpc>
                <a:spcPct val="150000"/>
              </a:lnSpc>
            </a:pPr>
            <a:r>
              <a:rPr lang="en-US" sz="1800" dirty="0" err="1"/>
              <a:t>कुटुंब</a:t>
            </a:r>
            <a:r>
              <a:rPr lang="en-US" sz="1800" dirty="0"/>
              <a:t> </a:t>
            </a:r>
            <a:r>
              <a:rPr lang="en-US" sz="1800" dirty="0" err="1"/>
              <a:t>नियोजन</a:t>
            </a:r>
            <a:r>
              <a:rPr lang="en-US" sz="1800" dirty="0"/>
              <a:t> </a:t>
            </a:r>
            <a:r>
              <a:rPr lang="en-US" sz="1800" dirty="0" err="1"/>
              <a:t>शस्त्रक्रिया</a:t>
            </a:r>
            <a:r>
              <a:rPr lang="en-US" sz="1800" dirty="0"/>
              <a:t> </a:t>
            </a:r>
            <a:r>
              <a:rPr lang="en-US" sz="1800" dirty="0" err="1"/>
              <a:t>करणाऱ्या</a:t>
            </a:r>
            <a:r>
              <a:rPr lang="en-US" sz="1800" dirty="0"/>
              <a:t> </a:t>
            </a:r>
            <a:r>
              <a:rPr lang="en-US" sz="1800" dirty="0" err="1"/>
              <a:t>जोडप्यांपैकी</a:t>
            </a:r>
            <a:r>
              <a:rPr lang="en-US" sz="1800" dirty="0"/>
              <a:t> </a:t>
            </a:r>
            <a:r>
              <a:rPr lang="en-US" sz="1800" dirty="0" err="1"/>
              <a:t>स्त्री</a:t>
            </a:r>
            <a:r>
              <a:rPr lang="en-US" sz="1800" dirty="0"/>
              <a:t>/</a:t>
            </a:r>
            <a:r>
              <a:rPr lang="en-US" sz="1800" dirty="0" err="1"/>
              <a:t>पुरुषाला</a:t>
            </a:r>
            <a:r>
              <a:rPr lang="en-US" sz="1800" dirty="0"/>
              <a:t> </a:t>
            </a:r>
            <a:r>
              <a:rPr lang="en-US" sz="1800" dirty="0" err="1"/>
              <a:t>दोन</a:t>
            </a:r>
            <a:r>
              <a:rPr lang="en-US" sz="1800" dirty="0"/>
              <a:t> </a:t>
            </a:r>
            <a:r>
              <a:rPr lang="en-US" sz="1800" dirty="0" err="1"/>
              <a:t>अपत्यानंतर</a:t>
            </a:r>
            <a:r>
              <a:rPr lang="en-US" sz="1800" dirty="0"/>
              <a:t> </a:t>
            </a:r>
            <a:r>
              <a:rPr lang="en-US" sz="1800" dirty="0" err="1"/>
              <a:t>शस्त्रक्रिया</a:t>
            </a:r>
            <a:r>
              <a:rPr lang="en-US" sz="1800" dirty="0"/>
              <a:t> – 150 </a:t>
            </a:r>
            <a:r>
              <a:rPr lang="en-US" sz="1800" dirty="0" err="1"/>
              <a:t>रुपये</a:t>
            </a:r>
            <a:r>
              <a:rPr lang="en-US" sz="1800" dirty="0"/>
              <a:t>, 3 </a:t>
            </a:r>
            <a:r>
              <a:rPr lang="en-US" sz="1800" dirty="0" err="1"/>
              <a:t>अपत्यानंतर</a:t>
            </a:r>
            <a:r>
              <a:rPr lang="en-US" sz="1800" dirty="0"/>
              <a:t> </a:t>
            </a:r>
            <a:r>
              <a:rPr lang="en-US" sz="1800" dirty="0" err="1"/>
              <a:t>शस्त्रक्रिया</a:t>
            </a:r>
            <a:r>
              <a:rPr lang="en-US" sz="1800" dirty="0"/>
              <a:t> – 100 </a:t>
            </a:r>
            <a:r>
              <a:rPr lang="en-US" sz="1800" dirty="0" err="1"/>
              <a:t>रुपये</a:t>
            </a:r>
            <a:r>
              <a:rPr lang="en-US" sz="1800" dirty="0"/>
              <a:t> </a:t>
            </a:r>
            <a:r>
              <a:rPr lang="en-US" sz="1800" dirty="0" err="1"/>
              <a:t>आणि</a:t>
            </a:r>
            <a:r>
              <a:rPr lang="en-US" sz="1800" dirty="0"/>
              <a:t> </a:t>
            </a:r>
            <a:r>
              <a:rPr lang="en-US" sz="1800" dirty="0" err="1"/>
              <a:t>त्यापेक्षा</a:t>
            </a:r>
            <a:r>
              <a:rPr lang="en-US" sz="1800" dirty="0"/>
              <a:t> </a:t>
            </a:r>
            <a:r>
              <a:rPr lang="en-US" sz="1800" dirty="0" err="1"/>
              <a:t>जास्त</a:t>
            </a:r>
            <a:r>
              <a:rPr lang="en-US" sz="1800" dirty="0"/>
              <a:t> </a:t>
            </a:r>
            <a:r>
              <a:rPr lang="en-US" sz="1800" dirty="0" err="1"/>
              <a:t>अपत्यानंतर</a:t>
            </a:r>
            <a:r>
              <a:rPr lang="en-US" sz="1800" dirty="0"/>
              <a:t> </a:t>
            </a:r>
            <a:r>
              <a:rPr lang="en-US" sz="1800" dirty="0" err="1"/>
              <a:t>शस्त्रक्रिया</a:t>
            </a:r>
            <a:r>
              <a:rPr lang="en-US" sz="1800" dirty="0"/>
              <a:t> – 70 </a:t>
            </a:r>
            <a:r>
              <a:rPr lang="en-US" sz="1800" dirty="0" err="1"/>
              <a:t>रुपये</a:t>
            </a:r>
            <a:endParaRPr lang="en-US" sz="1800" dirty="0"/>
          </a:p>
          <a:p>
            <a:pPr algn="just">
              <a:lnSpc>
                <a:spcPct val="150000"/>
              </a:lnSpc>
            </a:pPr>
            <a:r>
              <a:rPr lang="en-US" sz="1800" dirty="0" err="1"/>
              <a:t>सहाव्या</a:t>
            </a:r>
            <a:r>
              <a:rPr lang="en-US" sz="1800" dirty="0"/>
              <a:t> </a:t>
            </a:r>
            <a:r>
              <a:rPr lang="en-US" sz="1800" dirty="0" err="1"/>
              <a:t>पंचवार्षिक</a:t>
            </a:r>
            <a:r>
              <a:rPr lang="en-US" sz="1800" dirty="0"/>
              <a:t> </a:t>
            </a:r>
            <a:r>
              <a:rPr lang="en-US" sz="1800" dirty="0" err="1"/>
              <a:t>योजनेअखेर</a:t>
            </a:r>
            <a:r>
              <a:rPr lang="en-US" sz="1800" dirty="0"/>
              <a:t> </a:t>
            </a:r>
            <a:r>
              <a:rPr lang="en-US" sz="1800" dirty="0" err="1"/>
              <a:t>जन्मदर</a:t>
            </a:r>
            <a:r>
              <a:rPr lang="en-US" sz="1800" dirty="0"/>
              <a:t> 25 </a:t>
            </a:r>
            <a:r>
              <a:rPr lang="en-US" sz="1800" dirty="0" err="1"/>
              <a:t>करण्याचे</a:t>
            </a:r>
            <a:r>
              <a:rPr lang="en-US" sz="1800" dirty="0"/>
              <a:t> </a:t>
            </a:r>
            <a:r>
              <a:rPr lang="en-US" sz="1800" dirty="0" err="1"/>
              <a:t>लक्ष्य</a:t>
            </a:r>
            <a:r>
              <a:rPr lang="en-US" sz="1800" dirty="0"/>
              <a:t> </a:t>
            </a:r>
          </a:p>
          <a:p>
            <a:pPr algn="just">
              <a:lnSpc>
                <a:spcPct val="150000"/>
              </a:lnSpc>
            </a:pPr>
            <a:r>
              <a:rPr lang="en-US" sz="1800" dirty="0" err="1"/>
              <a:t>लोकसंख्या</a:t>
            </a:r>
            <a:r>
              <a:rPr lang="en-US" sz="1800" dirty="0"/>
              <a:t> </a:t>
            </a:r>
            <a:r>
              <a:rPr lang="en-US" sz="1800" dirty="0" err="1"/>
              <a:t>वाढीचा</a:t>
            </a:r>
            <a:r>
              <a:rPr lang="en-US" sz="1800" dirty="0"/>
              <a:t> </a:t>
            </a:r>
            <a:r>
              <a:rPr lang="en-US" sz="1800" dirty="0" err="1"/>
              <a:t>वार्षिक</a:t>
            </a:r>
            <a:r>
              <a:rPr lang="en-US" sz="1800" dirty="0"/>
              <a:t> </a:t>
            </a:r>
            <a:r>
              <a:rPr lang="en-US" sz="1800" dirty="0" err="1"/>
              <a:t>वृद्धिदर</a:t>
            </a:r>
            <a:r>
              <a:rPr lang="en-US" sz="1800" dirty="0"/>
              <a:t> 1.4 % </a:t>
            </a:r>
            <a:r>
              <a:rPr lang="en-US" sz="1800" dirty="0" err="1"/>
              <a:t>पर्यंत</a:t>
            </a:r>
            <a:r>
              <a:rPr lang="en-US" sz="1800" dirty="0"/>
              <a:t> </a:t>
            </a:r>
            <a:r>
              <a:rPr lang="en-US" sz="1800" dirty="0" err="1"/>
              <a:t>खाली</a:t>
            </a:r>
            <a:r>
              <a:rPr lang="en-US" sz="1800" dirty="0"/>
              <a:t> </a:t>
            </a:r>
            <a:r>
              <a:rPr lang="en-US" sz="1800" dirty="0" err="1"/>
              <a:t>आणण्याचे</a:t>
            </a:r>
            <a:r>
              <a:rPr lang="en-US" sz="1800" dirty="0"/>
              <a:t> </a:t>
            </a:r>
            <a:r>
              <a:rPr lang="en-US" sz="1800" dirty="0" err="1"/>
              <a:t>लक्ष्य</a:t>
            </a:r>
            <a:endParaRPr lang="en-US" sz="1800" dirty="0"/>
          </a:p>
          <a:p>
            <a:pPr algn="just">
              <a:lnSpc>
                <a:spcPct val="150000"/>
              </a:lnSpc>
            </a:pPr>
            <a:r>
              <a:rPr lang="en-US" sz="1800" dirty="0" err="1"/>
              <a:t>कुपोषण</a:t>
            </a:r>
            <a:r>
              <a:rPr lang="en-US" sz="1800" dirty="0"/>
              <a:t> व </a:t>
            </a:r>
            <a:r>
              <a:rPr lang="en-US" sz="1800" dirty="0" err="1"/>
              <a:t>स्त्री</a:t>
            </a:r>
            <a:r>
              <a:rPr lang="en-US" sz="1800" dirty="0"/>
              <a:t> </a:t>
            </a:r>
            <a:r>
              <a:rPr lang="en-US" sz="1800" dirty="0" err="1"/>
              <a:t>साक्षरता</a:t>
            </a:r>
            <a:r>
              <a:rPr lang="en-US" sz="1800" dirty="0"/>
              <a:t> </a:t>
            </a:r>
            <a:r>
              <a:rPr lang="en-US" sz="1800" dirty="0" err="1"/>
              <a:t>वाढविण्यावर</a:t>
            </a:r>
            <a:r>
              <a:rPr lang="en-US" sz="1800" dirty="0"/>
              <a:t> </a:t>
            </a:r>
            <a:r>
              <a:rPr lang="en-US" sz="1800" dirty="0" err="1"/>
              <a:t>भर</a:t>
            </a:r>
            <a:endParaRPr lang="en-IN" sz="1800" dirty="0"/>
          </a:p>
        </p:txBody>
      </p:sp>
    </p:spTree>
    <p:extLst>
      <p:ext uri="{BB962C8B-B14F-4D97-AF65-F5344CB8AC3E}">
        <p14:creationId xmlns:p14="http://schemas.microsoft.com/office/powerpoint/2010/main" val="17100465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91A9EC-3C74-BBD5-5D62-1E5BBD0791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राष्ट्रीय</a:t>
            </a:r>
            <a:r>
              <a:rPr lang="en-US" dirty="0"/>
              <a:t> </a:t>
            </a:r>
            <a:r>
              <a:rPr lang="en-US" dirty="0" err="1"/>
              <a:t>लोकसंख्या</a:t>
            </a:r>
            <a:r>
              <a:rPr lang="en-US" dirty="0"/>
              <a:t> </a:t>
            </a:r>
            <a:r>
              <a:rPr lang="en-US" dirty="0" err="1"/>
              <a:t>आयोग</a:t>
            </a:r>
            <a:r>
              <a:rPr lang="en-US" dirty="0"/>
              <a:t> 2000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50246B-363E-480F-5B76-0ABD645140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1800" dirty="0" err="1"/>
              <a:t>स्थापना</a:t>
            </a:r>
            <a:r>
              <a:rPr lang="en-US" sz="1800" dirty="0"/>
              <a:t>: 11 </a:t>
            </a:r>
            <a:r>
              <a:rPr lang="en-US" sz="1800" dirty="0" err="1"/>
              <a:t>मे</a:t>
            </a:r>
            <a:r>
              <a:rPr lang="en-US" sz="1800" dirty="0"/>
              <a:t>, 2000</a:t>
            </a:r>
          </a:p>
          <a:p>
            <a:pPr algn="just">
              <a:lnSpc>
                <a:spcPct val="150000"/>
              </a:lnSpc>
            </a:pPr>
            <a:r>
              <a:rPr lang="en-US" sz="1800" dirty="0" err="1"/>
              <a:t>अध्यक्ष</a:t>
            </a:r>
            <a:r>
              <a:rPr lang="en-US" sz="1800" dirty="0"/>
              <a:t>: </a:t>
            </a:r>
            <a:r>
              <a:rPr lang="en-US" sz="1800" dirty="0" err="1"/>
              <a:t>पंतप्रधान</a:t>
            </a:r>
            <a:r>
              <a:rPr lang="en-US" sz="1800" dirty="0"/>
              <a:t> </a:t>
            </a:r>
          </a:p>
          <a:p>
            <a:pPr algn="just">
              <a:lnSpc>
                <a:spcPct val="150000"/>
              </a:lnSpc>
            </a:pPr>
            <a:r>
              <a:rPr lang="en-US" sz="1800" dirty="0" err="1"/>
              <a:t>सदस्य</a:t>
            </a:r>
            <a:r>
              <a:rPr lang="en-US" sz="1800" dirty="0"/>
              <a:t>: </a:t>
            </a:r>
            <a:r>
              <a:rPr lang="en-US" sz="1800" dirty="0" err="1"/>
              <a:t>लोकसंख्या</a:t>
            </a:r>
            <a:r>
              <a:rPr lang="en-US" sz="1800" dirty="0"/>
              <a:t> </a:t>
            </a:r>
            <a:r>
              <a:rPr lang="en-US" sz="1800" dirty="0" err="1"/>
              <a:t>विशेषज्ञ</a:t>
            </a:r>
            <a:r>
              <a:rPr lang="en-US" sz="1800" dirty="0"/>
              <a:t> </a:t>
            </a:r>
            <a:r>
              <a:rPr lang="en-US" sz="1800" dirty="0" err="1"/>
              <a:t>अर्थतज्ञ</a:t>
            </a:r>
            <a:r>
              <a:rPr lang="en-US" sz="1800" dirty="0"/>
              <a:t> </a:t>
            </a:r>
            <a:r>
              <a:rPr lang="en-US" sz="1800" dirty="0" err="1"/>
              <a:t>समाजशास्त्रज्ञ</a:t>
            </a:r>
            <a:endParaRPr lang="en-US" sz="1800" dirty="0"/>
          </a:p>
          <a:p>
            <a:pPr algn="just">
              <a:lnSpc>
                <a:spcPct val="150000"/>
              </a:lnSpc>
            </a:pPr>
            <a:r>
              <a:rPr lang="en-US" sz="1800" dirty="0" err="1"/>
              <a:t>पहिली</a:t>
            </a:r>
            <a:r>
              <a:rPr lang="en-US" sz="1800" dirty="0"/>
              <a:t> </a:t>
            </a:r>
            <a:r>
              <a:rPr lang="en-US" sz="1800" dirty="0" err="1"/>
              <a:t>सभा</a:t>
            </a:r>
            <a:r>
              <a:rPr lang="en-US" sz="1800" dirty="0"/>
              <a:t>: 22 </a:t>
            </a:r>
            <a:r>
              <a:rPr lang="en-US" sz="1800" dirty="0" err="1"/>
              <a:t>जुलै</a:t>
            </a:r>
            <a:r>
              <a:rPr lang="en-US" sz="1800" dirty="0"/>
              <a:t>, 2000</a:t>
            </a:r>
          </a:p>
          <a:p>
            <a:pPr algn="just">
              <a:lnSpc>
                <a:spcPct val="150000"/>
              </a:lnSpc>
            </a:pPr>
            <a:r>
              <a:rPr lang="en-US" sz="1800" dirty="0" err="1"/>
              <a:t>उद्देश</a:t>
            </a:r>
            <a:r>
              <a:rPr lang="en-US" sz="1800" dirty="0"/>
              <a:t>: </a:t>
            </a:r>
            <a:r>
              <a:rPr lang="en-US" sz="1800" dirty="0" err="1"/>
              <a:t>राष्ट्रीय</a:t>
            </a:r>
            <a:r>
              <a:rPr lang="en-US" sz="1800" dirty="0"/>
              <a:t> </a:t>
            </a:r>
            <a:r>
              <a:rPr lang="en-US" sz="1800" dirty="0" err="1"/>
              <a:t>लोकसंख्या</a:t>
            </a:r>
            <a:r>
              <a:rPr lang="en-US" sz="1800" dirty="0"/>
              <a:t> </a:t>
            </a:r>
            <a:r>
              <a:rPr lang="en-US" sz="1800" dirty="0" err="1"/>
              <a:t>धोरण</a:t>
            </a:r>
            <a:r>
              <a:rPr lang="en-US" sz="1800" dirty="0"/>
              <a:t> </a:t>
            </a:r>
            <a:r>
              <a:rPr lang="en-US" sz="1800" dirty="0" err="1"/>
              <a:t>याची</a:t>
            </a:r>
            <a:r>
              <a:rPr lang="en-US" sz="1800" dirty="0"/>
              <a:t> </a:t>
            </a:r>
            <a:r>
              <a:rPr lang="en-US" sz="1800" dirty="0" err="1"/>
              <a:t>कार्यप्रणाली</a:t>
            </a:r>
            <a:r>
              <a:rPr lang="en-US" sz="1800" dirty="0"/>
              <a:t> </a:t>
            </a:r>
            <a:r>
              <a:rPr lang="en-US" sz="1800" dirty="0" err="1"/>
              <a:t>सुनिश्चित</a:t>
            </a:r>
            <a:r>
              <a:rPr lang="en-US" sz="1800" dirty="0"/>
              <a:t> </a:t>
            </a:r>
            <a:r>
              <a:rPr lang="en-US" sz="1800" dirty="0" err="1"/>
              <a:t>करणे</a:t>
            </a:r>
            <a:endParaRPr lang="en-US" sz="1800" dirty="0"/>
          </a:p>
          <a:p>
            <a:pPr algn="just">
              <a:lnSpc>
                <a:spcPct val="150000"/>
              </a:lnSpc>
            </a:pPr>
            <a:r>
              <a:rPr lang="en-US" sz="1800" dirty="0" err="1"/>
              <a:t>राष्ट्रीय</a:t>
            </a:r>
            <a:r>
              <a:rPr lang="en-US" sz="1800" dirty="0"/>
              <a:t> </a:t>
            </a:r>
            <a:r>
              <a:rPr lang="en-US" sz="1800" dirty="0" err="1"/>
              <a:t>लोकसंख्या</a:t>
            </a:r>
            <a:r>
              <a:rPr lang="en-US" sz="1800" dirty="0"/>
              <a:t> </a:t>
            </a:r>
            <a:r>
              <a:rPr lang="en-US" sz="1800" dirty="0" err="1"/>
              <a:t>आयोगाची</a:t>
            </a:r>
            <a:r>
              <a:rPr lang="en-US" sz="1800" dirty="0"/>
              <a:t> </a:t>
            </a:r>
            <a:r>
              <a:rPr lang="en-US" sz="1800" dirty="0" err="1"/>
              <a:t>पुनर्स्थापना</a:t>
            </a:r>
            <a:r>
              <a:rPr lang="en-US" sz="1800" dirty="0"/>
              <a:t>: </a:t>
            </a:r>
            <a:r>
              <a:rPr lang="en-US" sz="1800" dirty="0" err="1"/>
              <a:t>पंतप्रधानांना</a:t>
            </a:r>
            <a:r>
              <a:rPr lang="en-US" sz="1800" dirty="0"/>
              <a:t> </a:t>
            </a:r>
            <a:r>
              <a:rPr lang="en-US" sz="1800" dirty="0" err="1"/>
              <a:t>व्दारे</a:t>
            </a:r>
            <a:r>
              <a:rPr lang="en-US" sz="1800" dirty="0"/>
              <a:t> 19 </a:t>
            </a:r>
            <a:r>
              <a:rPr lang="en-US" sz="1800" dirty="0" err="1"/>
              <a:t>मे</a:t>
            </a:r>
            <a:r>
              <a:rPr lang="en-US" sz="1800" dirty="0"/>
              <a:t>, 2005 </a:t>
            </a:r>
            <a:r>
              <a:rPr lang="en-US" sz="1800" dirty="0" err="1"/>
              <a:t>रोजी</a:t>
            </a:r>
            <a:r>
              <a:rPr lang="en-US" sz="1800" dirty="0"/>
              <a:t> </a:t>
            </a:r>
            <a:r>
              <a:rPr lang="en-US" sz="1800" dirty="0" err="1"/>
              <a:t>करण्यात</a:t>
            </a:r>
            <a:r>
              <a:rPr lang="en-US" sz="1800" dirty="0"/>
              <a:t> </a:t>
            </a:r>
            <a:r>
              <a:rPr lang="en-US" sz="1800" dirty="0" err="1"/>
              <a:t>आली</a:t>
            </a:r>
            <a:r>
              <a:rPr lang="en-US" sz="1800" dirty="0"/>
              <a:t> </a:t>
            </a:r>
            <a:r>
              <a:rPr lang="en-US" sz="1800" dirty="0" err="1"/>
              <a:t>यामये</a:t>
            </a:r>
            <a:r>
              <a:rPr lang="en-US" sz="1800" dirty="0"/>
              <a:t> </a:t>
            </a:r>
            <a:r>
              <a:rPr lang="en-US" sz="1800" dirty="0" err="1"/>
              <a:t>उपाध्यक्षांची</a:t>
            </a:r>
            <a:r>
              <a:rPr lang="en-US" sz="1800" dirty="0"/>
              <a:t> </a:t>
            </a:r>
            <a:r>
              <a:rPr lang="en-US" sz="1800" dirty="0" err="1"/>
              <a:t>नियुक्ती</a:t>
            </a:r>
            <a:r>
              <a:rPr lang="en-US" sz="1800" dirty="0"/>
              <a:t> </a:t>
            </a:r>
            <a:r>
              <a:rPr lang="en-US" sz="1800" dirty="0" err="1"/>
              <a:t>करण्यात</a:t>
            </a:r>
            <a:r>
              <a:rPr lang="en-US" sz="1800" dirty="0"/>
              <a:t> </a:t>
            </a:r>
            <a:r>
              <a:rPr lang="en-US" sz="1800" dirty="0" err="1"/>
              <a:t>आली</a:t>
            </a:r>
            <a:endParaRPr lang="en-US" sz="1800" dirty="0"/>
          </a:p>
          <a:p>
            <a:pPr algn="just">
              <a:lnSpc>
                <a:spcPct val="150000"/>
              </a:lnSpc>
            </a:pPr>
            <a:r>
              <a:rPr lang="en-US" sz="1800" dirty="0" err="1"/>
              <a:t>राष्ट्रीय</a:t>
            </a:r>
            <a:r>
              <a:rPr lang="en-US" sz="1800" dirty="0"/>
              <a:t> </a:t>
            </a:r>
            <a:r>
              <a:rPr lang="en-US" sz="1800" dirty="0" err="1"/>
              <a:t>लोकसंख्या</a:t>
            </a:r>
            <a:r>
              <a:rPr lang="en-US" sz="1800" dirty="0"/>
              <a:t> </a:t>
            </a:r>
            <a:r>
              <a:rPr lang="en-US" sz="1800" dirty="0" err="1"/>
              <a:t>आयोगाची</a:t>
            </a:r>
            <a:r>
              <a:rPr lang="en-US" sz="1800" dirty="0"/>
              <a:t> </a:t>
            </a:r>
            <a:r>
              <a:rPr lang="en-US" sz="1800" dirty="0" err="1"/>
              <a:t>कार्यप्रणाली</a:t>
            </a:r>
            <a:r>
              <a:rPr lang="en-US" sz="1800" dirty="0"/>
              <a:t> </a:t>
            </a:r>
            <a:r>
              <a:rPr lang="en-US" sz="1800" dirty="0" err="1"/>
              <a:t>आरोग्य</a:t>
            </a:r>
            <a:r>
              <a:rPr lang="en-US" sz="1800" dirty="0"/>
              <a:t> </a:t>
            </a:r>
            <a:r>
              <a:rPr lang="en-US" sz="1800" dirty="0" err="1"/>
              <a:t>मंत्रालया</a:t>
            </a:r>
            <a:r>
              <a:rPr lang="en-US" sz="1800" dirty="0"/>
              <a:t> </a:t>
            </a:r>
            <a:r>
              <a:rPr lang="en-US" sz="1800" dirty="0" err="1"/>
              <a:t>मार्फत</a:t>
            </a:r>
            <a:r>
              <a:rPr lang="en-US" sz="1800" dirty="0"/>
              <a:t> </a:t>
            </a:r>
            <a:r>
              <a:rPr lang="en-US" sz="1800" dirty="0" err="1"/>
              <a:t>चालते</a:t>
            </a:r>
            <a:endParaRPr lang="en-US" sz="1800" dirty="0"/>
          </a:p>
          <a:p>
            <a:pPr algn="just">
              <a:lnSpc>
                <a:spcPct val="150000"/>
              </a:lnSpc>
            </a:pPr>
            <a:r>
              <a:rPr lang="en-US" sz="1800" dirty="0" err="1"/>
              <a:t>राष्ट्रीय</a:t>
            </a:r>
            <a:r>
              <a:rPr lang="en-US" sz="1800" dirty="0"/>
              <a:t> </a:t>
            </a:r>
            <a:r>
              <a:rPr lang="en-US" sz="1800" dirty="0" err="1"/>
              <a:t>लोकसंख्या</a:t>
            </a:r>
            <a:r>
              <a:rPr lang="en-US" sz="1800" dirty="0"/>
              <a:t> </a:t>
            </a:r>
            <a:r>
              <a:rPr lang="en-US" sz="1800" dirty="0" err="1"/>
              <a:t>आयोगाचे</a:t>
            </a:r>
            <a:r>
              <a:rPr lang="en-US" sz="1800" dirty="0"/>
              <a:t> </a:t>
            </a:r>
            <a:r>
              <a:rPr lang="en-US" sz="1800" dirty="0" err="1"/>
              <a:t>सदस्य</a:t>
            </a:r>
            <a:r>
              <a:rPr lang="en-US" sz="1800" dirty="0"/>
              <a:t> </a:t>
            </a:r>
            <a:r>
              <a:rPr lang="en-US" sz="1800" dirty="0" err="1"/>
              <a:t>संख्या</a:t>
            </a:r>
            <a:r>
              <a:rPr lang="en-US" sz="1800" dirty="0"/>
              <a:t> 40 </a:t>
            </a:r>
            <a:r>
              <a:rPr lang="en-US" sz="1800" dirty="0" err="1"/>
              <a:t>एवढी</a:t>
            </a:r>
            <a:r>
              <a:rPr lang="en-US" sz="1800" dirty="0"/>
              <a:t> </a:t>
            </a:r>
            <a:r>
              <a:rPr lang="en-US" sz="1800" dirty="0" err="1"/>
              <a:t>निश्चित</a:t>
            </a:r>
            <a:r>
              <a:rPr lang="en-US" sz="1800" dirty="0"/>
              <a:t> </a:t>
            </a:r>
            <a:r>
              <a:rPr lang="en-US" sz="1800" dirty="0" err="1"/>
              <a:t>करण्यात</a:t>
            </a:r>
            <a:r>
              <a:rPr lang="en-US" sz="1800" dirty="0"/>
              <a:t> </a:t>
            </a:r>
            <a:r>
              <a:rPr lang="en-US" sz="1800" dirty="0" err="1"/>
              <a:t>आली</a:t>
            </a:r>
            <a:r>
              <a:rPr lang="en-US" sz="1800" dirty="0"/>
              <a:t> </a:t>
            </a:r>
            <a:r>
              <a:rPr lang="en-US" sz="1800" dirty="0" err="1"/>
              <a:t>आहे</a:t>
            </a:r>
            <a:endParaRPr lang="en-IN" sz="1800" dirty="0"/>
          </a:p>
        </p:txBody>
      </p:sp>
    </p:spTree>
    <p:extLst>
      <p:ext uri="{BB962C8B-B14F-4D97-AF65-F5344CB8AC3E}">
        <p14:creationId xmlns:p14="http://schemas.microsoft.com/office/powerpoint/2010/main" val="26058499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41E7F5-F738-9B5F-8800-3913D81A41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dirty="0" err="1"/>
              <a:t>राष्ट्रीय</a:t>
            </a:r>
            <a:r>
              <a:rPr lang="en-US" sz="3600" dirty="0"/>
              <a:t> </a:t>
            </a:r>
            <a:r>
              <a:rPr lang="en-US" sz="3600" dirty="0" err="1"/>
              <a:t>लोकसंख्या</a:t>
            </a:r>
            <a:r>
              <a:rPr lang="en-US" sz="3600" dirty="0"/>
              <a:t> </a:t>
            </a:r>
            <a:r>
              <a:rPr lang="en-US" sz="3600" dirty="0" err="1"/>
              <a:t>धोरण</a:t>
            </a:r>
            <a:r>
              <a:rPr lang="en-US" sz="3600" dirty="0"/>
              <a:t> 2000 - </a:t>
            </a:r>
            <a:r>
              <a:rPr lang="en-US" sz="3600" dirty="0" err="1"/>
              <a:t>मसुदा</a:t>
            </a:r>
            <a:endParaRPr lang="en-IN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A14FB8-8215-4ADC-2408-4F2ABC44E9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3584"/>
            <a:ext cx="10515600" cy="5328228"/>
          </a:xfrm>
        </p:spPr>
        <p:txBody>
          <a:bodyPr numCol="2">
            <a:normAutofit fontScale="92500" lnSpcReduction="10000"/>
          </a:bodyPr>
          <a:lstStyle/>
          <a:p>
            <a:pPr algn="just">
              <a:lnSpc>
                <a:spcPct val="150000"/>
              </a:lnSpc>
            </a:pPr>
            <a:r>
              <a:rPr lang="en-US" sz="1800" dirty="0" err="1"/>
              <a:t>डॉ</a:t>
            </a:r>
            <a:r>
              <a:rPr lang="en-US" sz="1800" dirty="0"/>
              <a:t>. </a:t>
            </a:r>
            <a:r>
              <a:rPr lang="en-US" sz="1800" dirty="0" err="1"/>
              <a:t>एस</a:t>
            </a:r>
            <a:r>
              <a:rPr lang="en-US" sz="1800" dirty="0"/>
              <a:t>. </a:t>
            </a:r>
            <a:r>
              <a:rPr lang="en-US" sz="1800" dirty="0" err="1"/>
              <a:t>एन</a:t>
            </a:r>
            <a:r>
              <a:rPr lang="en-US" sz="1800" dirty="0"/>
              <a:t>. </a:t>
            </a:r>
            <a:r>
              <a:rPr lang="en-US" sz="1800" dirty="0" err="1"/>
              <a:t>स्वामीनाथन</a:t>
            </a:r>
            <a:r>
              <a:rPr lang="en-US" sz="1800" dirty="0"/>
              <a:t> </a:t>
            </a:r>
            <a:r>
              <a:rPr lang="en-US" sz="1800" dirty="0" err="1"/>
              <a:t>यांच्या</a:t>
            </a:r>
            <a:r>
              <a:rPr lang="en-US" sz="1800" dirty="0"/>
              <a:t> </a:t>
            </a:r>
            <a:r>
              <a:rPr lang="en-US" sz="1800" dirty="0" err="1"/>
              <a:t>तज्ञ</a:t>
            </a:r>
            <a:r>
              <a:rPr lang="en-US" sz="1800" dirty="0"/>
              <a:t> </a:t>
            </a:r>
            <a:r>
              <a:rPr lang="en-US" sz="1800" dirty="0" err="1"/>
              <a:t>गटाने</a:t>
            </a:r>
            <a:r>
              <a:rPr lang="en-US" sz="1800" dirty="0"/>
              <a:t> </a:t>
            </a:r>
            <a:r>
              <a:rPr lang="en-US" sz="1800" dirty="0" err="1"/>
              <a:t>तयार</a:t>
            </a:r>
            <a:r>
              <a:rPr lang="en-US" sz="1800" dirty="0"/>
              <a:t> </a:t>
            </a:r>
            <a:r>
              <a:rPr lang="en-US" sz="1800" dirty="0" err="1"/>
              <a:t>केला</a:t>
            </a:r>
            <a:endParaRPr lang="en-US" sz="1800" dirty="0"/>
          </a:p>
          <a:p>
            <a:pPr algn="just">
              <a:lnSpc>
                <a:spcPct val="150000"/>
              </a:lnSpc>
            </a:pPr>
            <a:r>
              <a:rPr lang="en-US" sz="1800" dirty="0" err="1"/>
              <a:t>संतती</a:t>
            </a:r>
            <a:r>
              <a:rPr lang="en-US" sz="1800" dirty="0"/>
              <a:t> </a:t>
            </a:r>
            <a:r>
              <a:rPr lang="en-US" sz="1800" dirty="0" err="1"/>
              <a:t>नियमनए</a:t>
            </a:r>
            <a:r>
              <a:rPr lang="en-US" sz="1800" dirty="0"/>
              <a:t> </a:t>
            </a:r>
            <a:r>
              <a:rPr lang="en-US" sz="1800" dirty="0" err="1"/>
              <a:t>आरोग्याच्या</a:t>
            </a:r>
            <a:r>
              <a:rPr lang="en-US" sz="1800" dirty="0"/>
              <a:t> </a:t>
            </a:r>
            <a:r>
              <a:rPr lang="en-US" sz="1800" dirty="0" err="1"/>
              <a:t>पायाभुत</a:t>
            </a:r>
            <a:r>
              <a:rPr lang="en-US" sz="1800" dirty="0"/>
              <a:t> </a:t>
            </a:r>
            <a:r>
              <a:rPr lang="en-US" sz="1800" dirty="0" err="1"/>
              <a:t>सुविधा</a:t>
            </a:r>
            <a:r>
              <a:rPr lang="en-US" sz="1800" dirty="0"/>
              <a:t>, </a:t>
            </a:r>
            <a:r>
              <a:rPr lang="en-US" sz="1800" dirty="0" err="1"/>
              <a:t>प्रजनन</a:t>
            </a:r>
            <a:r>
              <a:rPr lang="en-US" sz="1800" dirty="0"/>
              <a:t> व </a:t>
            </a:r>
            <a:r>
              <a:rPr lang="en-US" sz="1800" dirty="0" err="1"/>
              <a:t>बाल</a:t>
            </a:r>
            <a:r>
              <a:rPr lang="en-US" sz="1800" dirty="0"/>
              <a:t> </a:t>
            </a:r>
            <a:r>
              <a:rPr lang="en-US" sz="1800" dirty="0" err="1"/>
              <a:t>आरोग्य</a:t>
            </a:r>
            <a:r>
              <a:rPr lang="en-US" sz="1800" dirty="0"/>
              <a:t> </a:t>
            </a:r>
            <a:r>
              <a:rPr lang="en-US" sz="1800" dirty="0" err="1"/>
              <a:t>सेवा</a:t>
            </a:r>
            <a:r>
              <a:rPr lang="en-US" sz="1800" dirty="0"/>
              <a:t> </a:t>
            </a:r>
            <a:r>
              <a:rPr lang="en-US" sz="1800" dirty="0" err="1"/>
              <a:t>अशा</a:t>
            </a:r>
            <a:r>
              <a:rPr lang="en-US" sz="1800" dirty="0"/>
              <a:t> </a:t>
            </a:r>
            <a:r>
              <a:rPr lang="en-US" sz="1800" dirty="0" err="1"/>
              <a:t>एकात्मिक</a:t>
            </a:r>
            <a:r>
              <a:rPr lang="en-US" sz="1800" dirty="0"/>
              <a:t> </a:t>
            </a:r>
            <a:r>
              <a:rPr lang="en-US" sz="1800" dirty="0" err="1"/>
              <a:t>सेवा</a:t>
            </a:r>
            <a:r>
              <a:rPr lang="en-US" sz="1800" dirty="0"/>
              <a:t> </a:t>
            </a:r>
            <a:r>
              <a:rPr lang="en-US" sz="1800" dirty="0" err="1"/>
              <a:t>पुरविण्यावर</a:t>
            </a:r>
            <a:r>
              <a:rPr lang="en-US" sz="1800" dirty="0"/>
              <a:t> </a:t>
            </a:r>
            <a:r>
              <a:rPr lang="en-US" sz="1800" dirty="0" err="1"/>
              <a:t>भर</a:t>
            </a:r>
            <a:endParaRPr lang="en-US" sz="1800" dirty="0"/>
          </a:p>
          <a:p>
            <a:pPr algn="just">
              <a:lnSpc>
                <a:spcPct val="150000"/>
              </a:lnSpc>
            </a:pPr>
            <a:r>
              <a:rPr lang="en-US" sz="1800" dirty="0" err="1"/>
              <a:t>मध्यावधी</a:t>
            </a:r>
            <a:r>
              <a:rPr lang="en-US" sz="1800" dirty="0"/>
              <a:t> </a:t>
            </a:r>
            <a:r>
              <a:rPr lang="en-US" sz="1800" dirty="0" err="1"/>
              <a:t>उद्दिष्ट</a:t>
            </a:r>
            <a:r>
              <a:rPr lang="en-US" sz="1800" dirty="0"/>
              <a:t>: 2010 </a:t>
            </a:r>
            <a:r>
              <a:rPr lang="en-US" sz="1800" dirty="0" err="1"/>
              <a:t>पर्यंत</a:t>
            </a:r>
            <a:r>
              <a:rPr lang="en-US" sz="1800" dirty="0"/>
              <a:t> </a:t>
            </a:r>
            <a:r>
              <a:rPr lang="en-US" sz="1800" dirty="0" err="1"/>
              <a:t>ठरविण्यात</a:t>
            </a:r>
            <a:r>
              <a:rPr lang="en-US" sz="1800" dirty="0"/>
              <a:t> </a:t>
            </a:r>
            <a:r>
              <a:rPr lang="en-US" sz="1800" dirty="0" err="1"/>
              <a:t>आली</a:t>
            </a:r>
            <a:r>
              <a:rPr lang="en-US" sz="1800" dirty="0"/>
              <a:t>. (</a:t>
            </a:r>
            <a:r>
              <a:rPr lang="en-US" sz="1800" dirty="0" err="1"/>
              <a:t>या</a:t>
            </a:r>
            <a:r>
              <a:rPr lang="en-US" sz="1800" dirty="0"/>
              <a:t> </a:t>
            </a:r>
            <a:r>
              <a:rPr lang="en-US" sz="1800" dirty="0" err="1"/>
              <a:t>उद्दिष्टांनाच</a:t>
            </a:r>
            <a:r>
              <a:rPr lang="en-US" sz="1800" dirty="0"/>
              <a:t> </a:t>
            </a:r>
            <a:r>
              <a:rPr lang="en-US" sz="1800" dirty="0" err="1"/>
              <a:t>राष्ट्रीय</a:t>
            </a:r>
            <a:r>
              <a:rPr lang="en-US" sz="1800" dirty="0"/>
              <a:t>, </a:t>
            </a:r>
            <a:r>
              <a:rPr lang="en-US" sz="1800" dirty="0" err="1"/>
              <a:t>सामाजिक</a:t>
            </a:r>
            <a:r>
              <a:rPr lang="en-US" sz="1800" dirty="0"/>
              <a:t>, </a:t>
            </a:r>
            <a:r>
              <a:rPr lang="en-US" sz="1800" dirty="0" err="1"/>
              <a:t>जनसांख्यिकीय</a:t>
            </a:r>
            <a:r>
              <a:rPr lang="en-US" sz="1800" dirty="0"/>
              <a:t> </a:t>
            </a:r>
            <a:r>
              <a:rPr lang="en-US" sz="1800" dirty="0" err="1"/>
              <a:t>ध्येय</a:t>
            </a:r>
            <a:r>
              <a:rPr lang="en-US" sz="1800" dirty="0"/>
              <a:t> 2010 </a:t>
            </a:r>
            <a:r>
              <a:rPr lang="en-US" sz="1800" dirty="0" err="1"/>
              <a:t>असे</a:t>
            </a:r>
            <a:r>
              <a:rPr lang="en-US" sz="1800" dirty="0"/>
              <a:t> </a:t>
            </a:r>
            <a:r>
              <a:rPr lang="en-US" sz="1800" dirty="0" err="1"/>
              <a:t>म्हणतात</a:t>
            </a:r>
            <a:r>
              <a:rPr lang="en-US" sz="1800" dirty="0"/>
              <a:t>) </a:t>
            </a:r>
          </a:p>
          <a:p>
            <a:pPr algn="just">
              <a:lnSpc>
                <a:spcPct val="150000"/>
              </a:lnSpc>
            </a:pPr>
            <a:r>
              <a:rPr lang="en-US" sz="1800" dirty="0" err="1"/>
              <a:t>एकुण</a:t>
            </a:r>
            <a:r>
              <a:rPr lang="en-US" sz="1800" dirty="0"/>
              <a:t> </a:t>
            </a:r>
            <a:r>
              <a:rPr lang="en-US" sz="1800" dirty="0" err="1"/>
              <a:t>जनन</a:t>
            </a:r>
            <a:r>
              <a:rPr lang="en-US" sz="1800" dirty="0"/>
              <a:t> </a:t>
            </a:r>
            <a:r>
              <a:rPr lang="en-US" sz="1800" dirty="0" err="1"/>
              <a:t>दर</a:t>
            </a:r>
            <a:r>
              <a:rPr lang="en-US" sz="1800" dirty="0"/>
              <a:t> </a:t>
            </a:r>
            <a:r>
              <a:rPr lang="en-US" sz="1800" dirty="0" err="1"/>
              <a:t>पुन</a:t>
            </a:r>
            <a:r>
              <a:rPr lang="en-US" sz="1800" dirty="0"/>
              <a:t>: </a:t>
            </a:r>
            <a:r>
              <a:rPr lang="en-US" sz="1800" dirty="0" err="1"/>
              <a:t>स्थापनेच्या</a:t>
            </a:r>
            <a:r>
              <a:rPr lang="en-US" sz="1800" dirty="0"/>
              <a:t> </a:t>
            </a:r>
            <a:r>
              <a:rPr lang="en-US" sz="1800" dirty="0" err="1"/>
              <a:t>स्तरावर</a:t>
            </a:r>
            <a:r>
              <a:rPr lang="en-US" sz="1800" dirty="0"/>
              <a:t> </a:t>
            </a:r>
            <a:r>
              <a:rPr lang="en-US" sz="1800" dirty="0" err="1"/>
              <a:t>आणणे</a:t>
            </a:r>
            <a:r>
              <a:rPr lang="en-US" sz="1800" dirty="0"/>
              <a:t> (2.1 %)</a:t>
            </a:r>
          </a:p>
          <a:p>
            <a:pPr algn="just">
              <a:lnSpc>
                <a:spcPct val="150000"/>
              </a:lnSpc>
            </a:pPr>
            <a:r>
              <a:rPr lang="en-US" sz="1800" dirty="0" err="1"/>
              <a:t>शिशु</a:t>
            </a:r>
            <a:r>
              <a:rPr lang="en-US" sz="1800" dirty="0"/>
              <a:t> </a:t>
            </a:r>
            <a:r>
              <a:rPr lang="en-US" sz="1800" dirty="0" err="1"/>
              <a:t>मृत्यूदर</a:t>
            </a:r>
            <a:r>
              <a:rPr lang="en-US" sz="1800" dirty="0"/>
              <a:t> 30 </a:t>
            </a:r>
            <a:r>
              <a:rPr lang="en-US" sz="1800" dirty="0" err="1"/>
              <a:t>पेक्षा</a:t>
            </a:r>
            <a:r>
              <a:rPr lang="en-US" sz="1800" dirty="0"/>
              <a:t> </a:t>
            </a:r>
            <a:r>
              <a:rPr lang="en-US" sz="1800" dirty="0" err="1"/>
              <a:t>खाली</a:t>
            </a:r>
            <a:r>
              <a:rPr lang="en-US" sz="1800" dirty="0"/>
              <a:t> </a:t>
            </a:r>
            <a:r>
              <a:rPr lang="en-US" sz="1800" dirty="0" err="1"/>
              <a:t>तर</a:t>
            </a:r>
            <a:r>
              <a:rPr lang="en-US" sz="1800" dirty="0"/>
              <a:t> </a:t>
            </a:r>
            <a:r>
              <a:rPr lang="en-US" sz="1800" dirty="0" err="1"/>
              <a:t>मातामृत्यूदर</a:t>
            </a:r>
            <a:r>
              <a:rPr lang="en-US" sz="1800" dirty="0"/>
              <a:t> 100 </a:t>
            </a:r>
            <a:r>
              <a:rPr lang="en-US" sz="1800" dirty="0" err="1"/>
              <a:t>पेक्षा</a:t>
            </a:r>
            <a:r>
              <a:rPr lang="en-US" sz="1800" dirty="0"/>
              <a:t> </a:t>
            </a:r>
            <a:r>
              <a:rPr lang="en-US" sz="1800" dirty="0" err="1"/>
              <a:t>खाली</a:t>
            </a:r>
            <a:r>
              <a:rPr lang="en-US" sz="1800" dirty="0"/>
              <a:t> </a:t>
            </a:r>
            <a:r>
              <a:rPr lang="en-US" sz="1800" dirty="0" err="1"/>
              <a:t>आणणे</a:t>
            </a:r>
            <a:endParaRPr lang="en-US" sz="1800" dirty="0"/>
          </a:p>
          <a:p>
            <a:pPr algn="just">
              <a:lnSpc>
                <a:spcPct val="150000"/>
              </a:lnSpc>
            </a:pPr>
            <a:r>
              <a:rPr lang="en-US" sz="1800" dirty="0"/>
              <a:t>14 </a:t>
            </a:r>
            <a:r>
              <a:rPr lang="en-US" sz="1800" dirty="0" err="1"/>
              <a:t>वर्षे</a:t>
            </a:r>
            <a:r>
              <a:rPr lang="en-US" sz="1800" dirty="0"/>
              <a:t> </a:t>
            </a:r>
            <a:r>
              <a:rPr lang="en-US" sz="1800" dirty="0" err="1"/>
              <a:t>पर्यंतचे</a:t>
            </a:r>
            <a:r>
              <a:rPr lang="en-US" sz="1800" dirty="0"/>
              <a:t> </a:t>
            </a:r>
            <a:r>
              <a:rPr lang="en-US" sz="1800" dirty="0" err="1"/>
              <a:t>शिक्षण</a:t>
            </a:r>
            <a:r>
              <a:rPr lang="en-US" sz="1800" dirty="0"/>
              <a:t> </a:t>
            </a:r>
            <a:r>
              <a:rPr lang="en-US" sz="1800" dirty="0" err="1"/>
              <a:t>मोफत</a:t>
            </a:r>
            <a:r>
              <a:rPr lang="en-US" sz="1800" dirty="0"/>
              <a:t> व </a:t>
            </a:r>
            <a:r>
              <a:rPr lang="en-US" sz="1800" dirty="0" err="1"/>
              <a:t>सक्तीचे</a:t>
            </a:r>
            <a:r>
              <a:rPr lang="en-US" sz="1800" dirty="0"/>
              <a:t> </a:t>
            </a:r>
            <a:r>
              <a:rPr lang="en-US" sz="1800" dirty="0" err="1"/>
              <a:t>करुन</a:t>
            </a:r>
            <a:r>
              <a:rPr lang="en-US" sz="1800" dirty="0"/>
              <a:t> </a:t>
            </a:r>
            <a:r>
              <a:rPr lang="en-US" sz="1800" dirty="0" err="1"/>
              <a:t>शाळेतील</a:t>
            </a:r>
            <a:r>
              <a:rPr lang="en-US" sz="1800" dirty="0"/>
              <a:t> </a:t>
            </a:r>
            <a:r>
              <a:rPr lang="en-US" sz="1800" dirty="0" err="1"/>
              <a:t>मुला</a:t>
            </a:r>
            <a:r>
              <a:rPr lang="en-US" sz="1800" dirty="0"/>
              <a:t> </a:t>
            </a:r>
            <a:r>
              <a:rPr lang="en-US" sz="1800" dirty="0" err="1"/>
              <a:t>मुलींचे</a:t>
            </a:r>
            <a:r>
              <a:rPr lang="en-US" sz="1800" dirty="0"/>
              <a:t> </a:t>
            </a:r>
            <a:r>
              <a:rPr lang="en-US" sz="1800" dirty="0" err="1"/>
              <a:t>गळतीचे</a:t>
            </a:r>
            <a:r>
              <a:rPr lang="en-US" sz="1800" dirty="0"/>
              <a:t> </a:t>
            </a:r>
            <a:r>
              <a:rPr lang="en-US" sz="1800" dirty="0" err="1"/>
              <a:t>प्रमाण</a:t>
            </a:r>
            <a:r>
              <a:rPr lang="en-US" sz="1800" dirty="0"/>
              <a:t> </a:t>
            </a:r>
            <a:r>
              <a:rPr lang="en-US" sz="1800" dirty="0" err="1"/>
              <a:t>कमी</a:t>
            </a:r>
            <a:r>
              <a:rPr lang="en-US" sz="1800" dirty="0"/>
              <a:t> </a:t>
            </a:r>
            <a:r>
              <a:rPr lang="en-US" sz="1800" dirty="0" err="1"/>
              <a:t>करणे</a:t>
            </a:r>
            <a:endParaRPr lang="en-US" sz="1800" dirty="0"/>
          </a:p>
          <a:p>
            <a:pPr algn="just">
              <a:lnSpc>
                <a:spcPct val="150000"/>
              </a:lnSpc>
            </a:pPr>
            <a:r>
              <a:rPr lang="en-US" sz="1800" dirty="0" err="1"/>
              <a:t>संस्थात्मक</a:t>
            </a:r>
            <a:r>
              <a:rPr lang="en-US" sz="1800" dirty="0"/>
              <a:t> </a:t>
            </a:r>
            <a:r>
              <a:rPr lang="en-US" sz="1800" dirty="0" err="1"/>
              <a:t>प्रस्तूतीचे</a:t>
            </a:r>
            <a:r>
              <a:rPr lang="en-US" sz="1800" dirty="0"/>
              <a:t> </a:t>
            </a:r>
            <a:r>
              <a:rPr lang="en-US" sz="1800" dirty="0" err="1"/>
              <a:t>प्रमाण</a:t>
            </a:r>
            <a:r>
              <a:rPr lang="en-US" sz="1800" dirty="0"/>
              <a:t> 80 % व </a:t>
            </a:r>
            <a:r>
              <a:rPr lang="en-US" sz="1800" dirty="0" err="1"/>
              <a:t>प्रशिक्षित</a:t>
            </a:r>
            <a:r>
              <a:rPr lang="en-US" sz="1800" dirty="0"/>
              <a:t> </a:t>
            </a:r>
            <a:r>
              <a:rPr lang="en-US" sz="1800" dirty="0" err="1"/>
              <a:t>व्यक्तिंमार्फत</a:t>
            </a:r>
            <a:r>
              <a:rPr lang="en-US" sz="1800" dirty="0"/>
              <a:t> </a:t>
            </a:r>
            <a:r>
              <a:rPr lang="en-US" sz="1800" dirty="0" err="1"/>
              <a:t>होणाऱ्या</a:t>
            </a:r>
            <a:r>
              <a:rPr lang="en-US" sz="1800" dirty="0"/>
              <a:t> </a:t>
            </a:r>
            <a:r>
              <a:rPr lang="en-US" sz="1800" dirty="0" err="1"/>
              <a:t>प्रसुतीचे</a:t>
            </a:r>
            <a:r>
              <a:rPr lang="en-US" sz="1800" dirty="0"/>
              <a:t> </a:t>
            </a:r>
            <a:r>
              <a:rPr lang="en-US" sz="1800" dirty="0" err="1"/>
              <a:t>प्रमाण</a:t>
            </a:r>
            <a:r>
              <a:rPr lang="en-US" sz="1800" dirty="0"/>
              <a:t> 100 % </a:t>
            </a:r>
            <a:r>
              <a:rPr lang="en-US" sz="1800" dirty="0" err="1"/>
              <a:t>करणे</a:t>
            </a:r>
            <a:r>
              <a:rPr lang="en-US" sz="1800" dirty="0"/>
              <a:t>.</a:t>
            </a:r>
          </a:p>
          <a:p>
            <a:pPr algn="just">
              <a:lnSpc>
                <a:spcPct val="150000"/>
              </a:lnSpc>
            </a:pPr>
            <a:r>
              <a:rPr lang="en-US" sz="1800" dirty="0" err="1"/>
              <a:t>जन्म</a:t>
            </a:r>
            <a:r>
              <a:rPr lang="en-US" sz="1800" dirty="0"/>
              <a:t>, </a:t>
            </a:r>
            <a:r>
              <a:rPr lang="en-US" sz="1800" dirty="0" err="1"/>
              <a:t>मृत्यू</a:t>
            </a:r>
            <a:r>
              <a:rPr lang="en-US" sz="1800" dirty="0"/>
              <a:t>, </a:t>
            </a:r>
            <a:r>
              <a:rPr lang="en-US" sz="1800" dirty="0" err="1"/>
              <a:t>लग्न</a:t>
            </a:r>
            <a:r>
              <a:rPr lang="en-US" sz="1800" dirty="0"/>
              <a:t> व </a:t>
            </a:r>
            <a:r>
              <a:rPr lang="en-US" sz="1800" dirty="0" err="1"/>
              <a:t>गर्भधारणेची</a:t>
            </a:r>
            <a:r>
              <a:rPr lang="en-US" sz="1800" dirty="0"/>
              <a:t> 100 % </a:t>
            </a:r>
            <a:r>
              <a:rPr lang="en-US" sz="1800" dirty="0" err="1"/>
              <a:t>नोंदणी</a:t>
            </a:r>
            <a:r>
              <a:rPr lang="en-US" sz="1800" dirty="0"/>
              <a:t> </a:t>
            </a:r>
            <a:r>
              <a:rPr lang="en-US" sz="1800" dirty="0" err="1"/>
              <a:t>करणे</a:t>
            </a:r>
            <a:endParaRPr lang="en-US" sz="1800" dirty="0"/>
          </a:p>
          <a:p>
            <a:pPr algn="just">
              <a:lnSpc>
                <a:spcPct val="150000"/>
              </a:lnSpc>
            </a:pPr>
            <a:r>
              <a:rPr lang="en-US" sz="1800" dirty="0" err="1"/>
              <a:t>साथीच्या</a:t>
            </a:r>
            <a:r>
              <a:rPr lang="en-US" sz="1800" dirty="0"/>
              <a:t> </a:t>
            </a:r>
            <a:r>
              <a:rPr lang="en-US" sz="1800" dirty="0" err="1"/>
              <a:t>आजारावर</a:t>
            </a:r>
            <a:r>
              <a:rPr lang="en-US" sz="1800" dirty="0"/>
              <a:t> </a:t>
            </a:r>
            <a:r>
              <a:rPr lang="en-US" sz="1800" dirty="0" err="1"/>
              <a:t>प्रतिबंध</a:t>
            </a:r>
            <a:r>
              <a:rPr lang="en-US" sz="1800" dirty="0"/>
              <a:t> व </a:t>
            </a:r>
            <a:r>
              <a:rPr lang="en-US" sz="1800" dirty="0" err="1"/>
              <a:t>नियंत्रण</a:t>
            </a:r>
            <a:r>
              <a:rPr lang="en-US" sz="1800" dirty="0"/>
              <a:t> </a:t>
            </a:r>
            <a:r>
              <a:rPr lang="en-US" sz="1800" dirty="0" err="1"/>
              <a:t>मिळविणे</a:t>
            </a:r>
            <a:r>
              <a:rPr lang="en-US" sz="1800" dirty="0"/>
              <a:t> </a:t>
            </a:r>
          </a:p>
          <a:p>
            <a:pPr algn="just">
              <a:lnSpc>
                <a:spcPct val="150000"/>
              </a:lnSpc>
            </a:pPr>
            <a:r>
              <a:rPr lang="en-US" sz="1800" dirty="0" err="1"/>
              <a:t>ओबडधोबड</a:t>
            </a:r>
            <a:r>
              <a:rPr lang="en-US" sz="1800" dirty="0"/>
              <a:t> </a:t>
            </a:r>
            <a:r>
              <a:rPr lang="en-US" sz="1800" dirty="0" err="1"/>
              <a:t>जन्मदर</a:t>
            </a:r>
            <a:r>
              <a:rPr lang="en-US" sz="1800" dirty="0"/>
              <a:t> 21 </a:t>
            </a:r>
            <a:r>
              <a:rPr lang="en-US" sz="1800" dirty="0" err="1"/>
              <a:t>पर्यंत</a:t>
            </a:r>
            <a:r>
              <a:rPr lang="en-US" sz="1800" dirty="0"/>
              <a:t> </a:t>
            </a:r>
            <a:r>
              <a:rPr lang="en-US" sz="1800" dirty="0" err="1"/>
              <a:t>खाली</a:t>
            </a:r>
            <a:r>
              <a:rPr lang="en-US" sz="1800" dirty="0"/>
              <a:t> </a:t>
            </a:r>
            <a:r>
              <a:rPr lang="en-US" sz="1800" dirty="0" err="1"/>
              <a:t>आणणे</a:t>
            </a:r>
            <a:endParaRPr lang="en-US" sz="1800" dirty="0"/>
          </a:p>
          <a:p>
            <a:pPr algn="just">
              <a:lnSpc>
                <a:spcPct val="150000"/>
              </a:lnSpc>
            </a:pPr>
            <a:r>
              <a:rPr lang="en-US" sz="1800" dirty="0" err="1"/>
              <a:t>बालविवाह</a:t>
            </a:r>
            <a:r>
              <a:rPr lang="en-US" sz="1800" dirty="0"/>
              <a:t> </a:t>
            </a:r>
            <a:r>
              <a:rPr lang="en-US" sz="1800" dirty="0" err="1"/>
              <a:t>प्रतिबंध</a:t>
            </a:r>
            <a:r>
              <a:rPr lang="en-US" sz="1800" dirty="0"/>
              <a:t> </a:t>
            </a:r>
            <a:r>
              <a:rPr lang="en-US" sz="1800" dirty="0" err="1"/>
              <a:t>कायदा</a:t>
            </a:r>
            <a:r>
              <a:rPr lang="en-US" sz="1800" dirty="0"/>
              <a:t> व PCPNDT </a:t>
            </a:r>
            <a:r>
              <a:rPr lang="en-US" sz="1800" dirty="0" err="1"/>
              <a:t>कायद्याची</a:t>
            </a:r>
            <a:r>
              <a:rPr lang="en-US" sz="1800" dirty="0"/>
              <a:t> </a:t>
            </a:r>
            <a:r>
              <a:rPr lang="en-US" sz="1800" dirty="0" err="1"/>
              <a:t>अंमलबजावणी</a:t>
            </a:r>
            <a:r>
              <a:rPr lang="en-US" sz="1800" dirty="0"/>
              <a:t> </a:t>
            </a:r>
            <a:r>
              <a:rPr lang="en-US" sz="1800" dirty="0" err="1"/>
              <a:t>करणे</a:t>
            </a:r>
            <a:endParaRPr lang="en-US" sz="1800" dirty="0"/>
          </a:p>
          <a:p>
            <a:pPr algn="just">
              <a:lnSpc>
                <a:spcPct val="150000"/>
              </a:lnSpc>
            </a:pPr>
            <a:r>
              <a:rPr lang="en-US" sz="1800" dirty="0"/>
              <a:t>“</a:t>
            </a:r>
            <a:r>
              <a:rPr lang="en-US" sz="1800" dirty="0" err="1"/>
              <a:t>हम</a:t>
            </a:r>
            <a:r>
              <a:rPr lang="en-US" sz="1800" dirty="0"/>
              <a:t> </a:t>
            </a:r>
            <a:r>
              <a:rPr lang="en-US" sz="1800" dirty="0" err="1"/>
              <a:t>दो</a:t>
            </a:r>
            <a:r>
              <a:rPr lang="en-US" sz="1800" dirty="0"/>
              <a:t> </a:t>
            </a:r>
            <a:r>
              <a:rPr lang="en-US" sz="1800" dirty="0" err="1"/>
              <a:t>हमारे</a:t>
            </a:r>
            <a:r>
              <a:rPr lang="en-US" sz="1800" dirty="0"/>
              <a:t> </a:t>
            </a:r>
            <a:r>
              <a:rPr lang="en-US" sz="1800" dirty="0" err="1"/>
              <a:t>दो</a:t>
            </a:r>
            <a:r>
              <a:rPr lang="en-US" sz="1800" dirty="0"/>
              <a:t>” </a:t>
            </a:r>
            <a:r>
              <a:rPr lang="en-US" sz="1800" dirty="0" err="1"/>
              <a:t>या</a:t>
            </a:r>
            <a:r>
              <a:rPr lang="en-US" sz="1800" dirty="0"/>
              <a:t> </a:t>
            </a:r>
            <a:r>
              <a:rPr lang="en-US" sz="1800" dirty="0" err="1"/>
              <a:t>तत्वाचा</a:t>
            </a:r>
            <a:r>
              <a:rPr lang="en-US" sz="1800" dirty="0"/>
              <a:t> </a:t>
            </a:r>
            <a:r>
              <a:rPr lang="en-US" sz="1800" dirty="0" err="1"/>
              <a:t>प्रसार</a:t>
            </a:r>
            <a:endParaRPr lang="en-US" sz="1800" dirty="0"/>
          </a:p>
          <a:p>
            <a:pPr algn="just">
              <a:lnSpc>
                <a:spcPct val="150000"/>
              </a:lnSpc>
            </a:pPr>
            <a:r>
              <a:rPr lang="en-US" sz="1800" dirty="0" err="1"/>
              <a:t>दीर्घ</a:t>
            </a:r>
            <a:r>
              <a:rPr lang="en-US" sz="1800" dirty="0"/>
              <a:t> </a:t>
            </a:r>
            <a:r>
              <a:rPr lang="en-US" sz="1800" dirty="0" err="1"/>
              <a:t>कालीन</a:t>
            </a:r>
            <a:r>
              <a:rPr lang="en-US" sz="1800" dirty="0"/>
              <a:t> </a:t>
            </a:r>
            <a:r>
              <a:rPr lang="en-US" sz="1800" dirty="0" err="1"/>
              <a:t>उद्दिष्ट</a:t>
            </a:r>
            <a:r>
              <a:rPr lang="en-US" sz="1800" dirty="0"/>
              <a:t>: 2045 </a:t>
            </a:r>
            <a:r>
              <a:rPr lang="en-US" sz="1800" dirty="0" err="1"/>
              <a:t>पर्यंत</a:t>
            </a:r>
            <a:r>
              <a:rPr lang="en-US" sz="1800" dirty="0"/>
              <a:t> </a:t>
            </a:r>
            <a:r>
              <a:rPr lang="en-US" sz="1800" dirty="0" err="1"/>
              <a:t>लोकसंख्या</a:t>
            </a:r>
            <a:r>
              <a:rPr lang="en-US" sz="1800" dirty="0"/>
              <a:t> </a:t>
            </a:r>
            <a:r>
              <a:rPr lang="en-US" sz="1800" dirty="0" err="1"/>
              <a:t>स्थिरीकरण</a:t>
            </a:r>
            <a:r>
              <a:rPr lang="en-US" sz="1800" dirty="0"/>
              <a:t> </a:t>
            </a:r>
            <a:r>
              <a:rPr lang="en-US" sz="1800" dirty="0" err="1"/>
              <a:t>करणे</a:t>
            </a:r>
            <a:endParaRPr lang="en-US" sz="1800" dirty="0"/>
          </a:p>
          <a:p>
            <a:pPr algn="just">
              <a:lnSpc>
                <a:spcPct val="150000"/>
              </a:lnSpc>
            </a:pPr>
            <a:r>
              <a:rPr lang="en-US" sz="1800" dirty="0" err="1"/>
              <a:t>धोरणाच्या</a:t>
            </a:r>
            <a:r>
              <a:rPr lang="en-US" sz="1800" dirty="0"/>
              <a:t> </a:t>
            </a:r>
            <a:r>
              <a:rPr lang="en-US" sz="1800" dirty="0" err="1"/>
              <a:t>यशस्वी</a:t>
            </a:r>
            <a:r>
              <a:rPr lang="en-US" sz="1800" dirty="0"/>
              <a:t> </a:t>
            </a:r>
            <a:r>
              <a:rPr lang="en-US" sz="1800" dirty="0" err="1"/>
              <a:t>अंमलबजावणी</a:t>
            </a:r>
            <a:r>
              <a:rPr lang="en-US" sz="1800" dirty="0"/>
              <a:t> </a:t>
            </a:r>
            <a:r>
              <a:rPr lang="en-US" sz="1800" dirty="0" err="1"/>
              <a:t>साठी</a:t>
            </a:r>
            <a:r>
              <a:rPr lang="en-US" sz="1800" dirty="0"/>
              <a:t> </a:t>
            </a:r>
            <a:r>
              <a:rPr lang="en-US" sz="1800" u="sng" dirty="0" err="1"/>
              <a:t>राष्ट्रीय</a:t>
            </a:r>
            <a:r>
              <a:rPr lang="en-US" sz="1800" u="sng" dirty="0"/>
              <a:t> </a:t>
            </a:r>
            <a:r>
              <a:rPr lang="en-US" sz="1800" u="sng" dirty="0" err="1"/>
              <a:t>लोकसंख्या</a:t>
            </a:r>
            <a:r>
              <a:rPr lang="en-US" sz="1800" u="sng" dirty="0"/>
              <a:t> </a:t>
            </a:r>
            <a:r>
              <a:rPr lang="en-US" sz="1800" u="sng" dirty="0" err="1"/>
              <a:t>आयोग</a:t>
            </a:r>
            <a:r>
              <a:rPr lang="en-US" sz="1800" u="sng" dirty="0"/>
              <a:t> व </a:t>
            </a:r>
            <a:r>
              <a:rPr lang="en-US" sz="1800" u="sng" dirty="0" err="1"/>
              <a:t>राज्य</a:t>
            </a:r>
            <a:r>
              <a:rPr lang="en-US" sz="1800" u="sng" dirty="0"/>
              <a:t> </a:t>
            </a:r>
            <a:r>
              <a:rPr lang="en-US" sz="1800" u="sng" dirty="0" err="1"/>
              <a:t>लोकसंख्या</a:t>
            </a:r>
            <a:r>
              <a:rPr lang="en-US" sz="1800" u="sng" dirty="0"/>
              <a:t> </a:t>
            </a:r>
            <a:r>
              <a:rPr lang="en-US" sz="1800" u="sng" dirty="0" err="1"/>
              <a:t>आयोग</a:t>
            </a:r>
            <a:r>
              <a:rPr lang="en-US" sz="1800" dirty="0"/>
              <a:t> </a:t>
            </a:r>
            <a:r>
              <a:rPr lang="en-US" sz="1800" dirty="0" err="1"/>
              <a:t>यांची</a:t>
            </a:r>
            <a:r>
              <a:rPr lang="en-US" sz="1800" dirty="0"/>
              <a:t> </a:t>
            </a:r>
            <a:r>
              <a:rPr lang="en-US" sz="1800" dirty="0" err="1"/>
              <a:t>स्थापना</a:t>
            </a:r>
            <a:r>
              <a:rPr lang="en-US" sz="1800" dirty="0"/>
              <a:t> </a:t>
            </a:r>
            <a:r>
              <a:rPr lang="en-US" sz="1800" dirty="0" err="1"/>
              <a:t>केली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7204512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765C54-9B01-AC52-175D-D44F081445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जगाची</a:t>
            </a:r>
            <a:r>
              <a:rPr lang="en-US" dirty="0"/>
              <a:t> </a:t>
            </a:r>
            <a:r>
              <a:rPr lang="en-US" dirty="0" err="1"/>
              <a:t>लोकसंख्या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29D727-F5B4-757A-812F-D4653601FB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200000"/>
              </a:lnSpc>
            </a:pPr>
            <a:r>
              <a:rPr lang="en-US" dirty="0"/>
              <a:t>1804 : 1 </a:t>
            </a:r>
            <a:r>
              <a:rPr lang="en-US" dirty="0" err="1"/>
              <a:t>अब्ज</a:t>
            </a:r>
            <a:r>
              <a:rPr lang="en-US" dirty="0"/>
              <a:t>, 1927: 2 </a:t>
            </a:r>
            <a:r>
              <a:rPr lang="en-US" dirty="0" err="1"/>
              <a:t>अब्ज</a:t>
            </a:r>
            <a:r>
              <a:rPr lang="en-US" dirty="0"/>
              <a:t>, 1960 : 3 </a:t>
            </a:r>
            <a:r>
              <a:rPr lang="en-US" dirty="0" err="1"/>
              <a:t>अब्ज</a:t>
            </a:r>
            <a:r>
              <a:rPr lang="en-US" dirty="0"/>
              <a:t>, 1974 : 4 </a:t>
            </a:r>
            <a:r>
              <a:rPr lang="en-US" dirty="0" err="1"/>
              <a:t>अब्ज</a:t>
            </a:r>
            <a:r>
              <a:rPr lang="en-US" dirty="0"/>
              <a:t>, 1987 : 5 </a:t>
            </a:r>
            <a:r>
              <a:rPr lang="en-US" dirty="0" err="1"/>
              <a:t>अब्ज</a:t>
            </a:r>
            <a:r>
              <a:rPr lang="en-US" dirty="0"/>
              <a:t> (</a:t>
            </a:r>
            <a:r>
              <a:rPr lang="en-US" dirty="0" err="1"/>
              <a:t>लोकसंख्या</a:t>
            </a:r>
            <a:r>
              <a:rPr lang="en-US" dirty="0"/>
              <a:t> </a:t>
            </a:r>
            <a:r>
              <a:rPr lang="en-US" dirty="0" err="1"/>
              <a:t>दिनास</a:t>
            </a:r>
            <a:r>
              <a:rPr lang="en-US" dirty="0"/>
              <a:t> </a:t>
            </a:r>
            <a:r>
              <a:rPr lang="en-US" dirty="0" err="1"/>
              <a:t>सुरुवात</a:t>
            </a:r>
            <a:r>
              <a:rPr lang="en-US" dirty="0"/>
              <a:t>), 1999 : 6 </a:t>
            </a:r>
            <a:r>
              <a:rPr lang="en-US" dirty="0" err="1"/>
              <a:t>अब्ज</a:t>
            </a:r>
            <a:r>
              <a:rPr lang="en-US" dirty="0"/>
              <a:t>, 2011 : 7 </a:t>
            </a:r>
            <a:r>
              <a:rPr lang="en-US" dirty="0" err="1"/>
              <a:t>अब्ज</a:t>
            </a:r>
            <a:endParaRPr lang="en-US" dirty="0"/>
          </a:p>
          <a:p>
            <a:pPr algn="just">
              <a:lnSpc>
                <a:spcPct val="200000"/>
              </a:lnSpc>
            </a:pPr>
            <a:r>
              <a:rPr lang="en-US" dirty="0" err="1"/>
              <a:t>संयुक्त</a:t>
            </a:r>
            <a:r>
              <a:rPr lang="en-US" dirty="0"/>
              <a:t> </a:t>
            </a:r>
            <a:r>
              <a:rPr lang="en-US" dirty="0" err="1"/>
              <a:t>राष्ट्राच्याअहवाजानुसार</a:t>
            </a:r>
            <a:r>
              <a:rPr lang="en-US" dirty="0"/>
              <a:t> 2050 </a:t>
            </a:r>
            <a:r>
              <a:rPr lang="en-US" dirty="0" err="1"/>
              <a:t>मध्ये</a:t>
            </a:r>
            <a:r>
              <a:rPr lang="en-US" dirty="0"/>
              <a:t> </a:t>
            </a:r>
            <a:r>
              <a:rPr lang="en-US" dirty="0" err="1"/>
              <a:t>विकसनशील</a:t>
            </a:r>
            <a:r>
              <a:rPr lang="en-US" dirty="0"/>
              <a:t> </a:t>
            </a:r>
            <a:r>
              <a:rPr lang="en-US" dirty="0" err="1"/>
              <a:t>देशांची</a:t>
            </a:r>
            <a:r>
              <a:rPr lang="en-US" dirty="0"/>
              <a:t> </a:t>
            </a:r>
            <a:r>
              <a:rPr lang="en-US" dirty="0" err="1"/>
              <a:t>लोकसंख्या</a:t>
            </a:r>
            <a:r>
              <a:rPr lang="en-US" dirty="0"/>
              <a:t> 5.6 </a:t>
            </a:r>
            <a:r>
              <a:rPr lang="en-US" dirty="0" err="1"/>
              <a:t>अब्जवरुन</a:t>
            </a:r>
            <a:r>
              <a:rPr lang="en-US" dirty="0"/>
              <a:t> 7.9 </a:t>
            </a:r>
            <a:r>
              <a:rPr lang="en-US" dirty="0" err="1"/>
              <a:t>अब्ज</a:t>
            </a:r>
            <a:r>
              <a:rPr lang="en-US" dirty="0"/>
              <a:t> </a:t>
            </a:r>
            <a:r>
              <a:rPr lang="en-US" dirty="0" err="1"/>
              <a:t>तर</a:t>
            </a:r>
            <a:r>
              <a:rPr lang="en-US" dirty="0"/>
              <a:t> </a:t>
            </a:r>
            <a:r>
              <a:rPr lang="en-US" dirty="0" err="1"/>
              <a:t>विकसित</a:t>
            </a:r>
            <a:r>
              <a:rPr lang="en-US" dirty="0"/>
              <a:t> </a:t>
            </a:r>
            <a:r>
              <a:rPr lang="en-US" dirty="0" err="1"/>
              <a:t>देशांची</a:t>
            </a:r>
            <a:r>
              <a:rPr lang="en-US" dirty="0"/>
              <a:t> </a:t>
            </a:r>
            <a:r>
              <a:rPr lang="en-US" dirty="0" err="1"/>
              <a:t>लोकसंख्या</a:t>
            </a:r>
            <a:r>
              <a:rPr lang="en-US" dirty="0"/>
              <a:t> 1.23 </a:t>
            </a:r>
            <a:r>
              <a:rPr lang="en-US" dirty="0" err="1"/>
              <a:t>अब्जवरुन</a:t>
            </a:r>
            <a:r>
              <a:rPr lang="en-US" dirty="0"/>
              <a:t> 1.28 </a:t>
            </a:r>
            <a:r>
              <a:rPr lang="en-US" dirty="0" err="1"/>
              <a:t>अब्ज</a:t>
            </a:r>
            <a:r>
              <a:rPr lang="en-US" dirty="0"/>
              <a:t> </a:t>
            </a:r>
            <a:r>
              <a:rPr lang="en-US" dirty="0" err="1"/>
              <a:t>होईल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949648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34F47A-334C-D784-4665-482C6FA024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भारतातील</a:t>
            </a:r>
            <a:r>
              <a:rPr lang="en-US" dirty="0"/>
              <a:t> </a:t>
            </a:r>
            <a:r>
              <a:rPr lang="en-US" dirty="0" err="1"/>
              <a:t>लोकसंख्या</a:t>
            </a:r>
            <a:r>
              <a:rPr lang="en-US" dirty="0"/>
              <a:t> </a:t>
            </a:r>
            <a:r>
              <a:rPr lang="en-US" dirty="0" err="1"/>
              <a:t>स्थिती</a:t>
            </a:r>
            <a:r>
              <a:rPr lang="en-US" dirty="0"/>
              <a:t>: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876F62-0EF8-FF48-4FF3-1ADEC69296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dirty="0" err="1"/>
              <a:t>भारतात</a:t>
            </a:r>
            <a:r>
              <a:rPr lang="en-US" dirty="0"/>
              <a:t> 11 </a:t>
            </a:r>
            <a:r>
              <a:rPr lang="en-US" dirty="0" err="1"/>
              <a:t>मे</a:t>
            </a:r>
            <a:r>
              <a:rPr lang="en-US" dirty="0"/>
              <a:t>, 2000 </a:t>
            </a:r>
            <a:r>
              <a:rPr lang="en-US" dirty="0" err="1"/>
              <a:t>रोजी</a:t>
            </a:r>
            <a:r>
              <a:rPr lang="en-US" dirty="0"/>
              <a:t> </a:t>
            </a:r>
            <a:r>
              <a:rPr lang="en-US" dirty="0" err="1"/>
              <a:t>लोकसंख्या</a:t>
            </a:r>
            <a:r>
              <a:rPr lang="en-US" dirty="0"/>
              <a:t> 1 </a:t>
            </a:r>
            <a:r>
              <a:rPr lang="en-US" dirty="0" err="1"/>
              <a:t>अब्ज</a:t>
            </a:r>
            <a:r>
              <a:rPr lang="en-US" dirty="0"/>
              <a:t> </a:t>
            </a:r>
            <a:r>
              <a:rPr lang="en-US" dirty="0" err="1"/>
              <a:t>एवढी</a:t>
            </a:r>
            <a:r>
              <a:rPr lang="en-US" dirty="0"/>
              <a:t> </a:t>
            </a:r>
            <a:r>
              <a:rPr lang="en-US" dirty="0" err="1"/>
              <a:t>झाली</a:t>
            </a:r>
            <a:r>
              <a:rPr lang="en-US" dirty="0"/>
              <a:t> </a:t>
            </a:r>
            <a:r>
              <a:rPr lang="en-US" dirty="0" err="1"/>
              <a:t>असून</a:t>
            </a:r>
            <a:r>
              <a:rPr lang="en-US" dirty="0"/>
              <a:t> </a:t>
            </a:r>
            <a:r>
              <a:rPr lang="en-US" dirty="0" err="1"/>
              <a:t>ती</a:t>
            </a:r>
            <a:r>
              <a:rPr lang="en-US" dirty="0"/>
              <a:t> 2050 </a:t>
            </a:r>
            <a:r>
              <a:rPr lang="en-US" dirty="0" err="1"/>
              <a:t>मध्ये</a:t>
            </a:r>
            <a:r>
              <a:rPr lang="en-US" dirty="0"/>
              <a:t> 159.3 </a:t>
            </a:r>
            <a:r>
              <a:rPr lang="en-US" dirty="0" err="1"/>
              <a:t>करोड</a:t>
            </a:r>
            <a:r>
              <a:rPr lang="en-US" dirty="0"/>
              <a:t> </a:t>
            </a:r>
            <a:r>
              <a:rPr lang="en-US" dirty="0" err="1"/>
              <a:t>होण्याचा</a:t>
            </a:r>
            <a:r>
              <a:rPr lang="en-US" dirty="0"/>
              <a:t> </a:t>
            </a:r>
            <a:r>
              <a:rPr lang="en-US" dirty="0" err="1"/>
              <a:t>अंदाज</a:t>
            </a:r>
            <a:endParaRPr lang="en-US" dirty="0"/>
          </a:p>
          <a:p>
            <a:pPr algn="just">
              <a:lnSpc>
                <a:spcPct val="150000"/>
              </a:lnSpc>
            </a:pPr>
            <a:r>
              <a:rPr lang="en-US" dirty="0" err="1"/>
              <a:t>संयुक्त</a:t>
            </a:r>
            <a:r>
              <a:rPr lang="en-US" dirty="0"/>
              <a:t> </a:t>
            </a:r>
            <a:r>
              <a:rPr lang="en-US" dirty="0" err="1"/>
              <a:t>राष्ट्र</a:t>
            </a:r>
            <a:r>
              <a:rPr lang="en-US" dirty="0"/>
              <a:t> </a:t>
            </a:r>
            <a:r>
              <a:rPr lang="en-US" dirty="0" err="1"/>
              <a:t>संघ</a:t>
            </a:r>
            <a:r>
              <a:rPr lang="en-US" dirty="0"/>
              <a:t> (UNO) </a:t>
            </a:r>
            <a:r>
              <a:rPr lang="en-US" dirty="0" err="1"/>
              <a:t>नुसार</a:t>
            </a:r>
            <a:r>
              <a:rPr lang="en-US" dirty="0"/>
              <a:t> 1991-2001 </a:t>
            </a:r>
            <a:r>
              <a:rPr lang="en-US" dirty="0" err="1"/>
              <a:t>मध्ये</a:t>
            </a:r>
            <a:r>
              <a:rPr lang="en-US" dirty="0"/>
              <a:t> </a:t>
            </a:r>
            <a:r>
              <a:rPr lang="en-US" dirty="0" err="1"/>
              <a:t>चीनमध्ये</a:t>
            </a:r>
            <a:r>
              <a:rPr lang="en-US" dirty="0"/>
              <a:t> 1 % </a:t>
            </a:r>
            <a:r>
              <a:rPr lang="en-US" dirty="0" err="1"/>
              <a:t>पेक्षा</a:t>
            </a:r>
            <a:r>
              <a:rPr lang="en-US" dirty="0"/>
              <a:t> </a:t>
            </a:r>
            <a:r>
              <a:rPr lang="en-US" dirty="0" err="1"/>
              <a:t>कमी</a:t>
            </a:r>
            <a:r>
              <a:rPr lang="en-US" dirty="0"/>
              <a:t> </a:t>
            </a:r>
            <a:r>
              <a:rPr lang="en-US" dirty="0" err="1"/>
              <a:t>तर</a:t>
            </a:r>
            <a:r>
              <a:rPr lang="en-US" dirty="0"/>
              <a:t> </a:t>
            </a:r>
            <a:r>
              <a:rPr lang="en-US" dirty="0" err="1"/>
              <a:t>भारतात</a:t>
            </a:r>
            <a:r>
              <a:rPr lang="en-US" dirty="0"/>
              <a:t> 1.9 % </a:t>
            </a:r>
            <a:r>
              <a:rPr lang="en-US" dirty="0" err="1"/>
              <a:t>लोकसंख्या</a:t>
            </a:r>
            <a:r>
              <a:rPr lang="en-US" dirty="0"/>
              <a:t> </a:t>
            </a:r>
            <a:r>
              <a:rPr lang="en-US" dirty="0" err="1"/>
              <a:t>वृध्दि</a:t>
            </a:r>
            <a:r>
              <a:rPr lang="en-US" dirty="0"/>
              <a:t> </a:t>
            </a:r>
            <a:r>
              <a:rPr lang="en-US" dirty="0" err="1"/>
              <a:t>झाली</a:t>
            </a:r>
            <a:r>
              <a:rPr lang="en-US" dirty="0"/>
              <a:t>.</a:t>
            </a:r>
          </a:p>
          <a:p>
            <a:pPr algn="just">
              <a:lnSpc>
                <a:spcPct val="150000"/>
              </a:lnSpc>
            </a:pPr>
            <a:r>
              <a:rPr lang="en-US" dirty="0" err="1"/>
              <a:t>जागतीक</a:t>
            </a:r>
            <a:r>
              <a:rPr lang="en-US" dirty="0"/>
              <a:t> </a:t>
            </a:r>
            <a:r>
              <a:rPr lang="en-US" dirty="0" err="1"/>
              <a:t>लोकसंख्या</a:t>
            </a:r>
            <a:r>
              <a:rPr lang="en-US" dirty="0"/>
              <a:t> </a:t>
            </a:r>
            <a:r>
              <a:rPr lang="en-US" dirty="0" err="1"/>
              <a:t>अहवालानुसार</a:t>
            </a:r>
            <a:r>
              <a:rPr lang="en-US" dirty="0"/>
              <a:t> 2050 </a:t>
            </a:r>
            <a:r>
              <a:rPr lang="en-US" dirty="0" err="1"/>
              <a:t>पर्यंत</a:t>
            </a:r>
            <a:r>
              <a:rPr lang="en-US" dirty="0"/>
              <a:t> </a:t>
            </a:r>
            <a:r>
              <a:rPr lang="en-US" dirty="0" err="1"/>
              <a:t>भारत</a:t>
            </a:r>
            <a:r>
              <a:rPr lang="en-US" dirty="0"/>
              <a:t> </a:t>
            </a:r>
            <a:r>
              <a:rPr lang="en-US" dirty="0" err="1"/>
              <a:t>जगातील</a:t>
            </a:r>
            <a:r>
              <a:rPr lang="en-US" dirty="0"/>
              <a:t> </a:t>
            </a:r>
            <a:r>
              <a:rPr lang="en-US" dirty="0" err="1"/>
              <a:t>सर्वाधिक</a:t>
            </a:r>
            <a:r>
              <a:rPr lang="en-US" dirty="0"/>
              <a:t> </a:t>
            </a:r>
            <a:r>
              <a:rPr lang="en-US" dirty="0" err="1"/>
              <a:t>लोकसंख्या</a:t>
            </a:r>
            <a:r>
              <a:rPr lang="en-US" dirty="0"/>
              <a:t> </a:t>
            </a:r>
            <a:r>
              <a:rPr lang="en-US" dirty="0" err="1"/>
              <a:t>असणारा</a:t>
            </a:r>
            <a:r>
              <a:rPr lang="en-US" dirty="0"/>
              <a:t> </a:t>
            </a:r>
            <a:r>
              <a:rPr lang="en-US" dirty="0" err="1"/>
              <a:t>देश</a:t>
            </a:r>
            <a:r>
              <a:rPr lang="en-US" dirty="0"/>
              <a:t> </a:t>
            </a:r>
            <a:r>
              <a:rPr lang="en-US" dirty="0" err="1"/>
              <a:t>बनेल</a:t>
            </a:r>
            <a:r>
              <a:rPr lang="en-US" dirty="0"/>
              <a:t>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242810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250ECF-697A-170E-579B-A32C3665E8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48235"/>
            <a:ext cx="10515600" cy="5728728"/>
          </a:xfrm>
        </p:spPr>
        <p:txBody>
          <a:bodyPr>
            <a:normAutofit/>
          </a:bodyPr>
          <a:lstStyle/>
          <a:p>
            <a:pPr algn="just"/>
            <a:r>
              <a:rPr lang="en-US" sz="2000" dirty="0" err="1"/>
              <a:t>जनगणनेचा</a:t>
            </a:r>
            <a:r>
              <a:rPr lang="en-US" sz="2000" dirty="0"/>
              <a:t> </a:t>
            </a:r>
            <a:r>
              <a:rPr lang="en-US" sz="2000" dirty="0" err="1"/>
              <a:t>पहिला</a:t>
            </a:r>
            <a:r>
              <a:rPr lang="en-US" sz="2000" dirty="0"/>
              <a:t> </a:t>
            </a:r>
            <a:r>
              <a:rPr lang="en-US" sz="2000" dirty="0" err="1"/>
              <a:t>प्रयत्न</a:t>
            </a:r>
            <a:r>
              <a:rPr lang="en-US" sz="2000" dirty="0"/>
              <a:t> 1872 – </a:t>
            </a:r>
            <a:r>
              <a:rPr lang="en-US" sz="2000" dirty="0" err="1"/>
              <a:t>लॉर्ड</a:t>
            </a:r>
            <a:r>
              <a:rPr lang="en-US" sz="2000" dirty="0"/>
              <a:t> </a:t>
            </a:r>
            <a:r>
              <a:rPr lang="en-US" sz="2000" dirty="0" err="1"/>
              <a:t>मेयो</a:t>
            </a:r>
            <a:r>
              <a:rPr lang="en-US" sz="2000" dirty="0"/>
              <a:t> (</a:t>
            </a:r>
            <a:r>
              <a:rPr lang="en-US" sz="2000" dirty="0" err="1"/>
              <a:t>परंतु</a:t>
            </a:r>
            <a:r>
              <a:rPr lang="en-US" sz="2000" dirty="0"/>
              <a:t> </a:t>
            </a:r>
            <a:r>
              <a:rPr lang="en-US" sz="2000" dirty="0" err="1"/>
              <a:t>अपर्ण</a:t>
            </a:r>
            <a:r>
              <a:rPr lang="en-US" sz="2000" dirty="0"/>
              <a:t>)</a:t>
            </a:r>
          </a:p>
          <a:p>
            <a:pPr algn="just"/>
            <a:r>
              <a:rPr lang="en-US" sz="2000" dirty="0" err="1"/>
              <a:t>पूर्ण</a:t>
            </a:r>
            <a:r>
              <a:rPr lang="en-US" sz="2000" dirty="0"/>
              <a:t> </a:t>
            </a:r>
            <a:r>
              <a:rPr lang="en-US" sz="2000" dirty="0" err="1"/>
              <a:t>आकडेवारीसह</a:t>
            </a:r>
            <a:r>
              <a:rPr lang="en-US" sz="2000" dirty="0"/>
              <a:t> </a:t>
            </a:r>
            <a:r>
              <a:rPr lang="en-US" sz="2000" dirty="0" err="1"/>
              <a:t>पहिली</a:t>
            </a:r>
            <a:r>
              <a:rPr lang="en-US" sz="2000" dirty="0"/>
              <a:t> </a:t>
            </a:r>
            <a:r>
              <a:rPr lang="en-US" sz="2000" dirty="0" err="1"/>
              <a:t>जनगणना</a:t>
            </a:r>
            <a:r>
              <a:rPr lang="en-US" sz="2000" dirty="0"/>
              <a:t> 1881 – </a:t>
            </a:r>
            <a:r>
              <a:rPr lang="en-US" sz="2000" dirty="0" err="1"/>
              <a:t>लॉर्ड</a:t>
            </a:r>
            <a:r>
              <a:rPr lang="en-US" sz="2000" dirty="0"/>
              <a:t> </a:t>
            </a:r>
            <a:r>
              <a:rPr lang="en-US" sz="2000" dirty="0" err="1"/>
              <a:t>रिपन</a:t>
            </a:r>
            <a:r>
              <a:rPr lang="en-US" sz="2000" dirty="0"/>
              <a:t> </a:t>
            </a:r>
            <a:r>
              <a:rPr lang="en-US" sz="2000" dirty="0" err="1"/>
              <a:t>यानंतर</a:t>
            </a:r>
            <a:r>
              <a:rPr lang="en-US" sz="2000" dirty="0"/>
              <a:t> </a:t>
            </a:r>
            <a:r>
              <a:rPr lang="en-US" sz="2000" dirty="0" err="1"/>
              <a:t>दशवार्षिक</a:t>
            </a:r>
            <a:r>
              <a:rPr lang="en-US" sz="2000" dirty="0"/>
              <a:t> </a:t>
            </a:r>
            <a:r>
              <a:rPr lang="en-US" sz="2000" dirty="0" err="1"/>
              <a:t>जनगणनेस</a:t>
            </a:r>
            <a:r>
              <a:rPr lang="en-US" sz="2000" dirty="0"/>
              <a:t> </a:t>
            </a:r>
            <a:r>
              <a:rPr lang="en-US" sz="2000" dirty="0" err="1"/>
              <a:t>सुरुवात</a:t>
            </a:r>
            <a:r>
              <a:rPr lang="en-US" sz="2000" dirty="0"/>
              <a:t>.</a:t>
            </a:r>
          </a:p>
          <a:p>
            <a:pPr algn="just"/>
            <a:r>
              <a:rPr lang="en-US" sz="2000" dirty="0" err="1"/>
              <a:t>भोर</a:t>
            </a:r>
            <a:r>
              <a:rPr lang="en-US" sz="2000" dirty="0"/>
              <a:t> </a:t>
            </a:r>
            <a:r>
              <a:rPr lang="en-US" sz="2000" dirty="0" err="1"/>
              <a:t>समितीच्या</a:t>
            </a:r>
            <a:r>
              <a:rPr lang="en-US" sz="2000" dirty="0"/>
              <a:t> </a:t>
            </a:r>
            <a:r>
              <a:rPr lang="en-US" sz="2000" dirty="0" err="1"/>
              <a:t>शिफारसीने</a:t>
            </a:r>
            <a:r>
              <a:rPr lang="en-US" sz="2000" dirty="0"/>
              <a:t> </a:t>
            </a:r>
            <a:r>
              <a:rPr lang="en-US" sz="2000" dirty="0" err="1"/>
              <a:t>स्वातंत्र्यानंतर</a:t>
            </a:r>
            <a:r>
              <a:rPr lang="en-US" sz="2000" dirty="0"/>
              <a:t> </a:t>
            </a:r>
            <a:r>
              <a:rPr lang="en-US" sz="2000" dirty="0" err="1"/>
              <a:t>जनगणनेची</a:t>
            </a:r>
            <a:r>
              <a:rPr lang="en-US" sz="2000" dirty="0"/>
              <a:t> </a:t>
            </a:r>
            <a:r>
              <a:rPr lang="en-US" sz="2000" dirty="0" err="1"/>
              <a:t>जबाबदारी</a:t>
            </a:r>
            <a:r>
              <a:rPr lang="en-US" sz="2000" dirty="0"/>
              <a:t> </a:t>
            </a:r>
            <a:r>
              <a:rPr lang="en-US" sz="2000" dirty="0" err="1"/>
              <a:t>केंद्राकडे</a:t>
            </a:r>
            <a:r>
              <a:rPr lang="en-US" sz="2000" dirty="0"/>
              <a:t> (</a:t>
            </a:r>
            <a:r>
              <a:rPr lang="en-US" sz="2000" dirty="0" err="1"/>
              <a:t>जनगणना</a:t>
            </a:r>
            <a:r>
              <a:rPr lang="en-US" sz="2000" dirty="0"/>
              <a:t> </a:t>
            </a:r>
            <a:r>
              <a:rPr lang="en-US" sz="2000" dirty="0" err="1"/>
              <a:t>कायदा</a:t>
            </a:r>
            <a:r>
              <a:rPr lang="en-US" sz="2000" dirty="0"/>
              <a:t> 1948). </a:t>
            </a:r>
          </a:p>
          <a:p>
            <a:pPr algn="just"/>
            <a:r>
              <a:rPr lang="en-US" sz="2000" dirty="0" err="1"/>
              <a:t>स्वातंत्र्यानंतरची</a:t>
            </a:r>
            <a:r>
              <a:rPr lang="en-US" sz="2000" dirty="0"/>
              <a:t> </a:t>
            </a:r>
            <a:r>
              <a:rPr lang="en-US" sz="2000" dirty="0" err="1"/>
              <a:t>पहिली</a:t>
            </a:r>
            <a:r>
              <a:rPr lang="en-US" sz="2000" dirty="0"/>
              <a:t> </a:t>
            </a:r>
            <a:r>
              <a:rPr lang="en-US" sz="2000" dirty="0" err="1"/>
              <a:t>जनगणना</a:t>
            </a:r>
            <a:r>
              <a:rPr lang="en-US" sz="2000" dirty="0"/>
              <a:t> 1951</a:t>
            </a:r>
          </a:p>
          <a:p>
            <a:pPr algn="just"/>
            <a:r>
              <a:rPr lang="en-US" sz="2000" dirty="0" err="1"/>
              <a:t>जनगणनेचे</a:t>
            </a:r>
            <a:r>
              <a:rPr lang="en-US" sz="2000" dirty="0"/>
              <a:t> </a:t>
            </a:r>
            <a:r>
              <a:rPr lang="en-US" sz="2000" dirty="0" err="1"/>
              <a:t>कार्य</a:t>
            </a:r>
            <a:r>
              <a:rPr lang="en-US" sz="2000" dirty="0"/>
              <a:t> </a:t>
            </a:r>
            <a:r>
              <a:rPr lang="en-US" sz="2000" dirty="0" err="1"/>
              <a:t>गृहमंत्रालयांतर्गत</a:t>
            </a:r>
            <a:r>
              <a:rPr lang="en-US" sz="2000" dirty="0"/>
              <a:t> </a:t>
            </a:r>
            <a:r>
              <a:rPr lang="en-US" sz="2000" dirty="0" err="1"/>
              <a:t>चालते</a:t>
            </a:r>
            <a:endParaRPr lang="en-US" sz="2000" dirty="0"/>
          </a:p>
          <a:p>
            <a:pPr marL="0" indent="0" algn="just">
              <a:buNone/>
            </a:pPr>
            <a:endParaRPr lang="en-US" sz="2000" dirty="0"/>
          </a:p>
          <a:p>
            <a:pPr marL="0" indent="0" algn="just">
              <a:buNone/>
            </a:pPr>
            <a:r>
              <a:rPr lang="en-IN" sz="2000" dirty="0" err="1"/>
              <a:t>धर्मनिहाय</a:t>
            </a:r>
            <a:r>
              <a:rPr lang="en-IN" sz="2000" dirty="0"/>
              <a:t> </a:t>
            </a:r>
            <a:r>
              <a:rPr lang="en-IN" sz="2000" dirty="0" err="1"/>
              <a:t>लोकसंख्येची</a:t>
            </a:r>
            <a:r>
              <a:rPr lang="en-IN" sz="2000" dirty="0"/>
              <a:t> </a:t>
            </a:r>
            <a:r>
              <a:rPr lang="en-IN" sz="2000" dirty="0" err="1"/>
              <a:t>अंतिम</a:t>
            </a:r>
            <a:r>
              <a:rPr lang="en-IN" sz="2000" dirty="0"/>
              <a:t> </a:t>
            </a:r>
            <a:r>
              <a:rPr lang="en-IN" sz="2000" dirty="0" err="1"/>
              <a:t>आकडेवारी</a:t>
            </a:r>
            <a:r>
              <a:rPr lang="en-IN" sz="2000" dirty="0"/>
              <a:t> 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EF98994E-9034-1FFE-7D14-2F2E002CAF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0062794"/>
              </p:ext>
            </p:extLst>
          </p:nvPr>
        </p:nvGraphicFramePr>
        <p:xfrm>
          <a:off x="1655479" y="3693459"/>
          <a:ext cx="8868093" cy="286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5600">
                  <a:extLst>
                    <a:ext uri="{9D8B030D-6E8A-4147-A177-3AD203B41FA5}">
                      <a16:colId xmlns:a16="http://schemas.microsoft.com/office/drawing/2014/main" val="1183642483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3939918286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947874"/>
                    </a:ext>
                  </a:extLst>
                </a:gridCol>
                <a:gridCol w="2365693">
                  <a:extLst>
                    <a:ext uri="{9D8B030D-6E8A-4147-A177-3AD203B41FA5}">
                      <a16:colId xmlns:a16="http://schemas.microsoft.com/office/drawing/2014/main" val="1815520042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3909191613"/>
                    </a:ext>
                  </a:extLst>
                </a:gridCol>
              </a:tblGrid>
              <a:tr h="346433">
                <a:tc>
                  <a:txBody>
                    <a:bodyPr/>
                    <a:lstStyle/>
                    <a:p>
                      <a:r>
                        <a:rPr lang="en-US" dirty="0" err="1"/>
                        <a:t>धर्म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2000 (</a:t>
                      </a:r>
                      <a:r>
                        <a:rPr lang="en-US" dirty="0" err="1"/>
                        <a:t>कोटी</a:t>
                      </a:r>
                      <a:r>
                        <a:rPr lang="en-US" dirty="0"/>
                        <a:t>)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2011 (</a:t>
                      </a:r>
                      <a:r>
                        <a:rPr lang="en-US" dirty="0" err="1"/>
                        <a:t>कोटी</a:t>
                      </a:r>
                      <a:r>
                        <a:rPr lang="en-US" dirty="0"/>
                        <a:t>)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लोकसंख्येत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भर</a:t>
                      </a:r>
                      <a:r>
                        <a:rPr lang="en-US" dirty="0"/>
                        <a:t> (</a:t>
                      </a:r>
                      <a:r>
                        <a:rPr lang="en-US" dirty="0" err="1"/>
                        <a:t>कोटी</a:t>
                      </a:r>
                      <a:r>
                        <a:rPr lang="en-US" dirty="0"/>
                        <a:t>)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वाटा</a:t>
                      </a:r>
                      <a:r>
                        <a:rPr lang="en-US" dirty="0"/>
                        <a:t> %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77764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हिंदू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82.75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96.63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13.87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79.8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61473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मुस्लीम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13.81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17.22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3.41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14.2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29477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ख्रिश्चन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2.40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2.78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0.38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2.3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6988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शिख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1.92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2.08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0.16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1.7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57400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बौध्द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0.79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0.84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0.05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0.7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69913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जैन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0.42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0.45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0.03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0.4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82703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97940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9254D7-2A12-1324-FC66-22CD354036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जनगणना</a:t>
            </a:r>
            <a:r>
              <a:rPr lang="en-US" dirty="0"/>
              <a:t> 2011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380754-C352-4B10-AA1F-CBC531B50D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lnSpc>
                <a:spcPct val="150000"/>
              </a:lnSpc>
            </a:pPr>
            <a:r>
              <a:rPr lang="en-US" sz="1800" dirty="0" err="1"/>
              <a:t>प्रत्यक्ष</a:t>
            </a:r>
            <a:r>
              <a:rPr lang="en-US" sz="1800" dirty="0"/>
              <a:t> </a:t>
            </a:r>
            <a:r>
              <a:rPr lang="en-US" sz="1800" dirty="0" err="1"/>
              <a:t>जनगणना</a:t>
            </a:r>
            <a:r>
              <a:rPr lang="en-US" sz="1800" dirty="0"/>
              <a:t> : 9 </a:t>
            </a:r>
            <a:r>
              <a:rPr lang="en-US" sz="1800" dirty="0" err="1"/>
              <a:t>फेब्रुवारी</a:t>
            </a:r>
            <a:r>
              <a:rPr lang="en-US" sz="1800" dirty="0"/>
              <a:t> </a:t>
            </a:r>
            <a:r>
              <a:rPr lang="en-US" sz="1800" dirty="0" err="1"/>
              <a:t>ते</a:t>
            </a:r>
            <a:r>
              <a:rPr lang="en-US" sz="1800" dirty="0"/>
              <a:t> 28 </a:t>
            </a:r>
            <a:r>
              <a:rPr lang="en-US" sz="1800" dirty="0" err="1"/>
              <a:t>फेब्रुवारी</a:t>
            </a:r>
            <a:r>
              <a:rPr lang="en-US" sz="1800" dirty="0"/>
              <a:t> 2011 (</a:t>
            </a:r>
            <a:r>
              <a:rPr lang="en-US" sz="1800" dirty="0" err="1"/>
              <a:t>घोषवाक्य</a:t>
            </a:r>
            <a:r>
              <a:rPr lang="en-US" sz="1800" dirty="0"/>
              <a:t>: Our Census Our Future)</a:t>
            </a:r>
          </a:p>
          <a:p>
            <a:pPr algn="just">
              <a:lnSpc>
                <a:spcPct val="150000"/>
              </a:lnSpc>
            </a:pPr>
            <a:r>
              <a:rPr lang="en-US" sz="1800" dirty="0" err="1"/>
              <a:t>आयुक्त</a:t>
            </a:r>
            <a:r>
              <a:rPr lang="en-US" sz="1800" dirty="0"/>
              <a:t> : </a:t>
            </a:r>
            <a:r>
              <a:rPr lang="en-US" sz="1800" dirty="0" err="1"/>
              <a:t>डॉ</a:t>
            </a:r>
            <a:r>
              <a:rPr lang="en-US" sz="1800" dirty="0"/>
              <a:t>. </a:t>
            </a:r>
            <a:r>
              <a:rPr lang="en-US" sz="1800" dirty="0" err="1"/>
              <a:t>सी</a:t>
            </a:r>
            <a:r>
              <a:rPr lang="en-US" sz="1800" dirty="0"/>
              <a:t>. </a:t>
            </a:r>
            <a:r>
              <a:rPr lang="en-US" sz="1800" dirty="0" err="1"/>
              <a:t>चंद्रमौली</a:t>
            </a:r>
            <a:endParaRPr lang="en-US" sz="1800" dirty="0"/>
          </a:p>
          <a:p>
            <a:pPr algn="just">
              <a:lnSpc>
                <a:spcPct val="150000"/>
              </a:lnSpc>
            </a:pPr>
            <a:r>
              <a:rPr lang="en-US" sz="1800" dirty="0" err="1"/>
              <a:t>या</a:t>
            </a:r>
            <a:r>
              <a:rPr lang="en-US" sz="1800" dirty="0"/>
              <a:t> </a:t>
            </a:r>
            <a:r>
              <a:rPr lang="en-US" sz="1800" dirty="0" err="1"/>
              <a:t>जनगणनेची</a:t>
            </a:r>
            <a:r>
              <a:rPr lang="en-US" sz="1800" dirty="0"/>
              <a:t> </a:t>
            </a:r>
            <a:r>
              <a:rPr lang="en-US" sz="1800" dirty="0" err="1"/>
              <a:t>अंतिम</a:t>
            </a:r>
            <a:r>
              <a:rPr lang="en-US" sz="1800" dirty="0"/>
              <a:t> </a:t>
            </a:r>
            <a:r>
              <a:rPr lang="en-US" sz="1800" dirty="0" err="1"/>
              <a:t>आकडेवारी</a:t>
            </a:r>
            <a:r>
              <a:rPr lang="en-US" sz="1800" dirty="0"/>
              <a:t> 20 </a:t>
            </a:r>
            <a:r>
              <a:rPr lang="en-US" sz="1800" dirty="0" err="1"/>
              <a:t>मे</a:t>
            </a:r>
            <a:r>
              <a:rPr lang="en-US" sz="1800" dirty="0"/>
              <a:t> 2023 </a:t>
            </a:r>
            <a:r>
              <a:rPr lang="en-US" sz="1800" dirty="0" err="1"/>
              <a:t>ला</a:t>
            </a:r>
            <a:r>
              <a:rPr lang="en-US" sz="1800" dirty="0"/>
              <a:t> </a:t>
            </a:r>
            <a:r>
              <a:rPr lang="en-US" sz="1800" dirty="0" err="1"/>
              <a:t>प्रकाशित</a:t>
            </a:r>
            <a:r>
              <a:rPr lang="en-US" sz="1800" dirty="0"/>
              <a:t> (</a:t>
            </a:r>
            <a:r>
              <a:rPr lang="en-US" sz="1800" dirty="0" err="1"/>
              <a:t>मणीपूर</a:t>
            </a:r>
            <a:r>
              <a:rPr lang="en-US" sz="1800" dirty="0"/>
              <a:t> </a:t>
            </a:r>
            <a:r>
              <a:rPr lang="en-US" sz="1800" dirty="0" err="1"/>
              <a:t>वगळता</a:t>
            </a:r>
            <a:r>
              <a:rPr lang="en-US" sz="1800" dirty="0"/>
              <a:t> – </a:t>
            </a:r>
            <a:r>
              <a:rPr lang="en-US" sz="1800" dirty="0" err="1"/>
              <a:t>मणिपूरची</a:t>
            </a:r>
            <a:r>
              <a:rPr lang="en-US" sz="1800" dirty="0"/>
              <a:t> </a:t>
            </a:r>
            <a:r>
              <a:rPr lang="en-US" sz="1800" dirty="0" err="1"/>
              <a:t>आकडेवारी</a:t>
            </a:r>
            <a:r>
              <a:rPr lang="en-US" sz="1800" dirty="0"/>
              <a:t> 7 </a:t>
            </a:r>
            <a:r>
              <a:rPr lang="en-US" sz="1800" dirty="0" err="1"/>
              <a:t>जानेवारी</a:t>
            </a:r>
            <a:r>
              <a:rPr lang="en-US" sz="1800" dirty="0"/>
              <a:t> 2014 </a:t>
            </a:r>
            <a:r>
              <a:rPr lang="en-US" sz="1800" dirty="0" err="1"/>
              <a:t>ला</a:t>
            </a:r>
            <a:r>
              <a:rPr lang="en-US" sz="1800" dirty="0"/>
              <a:t> </a:t>
            </a:r>
            <a:r>
              <a:rPr lang="en-US" sz="1800" dirty="0" err="1"/>
              <a:t>प्रकाशित</a:t>
            </a:r>
            <a:r>
              <a:rPr lang="en-US" sz="1800" dirty="0"/>
              <a:t>)</a:t>
            </a:r>
          </a:p>
          <a:p>
            <a:pPr algn="just">
              <a:lnSpc>
                <a:spcPct val="150000"/>
              </a:lnSpc>
            </a:pPr>
            <a:r>
              <a:rPr lang="en-US" sz="1800" dirty="0" err="1"/>
              <a:t>यामध्ये</a:t>
            </a:r>
            <a:r>
              <a:rPr lang="en-US" sz="1800" dirty="0"/>
              <a:t> </a:t>
            </a:r>
            <a:r>
              <a:rPr lang="en-US" sz="1800" dirty="0" err="1"/>
              <a:t>जनगणना</a:t>
            </a:r>
            <a:r>
              <a:rPr lang="en-US" sz="1800" dirty="0"/>
              <a:t>, </a:t>
            </a:r>
            <a:r>
              <a:rPr lang="en-US" sz="1800" dirty="0" err="1"/>
              <a:t>स्थलांतरित</a:t>
            </a:r>
            <a:r>
              <a:rPr lang="en-US" sz="1800" dirty="0"/>
              <a:t> </a:t>
            </a:r>
            <a:r>
              <a:rPr lang="en-US" sz="1800" dirty="0" err="1"/>
              <a:t>लोकसंख्या</a:t>
            </a:r>
            <a:r>
              <a:rPr lang="en-US" sz="1800" dirty="0"/>
              <a:t> व </a:t>
            </a:r>
            <a:r>
              <a:rPr lang="en-US" sz="1800" dirty="0" err="1"/>
              <a:t>धर्मनिहाय</a:t>
            </a:r>
            <a:r>
              <a:rPr lang="en-US" sz="1800" dirty="0"/>
              <a:t> </a:t>
            </a:r>
            <a:r>
              <a:rPr lang="en-US" sz="1800" dirty="0" err="1"/>
              <a:t>लोकसंख्येचे</a:t>
            </a:r>
            <a:r>
              <a:rPr lang="en-US" sz="1800" dirty="0"/>
              <a:t> </a:t>
            </a:r>
            <a:r>
              <a:rPr lang="en-US" sz="1800" dirty="0" err="1"/>
              <a:t>मोजमाप</a:t>
            </a:r>
            <a:r>
              <a:rPr lang="en-US" sz="1800" dirty="0"/>
              <a:t>.</a:t>
            </a:r>
          </a:p>
          <a:p>
            <a:pPr algn="just">
              <a:lnSpc>
                <a:spcPct val="150000"/>
              </a:lnSpc>
            </a:pPr>
            <a:r>
              <a:rPr lang="en-US" sz="1800" dirty="0" err="1"/>
              <a:t>एकूण</a:t>
            </a:r>
            <a:r>
              <a:rPr lang="en-US" sz="1800" dirty="0"/>
              <a:t> </a:t>
            </a:r>
            <a:r>
              <a:rPr lang="en-US" sz="1800" dirty="0" err="1"/>
              <a:t>लोकसंख्या</a:t>
            </a:r>
            <a:r>
              <a:rPr lang="en-US" sz="1800" dirty="0"/>
              <a:t> – 121,08,377 (</a:t>
            </a:r>
            <a:r>
              <a:rPr lang="en-US" sz="1800" dirty="0" err="1"/>
              <a:t>पुरुष</a:t>
            </a:r>
            <a:r>
              <a:rPr lang="en-US" sz="1800" dirty="0"/>
              <a:t> – 51.5 %, </a:t>
            </a:r>
            <a:r>
              <a:rPr lang="en-US" sz="1800" dirty="0" err="1"/>
              <a:t>महिला</a:t>
            </a:r>
            <a:r>
              <a:rPr lang="en-US" sz="1800" dirty="0"/>
              <a:t> – </a:t>
            </a:r>
            <a:r>
              <a:rPr lang="en-IN" sz="1800" dirty="0"/>
              <a:t>48.52 %</a:t>
            </a:r>
            <a:r>
              <a:rPr lang="en-US" sz="1800" dirty="0"/>
              <a:t>) (</a:t>
            </a:r>
            <a:r>
              <a:rPr lang="en-US" sz="1800" dirty="0" err="1"/>
              <a:t>ग्रामीण</a:t>
            </a:r>
            <a:r>
              <a:rPr lang="en-US" sz="1800" dirty="0"/>
              <a:t> – 68.8 %, </a:t>
            </a:r>
            <a:r>
              <a:rPr lang="en-US" sz="1800" dirty="0" err="1"/>
              <a:t>शहरी</a:t>
            </a:r>
            <a:r>
              <a:rPr lang="en-US" sz="1800" dirty="0"/>
              <a:t> – 31.2 %)</a:t>
            </a:r>
          </a:p>
          <a:p>
            <a:pPr algn="just">
              <a:lnSpc>
                <a:spcPct val="150000"/>
              </a:lnSpc>
            </a:pPr>
            <a:r>
              <a:rPr lang="en-US" sz="1800" dirty="0" err="1"/>
              <a:t>सर्वाधिक</a:t>
            </a:r>
            <a:r>
              <a:rPr lang="en-US" sz="1800" dirty="0"/>
              <a:t> </a:t>
            </a:r>
            <a:r>
              <a:rPr lang="en-US" sz="1800" dirty="0" err="1"/>
              <a:t>लोकसंख्या</a:t>
            </a:r>
            <a:r>
              <a:rPr lang="en-US" sz="1800" dirty="0"/>
              <a:t> </a:t>
            </a:r>
            <a:r>
              <a:rPr lang="en-US" sz="1800" dirty="0" err="1"/>
              <a:t>उत्तर</a:t>
            </a:r>
            <a:r>
              <a:rPr lang="en-US" sz="1800" dirty="0"/>
              <a:t> </a:t>
            </a:r>
            <a:r>
              <a:rPr lang="en-US" sz="1800" dirty="0" err="1"/>
              <a:t>प्रदेश</a:t>
            </a:r>
            <a:r>
              <a:rPr lang="en-US" sz="1800" dirty="0"/>
              <a:t> – 16.5 % </a:t>
            </a:r>
            <a:r>
              <a:rPr lang="en-US" sz="1800" dirty="0" err="1"/>
              <a:t>त्या</a:t>
            </a:r>
            <a:r>
              <a:rPr lang="en-US" sz="1800" dirty="0"/>
              <a:t> </a:t>
            </a:r>
            <a:r>
              <a:rPr lang="en-US" sz="1800" dirty="0" err="1"/>
              <a:t>खालोखाल</a:t>
            </a:r>
            <a:r>
              <a:rPr lang="en-US" sz="1800" dirty="0"/>
              <a:t> </a:t>
            </a:r>
            <a:r>
              <a:rPr lang="en-US" sz="1800" dirty="0" err="1"/>
              <a:t>महाराष्ट्र</a:t>
            </a:r>
            <a:r>
              <a:rPr lang="en-US" sz="1800" dirty="0"/>
              <a:t> – 9.3 %, </a:t>
            </a:r>
            <a:r>
              <a:rPr lang="en-US" sz="1800" dirty="0" err="1"/>
              <a:t>सर्वात</a:t>
            </a:r>
            <a:r>
              <a:rPr lang="en-US" sz="1800" dirty="0"/>
              <a:t> </a:t>
            </a:r>
            <a:r>
              <a:rPr lang="en-US" sz="1800" dirty="0" err="1"/>
              <a:t>कमी</a:t>
            </a:r>
            <a:r>
              <a:rPr lang="en-US" sz="1800" dirty="0"/>
              <a:t> </a:t>
            </a:r>
            <a:r>
              <a:rPr lang="en-US" sz="1800" dirty="0" err="1"/>
              <a:t>लक्षव्दिप</a:t>
            </a:r>
            <a:r>
              <a:rPr lang="en-US" sz="1800" dirty="0"/>
              <a:t> </a:t>
            </a:r>
            <a:r>
              <a:rPr lang="en-US" sz="1800" dirty="0" err="1"/>
              <a:t>त्यानंतर</a:t>
            </a:r>
            <a:r>
              <a:rPr lang="en-US" sz="1800" dirty="0"/>
              <a:t> </a:t>
            </a:r>
            <a:r>
              <a:rPr lang="en-US" sz="1800" dirty="0" err="1"/>
              <a:t>दिव</a:t>
            </a:r>
            <a:r>
              <a:rPr lang="en-US" sz="1800" dirty="0"/>
              <a:t> </a:t>
            </a:r>
            <a:r>
              <a:rPr lang="en-US" sz="1800" dirty="0" err="1"/>
              <a:t>दमण</a:t>
            </a:r>
            <a:r>
              <a:rPr lang="en-US" sz="1800" dirty="0"/>
              <a:t> </a:t>
            </a:r>
          </a:p>
          <a:p>
            <a:pPr algn="just">
              <a:lnSpc>
                <a:spcPct val="150000"/>
              </a:lnSpc>
            </a:pPr>
            <a:r>
              <a:rPr lang="en-US" sz="1800" dirty="0" err="1"/>
              <a:t>राज्याची</a:t>
            </a:r>
            <a:r>
              <a:rPr lang="en-US" sz="1800" dirty="0"/>
              <a:t> </a:t>
            </a:r>
            <a:r>
              <a:rPr lang="en-US" sz="1800" dirty="0" err="1"/>
              <a:t>एकूण</a:t>
            </a:r>
            <a:r>
              <a:rPr lang="en-US" sz="1800" dirty="0"/>
              <a:t> </a:t>
            </a:r>
            <a:r>
              <a:rPr lang="en-US" sz="1800" dirty="0" err="1"/>
              <a:t>लोकसंख्या</a:t>
            </a:r>
            <a:r>
              <a:rPr lang="en-US" sz="1800" dirty="0"/>
              <a:t> – 11,23,74,333.  </a:t>
            </a:r>
            <a:r>
              <a:rPr lang="en-US" sz="1800" dirty="0" err="1"/>
              <a:t>सर्वाधिक</a:t>
            </a:r>
            <a:r>
              <a:rPr lang="en-US" sz="1800" dirty="0"/>
              <a:t> </a:t>
            </a:r>
            <a:r>
              <a:rPr lang="en-US" sz="1800" dirty="0" err="1"/>
              <a:t>लोकसंख्या</a:t>
            </a:r>
            <a:r>
              <a:rPr lang="en-US" sz="1800" dirty="0"/>
              <a:t> </a:t>
            </a:r>
            <a:r>
              <a:rPr lang="en-US" sz="1800" dirty="0" err="1"/>
              <a:t>ठाणे</a:t>
            </a:r>
            <a:r>
              <a:rPr lang="en-US" sz="1800" dirty="0"/>
              <a:t> (1.10 </a:t>
            </a:r>
            <a:r>
              <a:rPr lang="en-US" sz="1800" dirty="0" err="1"/>
              <a:t>कोटी</a:t>
            </a:r>
            <a:r>
              <a:rPr lang="en-US" sz="1800" dirty="0"/>
              <a:t>) </a:t>
            </a:r>
            <a:r>
              <a:rPr lang="en-US" sz="1800" dirty="0" err="1"/>
              <a:t>पुणे</a:t>
            </a:r>
            <a:r>
              <a:rPr lang="en-US" sz="1800" dirty="0"/>
              <a:t> (94.29 </a:t>
            </a:r>
            <a:r>
              <a:rPr lang="en-US" sz="1800" dirty="0" err="1"/>
              <a:t>लाख</a:t>
            </a:r>
            <a:r>
              <a:rPr lang="en-US" sz="1800" dirty="0"/>
              <a:t>)</a:t>
            </a:r>
          </a:p>
          <a:p>
            <a:pPr algn="just">
              <a:lnSpc>
                <a:spcPct val="150000"/>
              </a:lnSpc>
            </a:pPr>
            <a:r>
              <a:rPr lang="en-US" sz="1800" dirty="0" err="1"/>
              <a:t>सर्वात</a:t>
            </a:r>
            <a:r>
              <a:rPr lang="en-US" sz="1800" dirty="0"/>
              <a:t> </a:t>
            </a:r>
            <a:r>
              <a:rPr lang="en-US" sz="1800" dirty="0" err="1"/>
              <a:t>कमी</a:t>
            </a:r>
            <a:r>
              <a:rPr lang="en-US" sz="1800" dirty="0"/>
              <a:t> </a:t>
            </a:r>
            <a:r>
              <a:rPr lang="en-US" sz="1800" dirty="0" err="1"/>
              <a:t>सिंधुदुर्ग</a:t>
            </a:r>
            <a:r>
              <a:rPr lang="en-US" sz="1800" dirty="0"/>
              <a:t> – 8.5 </a:t>
            </a:r>
            <a:r>
              <a:rPr lang="en-US" sz="1800" dirty="0" err="1"/>
              <a:t>लाख</a:t>
            </a:r>
            <a:r>
              <a:rPr lang="en-US" sz="1800" dirty="0"/>
              <a:t>, </a:t>
            </a:r>
            <a:r>
              <a:rPr lang="en-US" sz="1800" dirty="0" err="1"/>
              <a:t>गडचिरोली</a:t>
            </a:r>
            <a:r>
              <a:rPr lang="en-US" sz="1800" dirty="0"/>
              <a:t> -  10.73 </a:t>
            </a:r>
            <a:r>
              <a:rPr lang="en-US" sz="1800" dirty="0" err="1"/>
              <a:t>लाख</a:t>
            </a:r>
            <a:endParaRPr lang="en-IN" sz="1800" dirty="0"/>
          </a:p>
        </p:txBody>
      </p:sp>
    </p:spTree>
    <p:extLst>
      <p:ext uri="{BB962C8B-B14F-4D97-AF65-F5344CB8AC3E}">
        <p14:creationId xmlns:p14="http://schemas.microsoft.com/office/powerpoint/2010/main" val="1395800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BC44B1-E8EC-E1D8-9F60-89D56F485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dirty="0" err="1"/>
              <a:t>अर्थव्यवस्थेचे</a:t>
            </a:r>
            <a:r>
              <a:rPr lang="en-IN" dirty="0"/>
              <a:t> </a:t>
            </a:r>
            <a:r>
              <a:rPr lang="en-IN" dirty="0" err="1"/>
              <a:t>प्रकार</a:t>
            </a:r>
            <a:endParaRPr lang="en-IN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CB33A1B-B5BA-F62C-4073-945ADBF920DD}"/>
              </a:ext>
            </a:extLst>
          </p:cNvPr>
          <p:cNvCxnSpPr>
            <a:cxnSpLocks/>
          </p:cNvCxnSpPr>
          <p:nvPr/>
        </p:nvCxnSpPr>
        <p:spPr>
          <a:xfrm>
            <a:off x="6096000" y="1825625"/>
            <a:ext cx="0" cy="5500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8AA22F16-056A-7787-30CE-24157ACCFA73}"/>
              </a:ext>
            </a:extLst>
          </p:cNvPr>
          <p:cNvCxnSpPr/>
          <p:nvPr/>
        </p:nvCxnSpPr>
        <p:spPr>
          <a:xfrm>
            <a:off x="1568824" y="2384607"/>
            <a:ext cx="873162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2D9AE20-780E-5577-1C90-FF1BCFCDDA59}"/>
              </a:ext>
            </a:extLst>
          </p:cNvPr>
          <p:cNvCxnSpPr/>
          <p:nvPr/>
        </p:nvCxnSpPr>
        <p:spPr>
          <a:xfrm>
            <a:off x="1568824" y="2375647"/>
            <a:ext cx="0" cy="5558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41462E4-B3C1-69EB-90DB-C97AE5EDF419}"/>
              </a:ext>
            </a:extLst>
          </p:cNvPr>
          <p:cNvCxnSpPr/>
          <p:nvPr/>
        </p:nvCxnSpPr>
        <p:spPr>
          <a:xfrm>
            <a:off x="5898779" y="2384607"/>
            <a:ext cx="0" cy="5558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C859F89-4702-C29E-33D9-B8A93FB56430}"/>
              </a:ext>
            </a:extLst>
          </p:cNvPr>
          <p:cNvCxnSpPr/>
          <p:nvPr/>
        </p:nvCxnSpPr>
        <p:spPr>
          <a:xfrm>
            <a:off x="10282517" y="2375647"/>
            <a:ext cx="0" cy="5558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845895A6-6747-41F0-4A04-8CC783534BF7}"/>
              </a:ext>
            </a:extLst>
          </p:cNvPr>
          <p:cNvSpPr txBox="1"/>
          <p:nvPr/>
        </p:nvSpPr>
        <p:spPr>
          <a:xfrm>
            <a:off x="609600" y="2931459"/>
            <a:ext cx="14702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err="1"/>
              <a:t>भांडवलशाही</a:t>
            </a:r>
            <a:r>
              <a:rPr lang="en-IN" dirty="0"/>
              <a:t> </a:t>
            </a:r>
            <a:r>
              <a:rPr lang="en-IN" dirty="0" err="1"/>
              <a:t>अर्थव्यवस्था</a:t>
            </a:r>
            <a:endParaRPr lang="en-IN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09EC9F0-5F3F-B834-943D-A92AC5E1E023}"/>
              </a:ext>
            </a:extLst>
          </p:cNvPr>
          <p:cNvSpPr txBox="1"/>
          <p:nvPr/>
        </p:nvSpPr>
        <p:spPr>
          <a:xfrm>
            <a:off x="5100919" y="2940419"/>
            <a:ext cx="14702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err="1"/>
              <a:t>समाजवादी</a:t>
            </a:r>
            <a:r>
              <a:rPr lang="en-IN" dirty="0"/>
              <a:t> </a:t>
            </a:r>
            <a:r>
              <a:rPr lang="en-IN" dirty="0" err="1"/>
              <a:t>अर्थव्यवस्था</a:t>
            </a:r>
            <a:endParaRPr lang="en-IN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8DB255B-83E8-1CC5-8483-B88C2C7AC748}"/>
              </a:ext>
            </a:extLst>
          </p:cNvPr>
          <p:cNvSpPr txBox="1"/>
          <p:nvPr/>
        </p:nvSpPr>
        <p:spPr>
          <a:xfrm>
            <a:off x="9565345" y="2949388"/>
            <a:ext cx="14702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dirty="0" err="1"/>
              <a:t>मिश्र</a:t>
            </a:r>
            <a:r>
              <a:rPr lang="en-IN" dirty="0"/>
              <a:t> </a:t>
            </a:r>
            <a:r>
              <a:rPr lang="en-IN" dirty="0" err="1"/>
              <a:t>अर्थव्यवस्था</a:t>
            </a:r>
            <a:endParaRPr lang="en-IN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EC254D3-F4A1-E753-9E87-0D625473B227}"/>
              </a:ext>
            </a:extLst>
          </p:cNvPr>
          <p:cNvSpPr txBox="1"/>
          <p:nvPr/>
        </p:nvSpPr>
        <p:spPr>
          <a:xfrm>
            <a:off x="233082" y="3738282"/>
            <a:ext cx="3352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dirty="0" err="1"/>
              <a:t>ज्या</a:t>
            </a:r>
            <a:r>
              <a:rPr lang="en-IN" dirty="0"/>
              <a:t> </a:t>
            </a:r>
            <a:r>
              <a:rPr lang="en-IN" dirty="0" err="1"/>
              <a:t>अर्थव्यवस्थेमध्ये</a:t>
            </a:r>
            <a:r>
              <a:rPr lang="en-IN" dirty="0"/>
              <a:t> </a:t>
            </a:r>
            <a:r>
              <a:rPr lang="en-IN" dirty="0" err="1"/>
              <a:t>उत्पादनाची</a:t>
            </a:r>
            <a:r>
              <a:rPr lang="en-IN" dirty="0"/>
              <a:t> </a:t>
            </a:r>
            <a:r>
              <a:rPr lang="en-IN" dirty="0" err="1"/>
              <a:t>साधने</a:t>
            </a:r>
            <a:r>
              <a:rPr lang="en-IN" dirty="0"/>
              <a:t> </a:t>
            </a:r>
            <a:r>
              <a:rPr lang="en-IN" dirty="0" err="1"/>
              <a:t>खाजगी</a:t>
            </a:r>
            <a:r>
              <a:rPr lang="en-IN" dirty="0"/>
              <a:t> </a:t>
            </a:r>
            <a:r>
              <a:rPr lang="en-IN" dirty="0" err="1"/>
              <a:t>मालकीची</a:t>
            </a:r>
            <a:r>
              <a:rPr lang="en-IN" dirty="0"/>
              <a:t> </a:t>
            </a:r>
            <a:r>
              <a:rPr lang="en-IN" dirty="0" err="1"/>
              <a:t>असतात</a:t>
            </a:r>
            <a:r>
              <a:rPr lang="en-IN" dirty="0"/>
              <a:t> </a:t>
            </a:r>
            <a:r>
              <a:rPr lang="en-IN" dirty="0" err="1"/>
              <a:t>तसेच</a:t>
            </a:r>
            <a:r>
              <a:rPr lang="en-IN" dirty="0"/>
              <a:t> </a:t>
            </a:r>
            <a:r>
              <a:rPr lang="en-IN" dirty="0" err="1"/>
              <a:t>वस्तू</a:t>
            </a:r>
            <a:r>
              <a:rPr lang="en-IN" dirty="0"/>
              <a:t> </a:t>
            </a:r>
            <a:r>
              <a:rPr lang="en-IN" dirty="0" err="1"/>
              <a:t>आणि</a:t>
            </a:r>
            <a:r>
              <a:rPr lang="en-IN" dirty="0"/>
              <a:t> </a:t>
            </a:r>
            <a:r>
              <a:rPr lang="en-IN" dirty="0" err="1"/>
              <a:t>सेवांचे</a:t>
            </a:r>
            <a:r>
              <a:rPr lang="en-IN" dirty="0"/>
              <a:t> </a:t>
            </a:r>
            <a:r>
              <a:rPr lang="en-IN" dirty="0" err="1"/>
              <a:t>उत्पादन</a:t>
            </a:r>
            <a:r>
              <a:rPr lang="en-IN" dirty="0"/>
              <a:t> </a:t>
            </a:r>
            <a:r>
              <a:rPr lang="en-IN" dirty="0" err="1"/>
              <a:t>खाजगी</a:t>
            </a:r>
            <a:r>
              <a:rPr lang="en-IN" dirty="0"/>
              <a:t> </a:t>
            </a:r>
            <a:r>
              <a:rPr lang="en-IN" dirty="0" err="1"/>
              <a:t>भांडवलदारांच्या</a:t>
            </a:r>
            <a:r>
              <a:rPr lang="en-IN" dirty="0"/>
              <a:t> </a:t>
            </a:r>
            <a:r>
              <a:rPr lang="en-IN" dirty="0" err="1"/>
              <a:t>माध्येमातून</a:t>
            </a:r>
            <a:r>
              <a:rPr lang="en-IN" dirty="0"/>
              <a:t> </a:t>
            </a:r>
            <a:r>
              <a:rPr lang="en-IN" dirty="0" err="1"/>
              <a:t>भांडवलशाही</a:t>
            </a:r>
            <a:r>
              <a:rPr lang="en-IN" dirty="0"/>
              <a:t> </a:t>
            </a:r>
            <a:r>
              <a:rPr lang="en-IN" dirty="0" err="1"/>
              <a:t>अर्थव्यवस्था</a:t>
            </a:r>
            <a:r>
              <a:rPr lang="en-IN" dirty="0"/>
              <a:t> </a:t>
            </a:r>
            <a:r>
              <a:rPr lang="en-IN" dirty="0" err="1"/>
              <a:t>असे</a:t>
            </a:r>
            <a:r>
              <a:rPr lang="en-IN" dirty="0"/>
              <a:t> </a:t>
            </a:r>
            <a:r>
              <a:rPr lang="en-IN" dirty="0" err="1"/>
              <a:t>म्हणतात</a:t>
            </a:r>
            <a:endParaRPr lang="en-IN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dirty="0" err="1"/>
              <a:t>या</a:t>
            </a:r>
            <a:r>
              <a:rPr lang="en-IN" dirty="0"/>
              <a:t> </a:t>
            </a:r>
            <a:r>
              <a:rPr lang="en-IN" dirty="0" err="1"/>
              <a:t>अर्थव्यवस्थेचा</a:t>
            </a:r>
            <a:r>
              <a:rPr lang="en-IN" dirty="0"/>
              <a:t> </a:t>
            </a:r>
            <a:r>
              <a:rPr lang="en-IN" dirty="0" err="1"/>
              <a:t>सर्वप्रथम</a:t>
            </a:r>
            <a:r>
              <a:rPr lang="en-IN" dirty="0"/>
              <a:t> </a:t>
            </a:r>
            <a:r>
              <a:rPr lang="en-IN" dirty="0" err="1"/>
              <a:t>स्वीकार</a:t>
            </a:r>
            <a:r>
              <a:rPr lang="en-IN" dirty="0"/>
              <a:t> </a:t>
            </a:r>
            <a:r>
              <a:rPr lang="en-IN" dirty="0" err="1"/>
              <a:t>करणारा</a:t>
            </a:r>
            <a:r>
              <a:rPr lang="en-IN" dirty="0"/>
              <a:t> </a:t>
            </a:r>
            <a:r>
              <a:rPr lang="en-IN" dirty="0" err="1"/>
              <a:t>देश</a:t>
            </a:r>
            <a:r>
              <a:rPr lang="en-IN" dirty="0"/>
              <a:t>: </a:t>
            </a:r>
            <a:r>
              <a:rPr lang="en-IN" dirty="0" err="1"/>
              <a:t>अमेरिका</a:t>
            </a:r>
            <a:endParaRPr lang="en-IN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E0512F1-EB00-3476-1DF5-514FE368B9D8}"/>
              </a:ext>
            </a:extLst>
          </p:cNvPr>
          <p:cNvSpPr txBox="1"/>
          <p:nvPr/>
        </p:nvSpPr>
        <p:spPr>
          <a:xfrm>
            <a:off x="4258235" y="3685365"/>
            <a:ext cx="3487271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dirty="0" err="1"/>
              <a:t>सामाजिक</a:t>
            </a:r>
            <a:r>
              <a:rPr lang="en-IN" dirty="0"/>
              <a:t> </a:t>
            </a:r>
            <a:r>
              <a:rPr lang="en-IN" dirty="0" err="1"/>
              <a:t>न्याय</a:t>
            </a:r>
            <a:r>
              <a:rPr lang="en-IN" dirty="0"/>
              <a:t> </a:t>
            </a:r>
            <a:r>
              <a:rPr lang="en-IN" dirty="0" err="1"/>
              <a:t>प्रस्थापित</a:t>
            </a:r>
            <a:r>
              <a:rPr lang="en-IN" dirty="0"/>
              <a:t> </a:t>
            </a:r>
            <a:r>
              <a:rPr lang="en-IN" dirty="0" err="1"/>
              <a:t>करणे</a:t>
            </a:r>
            <a:r>
              <a:rPr lang="en-IN" dirty="0"/>
              <a:t> </a:t>
            </a:r>
            <a:r>
              <a:rPr lang="en-IN" dirty="0" err="1"/>
              <a:t>हे</a:t>
            </a:r>
            <a:r>
              <a:rPr lang="en-IN" dirty="0"/>
              <a:t> </a:t>
            </a:r>
            <a:r>
              <a:rPr lang="en-IN" dirty="0" err="1"/>
              <a:t>उद्देश</a:t>
            </a:r>
            <a:endParaRPr lang="en-IN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dirty="0" err="1"/>
              <a:t>उत्पादनाची</a:t>
            </a:r>
            <a:r>
              <a:rPr lang="en-IN" dirty="0"/>
              <a:t> </a:t>
            </a:r>
            <a:r>
              <a:rPr lang="en-IN" dirty="0" err="1"/>
              <a:t>साधने</a:t>
            </a:r>
            <a:r>
              <a:rPr lang="en-IN" dirty="0"/>
              <a:t> </a:t>
            </a:r>
            <a:r>
              <a:rPr lang="en-IN" dirty="0" err="1"/>
              <a:t>सरकारी</a:t>
            </a:r>
            <a:r>
              <a:rPr lang="en-IN" dirty="0"/>
              <a:t> </a:t>
            </a:r>
            <a:r>
              <a:rPr lang="en-IN" dirty="0" err="1"/>
              <a:t>मालकीची</a:t>
            </a:r>
            <a:r>
              <a:rPr lang="en-IN" dirty="0"/>
              <a:t>/</a:t>
            </a:r>
            <a:r>
              <a:rPr lang="en-IN" dirty="0" err="1"/>
              <a:t>वस्तू</a:t>
            </a:r>
            <a:r>
              <a:rPr lang="en-IN" dirty="0"/>
              <a:t> </a:t>
            </a:r>
            <a:r>
              <a:rPr lang="en-IN" dirty="0" err="1"/>
              <a:t>आणि</a:t>
            </a:r>
            <a:r>
              <a:rPr lang="en-IN" dirty="0"/>
              <a:t> </a:t>
            </a:r>
            <a:r>
              <a:rPr lang="en-IN" dirty="0" err="1"/>
              <a:t>सेवांचे</a:t>
            </a:r>
            <a:r>
              <a:rPr lang="en-IN" dirty="0"/>
              <a:t> </a:t>
            </a:r>
            <a:r>
              <a:rPr lang="en-IN" dirty="0" err="1"/>
              <a:t>उत्पादन</a:t>
            </a:r>
            <a:r>
              <a:rPr lang="en-IN" dirty="0"/>
              <a:t> व </a:t>
            </a:r>
            <a:r>
              <a:rPr lang="en-IN" dirty="0" err="1"/>
              <a:t>विभाजन</a:t>
            </a:r>
            <a:r>
              <a:rPr lang="en-IN" dirty="0"/>
              <a:t> </a:t>
            </a:r>
            <a:r>
              <a:rPr lang="en-IN" dirty="0" err="1"/>
              <a:t>सरकारमार्फत</a:t>
            </a:r>
            <a:endParaRPr lang="en-IN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dirty="0" err="1"/>
              <a:t>वस्तू</a:t>
            </a:r>
            <a:r>
              <a:rPr lang="en-IN" dirty="0"/>
              <a:t> व </a:t>
            </a:r>
            <a:r>
              <a:rPr lang="en-IN" dirty="0" err="1"/>
              <a:t>सेवांचे</a:t>
            </a:r>
            <a:r>
              <a:rPr lang="en-IN" dirty="0"/>
              <a:t> </a:t>
            </a:r>
            <a:r>
              <a:rPr lang="en-IN" dirty="0" err="1"/>
              <a:t>उत्पादन</a:t>
            </a:r>
            <a:r>
              <a:rPr lang="en-IN" dirty="0"/>
              <a:t> </a:t>
            </a:r>
            <a:r>
              <a:rPr lang="en-IN" dirty="0" err="1"/>
              <a:t>तसेच</a:t>
            </a:r>
            <a:r>
              <a:rPr lang="en-IN" dirty="0"/>
              <a:t> </a:t>
            </a:r>
            <a:r>
              <a:rPr lang="en-IN" dirty="0" err="1"/>
              <a:t>किंमत</a:t>
            </a:r>
            <a:r>
              <a:rPr lang="en-IN" dirty="0"/>
              <a:t> </a:t>
            </a:r>
            <a:r>
              <a:rPr lang="en-IN" dirty="0" err="1"/>
              <a:t>निश्चिती</a:t>
            </a:r>
            <a:r>
              <a:rPr lang="en-IN" dirty="0"/>
              <a:t> </a:t>
            </a:r>
            <a:r>
              <a:rPr lang="en-IN" dirty="0" err="1"/>
              <a:t>ही</a:t>
            </a:r>
            <a:r>
              <a:rPr lang="en-IN" dirty="0"/>
              <a:t> </a:t>
            </a:r>
            <a:r>
              <a:rPr lang="en-IN" dirty="0" err="1"/>
              <a:t>सरकारव्दारे</a:t>
            </a:r>
            <a:endParaRPr lang="en-IN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dirty="0" err="1"/>
              <a:t>समाजवादी</a:t>
            </a:r>
            <a:r>
              <a:rPr lang="en-IN" dirty="0"/>
              <a:t> </a:t>
            </a:r>
            <a:r>
              <a:rPr lang="en-IN" dirty="0" err="1"/>
              <a:t>अर्थव्यवस्थेचा</a:t>
            </a:r>
            <a:r>
              <a:rPr lang="en-IN" dirty="0"/>
              <a:t> </a:t>
            </a:r>
            <a:r>
              <a:rPr lang="en-IN" dirty="0" err="1"/>
              <a:t>सर्वप्रथम</a:t>
            </a:r>
            <a:r>
              <a:rPr lang="en-IN" dirty="0"/>
              <a:t> </a:t>
            </a:r>
            <a:r>
              <a:rPr lang="en-IN" dirty="0" err="1"/>
              <a:t>स्वीकार</a:t>
            </a:r>
            <a:r>
              <a:rPr lang="en-IN" dirty="0"/>
              <a:t>- </a:t>
            </a:r>
            <a:r>
              <a:rPr lang="en-IN" dirty="0" err="1"/>
              <a:t>रशिया</a:t>
            </a:r>
            <a:endParaRPr lang="en-IN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13122B6-B3F2-9858-DEEF-7B8A22342198}"/>
              </a:ext>
            </a:extLst>
          </p:cNvPr>
          <p:cNvSpPr txBox="1"/>
          <p:nvPr/>
        </p:nvSpPr>
        <p:spPr>
          <a:xfrm>
            <a:off x="8148918" y="3676404"/>
            <a:ext cx="369345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dirty="0" err="1"/>
              <a:t>सार्वजनिकि</a:t>
            </a:r>
            <a:r>
              <a:rPr lang="en-IN" dirty="0"/>
              <a:t> </a:t>
            </a:r>
            <a:r>
              <a:rPr lang="en-IN" dirty="0" err="1"/>
              <a:t>आणि</a:t>
            </a:r>
            <a:r>
              <a:rPr lang="en-IN" dirty="0"/>
              <a:t> </a:t>
            </a:r>
            <a:r>
              <a:rPr lang="en-IN" dirty="0" err="1"/>
              <a:t>खाजगी</a:t>
            </a:r>
            <a:r>
              <a:rPr lang="en-IN" dirty="0"/>
              <a:t> </a:t>
            </a:r>
            <a:r>
              <a:rPr lang="en-IN" dirty="0" err="1"/>
              <a:t>अशा</a:t>
            </a:r>
            <a:r>
              <a:rPr lang="en-IN" dirty="0"/>
              <a:t> </a:t>
            </a:r>
            <a:r>
              <a:rPr lang="en-IN" dirty="0" err="1"/>
              <a:t>दोन्ही</a:t>
            </a:r>
            <a:r>
              <a:rPr lang="en-IN" dirty="0"/>
              <a:t> </a:t>
            </a:r>
            <a:r>
              <a:rPr lang="en-IN" dirty="0" err="1"/>
              <a:t>क्षेत्रांचे</a:t>
            </a:r>
            <a:r>
              <a:rPr lang="en-IN" dirty="0"/>
              <a:t> </a:t>
            </a:r>
            <a:r>
              <a:rPr lang="en-IN" dirty="0" err="1"/>
              <a:t>सोबत</a:t>
            </a:r>
            <a:r>
              <a:rPr lang="en-IN" dirty="0"/>
              <a:t> </a:t>
            </a:r>
            <a:r>
              <a:rPr lang="en-IN" dirty="0" err="1"/>
              <a:t>अस्तित्व</a:t>
            </a:r>
            <a:r>
              <a:rPr lang="en-IN" dirty="0"/>
              <a:t>. </a:t>
            </a:r>
            <a:r>
              <a:rPr lang="en-IN" dirty="0" err="1"/>
              <a:t>उदा</a:t>
            </a:r>
            <a:r>
              <a:rPr lang="en-IN" dirty="0"/>
              <a:t>: </a:t>
            </a:r>
            <a:r>
              <a:rPr lang="en-IN" dirty="0" err="1"/>
              <a:t>भारत</a:t>
            </a:r>
            <a:endParaRPr lang="en-IN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dirty="0" err="1"/>
              <a:t>सर्वप्रथम</a:t>
            </a:r>
            <a:r>
              <a:rPr lang="en-IN" dirty="0"/>
              <a:t> </a:t>
            </a:r>
            <a:r>
              <a:rPr lang="en-IN" dirty="0" err="1"/>
              <a:t>स्वीकार</a:t>
            </a:r>
            <a:r>
              <a:rPr lang="en-IN" dirty="0"/>
              <a:t> 1948 </a:t>
            </a:r>
            <a:r>
              <a:rPr lang="en-IN" dirty="0" err="1"/>
              <a:t>मध्ये</a:t>
            </a:r>
            <a:r>
              <a:rPr lang="en-IN" dirty="0"/>
              <a:t> </a:t>
            </a:r>
            <a:r>
              <a:rPr lang="en-IN" dirty="0" err="1"/>
              <a:t>फ्रान्स</a:t>
            </a:r>
            <a:r>
              <a:rPr lang="en-IN" dirty="0"/>
              <a:t> </a:t>
            </a:r>
            <a:r>
              <a:rPr lang="en-IN" dirty="0" err="1"/>
              <a:t>या</a:t>
            </a:r>
            <a:r>
              <a:rPr lang="en-IN" dirty="0"/>
              <a:t> </a:t>
            </a:r>
            <a:r>
              <a:rPr lang="en-IN" dirty="0" err="1"/>
              <a:t>देशात</a:t>
            </a:r>
            <a:endParaRPr lang="en-IN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dirty="0" err="1"/>
              <a:t>मिश्र</a:t>
            </a:r>
            <a:r>
              <a:rPr lang="en-IN" dirty="0"/>
              <a:t> </a:t>
            </a:r>
            <a:r>
              <a:rPr lang="en-IN" dirty="0" err="1"/>
              <a:t>अर्थव्यवस्थेचा</a:t>
            </a:r>
            <a:r>
              <a:rPr lang="en-IN" dirty="0"/>
              <a:t> </a:t>
            </a:r>
            <a:r>
              <a:rPr lang="en-IN" dirty="0" err="1"/>
              <a:t>सिध्दांत</a:t>
            </a:r>
            <a:r>
              <a:rPr lang="en-IN" dirty="0"/>
              <a:t> </a:t>
            </a:r>
            <a:r>
              <a:rPr lang="en-IN" dirty="0" err="1"/>
              <a:t>प्रा</a:t>
            </a:r>
            <a:r>
              <a:rPr lang="en-IN" dirty="0"/>
              <a:t>. </a:t>
            </a:r>
            <a:r>
              <a:rPr lang="en-IN" dirty="0" err="1"/>
              <a:t>केन्स</a:t>
            </a:r>
            <a:r>
              <a:rPr lang="en-IN" dirty="0"/>
              <a:t> </a:t>
            </a:r>
            <a:r>
              <a:rPr lang="en-IN" dirty="0" err="1"/>
              <a:t>यांच्या</a:t>
            </a:r>
            <a:r>
              <a:rPr lang="en-IN" dirty="0"/>
              <a:t> </a:t>
            </a:r>
            <a:r>
              <a:rPr lang="en-IN" dirty="0" err="1"/>
              <a:t>व्दारे</a:t>
            </a:r>
            <a:r>
              <a:rPr lang="en-IN" dirty="0"/>
              <a:t> </a:t>
            </a:r>
            <a:r>
              <a:rPr lang="en-IN" dirty="0" err="1"/>
              <a:t>मांडण्यात</a:t>
            </a:r>
            <a:r>
              <a:rPr lang="en-IN" dirty="0"/>
              <a:t> </a:t>
            </a:r>
            <a:r>
              <a:rPr lang="en-IN" dirty="0" err="1"/>
              <a:t>आला</a:t>
            </a:r>
            <a:endParaRPr lang="en-IN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dirty="0" err="1"/>
              <a:t>भारतामध्ये</a:t>
            </a:r>
            <a:r>
              <a:rPr lang="en-IN" dirty="0"/>
              <a:t> </a:t>
            </a:r>
            <a:r>
              <a:rPr lang="en-IN" dirty="0" err="1"/>
              <a:t>मिश्र</a:t>
            </a:r>
            <a:r>
              <a:rPr lang="en-IN" dirty="0"/>
              <a:t> </a:t>
            </a:r>
            <a:r>
              <a:rPr lang="en-IN" dirty="0" err="1"/>
              <a:t>अर्थव्यवस्थेचस्विकार</a:t>
            </a:r>
            <a:endParaRPr lang="en-IN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IN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0501058-0EDA-DE2E-5027-BF3E41C1F4D6}"/>
              </a:ext>
            </a:extLst>
          </p:cNvPr>
          <p:cNvSpPr txBox="1"/>
          <p:nvPr/>
        </p:nvSpPr>
        <p:spPr>
          <a:xfrm>
            <a:off x="233082" y="259976"/>
            <a:ext cx="3352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/>
              <a:t>प्रकरण</a:t>
            </a:r>
            <a:r>
              <a:rPr lang="en-US" sz="3600" dirty="0"/>
              <a:t> – </a:t>
            </a:r>
            <a:r>
              <a:rPr lang="en-US" sz="3600" dirty="0" err="1"/>
              <a:t>पहिले</a:t>
            </a:r>
            <a:endParaRPr lang="en-IN" sz="3600" dirty="0"/>
          </a:p>
        </p:txBody>
      </p:sp>
    </p:spTree>
    <p:extLst>
      <p:ext uri="{BB962C8B-B14F-4D97-AF65-F5344CB8AC3E}">
        <p14:creationId xmlns:p14="http://schemas.microsoft.com/office/powerpoint/2010/main" val="23129982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5E5BCD-1D47-1EAF-BB9D-CF84321275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/>
              <a:t>लोकसंख्येची</a:t>
            </a:r>
            <a:r>
              <a:rPr lang="en-IN" dirty="0"/>
              <a:t> </a:t>
            </a:r>
            <a:r>
              <a:rPr lang="en-IN" dirty="0" err="1"/>
              <a:t>घनता</a:t>
            </a:r>
            <a:r>
              <a:rPr lang="en-IN" dirty="0"/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1940B4-152D-E33C-11A4-0AEE54D5DB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lnSpc>
                <a:spcPct val="150000"/>
              </a:lnSpc>
            </a:pPr>
            <a:r>
              <a:rPr lang="en-IN" sz="2400" dirty="0" err="1"/>
              <a:t>एका</a:t>
            </a:r>
            <a:r>
              <a:rPr lang="en-IN" sz="2400" dirty="0"/>
              <a:t> </a:t>
            </a:r>
            <a:r>
              <a:rPr lang="en-IN" sz="2400" dirty="0" err="1"/>
              <a:t>विशिष्ट</a:t>
            </a:r>
            <a:r>
              <a:rPr lang="en-IN" sz="2400" dirty="0"/>
              <a:t> </a:t>
            </a:r>
            <a:r>
              <a:rPr lang="en-IN" sz="2400" dirty="0" err="1"/>
              <a:t>प्रदेशातील</a:t>
            </a:r>
            <a:r>
              <a:rPr lang="en-IN" sz="2400" dirty="0"/>
              <a:t> </a:t>
            </a:r>
            <a:r>
              <a:rPr lang="en-IN" sz="2400" dirty="0" err="1"/>
              <a:t>व्यक्तींची</a:t>
            </a:r>
            <a:r>
              <a:rPr lang="en-IN" sz="2400" dirty="0"/>
              <a:t> </a:t>
            </a:r>
            <a:r>
              <a:rPr lang="en-IN" sz="2400" dirty="0" err="1"/>
              <a:t>संख्या</a:t>
            </a:r>
            <a:r>
              <a:rPr lang="en-IN" sz="2400" dirty="0"/>
              <a:t> </a:t>
            </a:r>
            <a:r>
              <a:rPr lang="en-IN" sz="2400" dirty="0" err="1"/>
              <a:t>म्हणजे</a:t>
            </a:r>
            <a:r>
              <a:rPr lang="en-IN" sz="2400" dirty="0"/>
              <a:t> </a:t>
            </a:r>
            <a:r>
              <a:rPr lang="en-IN" sz="2400" dirty="0" err="1"/>
              <a:t>लोकसंख्येची</a:t>
            </a:r>
            <a:r>
              <a:rPr lang="en-IN" sz="2400" dirty="0"/>
              <a:t> </a:t>
            </a:r>
            <a:r>
              <a:rPr lang="en-IN" sz="2400" dirty="0" err="1"/>
              <a:t>घनता</a:t>
            </a:r>
            <a:endParaRPr lang="en-IN" sz="2400" dirty="0"/>
          </a:p>
          <a:p>
            <a:pPr algn="just">
              <a:lnSpc>
                <a:spcPct val="150000"/>
              </a:lnSpc>
            </a:pPr>
            <a:r>
              <a:rPr lang="en-IN" sz="2400" dirty="0" err="1"/>
              <a:t>भारतातील</a:t>
            </a:r>
            <a:r>
              <a:rPr lang="en-IN" sz="2400" dirty="0"/>
              <a:t> </a:t>
            </a:r>
            <a:r>
              <a:rPr lang="en-IN" sz="2400" dirty="0" err="1"/>
              <a:t>लोकसंख्येची</a:t>
            </a:r>
            <a:r>
              <a:rPr lang="en-IN" sz="2400" dirty="0"/>
              <a:t> </a:t>
            </a:r>
            <a:r>
              <a:rPr lang="en-IN" sz="2400" dirty="0" err="1"/>
              <a:t>घनता</a:t>
            </a:r>
            <a:r>
              <a:rPr lang="en-IN" sz="2400" dirty="0"/>
              <a:t>: 1951-117, 2001-325, 2011-382</a:t>
            </a:r>
          </a:p>
          <a:p>
            <a:pPr algn="just">
              <a:lnSpc>
                <a:spcPct val="150000"/>
              </a:lnSpc>
            </a:pPr>
            <a:r>
              <a:rPr lang="en-IN" sz="2400" dirty="0" err="1"/>
              <a:t>सर्वाधिक</a:t>
            </a:r>
            <a:r>
              <a:rPr lang="en-IN" sz="2400" dirty="0"/>
              <a:t> </a:t>
            </a:r>
            <a:r>
              <a:rPr lang="en-IN" sz="2400" dirty="0" err="1"/>
              <a:t>दिल्ली</a:t>
            </a:r>
            <a:r>
              <a:rPr lang="en-IN" sz="2400" dirty="0"/>
              <a:t> – 11,320, </a:t>
            </a:r>
            <a:r>
              <a:rPr lang="en-IN" sz="2400" dirty="0" err="1"/>
              <a:t>चंदिगड</a:t>
            </a:r>
            <a:r>
              <a:rPr lang="en-IN" sz="2400" dirty="0"/>
              <a:t> – 9258</a:t>
            </a:r>
          </a:p>
          <a:p>
            <a:pPr algn="just">
              <a:lnSpc>
                <a:spcPct val="150000"/>
              </a:lnSpc>
            </a:pPr>
            <a:r>
              <a:rPr lang="en-IN" sz="2400" dirty="0" err="1"/>
              <a:t>सर्वात</a:t>
            </a:r>
            <a:r>
              <a:rPr lang="en-IN" sz="2400" dirty="0"/>
              <a:t> </a:t>
            </a:r>
            <a:r>
              <a:rPr lang="en-IN" sz="2400" dirty="0" err="1"/>
              <a:t>कमी</a:t>
            </a:r>
            <a:r>
              <a:rPr lang="en-IN" sz="2400" dirty="0"/>
              <a:t> </a:t>
            </a:r>
            <a:r>
              <a:rPr lang="en-IN" sz="2400" dirty="0" err="1"/>
              <a:t>अरुणाचल</a:t>
            </a:r>
            <a:r>
              <a:rPr lang="en-IN" sz="2400" dirty="0"/>
              <a:t> </a:t>
            </a:r>
            <a:r>
              <a:rPr lang="en-IN" sz="2400" dirty="0" err="1"/>
              <a:t>प्रदेश</a:t>
            </a:r>
            <a:r>
              <a:rPr lang="en-IN" sz="2400" dirty="0"/>
              <a:t> – 17, </a:t>
            </a:r>
            <a:r>
              <a:rPr lang="en-IN" sz="2400" dirty="0" err="1"/>
              <a:t>अंदमान</a:t>
            </a:r>
            <a:r>
              <a:rPr lang="en-IN" sz="2400" dirty="0"/>
              <a:t> </a:t>
            </a:r>
            <a:r>
              <a:rPr lang="en-IN" sz="2400" dirty="0" err="1"/>
              <a:t>निकोबार</a:t>
            </a:r>
            <a:r>
              <a:rPr lang="en-IN" sz="2400" dirty="0"/>
              <a:t> – 46</a:t>
            </a:r>
          </a:p>
          <a:p>
            <a:pPr algn="just">
              <a:lnSpc>
                <a:spcPct val="150000"/>
              </a:lnSpc>
            </a:pPr>
            <a:r>
              <a:rPr lang="en-IN" sz="2400" dirty="0" err="1"/>
              <a:t>महाराष्ट्र</a:t>
            </a:r>
            <a:r>
              <a:rPr lang="en-IN" sz="2400" dirty="0"/>
              <a:t> – 365, (</a:t>
            </a:r>
            <a:r>
              <a:rPr lang="en-IN" sz="2400" dirty="0" err="1"/>
              <a:t>सर्वाधिक</a:t>
            </a:r>
            <a:r>
              <a:rPr lang="en-IN" sz="2400" dirty="0"/>
              <a:t> </a:t>
            </a:r>
            <a:r>
              <a:rPr lang="en-IN" sz="2400" dirty="0" err="1"/>
              <a:t>मुंबई</a:t>
            </a:r>
            <a:r>
              <a:rPr lang="en-IN" sz="2400" dirty="0"/>
              <a:t> </a:t>
            </a:r>
            <a:r>
              <a:rPr lang="en-IN" sz="2400" dirty="0" err="1"/>
              <a:t>उपनगर</a:t>
            </a:r>
            <a:r>
              <a:rPr lang="en-IN" sz="2400" dirty="0"/>
              <a:t> – 20,980, </a:t>
            </a:r>
            <a:r>
              <a:rPr lang="en-IN" sz="2400" dirty="0" err="1"/>
              <a:t>मुंबई</a:t>
            </a:r>
            <a:r>
              <a:rPr lang="en-IN" sz="2400" dirty="0"/>
              <a:t> </a:t>
            </a:r>
            <a:r>
              <a:rPr lang="en-IN" sz="2400" dirty="0" err="1"/>
              <a:t>शहर</a:t>
            </a:r>
            <a:r>
              <a:rPr lang="en-IN" sz="2400" dirty="0"/>
              <a:t> – 19,652)</a:t>
            </a:r>
          </a:p>
          <a:p>
            <a:pPr algn="just">
              <a:lnSpc>
                <a:spcPct val="150000"/>
              </a:lnSpc>
            </a:pPr>
            <a:r>
              <a:rPr lang="en-IN" sz="2400" dirty="0" err="1"/>
              <a:t>सर्वात</a:t>
            </a:r>
            <a:r>
              <a:rPr lang="en-IN" sz="2400" dirty="0"/>
              <a:t> </a:t>
            </a:r>
            <a:r>
              <a:rPr lang="en-IN" sz="2400" dirty="0" err="1"/>
              <a:t>कमी</a:t>
            </a:r>
            <a:r>
              <a:rPr lang="en-IN" sz="2400" dirty="0"/>
              <a:t> </a:t>
            </a:r>
            <a:r>
              <a:rPr lang="en-IN" sz="2400" dirty="0" err="1"/>
              <a:t>गडचिरोली</a:t>
            </a:r>
            <a:r>
              <a:rPr lang="en-IN" sz="2400" dirty="0"/>
              <a:t> – 74 </a:t>
            </a:r>
            <a:r>
              <a:rPr lang="en-IN" sz="2400" dirty="0" err="1"/>
              <a:t>त्यानंतर</a:t>
            </a:r>
            <a:r>
              <a:rPr lang="en-IN" sz="2400" dirty="0"/>
              <a:t> </a:t>
            </a:r>
            <a:r>
              <a:rPr lang="en-IN" sz="2400" dirty="0" err="1"/>
              <a:t>सिंधुदुर्ग</a:t>
            </a:r>
            <a:r>
              <a:rPr lang="en-IN" sz="2400" dirty="0"/>
              <a:t> - 163</a:t>
            </a:r>
          </a:p>
        </p:txBody>
      </p:sp>
    </p:spTree>
    <p:extLst>
      <p:ext uri="{BB962C8B-B14F-4D97-AF65-F5344CB8AC3E}">
        <p14:creationId xmlns:p14="http://schemas.microsoft.com/office/powerpoint/2010/main" val="123886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8C60687-F283-0013-96A7-09019C3CF265}"/>
              </a:ext>
            </a:extLst>
          </p:cNvPr>
          <p:cNvSpPr txBox="1"/>
          <p:nvPr/>
        </p:nvSpPr>
        <p:spPr>
          <a:xfrm>
            <a:off x="466165" y="609600"/>
            <a:ext cx="11232776" cy="5544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sz="2000" dirty="0" err="1"/>
              <a:t>एकुण</a:t>
            </a:r>
            <a:r>
              <a:rPr lang="en-IN" sz="2000" dirty="0"/>
              <a:t> </a:t>
            </a:r>
            <a:r>
              <a:rPr lang="en-IN" sz="2000" dirty="0" err="1"/>
              <a:t>लोकसंख्या</a:t>
            </a:r>
            <a:r>
              <a:rPr lang="en-IN" sz="2000" dirty="0"/>
              <a:t> : 121,08,54,377 – 1 </a:t>
            </a:r>
            <a:r>
              <a:rPr lang="en-IN" sz="2000" dirty="0" err="1"/>
              <a:t>अब्ज</a:t>
            </a:r>
            <a:r>
              <a:rPr lang="en-IN" sz="2000" dirty="0"/>
              <a:t> 21 </a:t>
            </a:r>
            <a:r>
              <a:rPr lang="en-IN" sz="2000" dirty="0" err="1"/>
              <a:t>कोटी</a:t>
            </a:r>
            <a:r>
              <a:rPr lang="en-IN" sz="2000" dirty="0"/>
              <a:t> (121 </a:t>
            </a:r>
            <a:r>
              <a:rPr lang="en-IN" sz="2000" dirty="0" err="1"/>
              <a:t>कोटी</a:t>
            </a:r>
            <a:r>
              <a:rPr lang="en-IN" sz="2000" dirty="0"/>
              <a:t>) 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sz="2000" dirty="0" err="1"/>
              <a:t>ग्रामीण</a:t>
            </a:r>
            <a:r>
              <a:rPr lang="en-IN" sz="2000" dirty="0"/>
              <a:t> – 83.34 </a:t>
            </a:r>
            <a:r>
              <a:rPr lang="en-IN" sz="2000" dirty="0" err="1"/>
              <a:t>कोटी</a:t>
            </a:r>
            <a:r>
              <a:rPr lang="en-IN" sz="2000" dirty="0"/>
              <a:t> 68.8%, 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sz="2000" dirty="0" err="1"/>
              <a:t>शहरी</a:t>
            </a:r>
            <a:r>
              <a:rPr lang="en-IN" sz="2000" dirty="0"/>
              <a:t> – 37.71 </a:t>
            </a:r>
            <a:r>
              <a:rPr lang="en-IN" sz="2000" dirty="0" err="1"/>
              <a:t>कोटी</a:t>
            </a:r>
            <a:r>
              <a:rPr lang="en-IN" sz="2000" dirty="0"/>
              <a:t> 31.2 % 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sz="2000" dirty="0" err="1"/>
              <a:t>पुरुष</a:t>
            </a:r>
            <a:r>
              <a:rPr lang="en-IN" sz="2000" dirty="0"/>
              <a:t>: 62,32,70,258 (51.47 %) 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sz="2000" dirty="0" err="1"/>
              <a:t>स्त्रिया</a:t>
            </a:r>
            <a:r>
              <a:rPr lang="en-IN" sz="2000" dirty="0"/>
              <a:t> : 58,75,84,719 (48.52 %)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IN" sz="2000" dirty="0" err="1"/>
              <a:t>वयोगट</a:t>
            </a:r>
            <a:r>
              <a:rPr lang="en-IN" sz="2000" dirty="0"/>
              <a:t> </a:t>
            </a:r>
            <a:r>
              <a:rPr lang="en-IN" sz="2000" dirty="0" err="1"/>
              <a:t>निहाय</a:t>
            </a:r>
            <a:r>
              <a:rPr lang="en-IN" sz="2000" dirty="0"/>
              <a:t> </a:t>
            </a:r>
            <a:r>
              <a:rPr lang="en-IN" sz="2000" dirty="0" err="1"/>
              <a:t>लोकसंख्यचे</a:t>
            </a:r>
            <a:r>
              <a:rPr lang="en-IN" sz="2000" dirty="0"/>
              <a:t> </a:t>
            </a:r>
            <a:r>
              <a:rPr lang="en-IN" sz="2000" dirty="0" err="1"/>
              <a:t>प्रमाण</a:t>
            </a:r>
            <a:endParaRPr lang="en-IN" sz="2000" dirty="0"/>
          </a:p>
          <a:p>
            <a:pPr marL="800100" lvl="1" indent="-342900">
              <a:lnSpc>
                <a:spcPct val="200000"/>
              </a:lnSpc>
              <a:buFont typeface="+mj-lt"/>
              <a:buAutoNum type="arabicPeriod"/>
            </a:pPr>
            <a:r>
              <a:rPr lang="en-IN" sz="2000" dirty="0"/>
              <a:t>0-14 : 30.80 %</a:t>
            </a:r>
          </a:p>
          <a:p>
            <a:pPr marL="800100" lvl="1" indent="-342900">
              <a:lnSpc>
                <a:spcPct val="200000"/>
              </a:lnSpc>
              <a:buFont typeface="+mj-lt"/>
              <a:buAutoNum type="arabicPeriod"/>
            </a:pPr>
            <a:r>
              <a:rPr lang="en-IN" sz="2000" dirty="0"/>
              <a:t>15-59 : 60.30 %</a:t>
            </a:r>
          </a:p>
          <a:p>
            <a:pPr marL="800100" lvl="1" indent="-342900">
              <a:lnSpc>
                <a:spcPct val="200000"/>
              </a:lnSpc>
              <a:buFont typeface="+mj-lt"/>
              <a:buAutoNum type="arabicPeriod"/>
            </a:pPr>
            <a:r>
              <a:rPr lang="en-IN" sz="2000" dirty="0"/>
              <a:t>60 </a:t>
            </a:r>
            <a:r>
              <a:rPr lang="en-IN" sz="2000" dirty="0" err="1"/>
              <a:t>पेक्षा</a:t>
            </a:r>
            <a:r>
              <a:rPr lang="en-IN" sz="2000" dirty="0"/>
              <a:t> </a:t>
            </a:r>
            <a:r>
              <a:rPr lang="en-IN" sz="2000" dirty="0" err="1"/>
              <a:t>जास्त</a:t>
            </a:r>
            <a:r>
              <a:rPr lang="en-IN" sz="2000" dirty="0"/>
              <a:t> : 8.60 %</a:t>
            </a:r>
          </a:p>
        </p:txBody>
      </p:sp>
    </p:spTree>
    <p:extLst>
      <p:ext uri="{BB962C8B-B14F-4D97-AF65-F5344CB8AC3E}">
        <p14:creationId xmlns:p14="http://schemas.microsoft.com/office/powerpoint/2010/main" val="195803095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4E9AD01-70EF-9D2F-5724-E7F763567F05}"/>
              </a:ext>
            </a:extLst>
          </p:cNvPr>
          <p:cNvSpPr txBox="1"/>
          <p:nvPr/>
        </p:nvSpPr>
        <p:spPr>
          <a:xfrm>
            <a:off x="331694" y="645462"/>
            <a:ext cx="11483788" cy="544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IN" dirty="0" err="1"/>
              <a:t>सर्वाधिक</a:t>
            </a:r>
            <a:r>
              <a:rPr lang="en-IN" dirty="0"/>
              <a:t> </a:t>
            </a:r>
            <a:r>
              <a:rPr lang="en-IN" dirty="0" err="1"/>
              <a:t>लोकसंख्येची</a:t>
            </a:r>
            <a:r>
              <a:rPr lang="en-IN" dirty="0"/>
              <a:t> </a:t>
            </a:r>
            <a:r>
              <a:rPr lang="en-IN" dirty="0" err="1"/>
              <a:t>राज्ये</a:t>
            </a:r>
            <a:r>
              <a:rPr lang="en-IN" dirty="0"/>
              <a:t>:</a:t>
            </a:r>
          </a:p>
          <a:p>
            <a:pPr marL="800100" lvl="1" indent="-342900">
              <a:lnSpc>
                <a:spcPct val="150000"/>
              </a:lnSpc>
              <a:buAutoNum type="arabicPeriod"/>
            </a:pPr>
            <a:r>
              <a:rPr lang="en-IN" dirty="0" err="1"/>
              <a:t>उत्तर</a:t>
            </a:r>
            <a:r>
              <a:rPr lang="en-IN" dirty="0"/>
              <a:t> </a:t>
            </a:r>
            <a:r>
              <a:rPr lang="en-IN" dirty="0" err="1"/>
              <a:t>प्रदेश</a:t>
            </a:r>
            <a:r>
              <a:rPr lang="en-IN" dirty="0"/>
              <a:t>: 19.98 </a:t>
            </a:r>
            <a:r>
              <a:rPr lang="en-IN" dirty="0" err="1"/>
              <a:t>कोटी</a:t>
            </a:r>
            <a:r>
              <a:rPr lang="en-IN" dirty="0"/>
              <a:t> (16.5 %)</a:t>
            </a:r>
          </a:p>
          <a:p>
            <a:pPr marL="800100" lvl="1" indent="-342900">
              <a:lnSpc>
                <a:spcPct val="150000"/>
              </a:lnSpc>
              <a:buAutoNum type="arabicPeriod"/>
            </a:pPr>
            <a:r>
              <a:rPr lang="en-IN" dirty="0" err="1"/>
              <a:t>महाराष्ट्र</a:t>
            </a:r>
            <a:r>
              <a:rPr lang="en-IN" dirty="0"/>
              <a:t>: 11.24 </a:t>
            </a:r>
            <a:r>
              <a:rPr lang="en-IN" dirty="0" err="1"/>
              <a:t>कोटी</a:t>
            </a:r>
            <a:r>
              <a:rPr lang="en-IN" dirty="0"/>
              <a:t> (9.2 %)</a:t>
            </a:r>
          </a:p>
          <a:p>
            <a:pPr marL="800100" lvl="1" indent="-342900">
              <a:lnSpc>
                <a:spcPct val="150000"/>
              </a:lnSpc>
              <a:buAutoNum type="arabicPeriod"/>
            </a:pPr>
            <a:r>
              <a:rPr lang="en-IN" dirty="0" err="1"/>
              <a:t>बिहार</a:t>
            </a:r>
            <a:r>
              <a:rPr lang="en-IN" dirty="0"/>
              <a:t>: 10.40 </a:t>
            </a:r>
            <a:r>
              <a:rPr lang="en-IN" dirty="0" err="1"/>
              <a:t>कोटी</a:t>
            </a:r>
            <a:r>
              <a:rPr lang="en-IN" dirty="0"/>
              <a:t> (8.60 %)</a:t>
            </a:r>
          </a:p>
          <a:p>
            <a:pPr marL="800100" lvl="1" indent="-342900">
              <a:lnSpc>
                <a:spcPct val="150000"/>
              </a:lnSpc>
              <a:buAutoNum type="arabicPeriod"/>
            </a:pPr>
            <a:r>
              <a:rPr lang="en-IN" dirty="0" err="1"/>
              <a:t>पश्चिम</a:t>
            </a:r>
            <a:r>
              <a:rPr lang="en-IN" dirty="0"/>
              <a:t> </a:t>
            </a:r>
            <a:r>
              <a:rPr lang="en-IN" dirty="0" err="1"/>
              <a:t>बंगाल</a:t>
            </a:r>
            <a:r>
              <a:rPr lang="en-IN" dirty="0"/>
              <a:t>: 9.13 </a:t>
            </a:r>
            <a:r>
              <a:rPr lang="en-IN" dirty="0" err="1"/>
              <a:t>कोटी</a:t>
            </a:r>
            <a:r>
              <a:rPr lang="en-IN" dirty="0"/>
              <a:t> (7.54 %)</a:t>
            </a:r>
          </a:p>
          <a:p>
            <a:pPr marL="800100" lvl="1" indent="-342900">
              <a:lnSpc>
                <a:spcPct val="150000"/>
              </a:lnSpc>
              <a:buAutoNum type="arabicPeriod"/>
            </a:pPr>
            <a:r>
              <a:rPr lang="en-IN" dirty="0" err="1"/>
              <a:t>आंध्र</a:t>
            </a:r>
            <a:r>
              <a:rPr lang="en-IN" dirty="0"/>
              <a:t> </a:t>
            </a:r>
            <a:r>
              <a:rPr lang="en-IN" dirty="0" err="1"/>
              <a:t>प्रदेश</a:t>
            </a:r>
            <a:r>
              <a:rPr lang="en-IN" dirty="0"/>
              <a:t>: 8.45 </a:t>
            </a:r>
            <a:r>
              <a:rPr lang="en-IN" dirty="0" err="1"/>
              <a:t>कोटी</a:t>
            </a:r>
            <a:r>
              <a:rPr lang="en-IN" dirty="0"/>
              <a:t> (6.99 %)</a:t>
            </a:r>
          </a:p>
          <a:p>
            <a:pPr>
              <a:lnSpc>
                <a:spcPct val="150000"/>
              </a:lnSpc>
            </a:pPr>
            <a:endParaRPr lang="en-IN" dirty="0"/>
          </a:p>
          <a:p>
            <a:pPr>
              <a:lnSpc>
                <a:spcPct val="150000"/>
              </a:lnSpc>
            </a:pPr>
            <a:r>
              <a:rPr lang="en-IN" dirty="0" err="1"/>
              <a:t>सर्वात</a:t>
            </a:r>
            <a:r>
              <a:rPr lang="en-IN" dirty="0"/>
              <a:t> </a:t>
            </a:r>
            <a:r>
              <a:rPr lang="en-IN" dirty="0" err="1"/>
              <a:t>कमी</a:t>
            </a:r>
            <a:r>
              <a:rPr lang="en-IN" dirty="0"/>
              <a:t> </a:t>
            </a:r>
            <a:r>
              <a:rPr lang="en-IN" dirty="0" err="1"/>
              <a:t>लोकसंख्येची</a:t>
            </a:r>
            <a:r>
              <a:rPr lang="en-IN" dirty="0"/>
              <a:t> </a:t>
            </a:r>
            <a:r>
              <a:rPr lang="en-IN" dirty="0" err="1"/>
              <a:t>राज्ये</a:t>
            </a:r>
            <a:r>
              <a:rPr lang="en-IN" dirty="0"/>
              <a:t>:</a:t>
            </a:r>
          </a:p>
          <a:p>
            <a:pPr marL="800100" lvl="1" indent="-342900">
              <a:lnSpc>
                <a:spcPct val="150000"/>
              </a:lnSpc>
              <a:buFont typeface="+mj-lt"/>
              <a:buAutoNum type="arabicPeriod"/>
            </a:pPr>
            <a:r>
              <a:rPr lang="en-IN" dirty="0" err="1"/>
              <a:t>लक्षव्दिप</a:t>
            </a:r>
            <a:r>
              <a:rPr lang="en-IN" dirty="0"/>
              <a:t>: 64,473</a:t>
            </a:r>
          </a:p>
          <a:p>
            <a:pPr marL="800100" lvl="1" indent="-342900">
              <a:lnSpc>
                <a:spcPct val="150000"/>
              </a:lnSpc>
              <a:buFont typeface="+mj-lt"/>
              <a:buAutoNum type="arabicPeriod"/>
            </a:pPr>
            <a:r>
              <a:rPr lang="en-IN" dirty="0" err="1"/>
              <a:t>दमण</a:t>
            </a:r>
            <a:r>
              <a:rPr lang="en-IN" dirty="0"/>
              <a:t> </a:t>
            </a:r>
            <a:r>
              <a:rPr lang="en-IN" dirty="0" err="1"/>
              <a:t>आणि</a:t>
            </a:r>
            <a:r>
              <a:rPr lang="en-IN" dirty="0"/>
              <a:t> </a:t>
            </a:r>
            <a:r>
              <a:rPr lang="en-IN" dirty="0" err="1"/>
              <a:t>दीव</a:t>
            </a:r>
            <a:r>
              <a:rPr lang="en-IN" dirty="0"/>
              <a:t>: 2,43,709</a:t>
            </a:r>
          </a:p>
          <a:p>
            <a:pPr marL="800100" lvl="1" indent="-342900">
              <a:lnSpc>
                <a:spcPct val="150000"/>
              </a:lnSpc>
              <a:buFont typeface="+mj-lt"/>
              <a:buAutoNum type="arabicPeriod"/>
            </a:pPr>
            <a:r>
              <a:rPr lang="en-IN" dirty="0" err="1"/>
              <a:t>दादरा</a:t>
            </a:r>
            <a:r>
              <a:rPr lang="en-IN" dirty="0"/>
              <a:t> व </a:t>
            </a:r>
            <a:r>
              <a:rPr lang="en-IN" dirty="0" err="1"/>
              <a:t>नगर</a:t>
            </a:r>
            <a:r>
              <a:rPr lang="en-IN" dirty="0"/>
              <a:t> </a:t>
            </a:r>
            <a:r>
              <a:rPr lang="en-IN" dirty="0" err="1"/>
              <a:t>हवेली</a:t>
            </a:r>
            <a:r>
              <a:rPr lang="en-IN" dirty="0"/>
              <a:t>: 3,80,581</a:t>
            </a:r>
          </a:p>
          <a:p>
            <a:pPr marL="800100" lvl="1" indent="-342900">
              <a:lnSpc>
                <a:spcPct val="150000"/>
              </a:lnSpc>
              <a:buFont typeface="+mj-lt"/>
              <a:buAutoNum type="arabicPeriod"/>
            </a:pPr>
            <a:r>
              <a:rPr lang="en-IN" dirty="0" err="1"/>
              <a:t>अंदमान</a:t>
            </a:r>
            <a:r>
              <a:rPr lang="en-IN" dirty="0"/>
              <a:t> </a:t>
            </a:r>
            <a:r>
              <a:rPr lang="en-IN" dirty="0" err="1"/>
              <a:t>आणि</a:t>
            </a:r>
            <a:r>
              <a:rPr lang="en-IN" dirty="0"/>
              <a:t> </a:t>
            </a:r>
            <a:r>
              <a:rPr lang="en-IN" dirty="0" err="1"/>
              <a:t>निकोबार</a:t>
            </a:r>
            <a:r>
              <a:rPr lang="en-IN" dirty="0"/>
              <a:t>: 3,80,581</a:t>
            </a:r>
          </a:p>
          <a:p>
            <a:pPr marL="800100" lvl="1" indent="-342900">
              <a:lnSpc>
                <a:spcPct val="150000"/>
              </a:lnSpc>
              <a:buFont typeface="+mj-lt"/>
              <a:buAutoNum type="arabicPeriod"/>
            </a:pPr>
            <a:r>
              <a:rPr lang="en-IN" dirty="0" err="1"/>
              <a:t>सिक्कीम</a:t>
            </a:r>
            <a:r>
              <a:rPr lang="en-IN" dirty="0"/>
              <a:t>: 6,10,577</a:t>
            </a:r>
          </a:p>
        </p:txBody>
      </p:sp>
    </p:spTree>
    <p:extLst>
      <p:ext uri="{BB962C8B-B14F-4D97-AF65-F5344CB8AC3E}">
        <p14:creationId xmlns:p14="http://schemas.microsoft.com/office/powerpoint/2010/main" val="340258111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1AF072-A351-DEB2-C0D9-459692B72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2725"/>
            <a:ext cx="10515600" cy="1325563"/>
          </a:xfrm>
        </p:spPr>
        <p:txBody>
          <a:bodyPr/>
          <a:lstStyle/>
          <a:p>
            <a:r>
              <a:rPr lang="en-IN" dirty="0" err="1"/>
              <a:t>लोकसंख्येची</a:t>
            </a:r>
            <a:r>
              <a:rPr lang="en-IN" dirty="0"/>
              <a:t> </a:t>
            </a:r>
            <a:r>
              <a:rPr lang="en-IN" dirty="0" err="1"/>
              <a:t>घनता</a:t>
            </a:r>
            <a:r>
              <a:rPr lang="en-IN" dirty="0"/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D9BBA2-5A43-E727-FE0F-A76AEAE82C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6071"/>
            <a:ext cx="10515600" cy="5065058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</a:pPr>
            <a:r>
              <a:rPr lang="en-IN" sz="1800" dirty="0" err="1"/>
              <a:t>सर्वाधिक</a:t>
            </a:r>
            <a:r>
              <a:rPr lang="en-IN" sz="1800" dirty="0"/>
              <a:t> </a:t>
            </a:r>
            <a:r>
              <a:rPr lang="en-IN" sz="1800" dirty="0" err="1"/>
              <a:t>घनता</a:t>
            </a:r>
            <a:endParaRPr lang="en-IN" sz="1800" dirty="0"/>
          </a:p>
          <a:p>
            <a:pPr marL="971550" lvl="1" indent="-514350">
              <a:lnSpc>
                <a:spcPct val="150000"/>
              </a:lnSpc>
              <a:buAutoNum type="arabicPeriod"/>
            </a:pPr>
            <a:r>
              <a:rPr lang="en-IN" sz="1600" dirty="0" err="1"/>
              <a:t>दिल्ली</a:t>
            </a:r>
            <a:r>
              <a:rPr lang="en-IN" sz="1600" dirty="0"/>
              <a:t> – 11320</a:t>
            </a:r>
          </a:p>
          <a:p>
            <a:pPr marL="971550" lvl="1" indent="-514350">
              <a:lnSpc>
                <a:spcPct val="150000"/>
              </a:lnSpc>
              <a:buAutoNum type="arabicPeriod"/>
            </a:pPr>
            <a:r>
              <a:rPr lang="en-IN" sz="1600" dirty="0" err="1"/>
              <a:t>चंदीगड</a:t>
            </a:r>
            <a:r>
              <a:rPr lang="en-IN" sz="1600" dirty="0"/>
              <a:t> – 9258</a:t>
            </a:r>
          </a:p>
          <a:p>
            <a:pPr marL="971550" lvl="1" indent="-514350">
              <a:lnSpc>
                <a:spcPct val="150000"/>
              </a:lnSpc>
              <a:buAutoNum type="arabicPeriod"/>
            </a:pPr>
            <a:r>
              <a:rPr lang="en-IN" sz="1600" dirty="0" err="1"/>
              <a:t>पाँडेचरी</a:t>
            </a:r>
            <a:r>
              <a:rPr lang="en-IN" sz="1600" dirty="0"/>
              <a:t> – 2605</a:t>
            </a:r>
          </a:p>
          <a:p>
            <a:pPr marL="971550" lvl="1" indent="-514350">
              <a:lnSpc>
                <a:spcPct val="150000"/>
              </a:lnSpc>
              <a:buAutoNum type="arabicPeriod"/>
            </a:pPr>
            <a:r>
              <a:rPr lang="en-IN" sz="1600" dirty="0" err="1"/>
              <a:t>दिव</a:t>
            </a:r>
            <a:r>
              <a:rPr lang="en-IN" sz="1600" dirty="0"/>
              <a:t> – </a:t>
            </a:r>
            <a:r>
              <a:rPr lang="en-IN" sz="1600" dirty="0" err="1"/>
              <a:t>दमण</a:t>
            </a:r>
            <a:r>
              <a:rPr lang="en-IN" sz="1600" dirty="0"/>
              <a:t> – 2191</a:t>
            </a:r>
          </a:p>
          <a:p>
            <a:pPr marL="971550" lvl="1" indent="-514350">
              <a:lnSpc>
                <a:spcPct val="150000"/>
              </a:lnSpc>
              <a:buAutoNum type="arabicPeriod"/>
            </a:pPr>
            <a:r>
              <a:rPr lang="en-IN" sz="1600" dirty="0" err="1"/>
              <a:t>लक्षव्दिप</a:t>
            </a:r>
            <a:r>
              <a:rPr lang="en-IN" sz="1600" dirty="0"/>
              <a:t> – 2015</a:t>
            </a:r>
          </a:p>
          <a:p>
            <a:pPr marL="0" indent="0">
              <a:lnSpc>
                <a:spcPct val="150000"/>
              </a:lnSpc>
              <a:buNone/>
            </a:pPr>
            <a:endParaRPr lang="en-IN" sz="1800" dirty="0"/>
          </a:p>
          <a:p>
            <a:pPr>
              <a:lnSpc>
                <a:spcPct val="150000"/>
              </a:lnSpc>
            </a:pPr>
            <a:r>
              <a:rPr lang="en-IN" sz="1800" dirty="0" err="1"/>
              <a:t>सर्वात</a:t>
            </a:r>
            <a:r>
              <a:rPr lang="en-IN" sz="1800" dirty="0"/>
              <a:t> </a:t>
            </a:r>
            <a:r>
              <a:rPr lang="en-IN" sz="1800" dirty="0" err="1"/>
              <a:t>कमी</a:t>
            </a:r>
            <a:r>
              <a:rPr lang="en-IN" sz="1800" dirty="0"/>
              <a:t> </a:t>
            </a:r>
            <a:r>
              <a:rPr lang="en-IN" sz="1800" dirty="0" err="1"/>
              <a:t>घनता</a:t>
            </a:r>
            <a:endParaRPr lang="en-IN" sz="1800" dirty="0"/>
          </a:p>
          <a:p>
            <a:pPr marL="971550" lvl="1" indent="-514350">
              <a:lnSpc>
                <a:spcPct val="150000"/>
              </a:lnSpc>
              <a:buFont typeface="+mj-lt"/>
              <a:buAutoNum type="arabicPeriod"/>
            </a:pPr>
            <a:r>
              <a:rPr lang="en-IN" sz="1600" dirty="0" err="1"/>
              <a:t>अरुणाचल</a:t>
            </a:r>
            <a:r>
              <a:rPr lang="en-IN" sz="1600" dirty="0"/>
              <a:t> </a:t>
            </a:r>
            <a:r>
              <a:rPr lang="en-IN" sz="1600" dirty="0" err="1"/>
              <a:t>प्रदेश</a:t>
            </a:r>
            <a:r>
              <a:rPr lang="en-IN" sz="1600" dirty="0"/>
              <a:t> – 17</a:t>
            </a:r>
          </a:p>
          <a:p>
            <a:pPr marL="971550" lvl="1" indent="-514350">
              <a:lnSpc>
                <a:spcPct val="150000"/>
              </a:lnSpc>
              <a:buFont typeface="+mj-lt"/>
              <a:buAutoNum type="arabicPeriod"/>
            </a:pPr>
            <a:r>
              <a:rPr lang="en-IN" sz="1600" dirty="0" err="1"/>
              <a:t>अंदमान-निकोबार</a:t>
            </a:r>
            <a:r>
              <a:rPr lang="en-IN" sz="1600" dirty="0"/>
              <a:t> – 46</a:t>
            </a:r>
          </a:p>
          <a:p>
            <a:pPr marL="971550" lvl="1" indent="-514350">
              <a:lnSpc>
                <a:spcPct val="150000"/>
              </a:lnSpc>
              <a:buFont typeface="+mj-lt"/>
              <a:buAutoNum type="arabicPeriod"/>
            </a:pPr>
            <a:r>
              <a:rPr lang="en-IN" sz="1600" dirty="0" err="1"/>
              <a:t>मिझोरम</a:t>
            </a:r>
            <a:r>
              <a:rPr lang="en-IN" sz="1600" dirty="0"/>
              <a:t> – 52</a:t>
            </a:r>
          </a:p>
          <a:p>
            <a:pPr marL="971550" lvl="1" indent="-514350">
              <a:lnSpc>
                <a:spcPct val="150000"/>
              </a:lnSpc>
              <a:buFont typeface="+mj-lt"/>
              <a:buAutoNum type="arabicPeriod"/>
            </a:pPr>
            <a:r>
              <a:rPr lang="en-IN" sz="1600" dirty="0" err="1"/>
              <a:t>सिक्कीम</a:t>
            </a:r>
            <a:r>
              <a:rPr lang="en-IN" sz="1600" dirty="0"/>
              <a:t> – 86</a:t>
            </a:r>
          </a:p>
          <a:p>
            <a:pPr marL="971550" lvl="1" indent="-514350">
              <a:lnSpc>
                <a:spcPct val="150000"/>
              </a:lnSpc>
              <a:buFont typeface="+mj-lt"/>
              <a:buAutoNum type="arabicPeriod"/>
            </a:pPr>
            <a:r>
              <a:rPr lang="en-IN" sz="1600" dirty="0" err="1"/>
              <a:t>नागालँड</a:t>
            </a:r>
            <a:r>
              <a:rPr lang="en-IN" sz="1600" dirty="0"/>
              <a:t> – 119</a:t>
            </a:r>
          </a:p>
        </p:txBody>
      </p:sp>
    </p:spTree>
    <p:extLst>
      <p:ext uri="{BB962C8B-B14F-4D97-AF65-F5344CB8AC3E}">
        <p14:creationId xmlns:p14="http://schemas.microsoft.com/office/powerpoint/2010/main" val="86672435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C40DC6-E84A-E554-DC49-8E87FABB2C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en-IN" sz="3600" dirty="0" err="1"/>
              <a:t>साक्षरता</a:t>
            </a:r>
            <a:r>
              <a:rPr lang="en-IN" sz="3600" dirty="0"/>
              <a:t> – 72.98 %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4F0023-E43F-C540-A26B-167B274111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046" y="2814912"/>
            <a:ext cx="2729754" cy="2796989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IN" sz="1800" dirty="0" err="1"/>
              <a:t>सर्वाधिक</a:t>
            </a:r>
            <a:r>
              <a:rPr lang="en-IN" sz="1800" dirty="0"/>
              <a:t> </a:t>
            </a:r>
            <a:r>
              <a:rPr lang="en-IN" sz="1800" dirty="0" err="1"/>
              <a:t>साक्षरता</a:t>
            </a:r>
            <a:endParaRPr lang="en-IN" sz="1800" dirty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IN" sz="1800" dirty="0" err="1"/>
              <a:t>केरळ</a:t>
            </a:r>
            <a:r>
              <a:rPr lang="en-IN" sz="1800" dirty="0"/>
              <a:t> – 94 %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IN" sz="1800" dirty="0" err="1"/>
              <a:t>लक्षव्दिप</a:t>
            </a:r>
            <a:r>
              <a:rPr lang="en-IN" sz="1800" dirty="0"/>
              <a:t> – 91.85 %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IN" sz="1800" dirty="0" err="1"/>
              <a:t>मिझोरम</a:t>
            </a:r>
            <a:r>
              <a:rPr lang="en-IN" sz="1800" dirty="0"/>
              <a:t> – 91.33 %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IN" sz="1800" dirty="0" err="1"/>
              <a:t>गोवा</a:t>
            </a:r>
            <a:r>
              <a:rPr lang="en-IN" sz="1800" dirty="0"/>
              <a:t> – 88.7 %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IN" sz="1800" dirty="0" err="1"/>
              <a:t>त्रिपुरा</a:t>
            </a:r>
            <a:r>
              <a:rPr lang="en-IN" sz="1800" dirty="0"/>
              <a:t> – 87.22 %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D4CF7FC0-0C05-BB37-E30E-398D35E84837}"/>
              </a:ext>
            </a:extLst>
          </p:cNvPr>
          <p:cNvCxnSpPr/>
          <p:nvPr/>
        </p:nvCxnSpPr>
        <p:spPr>
          <a:xfrm>
            <a:off x="6096000" y="1308847"/>
            <a:ext cx="0" cy="8964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84E798C-CF41-88F8-A626-DE4099F1124C}"/>
              </a:ext>
            </a:extLst>
          </p:cNvPr>
          <p:cNvCxnSpPr/>
          <p:nvPr/>
        </p:nvCxnSpPr>
        <p:spPr>
          <a:xfrm>
            <a:off x="1470212" y="2214277"/>
            <a:ext cx="896470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6B699D84-2CBD-493A-CB3E-3555526415EB}"/>
              </a:ext>
            </a:extLst>
          </p:cNvPr>
          <p:cNvCxnSpPr>
            <a:cxnSpLocks/>
          </p:cNvCxnSpPr>
          <p:nvPr/>
        </p:nvCxnSpPr>
        <p:spPr>
          <a:xfrm>
            <a:off x="1470212" y="2214277"/>
            <a:ext cx="8964" cy="4482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4D8985EF-B2A4-8D1B-00B8-2D6BE47067E5}"/>
              </a:ext>
            </a:extLst>
          </p:cNvPr>
          <p:cNvCxnSpPr/>
          <p:nvPr/>
        </p:nvCxnSpPr>
        <p:spPr>
          <a:xfrm>
            <a:off x="5970495" y="2223239"/>
            <a:ext cx="0" cy="4930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8C99B680-1C8B-5ED1-B642-892887C139CC}"/>
              </a:ext>
            </a:extLst>
          </p:cNvPr>
          <p:cNvCxnSpPr>
            <a:cxnSpLocks/>
          </p:cNvCxnSpPr>
          <p:nvPr/>
        </p:nvCxnSpPr>
        <p:spPr>
          <a:xfrm>
            <a:off x="10434921" y="2214277"/>
            <a:ext cx="0" cy="4930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3407F500-0690-2725-6A37-57F65F4A3A55}"/>
              </a:ext>
            </a:extLst>
          </p:cNvPr>
          <p:cNvSpPr txBox="1">
            <a:spLocks/>
          </p:cNvSpPr>
          <p:nvPr/>
        </p:nvSpPr>
        <p:spPr>
          <a:xfrm>
            <a:off x="4773704" y="2805948"/>
            <a:ext cx="2729754" cy="27969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IN" sz="1800" dirty="0" err="1"/>
              <a:t>सर्वातकमी</a:t>
            </a:r>
            <a:r>
              <a:rPr lang="en-IN" sz="1800" dirty="0"/>
              <a:t> </a:t>
            </a:r>
            <a:r>
              <a:rPr lang="en-IN" sz="1800" dirty="0" err="1"/>
              <a:t>साक्षरता</a:t>
            </a:r>
            <a:endParaRPr lang="en-IN" sz="1800" dirty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IN" sz="1800" dirty="0" err="1"/>
              <a:t>बिहार</a:t>
            </a:r>
            <a:r>
              <a:rPr lang="en-IN" sz="1800" dirty="0"/>
              <a:t> – 61.8  %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IN" sz="1800" dirty="0" err="1"/>
              <a:t>अरुणाचलप्रदेश</a:t>
            </a:r>
            <a:r>
              <a:rPr lang="en-IN" sz="1800" dirty="0"/>
              <a:t> – 65.38 %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IN" sz="1800" dirty="0" err="1"/>
              <a:t>राजस्थान</a:t>
            </a:r>
            <a:r>
              <a:rPr lang="en-IN" sz="1800" dirty="0"/>
              <a:t> – 66.11 %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IN" sz="1800" dirty="0" err="1"/>
              <a:t>झारखंड</a:t>
            </a:r>
            <a:r>
              <a:rPr lang="en-IN" sz="1800" dirty="0"/>
              <a:t> – 66.41 %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IN" sz="1800" dirty="0" err="1"/>
              <a:t>मणिपूर</a:t>
            </a:r>
            <a:r>
              <a:rPr lang="en-IN" sz="1800" dirty="0"/>
              <a:t> – 66.82 %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B3433859-EA7B-6AE1-2FC2-8854D006B1C6}"/>
              </a:ext>
            </a:extLst>
          </p:cNvPr>
          <p:cNvSpPr txBox="1">
            <a:spLocks/>
          </p:cNvSpPr>
          <p:nvPr/>
        </p:nvSpPr>
        <p:spPr>
          <a:xfrm>
            <a:off x="8915397" y="2814910"/>
            <a:ext cx="2729754" cy="38189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IN" sz="1800" dirty="0" err="1"/>
              <a:t>धर्मनिहाय</a:t>
            </a:r>
            <a:r>
              <a:rPr lang="en-IN" sz="1800" dirty="0"/>
              <a:t> </a:t>
            </a:r>
            <a:r>
              <a:rPr lang="en-IN" sz="1800" dirty="0" err="1"/>
              <a:t>साक्षरता</a:t>
            </a:r>
            <a:endParaRPr lang="en-IN" sz="1800" dirty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IN" sz="1800" dirty="0" err="1"/>
              <a:t>हिंदू</a:t>
            </a:r>
            <a:r>
              <a:rPr lang="en-IN" sz="1800" dirty="0"/>
              <a:t> – 73.3 %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IN" sz="1800" dirty="0" err="1"/>
              <a:t>मुस्लिम</a:t>
            </a:r>
            <a:r>
              <a:rPr lang="en-IN" sz="1800" dirty="0"/>
              <a:t> – 68.5 %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IN" sz="1800" dirty="0" err="1"/>
              <a:t>ख्रिश्चन</a:t>
            </a:r>
            <a:r>
              <a:rPr lang="en-IN" sz="1800" dirty="0"/>
              <a:t> – 84.5 %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IN" sz="1800" dirty="0" err="1"/>
              <a:t>शीख</a:t>
            </a:r>
            <a:r>
              <a:rPr lang="en-IN" sz="1800" dirty="0"/>
              <a:t> – 75.4 %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IN" sz="1800" dirty="0" err="1"/>
              <a:t>बौध्द</a:t>
            </a:r>
            <a:r>
              <a:rPr lang="en-IN" sz="1800" dirty="0"/>
              <a:t> - 81.3 %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IN" sz="1800" dirty="0" err="1"/>
              <a:t>जैन</a:t>
            </a:r>
            <a:r>
              <a:rPr lang="en-IN" sz="1800" dirty="0"/>
              <a:t> – 94.9 %</a:t>
            </a:r>
          </a:p>
        </p:txBody>
      </p:sp>
    </p:spTree>
    <p:extLst>
      <p:ext uri="{BB962C8B-B14F-4D97-AF65-F5344CB8AC3E}">
        <p14:creationId xmlns:p14="http://schemas.microsoft.com/office/powerpoint/2010/main" val="304598250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7C0C4576-BD0A-8439-F606-12E0BB90F5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en-IN" sz="3600" dirty="0"/>
              <a:t>0-6 </a:t>
            </a:r>
            <a:r>
              <a:rPr lang="en-IN" sz="3600" dirty="0" err="1"/>
              <a:t>वयोगट</a:t>
            </a:r>
            <a:r>
              <a:rPr lang="en-IN" sz="3600" dirty="0"/>
              <a:t> </a:t>
            </a:r>
            <a:r>
              <a:rPr lang="en-IN" sz="3600" dirty="0" err="1"/>
              <a:t>लिंग</a:t>
            </a:r>
            <a:r>
              <a:rPr lang="en-IN" sz="3600" dirty="0"/>
              <a:t> </a:t>
            </a:r>
            <a:r>
              <a:rPr lang="en-IN" sz="3600" dirty="0" err="1"/>
              <a:t>गुणोत्तर</a:t>
            </a:r>
            <a:endParaRPr lang="en-IN" sz="3600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2E0754C7-01F5-4ACB-BBFA-0965287DC2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6787" y="2814912"/>
            <a:ext cx="2738719" cy="2796989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IN" sz="1800" dirty="0" err="1"/>
              <a:t>सर्वाधिक</a:t>
            </a:r>
            <a:endParaRPr lang="en-IN" sz="1800" dirty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IN" sz="1800" dirty="0" err="1"/>
              <a:t>अरुणाचल</a:t>
            </a:r>
            <a:r>
              <a:rPr lang="en-IN" sz="1800" dirty="0"/>
              <a:t> </a:t>
            </a:r>
            <a:r>
              <a:rPr lang="en-IN" sz="1800" dirty="0" err="1"/>
              <a:t>प्रदेश</a:t>
            </a:r>
            <a:r>
              <a:rPr lang="en-IN" sz="1800" dirty="0"/>
              <a:t> - 972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IN" sz="1800" dirty="0" err="1"/>
              <a:t>मिझोरम</a:t>
            </a:r>
            <a:r>
              <a:rPr lang="en-IN" sz="1800" dirty="0"/>
              <a:t> - 970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IN" sz="1800" dirty="0" err="1"/>
              <a:t>मेघालय</a:t>
            </a:r>
            <a:r>
              <a:rPr lang="en-IN" sz="1800" dirty="0"/>
              <a:t> - 970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IN" sz="1800" dirty="0" err="1"/>
              <a:t>छत्तीसगढ</a:t>
            </a:r>
            <a:r>
              <a:rPr lang="en-IN" sz="1800" dirty="0"/>
              <a:t> - 969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IN" sz="1800" dirty="0" err="1"/>
              <a:t>अंदमान-निकोबार</a:t>
            </a:r>
            <a:r>
              <a:rPr lang="en-IN" sz="1800" dirty="0"/>
              <a:t> - 968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20AEE331-A8E6-BD3F-2A8C-6833D2C1DAF8}"/>
              </a:ext>
            </a:extLst>
          </p:cNvPr>
          <p:cNvCxnSpPr/>
          <p:nvPr/>
        </p:nvCxnSpPr>
        <p:spPr>
          <a:xfrm>
            <a:off x="6096000" y="1308847"/>
            <a:ext cx="0" cy="8964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C356D7D-8BD6-4970-A2D6-5CD9A98889C8}"/>
              </a:ext>
            </a:extLst>
          </p:cNvPr>
          <p:cNvCxnSpPr/>
          <p:nvPr/>
        </p:nvCxnSpPr>
        <p:spPr>
          <a:xfrm>
            <a:off x="1470212" y="2214277"/>
            <a:ext cx="896470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34CB1D2E-5B4E-9B06-9245-63DBB29CB87B}"/>
              </a:ext>
            </a:extLst>
          </p:cNvPr>
          <p:cNvCxnSpPr>
            <a:cxnSpLocks/>
          </p:cNvCxnSpPr>
          <p:nvPr/>
        </p:nvCxnSpPr>
        <p:spPr>
          <a:xfrm>
            <a:off x="1470212" y="2214277"/>
            <a:ext cx="8964" cy="4482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E0B424DF-3F10-5383-2DE4-7BE8D03342D6}"/>
              </a:ext>
            </a:extLst>
          </p:cNvPr>
          <p:cNvCxnSpPr>
            <a:cxnSpLocks/>
          </p:cNvCxnSpPr>
          <p:nvPr/>
        </p:nvCxnSpPr>
        <p:spPr>
          <a:xfrm>
            <a:off x="10434921" y="2214277"/>
            <a:ext cx="0" cy="4930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4BA8563D-CC65-3BB2-9C47-E99C6976B7F3}"/>
              </a:ext>
            </a:extLst>
          </p:cNvPr>
          <p:cNvSpPr txBox="1">
            <a:spLocks/>
          </p:cNvSpPr>
          <p:nvPr/>
        </p:nvSpPr>
        <p:spPr>
          <a:xfrm>
            <a:off x="8915397" y="2814911"/>
            <a:ext cx="2729754" cy="306593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IN" sz="1800" dirty="0" err="1"/>
              <a:t>सर्वात</a:t>
            </a:r>
            <a:r>
              <a:rPr lang="en-IN" sz="1800" dirty="0"/>
              <a:t> </a:t>
            </a:r>
            <a:r>
              <a:rPr lang="en-IN" sz="1800" dirty="0" err="1"/>
              <a:t>कमी</a:t>
            </a:r>
            <a:endParaRPr lang="en-IN" sz="1800" dirty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IN" sz="1800" dirty="0" err="1"/>
              <a:t>हरियाणा</a:t>
            </a:r>
            <a:r>
              <a:rPr lang="en-IN" sz="1800" dirty="0"/>
              <a:t> - 834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IN" sz="1800" dirty="0" err="1"/>
              <a:t>पंजाब</a:t>
            </a:r>
            <a:r>
              <a:rPr lang="en-IN" sz="1800" dirty="0"/>
              <a:t> - 846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IN" sz="1800" dirty="0" err="1"/>
              <a:t>जम्मू-काश्मिर</a:t>
            </a:r>
            <a:r>
              <a:rPr lang="en-IN" sz="1800" dirty="0"/>
              <a:t> - 862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IN" sz="1800" dirty="0" err="1"/>
              <a:t>दिल्ली</a:t>
            </a:r>
            <a:r>
              <a:rPr lang="en-IN" sz="1800" dirty="0"/>
              <a:t> - 871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IN" sz="1800" dirty="0" err="1"/>
              <a:t>चंदीगढ</a:t>
            </a:r>
            <a:r>
              <a:rPr lang="en-IN" sz="1800" dirty="0"/>
              <a:t> - 880</a:t>
            </a:r>
          </a:p>
        </p:txBody>
      </p:sp>
    </p:spTree>
    <p:extLst>
      <p:ext uri="{BB962C8B-B14F-4D97-AF65-F5344CB8AC3E}">
        <p14:creationId xmlns:p14="http://schemas.microsoft.com/office/powerpoint/2010/main" val="176108071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789D3C-EB7F-0B0D-E84C-FAB0FA6F1D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48234"/>
            <a:ext cx="10515600" cy="5925671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en-IN" sz="2000" dirty="0"/>
              <a:t>7 </a:t>
            </a:r>
            <a:r>
              <a:rPr lang="en-IN" sz="2000" dirty="0" err="1"/>
              <a:t>वर्षापेक्षा</a:t>
            </a:r>
            <a:r>
              <a:rPr lang="en-IN" sz="2000" dirty="0"/>
              <a:t> </a:t>
            </a:r>
            <a:r>
              <a:rPr lang="en-IN" sz="2000" dirty="0" err="1"/>
              <a:t>अधिक</a:t>
            </a:r>
            <a:r>
              <a:rPr lang="en-IN" sz="2000" dirty="0"/>
              <a:t> </a:t>
            </a:r>
            <a:r>
              <a:rPr lang="en-IN" sz="2000" dirty="0" err="1"/>
              <a:t>वयोगटातील</a:t>
            </a:r>
            <a:r>
              <a:rPr lang="en-IN" sz="2000" dirty="0"/>
              <a:t> </a:t>
            </a:r>
            <a:r>
              <a:rPr lang="en-IN" sz="2000" dirty="0" err="1"/>
              <a:t>प्रत्येक</a:t>
            </a:r>
            <a:r>
              <a:rPr lang="en-IN" sz="2000" dirty="0"/>
              <a:t> 100 </a:t>
            </a:r>
            <a:r>
              <a:rPr lang="en-IN" sz="2000" dirty="0" err="1"/>
              <a:t>व्यक्तिंमागे</a:t>
            </a:r>
            <a:r>
              <a:rPr lang="en-IN" sz="2000" dirty="0"/>
              <a:t> </a:t>
            </a:r>
            <a:r>
              <a:rPr lang="en-IN" sz="2000" dirty="0" err="1"/>
              <a:t>साक्षर</a:t>
            </a:r>
            <a:r>
              <a:rPr lang="en-IN" sz="2000" dirty="0"/>
              <a:t> </a:t>
            </a:r>
            <a:r>
              <a:rPr lang="en-IN" sz="2000" dirty="0" err="1"/>
              <a:t>असणाऱ्या</a:t>
            </a:r>
            <a:r>
              <a:rPr lang="en-IN" sz="2000" dirty="0"/>
              <a:t> </a:t>
            </a:r>
            <a:r>
              <a:rPr lang="en-IN" sz="2000" dirty="0" err="1"/>
              <a:t>व्यक्तिंचे</a:t>
            </a:r>
            <a:r>
              <a:rPr lang="en-IN" sz="2000" dirty="0"/>
              <a:t> </a:t>
            </a:r>
            <a:r>
              <a:rPr lang="en-IN" sz="2000" dirty="0" err="1"/>
              <a:t>प्रमाण</a:t>
            </a:r>
            <a:r>
              <a:rPr lang="en-IN" sz="2000" dirty="0"/>
              <a:t>.</a:t>
            </a:r>
          </a:p>
          <a:p>
            <a:pPr algn="just">
              <a:lnSpc>
                <a:spcPct val="150000"/>
              </a:lnSpc>
            </a:pPr>
            <a:r>
              <a:rPr lang="en-IN" sz="2000" dirty="0" err="1"/>
              <a:t>युनेस्कोच्या</a:t>
            </a:r>
            <a:r>
              <a:rPr lang="en-IN" sz="2000" dirty="0"/>
              <a:t> 2015 </a:t>
            </a:r>
            <a:r>
              <a:rPr lang="en-IN" sz="2000" dirty="0" err="1"/>
              <a:t>च्या</a:t>
            </a:r>
            <a:r>
              <a:rPr lang="en-IN" sz="2000" dirty="0"/>
              <a:t> </a:t>
            </a:r>
            <a:r>
              <a:rPr lang="en-IN" sz="2000" dirty="0" err="1"/>
              <a:t>पाहणी</a:t>
            </a:r>
            <a:r>
              <a:rPr lang="en-IN" sz="2000" dirty="0"/>
              <a:t> </a:t>
            </a:r>
            <a:r>
              <a:rPr lang="en-IN" sz="2000" dirty="0" err="1"/>
              <a:t>नुसार</a:t>
            </a:r>
            <a:r>
              <a:rPr lang="en-IN" sz="2000" dirty="0"/>
              <a:t> </a:t>
            </a:r>
            <a:r>
              <a:rPr lang="en-IN" sz="2000" dirty="0" err="1"/>
              <a:t>जागतिक</a:t>
            </a:r>
            <a:r>
              <a:rPr lang="en-IN" sz="2000" dirty="0"/>
              <a:t> </a:t>
            </a:r>
            <a:r>
              <a:rPr lang="en-IN" sz="2000" dirty="0" err="1"/>
              <a:t>स्तरावर</a:t>
            </a:r>
            <a:r>
              <a:rPr lang="en-IN" sz="2000" dirty="0"/>
              <a:t> 15 </a:t>
            </a:r>
            <a:r>
              <a:rPr lang="en-IN" sz="2000" dirty="0" err="1"/>
              <a:t>वर्षे</a:t>
            </a:r>
            <a:r>
              <a:rPr lang="en-IN" sz="2000" dirty="0"/>
              <a:t> </a:t>
            </a:r>
            <a:r>
              <a:rPr lang="en-IN" sz="2000" dirty="0" err="1"/>
              <a:t>आणि</a:t>
            </a:r>
            <a:r>
              <a:rPr lang="en-IN" sz="2000" dirty="0"/>
              <a:t> </a:t>
            </a:r>
            <a:r>
              <a:rPr lang="en-IN" sz="2000" dirty="0" err="1"/>
              <a:t>त्याहून</a:t>
            </a:r>
            <a:r>
              <a:rPr lang="en-IN" sz="2000" dirty="0"/>
              <a:t> </a:t>
            </a:r>
            <a:r>
              <a:rPr lang="en-IN" sz="2000" dirty="0" err="1"/>
              <a:t>अधिक</a:t>
            </a:r>
            <a:r>
              <a:rPr lang="en-IN" sz="2000" dirty="0"/>
              <a:t> </a:t>
            </a:r>
            <a:r>
              <a:rPr lang="en-IN" sz="2000" dirty="0" err="1"/>
              <a:t>वय</a:t>
            </a:r>
            <a:r>
              <a:rPr lang="en-IN" sz="2000" dirty="0"/>
              <a:t> </a:t>
            </a:r>
            <a:r>
              <a:rPr lang="en-IN" sz="2000" dirty="0" err="1"/>
              <a:t>असणाऱ्या</a:t>
            </a:r>
            <a:r>
              <a:rPr lang="en-IN" sz="2000" dirty="0"/>
              <a:t> </a:t>
            </a:r>
            <a:r>
              <a:rPr lang="en-IN" sz="2000" dirty="0" err="1"/>
              <a:t>व्यक्तिंचा</a:t>
            </a:r>
            <a:r>
              <a:rPr lang="en-IN" sz="2000" dirty="0"/>
              <a:t> </a:t>
            </a:r>
            <a:r>
              <a:rPr lang="en-IN" sz="2000" dirty="0" err="1"/>
              <a:t>विचार</a:t>
            </a:r>
            <a:r>
              <a:rPr lang="en-IN" sz="2000" dirty="0"/>
              <a:t> </a:t>
            </a:r>
            <a:r>
              <a:rPr lang="en-IN" sz="2000" dirty="0" err="1"/>
              <a:t>करण्यात</a:t>
            </a:r>
            <a:r>
              <a:rPr lang="en-IN" sz="2000" dirty="0"/>
              <a:t> </a:t>
            </a:r>
            <a:r>
              <a:rPr lang="en-IN" sz="2000" dirty="0" err="1"/>
              <a:t>येतो</a:t>
            </a:r>
            <a:r>
              <a:rPr lang="en-IN" sz="2000" dirty="0"/>
              <a:t>.</a:t>
            </a:r>
          </a:p>
          <a:p>
            <a:pPr algn="just">
              <a:lnSpc>
                <a:spcPct val="150000"/>
              </a:lnSpc>
            </a:pPr>
            <a:r>
              <a:rPr lang="en-IN" sz="2000" dirty="0" err="1"/>
              <a:t>साक्षरता</a:t>
            </a:r>
            <a:r>
              <a:rPr lang="en-IN" sz="2000" dirty="0"/>
              <a:t> (%) – 1951-18.33, 1961-24.02, 1971-29.45, 1981-36.17, 1991-52.11, 2001-64.84, 2011-72.98</a:t>
            </a:r>
          </a:p>
          <a:p>
            <a:pPr algn="just">
              <a:lnSpc>
                <a:spcPct val="150000"/>
              </a:lnSpc>
            </a:pPr>
            <a:r>
              <a:rPr lang="en-IN" sz="2000" dirty="0" err="1"/>
              <a:t>सर्वाधिक</a:t>
            </a:r>
            <a:r>
              <a:rPr lang="en-IN" sz="2000" dirty="0"/>
              <a:t> – </a:t>
            </a:r>
            <a:r>
              <a:rPr lang="en-IN" sz="2000" dirty="0" err="1"/>
              <a:t>केरळ</a:t>
            </a:r>
            <a:r>
              <a:rPr lang="en-IN" sz="2000" dirty="0"/>
              <a:t> – 94 %, </a:t>
            </a:r>
            <a:r>
              <a:rPr lang="en-IN" sz="2000" dirty="0" err="1"/>
              <a:t>लक्षव्दिप</a:t>
            </a:r>
            <a:r>
              <a:rPr lang="en-IN" sz="2000" dirty="0"/>
              <a:t> – 91.85 % </a:t>
            </a:r>
          </a:p>
          <a:p>
            <a:pPr algn="just">
              <a:lnSpc>
                <a:spcPct val="150000"/>
              </a:lnSpc>
            </a:pPr>
            <a:r>
              <a:rPr lang="en-IN" sz="2000" dirty="0" err="1"/>
              <a:t>सर्वात</a:t>
            </a:r>
            <a:r>
              <a:rPr lang="en-IN" sz="2000" dirty="0"/>
              <a:t> </a:t>
            </a:r>
            <a:r>
              <a:rPr lang="en-IN" sz="2000" dirty="0" err="1"/>
              <a:t>कमी</a:t>
            </a:r>
            <a:r>
              <a:rPr lang="en-IN" sz="2000" dirty="0"/>
              <a:t> – बिहार-61.8 %, </a:t>
            </a:r>
            <a:r>
              <a:rPr lang="en-IN" sz="2000" dirty="0" err="1"/>
              <a:t>अरुणाचल</a:t>
            </a:r>
            <a:r>
              <a:rPr lang="en-IN" sz="2000" dirty="0"/>
              <a:t> </a:t>
            </a:r>
            <a:r>
              <a:rPr lang="en-IN" sz="2000" dirty="0" err="1"/>
              <a:t>प्रदेश</a:t>
            </a:r>
            <a:r>
              <a:rPr lang="en-IN" sz="2000" dirty="0"/>
              <a:t> – 65.38 %</a:t>
            </a:r>
          </a:p>
          <a:p>
            <a:pPr algn="just">
              <a:lnSpc>
                <a:spcPct val="150000"/>
              </a:lnSpc>
            </a:pPr>
            <a:r>
              <a:rPr lang="en-IN" sz="2000" dirty="0" err="1"/>
              <a:t>धर्मनिहाय</a:t>
            </a:r>
            <a:r>
              <a:rPr lang="en-IN" sz="2000" dirty="0"/>
              <a:t> – </a:t>
            </a:r>
            <a:r>
              <a:rPr lang="en-IN" sz="2000" dirty="0" err="1"/>
              <a:t>हिंदू</a:t>
            </a:r>
            <a:r>
              <a:rPr lang="en-IN" sz="2000" dirty="0"/>
              <a:t> – 73.03 %, </a:t>
            </a:r>
            <a:r>
              <a:rPr lang="en-IN" sz="2000" dirty="0" err="1"/>
              <a:t>मुस्लिम</a:t>
            </a:r>
            <a:r>
              <a:rPr lang="en-IN" sz="2000" dirty="0"/>
              <a:t> – 68.5 %, </a:t>
            </a:r>
            <a:r>
              <a:rPr lang="en-IN" sz="2000" dirty="0" err="1"/>
              <a:t>ख्रिश्चन</a:t>
            </a:r>
            <a:r>
              <a:rPr lang="en-IN" sz="2000" dirty="0"/>
              <a:t> – 84.5 %, </a:t>
            </a:r>
            <a:r>
              <a:rPr lang="en-IN" sz="2000" dirty="0" err="1"/>
              <a:t>शीख</a:t>
            </a:r>
            <a:r>
              <a:rPr lang="en-IN" sz="2000" dirty="0"/>
              <a:t> – 75.4 %, </a:t>
            </a:r>
            <a:r>
              <a:rPr lang="en-IN" sz="2000" dirty="0" err="1"/>
              <a:t>बौध्द</a:t>
            </a:r>
            <a:r>
              <a:rPr lang="en-IN" sz="2000" dirty="0"/>
              <a:t> - 81.3 %, </a:t>
            </a:r>
            <a:r>
              <a:rPr lang="en-IN" sz="2000" dirty="0" err="1"/>
              <a:t>जैन</a:t>
            </a:r>
            <a:r>
              <a:rPr lang="en-IN" sz="2000" dirty="0"/>
              <a:t> – 94.9 % </a:t>
            </a:r>
          </a:p>
          <a:p>
            <a:pPr algn="just">
              <a:lnSpc>
                <a:spcPct val="150000"/>
              </a:lnSpc>
            </a:pPr>
            <a:r>
              <a:rPr lang="en-IN" sz="2000" dirty="0" err="1"/>
              <a:t>महाराष्ट्र</a:t>
            </a:r>
            <a:r>
              <a:rPr lang="en-IN" sz="2000" dirty="0"/>
              <a:t> </a:t>
            </a:r>
            <a:r>
              <a:rPr lang="en-IN" sz="2000" dirty="0" err="1"/>
              <a:t>साक्षरता</a:t>
            </a:r>
            <a:r>
              <a:rPr lang="en-IN" sz="2000" dirty="0"/>
              <a:t> </a:t>
            </a:r>
            <a:r>
              <a:rPr lang="en-IN" sz="2000" dirty="0" err="1"/>
              <a:t>दर</a:t>
            </a:r>
            <a:r>
              <a:rPr lang="en-IN" sz="2000" dirty="0"/>
              <a:t> – 82.34 % (</a:t>
            </a:r>
            <a:r>
              <a:rPr lang="en-IN" sz="2000" dirty="0" err="1"/>
              <a:t>ग्रामीण</a:t>
            </a:r>
            <a:r>
              <a:rPr lang="en-IN" sz="2000" dirty="0"/>
              <a:t> – 77 %  व </a:t>
            </a:r>
            <a:r>
              <a:rPr lang="en-IN" sz="2000" dirty="0" err="1"/>
              <a:t>शहरी</a:t>
            </a:r>
            <a:r>
              <a:rPr lang="en-IN" sz="2000" dirty="0"/>
              <a:t> – 88.7 %) </a:t>
            </a:r>
            <a:r>
              <a:rPr lang="en-IN" sz="2000" dirty="0" err="1"/>
              <a:t>पुरुष</a:t>
            </a:r>
            <a:r>
              <a:rPr lang="en-IN" sz="2000" dirty="0"/>
              <a:t> – 88.4 % , </a:t>
            </a:r>
            <a:r>
              <a:rPr lang="en-IN" sz="2000" dirty="0" err="1"/>
              <a:t>स्त्री</a:t>
            </a:r>
            <a:r>
              <a:rPr lang="en-IN" sz="2000" dirty="0"/>
              <a:t> – 75.9 % </a:t>
            </a:r>
          </a:p>
          <a:p>
            <a:pPr algn="just">
              <a:lnSpc>
                <a:spcPct val="150000"/>
              </a:lnSpc>
            </a:pPr>
            <a:r>
              <a:rPr lang="en-IN" sz="2000" dirty="0" err="1"/>
              <a:t>सर्वाधिक</a:t>
            </a:r>
            <a:r>
              <a:rPr lang="en-IN" sz="2000" dirty="0"/>
              <a:t> – </a:t>
            </a:r>
            <a:r>
              <a:rPr lang="en-IN" sz="2000" dirty="0" err="1"/>
              <a:t>मुंबई</a:t>
            </a:r>
            <a:r>
              <a:rPr lang="en-IN" sz="2000" dirty="0"/>
              <a:t> </a:t>
            </a:r>
            <a:r>
              <a:rPr lang="en-IN" sz="2000" dirty="0" err="1"/>
              <a:t>उपनगर</a:t>
            </a:r>
            <a:r>
              <a:rPr lang="en-IN" sz="2000" dirty="0"/>
              <a:t> – 89.9 %, </a:t>
            </a:r>
            <a:r>
              <a:rPr lang="en-IN" sz="2000" dirty="0" err="1"/>
              <a:t>मुंबई</a:t>
            </a:r>
            <a:r>
              <a:rPr lang="en-IN" sz="2000" dirty="0"/>
              <a:t> </a:t>
            </a:r>
            <a:r>
              <a:rPr lang="en-IN" sz="2000" dirty="0" err="1"/>
              <a:t>शहर</a:t>
            </a:r>
            <a:r>
              <a:rPr lang="en-IN" sz="2000" dirty="0"/>
              <a:t> – 89.2 % </a:t>
            </a:r>
          </a:p>
          <a:p>
            <a:pPr algn="just">
              <a:lnSpc>
                <a:spcPct val="150000"/>
              </a:lnSpc>
            </a:pPr>
            <a:r>
              <a:rPr lang="en-IN" sz="2000" dirty="0" err="1"/>
              <a:t>सर्वात</a:t>
            </a:r>
            <a:r>
              <a:rPr lang="en-IN" sz="2000" dirty="0"/>
              <a:t> </a:t>
            </a:r>
            <a:r>
              <a:rPr lang="en-IN" sz="2000" dirty="0" err="1"/>
              <a:t>कमी</a:t>
            </a:r>
            <a:r>
              <a:rPr lang="en-IN" sz="2000" dirty="0"/>
              <a:t> – </a:t>
            </a:r>
            <a:r>
              <a:rPr lang="en-IN" sz="2000" dirty="0" err="1"/>
              <a:t>नंदूरबार</a:t>
            </a:r>
            <a:r>
              <a:rPr lang="en-IN" sz="2000" dirty="0"/>
              <a:t> – 64.4 % , </a:t>
            </a:r>
            <a:r>
              <a:rPr lang="en-IN" sz="2000" dirty="0" err="1"/>
              <a:t>जालना</a:t>
            </a:r>
            <a:r>
              <a:rPr lang="en-IN" sz="2000" dirty="0"/>
              <a:t> – 71.5 % </a:t>
            </a:r>
          </a:p>
        </p:txBody>
      </p:sp>
    </p:spTree>
    <p:extLst>
      <p:ext uri="{BB962C8B-B14F-4D97-AF65-F5344CB8AC3E}">
        <p14:creationId xmlns:p14="http://schemas.microsoft.com/office/powerpoint/2010/main" val="375275617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1F1538-AC71-59B0-92FE-065576E4A8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/>
              <a:t>लिंग</a:t>
            </a:r>
            <a:r>
              <a:rPr lang="en-IN" dirty="0"/>
              <a:t> </a:t>
            </a:r>
            <a:r>
              <a:rPr lang="en-IN" dirty="0" err="1"/>
              <a:t>गुणोत्तर</a:t>
            </a:r>
            <a:r>
              <a:rPr lang="en-IN" dirty="0"/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D537DD-D025-D8E5-05FD-B66744802F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lnSpc>
                <a:spcPct val="150000"/>
              </a:lnSpc>
            </a:pPr>
            <a:r>
              <a:rPr lang="en-IN" sz="2400" dirty="0" err="1"/>
              <a:t>लिंग</a:t>
            </a:r>
            <a:r>
              <a:rPr lang="en-IN" sz="2400" dirty="0"/>
              <a:t> </a:t>
            </a:r>
            <a:r>
              <a:rPr lang="en-IN" sz="2400" dirty="0" err="1"/>
              <a:t>गुणोत्तर</a:t>
            </a:r>
            <a:r>
              <a:rPr lang="en-IN" sz="2400" dirty="0"/>
              <a:t> </a:t>
            </a:r>
            <a:r>
              <a:rPr lang="en-IN" sz="2400" dirty="0" err="1"/>
              <a:t>म्हणजे</a:t>
            </a:r>
            <a:r>
              <a:rPr lang="en-IN" sz="2400" dirty="0"/>
              <a:t> 1000 </a:t>
            </a:r>
            <a:r>
              <a:rPr lang="en-IN" sz="2400" dirty="0" err="1"/>
              <a:t>पुरुषांमागे</a:t>
            </a:r>
            <a:r>
              <a:rPr lang="en-IN" sz="2400" dirty="0"/>
              <a:t> </a:t>
            </a:r>
            <a:r>
              <a:rPr lang="en-IN" sz="2400" dirty="0" err="1"/>
              <a:t>स्त्रियांचे</a:t>
            </a:r>
            <a:r>
              <a:rPr lang="en-IN" sz="2400" dirty="0"/>
              <a:t> </a:t>
            </a:r>
            <a:r>
              <a:rPr lang="en-IN" sz="2400" dirty="0" err="1"/>
              <a:t>प्रमाण</a:t>
            </a:r>
            <a:endParaRPr lang="en-IN" sz="2400" dirty="0"/>
          </a:p>
          <a:p>
            <a:pPr algn="just">
              <a:lnSpc>
                <a:spcPct val="150000"/>
              </a:lnSpc>
            </a:pPr>
            <a:r>
              <a:rPr lang="en-IN" sz="2400" dirty="0" err="1"/>
              <a:t>भारतातील</a:t>
            </a:r>
            <a:r>
              <a:rPr lang="en-IN" sz="2400" dirty="0"/>
              <a:t> </a:t>
            </a:r>
            <a:r>
              <a:rPr lang="en-IN" sz="2400" dirty="0" err="1"/>
              <a:t>लिंग</a:t>
            </a:r>
            <a:r>
              <a:rPr lang="en-IN" sz="2400" dirty="0"/>
              <a:t> </a:t>
            </a:r>
            <a:r>
              <a:rPr lang="en-IN" sz="2400" dirty="0" err="1"/>
              <a:t>गुणोत्तर</a:t>
            </a:r>
            <a:r>
              <a:rPr lang="en-IN" sz="2400" dirty="0"/>
              <a:t> – 1951-946, 1991-927, 2001-933, 2011-943</a:t>
            </a:r>
          </a:p>
          <a:p>
            <a:pPr algn="just">
              <a:lnSpc>
                <a:spcPct val="150000"/>
              </a:lnSpc>
            </a:pPr>
            <a:r>
              <a:rPr lang="en-IN" sz="2400" dirty="0" err="1"/>
              <a:t>सर्वाधिक</a:t>
            </a:r>
            <a:r>
              <a:rPr lang="en-IN" sz="2400" dirty="0"/>
              <a:t> – </a:t>
            </a:r>
            <a:r>
              <a:rPr lang="en-IN" sz="2400" dirty="0" err="1"/>
              <a:t>केरळ</a:t>
            </a:r>
            <a:r>
              <a:rPr lang="en-IN" sz="2400" dirty="0"/>
              <a:t> 1084, </a:t>
            </a:r>
            <a:r>
              <a:rPr lang="en-IN" sz="2400" dirty="0" err="1"/>
              <a:t>पाँडेचरी</a:t>
            </a:r>
            <a:r>
              <a:rPr lang="en-IN" sz="2400" dirty="0"/>
              <a:t> 1037</a:t>
            </a:r>
          </a:p>
          <a:p>
            <a:pPr algn="just">
              <a:lnSpc>
                <a:spcPct val="150000"/>
              </a:lnSpc>
            </a:pPr>
            <a:r>
              <a:rPr lang="en-IN" sz="2400" dirty="0" err="1"/>
              <a:t>सर्वातकमी</a:t>
            </a:r>
            <a:r>
              <a:rPr lang="en-IN" sz="2400" dirty="0"/>
              <a:t> – </a:t>
            </a:r>
            <a:r>
              <a:rPr lang="en-IN" sz="2400" dirty="0" err="1"/>
              <a:t>दिव-दमण</a:t>
            </a:r>
            <a:r>
              <a:rPr lang="en-IN" sz="2400" dirty="0"/>
              <a:t> 618, </a:t>
            </a:r>
            <a:r>
              <a:rPr lang="en-IN" sz="2400" dirty="0" err="1"/>
              <a:t>दादरा</a:t>
            </a:r>
            <a:r>
              <a:rPr lang="en-IN" sz="2400" dirty="0"/>
              <a:t> </a:t>
            </a:r>
            <a:r>
              <a:rPr lang="en-IN" sz="2400" dirty="0" err="1"/>
              <a:t>नगर</a:t>
            </a:r>
            <a:r>
              <a:rPr lang="en-IN" sz="2400" dirty="0"/>
              <a:t> </a:t>
            </a:r>
            <a:r>
              <a:rPr lang="en-IN" sz="2400" dirty="0" err="1"/>
              <a:t>हवेली</a:t>
            </a:r>
            <a:r>
              <a:rPr lang="en-IN" sz="2400" dirty="0"/>
              <a:t> 774,</a:t>
            </a:r>
          </a:p>
          <a:p>
            <a:pPr algn="just">
              <a:lnSpc>
                <a:spcPct val="150000"/>
              </a:lnSpc>
            </a:pPr>
            <a:r>
              <a:rPr lang="en-IN" sz="2400" dirty="0" err="1"/>
              <a:t>धर्मनिहाय</a:t>
            </a:r>
            <a:r>
              <a:rPr lang="en-IN" sz="2400" dirty="0"/>
              <a:t> – </a:t>
            </a:r>
            <a:r>
              <a:rPr lang="en-IN" sz="2400" dirty="0" err="1"/>
              <a:t>हिंदू</a:t>
            </a:r>
            <a:r>
              <a:rPr lang="en-IN" sz="2400" dirty="0"/>
              <a:t> 939, </a:t>
            </a:r>
            <a:r>
              <a:rPr lang="en-IN" sz="2400" dirty="0" err="1"/>
              <a:t>मुस्लिम</a:t>
            </a:r>
            <a:r>
              <a:rPr lang="en-IN" sz="2400" dirty="0"/>
              <a:t> 951, </a:t>
            </a:r>
            <a:r>
              <a:rPr lang="en-IN" sz="2400" dirty="0" err="1"/>
              <a:t>ख्रिश्चन</a:t>
            </a:r>
            <a:r>
              <a:rPr lang="en-IN" sz="2400" dirty="0"/>
              <a:t> 1023 </a:t>
            </a:r>
            <a:r>
              <a:rPr lang="en-IN" sz="2400" dirty="0" err="1"/>
              <a:t>शिख</a:t>
            </a:r>
            <a:r>
              <a:rPr lang="en-IN" sz="2400" dirty="0"/>
              <a:t> 903, </a:t>
            </a:r>
            <a:r>
              <a:rPr lang="en-IN" sz="2400" dirty="0" err="1"/>
              <a:t>बौध्द</a:t>
            </a:r>
            <a:r>
              <a:rPr lang="en-IN" sz="2400" dirty="0"/>
              <a:t> 965, </a:t>
            </a:r>
            <a:r>
              <a:rPr lang="en-IN" sz="2400" dirty="0" err="1"/>
              <a:t>जैन</a:t>
            </a:r>
            <a:r>
              <a:rPr lang="en-IN" sz="2400" dirty="0"/>
              <a:t> 954</a:t>
            </a:r>
          </a:p>
          <a:p>
            <a:pPr algn="just">
              <a:lnSpc>
                <a:spcPct val="150000"/>
              </a:lnSpc>
            </a:pPr>
            <a:r>
              <a:rPr lang="en-IN" sz="2400" dirty="0" err="1"/>
              <a:t>महाराष्ट्राचे</a:t>
            </a:r>
            <a:r>
              <a:rPr lang="en-IN" sz="2400" dirty="0"/>
              <a:t> </a:t>
            </a:r>
            <a:r>
              <a:rPr lang="en-IN" sz="2400" dirty="0" err="1"/>
              <a:t>लिंग</a:t>
            </a:r>
            <a:r>
              <a:rPr lang="en-IN" sz="2400" dirty="0"/>
              <a:t> </a:t>
            </a:r>
            <a:r>
              <a:rPr lang="en-IN" sz="2400" dirty="0" err="1"/>
              <a:t>गुणोत्तर</a:t>
            </a:r>
            <a:r>
              <a:rPr lang="en-IN" sz="2400" dirty="0"/>
              <a:t> 894 (</a:t>
            </a:r>
            <a:r>
              <a:rPr lang="en-IN" sz="2400" dirty="0" err="1"/>
              <a:t>सर्वाधिक-गडचिरोली</a:t>
            </a:r>
            <a:r>
              <a:rPr lang="en-IN" sz="2400" dirty="0"/>
              <a:t> 961 व </a:t>
            </a:r>
            <a:r>
              <a:rPr lang="en-IN" sz="2400" dirty="0" err="1"/>
              <a:t>गोंदिया</a:t>
            </a:r>
            <a:r>
              <a:rPr lang="en-IN" sz="2400" dirty="0"/>
              <a:t> 956) (</a:t>
            </a:r>
            <a:r>
              <a:rPr lang="en-IN" sz="2400" dirty="0" err="1"/>
              <a:t>सर्वात</a:t>
            </a:r>
            <a:r>
              <a:rPr lang="en-IN" sz="2400" dirty="0"/>
              <a:t> </a:t>
            </a:r>
            <a:r>
              <a:rPr lang="en-IN" sz="2400" dirty="0" err="1"/>
              <a:t>कमी</a:t>
            </a:r>
            <a:r>
              <a:rPr lang="en-IN" sz="2400" dirty="0"/>
              <a:t> – </a:t>
            </a:r>
            <a:r>
              <a:rPr lang="en-IN" sz="2400" dirty="0" err="1"/>
              <a:t>बीड</a:t>
            </a:r>
            <a:r>
              <a:rPr lang="en-IN" sz="2400" dirty="0"/>
              <a:t> 807 व </a:t>
            </a:r>
            <a:r>
              <a:rPr lang="en-IN" sz="2400" dirty="0" err="1"/>
              <a:t>जळगाव</a:t>
            </a:r>
            <a:r>
              <a:rPr lang="en-IN" sz="2400" dirty="0"/>
              <a:t> 842)</a:t>
            </a:r>
          </a:p>
        </p:txBody>
      </p:sp>
    </p:spTree>
    <p:extLst>
      <p:ext uri="{BB962C8B-B14F-4D97-AF65-F5344CB8AC3E}">
        <p14:creationId xmlns:p14="http://schemas.microsoft.com/office/powerpoint/2010/main" val="386456489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9C584C-F672-ED76-CE14-6C4D4A8E5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7898"/>
            <a:ext cx="10515600" cy="1325563"/>
          </a:xfrm>
        </p:spPr>
        <p:txBody>
          <a:bodyPr/>
          <a:lstStyle/>
          <a:p>
            <a:r>
              <a:rPr lang="en-IN" dirty="0" err="1"/>
              <a:t>लोकसंख्या</a:t>
            </a:r>
            <a:r>
              <a:rPr lang="en-IN" dirty="0"/>
              <a:t> </a:t>
            </a:r>
            <a:r>
              <a:rPr lang="en-IN" dirty="0" err="1"/>
              <a:t>धोरण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BF846C-05DD-BAEE-D6E9-22293368E6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7460"/>
            <a:ext cx="10515600" cy="5271246"/>
          </a:xfrm>
        </p:spPr>
        <p:txBody>
          <a:bodyPr numCol="2">
            <a:normAutofit fontScale="6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en-IN" sz="1800" dirty="0" err="1"/>
              <a:t>राष्ट्रीय</a:t>
            </a:r>
            <a:r>
              <a:rPr lang="en-IN" sz="1800" dirty="0"/>
              <a:t> </a:t>
            </a:r>
            <a:r>
              <a:rPr lang="en-IN" sz="1800" dirty="0" err="1"/>
              <a:t>आरोग्य</a:t>
            </a:r>
            <a:r>
              <a:rPr lang="en-IN" sz="1800" dirty="0"/>
              <a:t> </a:t>
            </a:r>
            <a:r>
              <a:rPr lang="en-IN" sz="1800" dirty="0" err="1"/>
              <a:t>धोरण</a:t>
            </a:r>
            <a:r>
              <a:rPr lang="en-IN" sz="1800" dirty="0"/>
              <a:t> 1983 – </a:t>
            </a:r>
          </a:p>
          <a:p>
            <a:pPr marL="971550" lvl="1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IN" sz="1600" dirty="0" err="1"/>
              <a:t>अल्मा</a:t>
            </a:r>
            <a:r>
              <a:rPr lang="en-IN" sz="1600" dirty="0"/>
              <a:t> </a:t>
            </a:r>
            <a:r>
              <a:rPr lang="en-IN" sz="1600" dirty="0" err="1"/>
              <a:t>अल्टा</a:t>
            </a:r>
            <a:r>
              <a:rPr lang="en-IN" sz="1600" dirty="0"/>
              <a:t> </a:t>
            </a:r>
            <a:r>
              <a:rPr lang="en-IN" sz="1600" dirty="0" err="1"/>
              <a:t>घोषणेला</a:t>
            </a:r>
            <a:r>
              <a:rPr lang="en-IN" sz="1600" dirty="0"/>
              <a:t> (1978) </a:t>
            </a:r>
            <a:r>
              <a:rPr lang="en-IN" sz="1600" dirty="0" err="1"/>
              <a:t>नुसार</a:t>
            </a:r>
            <a:r>
              <a:rPr lang="en-IN" sz="1600" dirty="0"/>
              <a:t> </a:t>
            </a:r>
            <a:r>
              <a:rPr lang="en-IN" sz="1600" dirty="0" err="1"/>
              <a:t>हे</a:t>
            </a:r>
            <a:r>
              <a:rPr lang="en-IN" sz="1600" dirty="0"/>
              <a:t> </a:t>
            </a:r>
            <a:r>
              <a:rPr lang="en-IN" sz="1600" dirty="0" err="1"/>
              <a:t>धोरण</a:t>
            </a:r>
            <a:endParaRPr lang="en-IN" sz="1600" dirty="0"/>
          </a:p>
          <a:p>
            <a:pPr marL="971550" lvl="1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IN" sz="1600" dirty="0" err="1"/>
              <a:t>उद्देश</a:t>
            </a:r>
            <a:r>
              <a:rPr lang="en-IN" sz="1600" dirty="0"/>
              <a:t> – 2000 </a:t>
            </a:r>
            <a:r>
              <a:rPr lang="en-IN" sz="1600" dirty="0" err="1"/>
              <a:t>पर्यंत</a:t>
            </a:r>
            <a:r>
              <a:rPr lang="en-IN" sz="1600" dirty="0"/>
              <a:t> </a:t>
            </a:r>
            <a:r>
              <a:rPr lang="en-IN" sz="1600" dirty="0" err="1"/>
              <a:t>सर्वांसाठी</a:t>
            </a:r>
            <a:r>
              <a:rPr lang="en-IN" sz="1600" dirty="0"/>
              <a:t> </a:t>
            </a:r>
            <a:r>
              <a:rPr lang="en-IN" sz="1600" dirty="0" err="1"/>
              <a:t>आरोग्य</a:t>
            </a:r>
            <a:r>
              <a:rPr lang="en-IN" sz="1600" dirty="0"/>
              <a:t> व </a:t>
            </a:r>
            <a:r>
              <a:rPr lang="en-IN" sz="1600" dirty="0" err="1"/>
              <a:t>लोकसंख्या</a:t>
            </a:r>
            <a:r>
              <a:rPr lang="en-IN" sz="1600" dirty="0"/>
              <a:t> </a:t>
            </a:r>
            <a:r>
              <a:rPr lang="en-IN" sz="1600" dirty="0" err="1"/>
              <a:t>स्थिरीकरण</a:t>
            </a:r>
            <a:r>
              <a:rPr lang="en-IN" sz="1600" dirty="0"/>
              <a:t> </a:t>
            </a:r>
            <a:r>
              <a:rPr lang="en-IN" sz="1600" dirty="0" err="1"/>
              <a:t>करणे</a:t>
            </a:r>
            <a:endParaRPr lang="en-IN" sz="1600" dirty="0"/>
          </a:p>
          <a:p>
            <a:pPr marL="971550" lvl="1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IN" sz="1600" dirty="0"/>
              <a:t>1990 </a:t>
            </a:r>
            <a:r>
              <a:rPr lang="en-IN" sz="1600" dirty="0" err="1"/>
              <a:t>पर्यंत</a:t>
            </a:r>
            <a:r>
              <a:rPr lang="en-IN" sz="1600" dirty="0"/>
              <a:t> </a:t>
            </a:r>
            <a:r>
              <a:rPr lang="en-IN" sz="1600" dirty="0" err="1"/>
              <a:t>जन्मदर</a:t>
            </a:r>
            <a:r>
              <a:rPr lang="en-IN" sz="1600" dirty="0"/>
              <a:t> 27 व 2000 </a:t>
            </a:r>
            <a:r>
              <a:rPr lang="en-IN" sz="1600" dirty="0" err="1"/>
              <a:t>पर्यंत</a:t>
            </a:r>
            <a:r>
              <a:rPr lang="en-IN" sz="1600" dirty="0"/>
              <a:t> 21 </a:t>
            </a:r>
            <a:r>
              <a:rPr lang="en-IN" sz="1600" dirty="0" err="1"/>
              <a:t>करणे</a:t>
            </a:r>
            <a:endParaRPr lang="en-IN" sz="1600" dirty="0"/>
          </a:p>
          <a:p>
            <a:pPr marL="971550" lvl="1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IN" sz="1600" dirty="0"/>
              <a:t>2000 </a:t>
            </a:r>
            <a:r>
              <a:rPr lang="en-IN" sz="1600" dirty="0" err="1"/>
              <a:t>अखेर</a:t>
            </a:r>
            <a:r>
              <a:rPr lang="en-IN" sz="1600" dirty="0"/>
              <a:t> </a:t>
            </a:r>
            <a:r>
              <a:rPr lang="en-IN" sz="1600" dirty="0" err="1"/>
              <a:t>प्रजनन</a:t>
            </a:r>
            <a:r>
              <a:rPr lang="en-IN" sz="1600" dirty="0"/>
              <a:t> </a:t>
            </a:r>
            <a:r>
              <a:rPr lang="en-IN" sz="1600" dirty="0" err="1"/>
              <a:t>दर</a:t>
            </a:r>
            <a:r>
              <a:rPr lang="en-IN" sz="1600" dirty="0"/>
              <a:t> 1 </a:t>
            </a:r>
            <a:r>
              <a:rPr lang="en-IN" sz="1600" dirty="0" err="1"/>
              <a:t>करुन</a:t>
            </a:r>
            <a:r>
              <a:rPr lang="en-IN" sz="1600" dirty="0"/>
              <a:t> </a:t>
            </a:r>
            <a:r>
              <a:rPr lang="en-IN" sz="1600" dirty="0" err="1"/>
              <a:t>मृत्युदर</a:t>
            </a:r>
            <a:r>
              <a:rPr lang="en-IN" sz="1600" dirty="0"/>
              <a:t> 9, </a:t>
            </a:r>
            <a:r>
              <a:rPr lang="en-IN" sz="1600" dirty="0" err="1"/>
              <a:t>शिशु</a:t>
            </a:r>
            <a:r>
              <a:rPr lang="en-IN" sz="1600" dirty="0"/>
              <a:t> </a:t>
            </a:r>
            <a:r>
              <a:rPr lang="en-IN" sz="1600" dirty="0" err="1"/>
              <a:t>मृत्युदर</a:t>
            </a:r>
            <a:r>
              <a:rPr lang="en-IN" sz="1600" dirty="0"/>
              <a:t> 60 </a:t>
            </a:r>
            <a:r>
              <a:rPr lang="en-IN" sz="1600" dirty="0" err="1"/>
              <a:t>पेक्षा</a:t>
            </a:r>
            <a:r>
              <a:rPr lang="en-IN" sz="1600" dirty="0"/>
              <a:t> </a:t>
            </a:r>
            <a:r>
              <a:rPr lang="en-IN" sz="1600" dirty="0" err="1"/>
              <a:t>कमी</a:t>
            </a:r>
            <a:r>
              <a:rPr lang="en-IN" sz="1600" dirty="0"/>
              <a:t> </a:t>
            </a:r>
            <a:r>
              <a:rPr lang="en-IN" sz="1600" dirty="0" err="1"/>
              <a:t>करणे</a:t>
            </a:r>
            <a:endParaRPr lang="en-IN" sz="1600" dirty="0"/>
          </a:p>
          <a:p>
            <a:pPr marL="971550" lvl="1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IN" sz="1600" dirty="0"/>
              <a:t> </a:t>
            </a:r>
            <a:r>
              <a:rPr lang="en-IN" sz="1600" dirty="0" err="1"/>
              <a:t>कुटुंब</a:t>
            </a:r>
            <a:r>
              <a:rPr lang="en-IN" sz="1600" dirty="0"/>
              <a:t> </a:t>
            </a:r>
            <a:r>
              <a:rPr lang="en-IN" sz="1600" dirty="0" err="1"/>
              <a:t>नियोजनाच्या</a:t>
            </a:r>
            <a:r>
              <a:rPr lang="en-IN" sz="1600" dirty="0"/>
              <a:t> </a:t>
            </a:r>
            <a:r>
              <a:rPr lang="en-IN" sz="1600" dirty="0" err="1"/>
              <a:t>पध्दती</a:t>
            </a:r>
            <a:r>
              <a:rPr lang="en-IN" sz="1600" dirty="0"/>
              <a:t> </a:t>
            </a:r>
            <a:r>
              <a:rPr lang="en-IN" sz="1600" dirty="0" err="1"/>
              <a:t>वापरण्याची</a:t>
            </a:r>
            <a:r>
              <a:rPr lang="en-IN" sz="1600" dirty="0"/>
              <a:t> </a:t>
            </a:r>
            <a:r>
              <a:rPr lang="en-IN" sz="1600" dirty="0" err="1"/>
              <a:t>संख्या</a:t>
            </a:r>
            <a:r>
              <a:rPr lang="en-IN" sz="1600" dirty="0"/>
              <a:t> 60 %  </a:t>
            </a:r>
            <a:r>
              <a:rPr lang="en-IN" sz="1600" dirty="0" err="1"/>
              <a:t>करणे</a:t>
            </a:r>
            <a:endParaRPr lang="en-IN" sz="1600" dirty="0"/>
          </a:p>
          <a:p>
            <a:pPr marL="457200" lvl="1" indent="0" algn="just">
              <a:lnSpc>
                <a:spcPct val="150000"/>
              </a:lnSpc>
              <a:buNone/>
            </a:pPr>
            <a:endParaRPr lang="en-IN" sz="1600" dirty="0"/>
          </a:p>
          <a:p>
            <a:pPr algn="just">
              <a:lnSpc>
                <a:spcPct val="150000"/>
              </a:lnSpc>
            </a:pPr>
            <a:r>
              <a:rPr lang="en-IN" sz="1800" dirty="0" err="1"/>
              <a:t>राष्ट्रीय</a:t>
            </a:r>
            <a:r>
              <a:rPr lang="en-IN" sz="1800" dirty="0"/>
              <a:t> </a:t>
            </a:r>
            <a:r>
              <a:rPr lang="en-IN" sz="1800" dirty="0" err="1"/>
              <a:t>आरोग्य</a:t>
            </a:r>
            <a:r>
              <a:rPr lang="en-IN" sz="1800" dirty="0"/>
              <a:t> </a:t>
            </a:r>
            <a:r>
              <a:rPr lang="en-IN" sz="1800" dirty="0" err="1"/>
              <a:t>धोरण</a:t>
            </a:r>
            <a:r>
              <a:rPr lang="en-IN" sz="1800" dirty="0"/>
              <a:t> 2002 – </a:t>
            </a:r>
          </a:p>
          <a:p>
            <a:pPr marL="971550" lvl="1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IN" sz="1600" dirty="0" err="1"/>
              <a:t>राष्ट्रीय</a:t>
            </a:r>
            <a:r>
              <a:rPr lang="en-IN" sz="1600" dirty="0"/>
              <a:t> </a:t>
            </a:r>
            <a:r>
              <a:rPr lang="en-IN" sz="1600" dirty="0" err="1"/>
              <a:t>लोकसंख्या</a:t>
            </a:r>
            <a:r>
              <a:rPr lang="en-IN" sz="1600" dirty="0"/>
              <a:t> </a:t>
            </a:r>
            <a:r>
              <a:rPr lang="en-IN" sz="1600" dirty="0" err="1"/>
              <a:t>धोरणाला</a:t>
            </a:r>
            <a:r>
              <a:rPr lang="en-IN" sz="1600" dirty="0"/>
              <a:t> </a:t>
            </a:r>
            <a:r>
              <a:rPr lang="en-IN" sz="1600" dirty="0" err="1"/>
              <a:t>पाठबळ</a:t>
            </a:r>
            <a:r>
              <a:rPr lang="en-IN" sz="1600" dirty="0"/>
              <a:t> </a:t>
            </a:r>
            <a:r>
              <a:rPr lang="en-IN" sz="1600" dirty="0" err="1"/>
              <a:t>म्हणून</a:t>
            </a:r>
            <a:r>
              <a:rPr lang="en-IN" sz="1600" dirty="0"/>
              <a:t> </a:t>
            </a:r>
            <a:r>
              <a:rPr lang="en-IN" sz="1600" dirty="0" err="1"/>
              <a:t>हे</a:t>
            </a:r>
            <a:r>
              <a:rPr lang="en-IN" sz="1600" dirty="0"/>
              <a:t> </a:t>
            </a:r>
            <a:r>
              <a:rPr lang="en-IN" sz="1600" dirty="0" err="1"/>
              <a:t>धोरण</a:t>
            </a:r>
            <a:r>
              <a:rPr lang="en-IN" sz="1600" dirty="0"/>
              <a:t> </a:t>
            </a:r>
            <a:r>
              <a:rPr lang="en-IN" sz="1600" dirty="0" err="1"/>
              <a:t>जाहीर</a:t>
            </a:r>
            <a:endParaRPr lang="en-IN" sz="1600" dirty="0"/>
          </a:p>
          <a:p>
            <a:pPr marL="971550" lvl="1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IN" sz="1600" dirty="0" err="1"/>
              <a:t>उद्दीष्ट</a:t>
            </a:r>
            <a:r>
              <a:rPr lang="en-IN" sz="1600" dirty="0"/>
              <a:t>- </a:t>
            </a:r>
            <a:r>
              <a:rPr lang="en-IN" sz="1600" dirty="0" err="1"/>
              <a:t>लोकसंख्या</a:t>
            </a:r>
            <a:r>
              <a:rPr lang="en-IN" sz="1600" dirty="0"/>
              <a:t> </a:t>
            </a:r>
            <a:r>
              <a:rPr lang="en-IN" sz="1600" dirty="0" err="1"/>
              <a:t>धोरण</a:t>
            </a:r>
            <a:r>
              <a:rPr lang="en-IN" sz="1600" dirty="0"/>
              <a:t> 2000 </a:t>
            </a:r>
            <a:r>
              <a:rPr lang="en-IN" sz="1600" dirty="0" err="1"/>
              <a:t>च्या</a:t>
            </a:r>
            <a:r>
              <a:rPr lang="en-IN" sz="1600" dirty="0"/>
              <a:t> </a:t>
            </a:r>
            <a:r>
              <a:rPr lang="en-IN" sz="1600" dirty="0" err="1"/>
              <a:t>उद्दीष्ट</a:t>
            </a:r>
            <a:r>
              <a:rPr lang="en-IN" sz="1600" dirty="0"/>
              <a:t> </a:t>
            </a:r>
            <a:r>
              <a:rPr lang="en-IN" sz="1600" dirty="0" err="1"/>
              <a:t>पूर्तीसाठी</a:t>
            </a:r>
            <a:r>
              <a:rPr lang="en-IN" sz="1600" dirty="0"/>
              <a:t> </a:t>
            </a:r>
            <a:r>
              <a:rPr lang="en-IN" sz="1600" dirty="0" err="1"/>
              <a:t>प्रयत्नशील</a:t>
            </a:r>
            <a:r>
              <a:rPr lang="en-IN" sz="1600" dirty="0"/>
              <a:t> </a:t>
            </a:r>
            <a:r>
              <a:rPr lang="en-IN" sz="1600" dirty="0" err="1"/>
              <a:t>राहणे</a:t>
            </a:r>
            <a:endParaRPr lang="en-IN" sz="1600" dirty="0"/>
          </a:p>
          <a:p>
            <a:pPr marL="971550" lvl="1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IN" sz="1600" dirty="0"/>
              <a:t>2045 </a:t>
            </a:r>
            <a:r>
              <a:rPr lang="en-IN" sz="1600" dirty="0" err="1"/>
              <a:t>पर्यंत</a:t>
            </a:r>
            <a:r>
              <a:rPr lang="en-IN" sz="1600" dirty="0"/>
              <a:t> </a:t>
            </a:r>
            <a:r>
              <a:rPr lang="en-IN" sz="1600" dirty="0" err="1"/>
              <a:t>लोकसंख्या</a:t>
            </a:r>
            <a:r>
              <a:rPr lang="en-IN" sz="1600" dirty="0"/>
              <a:t> </a:t>
            </a:r>
            <a:r>
              <a:rPr lang="en-IN" sz="1600" dirty="0" err="1"/>
              <a:t>स्थिरीकरणासाठी</a:t>
            </a:r>
            <a:r>
              <a:rPr lang="en-IN" sz="1600" dirty="0"/>
              <a:t> </a:t>
            </a:r>
            <a:r>
              <a:rPr lang="en-IN" sz="1600" dirty="0" err="1"/>
              <a:t>विविधा</a:t>
            </a:r>
            <a:r>
              <a:rPr lang="en-IN" sz="1600" dirty="0"/>
              <a:t> </a:t>
            </a:r>
            <a:r>
              <a:rPr lang="en-IN" sz="1600" dirty="0" err="1"/>
              <a:t>उपक्रम</a:t>
            </a:r>
            <a:r>
              <a:rPr lang="en-IN" sz="1600" dirty="0"/>
              <a:t> </a:t>
            </a:r>
            <a:r>
              <a:rPr lang="en-IN" sz="1600" dirty="0" err="1"/>
              <a:t>राबविणे</a:t>
            </a:r>
            <a:r>
              <a:rPr lang="en-IN" sz="1600" dirty="0"/>
              <a:t>, </a:t>
            </a:r>
            <a:r>
              <a:rPr lang="en-IN" sz="1600" dirty="0" err="1"/>
              <a:t>संतती</a:t>
            </a:r>
            <a:r>
              <a:rPr lang="en-IN" sz="1600" dirty="0"/>
              <a:t> </a:t>
            </a:r>
            <a:r>
              <a:rPr lang="en-IN" sz="1600" dirty="0" err="1"/>
              <a:t>नियमन</a:t>
            </a:r>
            <a:r>
              <a:rPr lang="en-IN" sz="1600" dirty="0"/>
              <a:t>, </a:t>
            </a:r>
            <a:r>
              <a:rPr lang="en-IN" sz="1600" dirty="0" err="1"/>
              <a:t>प्रजनन</a:t>
            </a:r>
            <a:r>
              <a:rPr lang="en-IN" sz="1600" dirty="0"/>
              <a:t> व </a:t>
            </a:r>
            <a:r>
              <a:rPr lang="en-IN" sz="1600" dirty="0" err="1"/>
              <a:t>बाल</a:t>
            </a:r>
            <a:r>
              <a:rPr lang="en-IN" sz="1600" dirty="0"/>
              <a:t> </a:t>
            </a:r>
            <a:r>
              <a:rPr lang="en-IN" sz="1600" dirty="0" err="1"/>
              <a:t>आरोग्य</a:t>
            </a:r>
            <a:r>
              <a:rPr lang="en-IN" sz="1600" dirty="0"/>
              <a:t> </a:t>
            </a:r>
            <a:r>
              <a:rPr lang="en-IN" sz="1600" dirty="0" err="1"/>
              <a:t>योजनांना</a:t>
            </a:r>
            <a:r>
              <a:rPr lang="en-IN" sz="1600" dirty="0"/>
              <a:t> </a:t>
            </a:r>
            <a:r>
              <a:rPr lang="en-IN" sz="1600" dirty="0" err="1"/>
              <a:t>प्रोत्साहन</a:t>
            </a:r>
            <a:r>
              <a:rPr lang="en-IN" sz="1600" dirty="0"/>
              <a:t> </a:t>
            </a:r>
            <a:r>
              <a:rPr lang="en-IN" sz="1600" dirty="0" err="1"/>
              <a:t>देणे</a:t>
            </a:r>
            <a:endParaRPr lang="en-IN" sz="1600" dirty="0"/>
          </a:p>
          <a:p>
            <a:pPr marL="457200" lvl="1" indent="0" algn="just">
              <a:lnSpc>
                <a:spcPct val="150000"/>
              </a:lnSpc>
              <a:buNone/>
            </a:pPr>
            <a:endParaRPr lang="en-IN" sz="1600" dirty="0"/>
          </a:p>
          <a:p>
            <a:pPr algn="just">
              <a:lnSpc>
                <a:spcPct val="150000"/>
              </a:lnSpc>
            </a:pPr>
            <a:r>
              <a:rPr lang="en-IN" sz="1800" dirty="0" err="1"/>
              <a:t>राष्ट्रीय</a:t>
            </a:r>
            <a:r>
              <a:rPr lang="en-IN" sz="1800" dirty="0"/>
              <a:t> </a:t>
            </a:r>
            <a:r>
              <a:rPr lang="en-IN" sz="1800" dirty="0" err="1"/>
              <a:t>आरोग्य</a:t>
            </a:r>
            <a:r>
              <a:rPr lang="en-IN" sz="1800" dirty="0"/>
              <a:t> </a:t>
            </a:r>
            <a:r>
              <a:rPr lang="en-IN" sz="1800" dirty="0" err="1"/>
              <a:t>धोरण</a:t>
            </a:r>
            <a:r>
              <a:rPr lang="en-IN" sz="1800" dirty="0"/>
              <a:t> 2017 – </a:t>
            </a:r>
          </a:p>
          <a:p>
            <a:pPr marL="971550" lvl="1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IN" sz="1600" dirty="0" err="1"/>
              <a:t>हे</a:t>
            </a:r>
            <a:r>
              <a:rPr lang="en-IN" sz="1600" dirty="0"/>
              <a:t> </a:t>
            </a:r>
            <a:r>
              <a:rPr lang="en-IN" sz="1600" dirty="0" err="1"/>
              <a:t>भारताचे</a:t>
            </a:r>
            <a:r>
              <a:rPr lang="en-IN" sz="1600" dirty="0"/>
              <a:t> </a:t>
            </a:r>
            <a:r>
              <a:rPr lang="en-IN" sz="1600" dirty="0" err="1"/>
              <a:t>तिसरे</a:t>
            </a:r>
            <a:r>
              <a:rPr lang="en-IN" sz="1600" dirty="0"/>
              <a:t> </a:t>
            </a:r>
            <a:r>
              <a:rPr lang="en-IN" sz="1600" dirty="0" err="1"/>
              <a:t>धोरण</a:t>
            </a:r>
            <a:r>
              <a:rPr lang="en-IN" sz="1600" dirty="0"/>
              <a:t> </a:t>
            </a:r>
            <a:r>
              <a:rPr lang="en-IN" sz="1600" dirty="0" err="1"/>
              <a:t>आहे</a:t>
            </a:r>
            <a:endParaRPr lang="en-IN" sz="1600" dirty="0"/>
          </a:p>
          <a:p>
            <a:pPr marL="971550" lvl="1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IN" sz="1600" dirty="0" err="1"/>
              <a:t>या</a:t>
            </a:r>
            <a:r>
              <a:rPr lang="en-IN" sz="1600" dirty="0"/>
              <a:t> </a:t>
            </a:r>
            <a:r>
              <a:rPr lang="en-IN" sz="1600" dirty="0" err="1"/>
              <a:t>धोरणाला</a:t>
            </a:r>
            <a:r>
              <a:rPr lang="en-IN" sz="1600" dirty="0"/>
              <a:t> 16 </a:t>
            </a:r>
            <a:r>
              <a:rPr lang="en-IN" sz="1600" dirty="0" err="1"/>
              <a:t>मार्च</a:t>
            </a:r>
            <a:r>
              <a:rPr lang="en-IN" sz="1600" dirty="0"/>
              <a:t> 2017 </a:t>
            </a:r>
            <a:r>
              <a:rPr lang="en-IN" sz="1600" dirty="0" err="1"/>
              <a:t>रोजी</a:t>
            </a:r>
            <a:r>
              <a:rPr lang="en-IN" sz="1600" dirty="0"/>
              <a:t> </a:t>
            </a:r>
            <a:r>
              <a:rPr lang="en-IN" sz="1600" dirty="0" err="1"/>
              <a:t>मंत्रीमंडळाने</a:t>
            </a:r>
            <a:r>
              <a:rPr lang="en-IN" sz="1600" dirty="0"/>
              <a:t> </a:t>
            </a:r>
            <a:r>
              <a:rPr lang="en-IN" sz="1600" dirty="0" err="1"/>
              <a:t>मान्यता</a:t>
            </a:r>
            <a:r>
              <a:rPr lang="en-IN" sz="1600" dirty="0"/>
              <a:t> </a:t>
            </a:r>
            <a:r>
              <a:rPr lang="en-IN" sz="1600" dirty="0" err="1"/>
              <a:t>दिली</a:t>
            </a:r>
            <a:endParaRPr lang="en-IN" sz="1600" dirty="0"/>
          </a:p>
          <a:p>
            <a:pPr marL="457200" lvl="1" indent="0" algn="just">
              <a:lnSpc>
                <a:spcPct val="150000"/>
              </a:lnSpc>
              <a:buNone/>
            </a:pPr>
            <a:r>
              <a:rPr lang="en-IN" sz="1600" dirty="0" err="1"/>
              <a:t>ध्येय</a:t>
            </a:r>
            <a:r>
              <a:rPr lang="en-IN" sz="1600" dirty="0"/>
              <a:t>:</a:t>
            </a:r>
          </a:p>
          <a:p>
            <a:pPr marL="914400" lvl="1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IN" sz="1600" dirty="0"/>
              <a:t>2025 </a:t>
            </a:r>
            <a:r>
              <a:rPr lang="en-IN" sz="1600" dirty="0" err="1"/>
              <a:t>पर्यंत</a:t>
            </a:r>
            <a:r>
              <a:rPr lang="en-IN" sz="1600" dirty="0"/>
              <a:t> </a:t>
            </a:r>
            <a:r>
              <a:rPr lang="en-IN" sz="1600" dirty="0" err="1"/>
              <a:t>बालमृत्यूदर</a:t>
            </a:r>
            <a:r>
              <a:rPr lang="en-IN" sz="1600" dirty="0"/>
              <a:t> 23 </a:t>
            </a:r>
            <a:r>
              <a:rPr lang="en-IN" sz="1600" dirty="0" err="1"/>
              <a:t>पर्यंत</a:t>
            </a:r>
            <a:r>
              <a:rPr lang="en-IN" sz="1600" dirty="0"/>
              <a:t> </a:t>
            </a:r>
            <a:r>
              <a:rPr lang="en-IN" sz="1600" dirty="0" err="1"/>
              <a:t>कमी</a:t>
            </a:r>
            <a:r>
              <a:rPr lang="en-IN" sz="1600" dirty="0"/>
              <a:t> </a:t>
            </a:r>
            <a:r>
              <a:rPr lang="en-IN" sz="1600" dirty="0" err="1"/>
              <a:t>करणे</a:t>
            </a:r>
            <a:endParaRPr lang="en-IN" sz="1600" dirty="0"/>
          </a:p>
          <a:p>
            <a:pPr marL="914400" lvl="1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IN" sz="1600" dirty="0"/>
              <a:t>2019 </a:t>
            </a:r>
            <a:r>
              <a:rPr lang="en-IN" sz="1600" dirty="0" err="1"/>
              <a:t>पर्यंत</a:t>
            </a:r>
            <a:r>
              <a:rPr lang="en-IN" sz="1600" dirty="0"/>
              <a:t> </a:t>
            </a:r>
            <a:r>
              <a:rPr lang="en-IN" sz="1600" dirty="0" err="1"/>
              <a:t>अर्भक</a:t>
            </a:r>
            <a:r>
              <a:rPr lang="en-IN" sz="1600" dirty="0"/>
              <a:t> </a:t>
            </a:r>
            <a:r>
              <a:rPr lang="en-IN" sz="1600" dirty="0" err="1"/>
              <a:t>मृत्यूदर</a:t>
            </a:r>
            <a:r>
              <a:rPr lang="en-IN" sz="1600" dirty="0"/>
              <a:t> 28 </a:t>
            </a:r>
            <a:r>
              <a:rPr lang="en-IN" sz="1600" dirty="0" err="1"/>
              <a:t>पर्यंत</a:t>
            </a:r>
            <a:r>
              <a:rPr lang="en-IN" sz="1600" dirty="0"/>
              <a:t> </a:t>
            </a:r>
            <a:r>
              <a:rPr lang="en-IN" sz="1600" dirty="0" err="1"/>
              <a:t>कमी</a:t>
            </a:r>
            <a:r>
              <a:rPr lang="en-IN" sz="1600" dirty="0"/>
              <a:t> </a:t>
            </a:r>
            <a:r>
              <a:rPr lang="en-IN" sz="1600" dirty="0" err="1"/>
              <a:t>करणे</a:t>
            </a:r>
            <a:endParaRPr lang="en-IN" sz="1600" dirty="0"/>
          </a:p>
          <a:p>
            <a:pPr marL="914400" lvl="1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IN" sz="1600" dirty="0"/>
              <a:t>2025 </a:t>
            </a:r>
            <a:r>
              <a:rPr lang="en-IN" sz="1600" dirty="0" err="1"/>
              <a:t>पर्यंत</a:t>
            </a:r>
            <a:r>
              <a:rPr lang="en-IN" sz="1600" dirty="0"/>
              <a:t> </a:t>
            </a:r>
            <a:r>
              <a:rPr lang="en-IN" sz="1600" dirty="0" err="1"/>
              <a:t>नवजात</a:t>
            </a:r>
            <a:r>
              <a:rPr lang="en-IN" sz="1600" dirty="0"/>
              <a:t> </a:t>
            </a:r>
            <a:r>
              <a:rPr lang="en-IN" sz="1600" dirty="0" err="1"/>
              <a:t>मृत्युदर</a:t>
            </a:r>
            <a:r>
              <a:rPr lang="en-IN" sz="1600" dirty="0"/>
              <a:t> 16 </a:t>
            </a:r>
            <a:r>
              <a:rPr lang="en-IN" sz="1600" dirty="0" err="1"/>
              <a:t>पर्यंत</a:t>
            </a:r>
            <a:r>
              <a:rPr lang="en-IN" sz="1600" dirty="0"/>
              <a:t> </a:t>
            </a:r>
            <a:r>
              <a:rPr lang="en-IN" sz="1600" dirty="0" err="1"/>
              <a:t>कमी</a:t>
            </a:r>
            <a:r>
              <a:rPr lang="en-IN" sz="1600" dirty="0"/>
              <a:t> </a:t>
            </a:r>
            <a:r>
              <a:rPr lang="en-IN" sz="1600" dirty="0" err="1"/>
              <a:t>करणे</a:t>
            </a:r>
            <a:endParaRPr lang="en-IN" sz="1600" dirty="0"/>
          </a:p>
          <a:p>
            <a:pPr marL="914400" lvl="1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IN" sz="1600" dirty="0"/>
              <a:t>2025 </a:t>
            </a:r>
            <a:r>
              <a:rPr lang="en-IN" sz="1600" dirty="0" err="1"/>
              <a:t>पर्यंत</a:t>
            </a:r>
            <a:r>
              <a:rPr lang="en-IN" sz="1600" dirty="0"/>
              <a:t> 5 </a:t>
            </a:r>
            <a:r>
              <a:rPr lang="en-IN" sz="1600" dirty="0" err="1"/>
              <a:t>वर्षाखालील</a:t>
            </a:r>
            <a:r>
              <a:rPr lang="en-IN" sz="1600" dirty="0"/>
              <a:t> </a:t>
            </a:r>
            <a:r>
              <a:rPr lang="en-IN" sz="1600" dirty="0" err="1"/>
              <a:t>बालकांची</a:t>
            </a:r>
            <a:r>
              <a:rPr lang="en-IN" sz="1600" dirty="0"/>
              <a:t> </a:t>
            </a:r>
            <a:r>
              <a:rPr lang="en-IN" sz="1600" dirty="0" err="1"/>
              <a:t>खुरटी</a:t>
            </a:r>
            <a:r>
              <a:rPr lang="en-IN" sz="1600" dirty="0"/>
              <a:t> </a:t>
            </a:r>
            <a:r>
              <a:rPr lang="en-IN" sz="1600" dirty="0" err="1"/>
              <a:t>वाढ</a:t>
            </a:r>
            <a:r>
              <a:rPr lang="en-IN" sz="1600" dirty="0"/>
              <a:t> </a:t>
            </a:r>
            <a:r>
              <a:rPr lang="en-IN" sz="1600" dirty="0" err="1"/>
              <a:t>होण्याचा</a:t>
            </a:r>
            <a:r>
              <a:rPr lang="en-IN" sz="1600" dirty="0"/>
              <a:t> </a:t>
            </a:r>
            <a:r>
              <a:rPr lang="en-IN" sz="1600" dirty="0" err="1"/>
              <a:t>दर</a:t>
            </a:r>
            <a:r>
              <a:rPr lang="en-IN" sz="1600" dirty="0"/>
              <a:t> 40 %  </a:t>
            </a:r>
            <a:r>
              <a:rPr lang="en-IN" sz="1600" dirty="0" err="1"/>
              <a:t>नी</a:t>
            </a:r>
            <a:r>
              <a:rPr lang="en-IN" sz="1600" dirty="0"/>
              <a:t> </a:t>
            </a:r>
            <a:r>
              <a:rPr lang="en-IN" sz="1600" dirty="0" err="1"/>
              <a:t>कमी</a:t>
            </a:r>
            <a:r>
              <a:rPr lang="en-IN" sz="1600" dirty="0"/>
              <a:t> </a:t>
            </a:r>
            <a:r>
              <a:rPr lang="en-IN" sz="1600" dirty="0" err="1"/>
              <a:t>करणे</a:t>
            </a:r>
            <a:r>
              <a:rPr lang="en-IN" sz="1600" dirty="0"/>
              <a:t>.  2025 </a:t>
            </a:r>
            <a:r>
              <a:rPr lang="en-IN" sz="1600" dirty="0" err="1"/>
              <a:t>पर्यंत</a:t>
            </a:r>
            <a:r>
              <a:rPr lang="en-IN" sz="1600" dirty="0"/>
              <a:t> </a:t>
            </a:r>
            <a:r>
              <a:rPr lang="en-IN" sz="1600" dirty="0" err="1"/>
              <a:t>एकुण</a:t>
            </a:r>
            <a:r>
              <a:rPr lang="en-IN" sz="1600" dirty="0"/>
              <a:t> </a:t>
            </a:r>
            <a:r>
              <a:rPr lang="en-IN" sz="1600" dirty="0" err="1"/>
              <a:t>पुनरुत्पादन</a:t>
            </a:r>
            <a:r>
              <a:rPr lang="en-IN" sz="1600" dirty="0"/>
              <a:t> </a:t>
            </a:r>
            <a:r>
              <a:rPr lang="en-IN" sz="1600" dirty="0" err="1"/>
              <a:t>दर</a:t>
            </a:r>
            <a:r>
              <a:rPr lang="en-IN" sz="1600" dirty="0"/>
              <a:t> 2.1 </a:t>
            </a:r>
            <a:r>
              <a:rPr lang="en-IN" sz="1600" dirty="0" err="1"/>
              <a:t>पर्यंत</a:t>
            </a:r>
            <a:r>
              <a:rPr lang="en-IN" sz="1600" dirty="0"/>
              <a:t> </a:t>
            </a:r>
            <a:r>
              <a:rPr lang="en-IN" sz="1600" dirty="0" err="1"/>
              <a:t>कमी</a:t>
            </a:r>
            <a:r>
              <a:rPr lang="en-IN" sz="1600" dirty="0"/>
              <a:t> </a:t>
            </a:r>
            <a:r>
              <a:rPr lang="en-IN" sz="1600" dirty="0" err="1"/>
              <a:t>करणे</a:t>
            </a:r>
            <a:endParaRPr lang="en-IN" sz="1600" dirty="0"/>
          </a:p>
          <a:p>
            <a:pPr marL="914400" lvl="1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IN" sz="1600" dirty="0"/>
              <a:t>2025 </a:t>
            </a:r>
            <a:r>
              <a:rPr lang="en-IN" sz="1600" dirty="0" err="1"/>
              <a:t>पर्यंत</a:t>
            </a:r>
            <a:r>
              <a:rPr lang="en-IN" sz="1600" dirty="0"/>
              <a:t> </a:t>
            </a:r>
            <a:r>
              <a:rPr lang="en-IN" sz="1600" dirty="0" err="1"/>
              <a:t>जन्माच्या</a:t>
            </a:r>
            <a:r>
              <a:rPr lang="en-IN" sz="1600" dirty="0"/>
              <a:t> </a:t>
            </a:r>
            <a:r>
              <a:rPr lang="en-IN" sz="1600" dirty="0" err="1"/>
              <a:t>वेळी</a:t>
            </a:r>
            <a:r>
              <a:rPr lang="en-IN" sz="1600" dirty="0"/>
              <a:t> </a:t>
            </a:r>
            <a:r>
              <a:rPr lang="en-IN" sz="1600" dirty="0" err="1"/>
              <a:t>आयुर्मान</a:t>
            </a:r>
            <a:r>
              <a:rPr lang="en-IN" sz="1600" dirty="0"/>
              <a:t> 67.5 </a:t>
            </a:r>
            <a:r>
              <a:rPr lang="en-IN" sz="1600" dirty="0" err="1"/>
              <a:t>वरुन</a:t>
            </a:r>
            <a:r>
              <a:rPr lang="en-IN" sz="1600" dirty="0"/>
              <a:t> 70.07 </a:t>
            </a:r>
            <a:r>
              <a:rPr lang="en-IN" sz="1600" dirty="0" err="1"/>
              <a:t>पर्यंत</a:t>
            </a:r>
            <a:r>
              <a:rPr lang="en-IN" sz="1600" dirty="0"/>
              <a:t> </a:t>
            </a:r>
            <a:r>
              <a:rPr lang="en-IN" sz="1600" dirty="0" err="1"/>
              <a:t>वाढविणे</a:t>
            </a:r>
            <a:endParaRPr lang="en-IN" sz="1600" dirty="0"/>
          </a:p>
          <a:p>
            <a:pPr marL="914400" lvl="1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IN" sz="1600" dirty="0"/>
              <a:t>2025 </a:t>
            </a:r>
            <a:r>
              <a:rPr lang="en-IN" sz="1600" dirty="0" err="1"/>
              <a:t>पर्यंत</a:t>
            </a:r>
            <a:r>
              <a:rPr lang="en-IN" sz="1600" dirty="0"/>
              <a:t> 1 </a:t>
            </a:r>
            <a:r>
              <a:rPr lang="en-IN" sz="1600" dirty="0" err="1"/>
              <a:t>वर्षाखालील</a:t>
            </a:r>
            <a:r>
              <a:rPr lang="en-IN" sz="1600" dirty="0"/>
              <a:t> </a:t>
            </a:r>
            <a:r>
              <a:rPr lang="en-IN" sz="1600" dirty="0" err="1"/>
              <a:t>बालकांचे</a:t>
            </a:r>
            <a:r>
              <a:rPr lang="en-IN" sz="1600" dirty="0"/>
              <a:t> 90 </a:t>
            </a:r>
            <a:r>
              <a:rPr lang="en-IN" sz="1800" dirty="0"/>
              <a:t>%  </a:t>
            </a:r>
            <a:r>
              <a:rPr lang="en-IN" sz="1800" dirty="0" err="1"/>
              <a:t>पूर्ण</a:t>
            </a:r>
            <a:r>
              <a:rPr lang="en-IN" sz="1800" dirty="0"/>
              <a:t> </a:t>
            </a:r>
            <a:r>
              <a:rPr lang="en-IN" sz="1800" dirty="0" err="1"/>
              <a:t>लसीकरण</a:t>
            </a:r>
            <a:r>
              <a:rPr lang="en-IN" sz="1800" dirty="0"/>
              <a:t> </a:t>
            </a:r>
            <a:r>
              <a:rPr lang="en-IN" sz="1800" dirty="0" err="1"/>
              <a:t>करणे</a:t>
            </a:r>
            <a:endParaRPr lang="en-IN" sz="1800" dirty="0"/>
          </a:p>
          <a:p>
            <a:pPr marL="914400" lvl="1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IN" sz="1600" dirty="0"/>
              <a:t>2025 </a:t>
            </a:r>
            <a:r>
              <a:rPr lang="en-IN" sz="1600" dirty="0" err="1"/>
              <a:t>पर्यंत</a:t>
            </a:r>
            <a:r>
              <a:rPr lang="en-IN" sz="1600" dirty="0"/>
              <a:t> </a:t>
            </a:r>
            <a:r>
              <a:rPr lang="en-IN" sz="1600" dirty="0" err="1"/>
              <a:t>कुटुंब</a:t>
            </a:r>
            <a:r>
              <a:rPr lang="en-IN" sz="1600" dirty="0"/>
              <a:t> </a:t>
            </a:r>
            <a:r>
              <a:rPr lang="en-IN" sz="1600" dirty="0" err="1"/>
              <a:t>नियोजनाच्या</a:t>
            </a:r>
            <a:r>
              <a:rPr lang="en-IN" sz="1600" dirty="0"/>
              <a:t> </a:t>
            </a:r>
            <a:r>
              <a:rPr lang="en-IN" sz="1600" dirty="0" err="1"/>
              <a:t>गरजा</a:t>
            </a:r>
            <a:r>
              <a:rPr lang="en-IN" sz="1600" dirty="0"/>
              <a:t> </a:t>
            </a:r>
            <a:r>
              <a:rPr lang="en-IN" sz="1600" dirty="0" err="1"/>
              <a:t>पूर्ण</a:t>
            </a:r>
            <a:r>
              <a:rPr lang="en-IN" sz="1600" dirty="0"/>
              <a:t> </a:t>
            </a:r>
            <a:r>
              <a:rPr lang="en-IN" sz="1600" dirty="0" err="1"/>
              <a:t>होण्याचे</a:t>
            </a:r>
            <a:r>
              <a:rPr lang="en-IN" sz="1600" dirty="0"/>
              <a:t> </a:t>
            </a:r>
            <a:r>
              <a:rPr lang="en-IN" sz="1600" dirty="0" err="1"/>
              <a:t>प्रमाण</a:t>
            </a:r>
            <a:r>
              <a:rPr lang="en-IN" sz="1600" dirty="0"/>
              <a:t> 90 </a:t>
            </a:r>
            <a:r>
              <a:rPr lang="en-IN" sz="1800" dirty="0"/>
              <a:t>% </a:t>
            </a:r>
            <a:r>
              <a:rPr lang="en-IN" sz="1800" dirty="0" err="1"/>
              <a:t>पर्यंत</a:t>
            </a:r>
            <a:r>
              <a:rPr lang="en-IN" sz="1800" dirty="0"/>
              <a:t> </a:t>
            </a:r>
            <a:r>
              <a:rPr lang="en-IN" sz="1800" dirty="0" err="1"/>
              <a:t>साध्य</a:t>
            </a:r>
            <a:r>
              <a:rPr lang="en-IN" sz="1800" dirty="0"/>
              <a:t> </a:t>
            </a:r>
            <a:r>
              <a:rPr lang="en-IN" sz="1800" dirty="0" err="1"/>
              <a:t>करणे</a:t>
            </a:r>
            <a:endParaRPr lang="en-IN" sz="1800" dirty="0"/>
          </a:p>
          <a:p>
            <a:pPr marL="914400" lvl="1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IN" sz="1800" dirty="0"/>
              <a:t>2025 </a:t>
            </a:r>
            <a:r>
              <a:rPr lang="en-IN" sz="1800" dirty="0" err="1"/>
              <a:t>पर्यंत</a:t>
            </a:r>
            <a:r>
              <a:rPr lang="en-IN" sz="1800" dirty="0"/>
              <a:t> </a:t>
            </a:r>
            <a:r>
              <a:rPr lang="en-IN" sz="1800" dirty="0" err="1"/>
              <a:t>नवजात</a:t>
            </a:r>
            <a:r>
              <a:rPr lang="en-IN" sz="1800" dirty="0"/>
              <a:t> </a:t>
            </a:r>
            <a:r>
              <a:rPr lang="en-IN" sz="1800" dirty="0" err="1"/>
              <a:t>बालकांचे</a:t>
            </a:r>
            <a:r>
              <a:rPr lang="en-IN" sz="1800" dirty="0"/>
              <a:t> 90 %  </a:t>
            </a:r>
            <a:r>
              <a:rPr lang="en-IN" sz="1800" dirty="0" err="1"/>
              <a:t>पूर्ण</a:t>
            </a:r>
            <a:r>
              <a:rPr lang="en-IN" sz="1800" dirty="0"/>
              <a:t> </a:t>
            </a:r>
            <a:r>
              <a:rPr lang="en-IN" sz="1800" dirty="0" err="1"/>
              <a:t>लसीकरण</a:t>
            </a:r>
            <a:r>
              <a:rPr lang="en-IN" sz="1800" dirty="0"/>
              <a:t> </a:t>
            </a:r>
            <a:r>
              <a:rPr lang="en-IN" sz="1800" dirty="0" err="1"/>
              <a:t>पुरवणे</a:t>
            </a:r>
            <a:r>
              <a:rPr lang="en-IN" sz="1800" dirty="0"/>
              <a:t> </a:t>
            </a:r>
          </a:p>
          <a:p>
            <a:pPr marL="914400" lvl="1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IN" sz="1800" dirty="0"/>
              <a:t>2025 </a:t>
            </a:r>
            <a:r>
              <a:rPr lang="en-IN" sz="1800" dirty="0" err="1"/>
              <a:t>पर्यंत</a:t>
            </a:r>
            <a:r>
              <a:rPr lang="en-IN" sz="1800" dirty="0"/>
              <a:t> </a:t>
            </a:r>
            <a:r>
              <a:rPr lang="en-IN" sz="1800" dirty="0" err="1"/>
              <a:t>प्रसुतीवेळी</a:t>
            </a:r>
            <a:r>
              <a:rPr lang="en-IN" sz="1800" dirty="0"/>
              <a:t> </a:t>
            </a:r>
            <a:r>
              <a:rPr lang="en-IN" sz="1800" dirty="0" err="1"/>
              <a:t>कुशल</a:t>
            </a:r>
            <a:r>
              <a:rPr lang="en-IN" sz="1800" dirty="0"/>
              <a:t> </a:t>
            </a:r>
            <a:r>
              <a:rPr lang="en-IN" sz="1800" dirty="0" err="1"/>
              <a:t>कर्मचाऱ्यांची</a:t>
            </a:r>
            <a:r>
              <a:rPr lang="en-IN" sz="1800" dirty="0"/>
              <a:t> </a:t>
            </a:r>
            <a:r>
              <a:rPr lang="en-IN" sz="1800" dirty="0" err="1"/>
              <a:t>उपस्थिती</a:t>
            </a:r>
            <a:r>
              <a:rPr lang="en-IN" sz="1800" dirty="0"/>
              <a:t> 90 %  </a:t>
            </a:r>
            <a:r>
              <a:rPr lang="en-IN" sz="1800" dirty="0" err="1"/>
              <a:t>वर</a:t>
            </a:r>
            <a:r>
              <a:rPr lang="en-IN" sz="1800" dirty="0"/>
              <a:t> </a:t>
            </a:r>
            <a:r>
              <a:rPr lang="en-IN" sz="1800" dirty="0" err="1"/>
              <a:t>साध्य</a:t>
            </a:r>
            <a:r>
              <a:rPr lang="en-IN" sz="1800" dirty="0"/>
              <a:t> </a:t>
            </a:r>
            <a:r>
              <a:rPr lang="en-IN" sz="1800" dirty="0" err="1"/>
              <a:t>करणे</a:t>
            </a:r>
            <a:endParaRPr lang="en-IN" sz="1800" dirty="0"/>
          </a:p>
          <a:p>
            <a:pPr marL="914400" lvl="1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IN" sz="1800" dirty="0" err="1"/>
              <a:t>प्रसुतीपूर्व</a:t>
            </a:r>
            <a:r>
              <a:rPr lang="en-IN" sz="1800" dirty="0"/>
              <a:t> </a:t>
            </a:r>
            <a:r>
              <a:rPr lang="en-IN" sz="1800" dirty="0" err="1"/>
              <a:t>आरोग्यसेवा</a:t>
            </a:r>
            <a:r>
              <a:rPr lang="en-IN" sz="1800" dirty="0"/>
              <a:t> </a:t>
            </a:r>
            <a:r>
              <a:rPr lang="en-IN" sz="1800" dirty="0" err="1"/>
              <a:t>पुरवण्याचे</a:t>
            </a:r>
            <a:r>
              <a:rPr lang="en-IN" sz="1800" dirty="0"/>
              <a:t> </a:t>
            </a:r>
            <a:r>
              <a:rPr lang="en-IN" sz="1800" dirty="0" err="1"/>
              <a:t>प्रमाण</a:t>
            </a:r>
            <a:r>
              <a:rPr lang="en-IN" sz="1800" dirty="0"/>
              <a:t> 90 %  </a:t>
            </a:r>
            <a:r>
              <a:rPr lang="en-IN" sz="1800" dirty="0" err="1"/>
              <a:t>पेक्षा</a:t>
            </a:r>
            <a:r>
              <a:rPr lang="en-IN" sz="1800" dirty="0"/>
              <a:t> </a:t>
            </a:r>
            <a:r>
              <a:rPr lang="en-IN" sz="1800" dirty="0" err="1"/>
              <a:t>अधिक</a:t>
            </a:r>
            <a:r>
              <a:rPr lang="en-IN" sz="1800" dirty="0"/>
              <a:t> </a:t>
            </a:r>
            <a:r>
              <a:rPr lang="en-IN" sz="1800" dirty="0" err="1"/>
              <a:t>साध्य</a:t>
            </a:r>
            <a:r>
              <a:rPr lang="en-IN" sz="1800" dirty="0"/>
              <a:t> </a:t>
            </a:r>
            <a:r>
              <a:rPr lang="en-IN" sz="1800" dirty="0" err="1"/>
              <a:t>करणे</a:t>
            </a:r>
            <a:r>
              <a:rPr lang="en-IN" sz="1800" dirty="0"/>
              <a:t> </a:t>
            </a:r>
          </a:p>
          <a:p>
            <a:pPr marL="914400" lvl="1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IN" sz="1800" dirty="0"/>
              <a:t>2020 </a:t>
            </a:r>
            <a:r>
              <a:rPr lang="en-IN" sz="1800" dirty="0" err="1"/>
              <a:t>पर्यंत</a:t>
            </a:r>
            <a:r>
              <a:rPr lang="en-IN" sz="1800" dirty="0"/>
              <a:t> </a:t>
            </a:r>
            <a:r>
              <a:rPr lang="en-IN" sz="1800" dirty="0" err="1"/>
              <a:t>राज्याच्या</a:t>
            </a:r>
            <a:r>
              <a:rPr lang="en-IN" sz="1800" dirty="0"/>
              <a:t> </a:t>
            </a:r>
            <a:r>
              <a:rPr lang="en-IN" sz="1800" dirty="0" err="1"/>
              <a:t>आरोग्यसेवांवरील</a:t>
            </a:r>
            <a:r>
              <a:rPr lang="en-IN" sz="1800" dirty="0"/>
              <a:t> </a:t>
            </a:r>
            <a:r>
              <a:rPr lang="en-IN" sz="1800" dirty="0" err="1"/>
              <a:t>कर्ज</a:t>
            </a:r>
            <a:r>
              <a:rPr lang="en-IN" sz="1800" dirty="0"/>
              <a:t> </a:t>
            </a:r>
            <a:r>
              <a:rPr lang="en-IN" sz="1800" dirty="0" err="1"/>
              <a:t>अर्थसंकल्पाच्या</a:t>
            </a:r>
            <a:r>
              <a:rPr lang="en-IN" sz="1800" dirty="0"/>
              <a:t> 8 %  </a:t>
            </a:r>
            <a:r>
              <a:rPr lang="en-IN" sz="1800" dirty="0" err="1"/>
              <a:t>पेक्षा</a:t>
            </a:r>
            <a:r>
              <a:rPr lang="en-IN" sz="1800" dirty="0"/>
              <a:t> </a:t>
            </a:r>
            <a:r>
              <a:rPr lang="en-IN" sz="1800" dirty="0" err="1"/>
              <a:t>जास्त</a:t>
            </a:r>
            <a:r>
              <a:rPr lang="en-IN" sz="1800" dirty="0"/>
              <a:t> </a:t>
            </a:r>
            <a:r>
              <a:rPr lang="en-IN" sz="1800" dirty="0" err="1"/>
              <a:t>करणे</a:t>
            </a:r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349213937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AE0970-B64D-0229-C7CF-F524F75A4F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/>
              <a:t>दारीद्रय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9ADCA4-C66D-41B8-A5B8-B1853C95F0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</a:pPr>
            <a:r>
              <a:rPr lang="en-IN" sz="2400" dirty="0" err="1"/>
              <a:t>जीवनाच्या</a:t>
            </a:r>
            <a:r>
              <a:rPr lang="en-IN" sz="2400" dirty="0"/>
              <a:t> </a:t>
            </a:r>
            <a:r>
              <a:rPr lang="en-IN" sz="2400" dirty="0" err="1"/>
              <a:t>मूलभूत</a:t>
            </a:r>
            <a:r>
              <a:rPr lang="en-IN" sz="2400" dirty="0"/>
              <a:t> </a:t>
            </a:r>
            <a:r>
              <a:rPr lang="en-IN" sz="2400" dirty="0" err="1"/>
              <a:t>किमान</a:t>
            </a:r>
            <a:r>
              <a:rPr lang="en-IN" sz="2400" dirty="0"/>
              <a:t> </a:t>
            </a:r>
            <a:r>
              <a:rPr lang="en-IN" sz="2400" dirty="0" err="1"/>
              <a:t>गरजा</a:t>
            </a:r>
            <a:r>
              <a:rPr lang="en-IN" sz="2400" dirty="0"/>
              <a:t> </a:t>
            </a:r>
            <a:r>
              <a:rPr lang="en-IN" sz="2400" dirty="0" err="1"/>
              <a:t>भागविता</a:t>
            </a:r>
            <a:r>
              <a:rPr lang="en-IN" sz="2400" dirty="0"/>
              <a:t> </a:t>
            </a:r>
            <a:r>
              <a:rPr lang="en-IN" sz="2400" dirty="0" err="1"/>
              <a:t>येण्याची</a:t>
            </a:r>
            <a:r>
              <a:rPr lang="en-IN" sz="2400" dirty="0"/>
              <a:t> </a:t>
            </a:r>
            <a:r>
              <a:rPr lang="en-IN" sz="2400" dirty="0" err="1"/>
              <a:t>अक्षमता</a:t>
            </a:r>
            <a:r>
              <a:rPr lang="en-IN" sz="2400" dirty="0"/>
              <a:t> </a:t>
            </a:r>
            <a:r>
              <a:rPr lang="en-IN" sz="2400" dirty="0" err="1"/>
              <a:t>म्हणजे</a:t>
            </a:r>
            <a:r>
              <a:rPr lang="en-IN" sz="2400" dirty="0"/>
              <a:t> </a:t>
            </a:r>
            <a:r>
              <a:rPr lang="en-IN" sz="2400" dirty="0" err="1"/>
              <a:t>दारिद्रय</a:t>
            </a:r>
            <a:r>
              <a:rPr lang="en-IN" sz="2400" dirty="0"/>
              <a:t> </a:t>
            </a:r>
            <a:r>
              <a:rPr lang="en-IN" sz="2400" dirty="0" err="1"/>
              <a:t>होय</a:t>
            </a:r>
            <a:endParaRPr lang="en-IN" sz="2400" dirty="0"/>
          </a:p>
          <a:p>
            <a:pPr algn="just">
              <a:lnSpc>
                <a:spcPct val="150000"/>
              </a:lnSpc>
            </a:pPr>
            <a:r>
              <a:rPr lang="en-IN" sz="2400" dirty="0" err="1"/>
              <a:t>ही</a:t>
            </a:r>
            <a:r>
              <a:rPr lang="en-IN" sz="2400" dirty="0"/>
              <a:t> </a:t>
            </a:r>
            <a:r>
              <a:rPr lang="en-IN" sz="2400" dirty="0" err="1"/>
              <a:t>एक</a:t>
            </a:r>
            <a:r>
              <a:rPr lang="en-IN" sz="2400" dirty="0"/>
              <a:t> </a:t>
            </a:r>
            <a:r>
              <a:rPr lang="en-IN" sz="2400" dirty="0" err="1"/>
              <a:t>अशी</a:t>
            </a:r>
            <a:r>
              <a:rPr lang="en-IN" sz="2400" dirty="0"/>
              <a:t> </a:t>
            </a:r>
            <a:r>
              <a:rPr lang="en-IN" sz="2400" dirty="0" err="1"/>
              <a:t>सामाजिक</a:t>
            </a:r>
            <a:r>
              <a:rPr lang="en-IN" sz="2400" dirty="0"/>
              <a:t> </a:t>
            </a:r>
            <a:r>
              <a:rPr lang="en-IN" sz="2400" dirty="0" err="1"/>
              <a:t>समस्या</a:t>
            </a:r>
            <a:r>
              <a:rPr lang="en-IN" sz="2400" dirty="0"/>
              <a:t> </a:t>
            </a:r>
            <a:r>
              <a:rPr lang="en-IN" sz="2400" dirty="0" err="1"/>
              <a:t>आहे</a:t>
            </a:r>
            <a:r>
              <a:rPr lang="en-IN" sz="2400" dirty="0"/>
              <a:t>, </a:t>
            </a:r>
            <a:r>
              <a:rPr lang="en-IN" sz="2400" dirty="0" err="1"/>
              <a:t>ज्यामध्ये</a:t>
            </a:r>
            <a:r>
              <a:rPr lang="en-IN" sz="2400" dirty="0"/>
              <a:t> </a:t>
            </a:r>
            <a:r>
              <a:rPr lang="en-IN" sz="2400" dirty="0" err="1"/>
              <a:t>समाजाचा</a:t>
            </a:r>
            <a:r>
              <a:rPr lang="en-IN" sz="2400" dirty="0"/>
              <a:t> </a:t>
            </a:r>
            <a:r>
              <a:rPr lang="en-IN" sz="2400" dirty="0" err="1"/>
              <a:t>एक</a:t>
            </a:r>
            <a:r>
              <a:rPr lang="en-IN" sz="2400" dirty="0"/>
              <a:t> </a:t>
            </a:r>
            <a:r>
              <a:rPr lang="en-IN" sz="2400" dirty="0" err="1"/>
              <a:t>गट</a:t>
            </a:r>
            <a:r>
              <a:rPr lang="en-IN" sz="2400" dirty="0"/>
              <a:t> </a:t>
            </a:r>
            <a:r>
              <a:rPr lang="en-IN" sz="2400" dirty="0" err="1"/>
              <a:t>जीवनाच्या</a:t>
            </a:r>
            <a:r>
              <a:rPr lang="en-IN" sz="2400" dirty="0"/>
              <a:t> </a:t>
            </a:r>
            <a:r>
              <a:rPr lang="en-IN" sz="2400" dirty="0" err="1"/>
              <a:t>मूलभूत</a:t>
            </a:r>
            <a:r>
              <a:rPr lang="en-IN" sz="2400" dirty="0"/>
              <a:t> </a:t>
            </a:r>
            <a:r>
              <a:rPr lang="en-IN" sz="2400" dirty="0" err="1"/>
              <a:t>गरजांपासून</a:t>
            </a:r>
            <a:r>
              <a:rPr lang="en-IN" sz="2400" dirty="0"/>
              <a:t> </a:t>
            </a:r>
            <a:r>
              <a:rPr lang="en-IN" sz="2400" dirty="0" err="1"/>
              <a:t>वंचित</a:t>
            </a:r>
            <a:r>
              <a:rPr lang="en-IN" sz="2400" dirty="0"/>
              <a:t> </a:t>
            </a:r>
            <a:r>
              <a:rPr lang="en-IN" sz="2400" dirty="0" err="1"/>
              <a:t>असतो</a:t>
            </a:r>
            <a:r>
              <a:rPr lang="en-IN" sz="2400" dirty="0"/>
              <a:t>.</a:t>
            </a:r>
          </a:p>
          <a:p>
            <a:pPr algn="just">
              <a:lnSpc>
                <a:spcPct val="150000"/>
              </a:lnSpc>
            </a:pPr>
            <a:r>
              <a:rPr lang="en-IN" sz="2400" dirty="0" err="1"/>
              <a:t>भारतात</a:t>
            </a:r>
            <a:r>
              <a:rPr lang="en-IN" sz="2400" dirty="0"/>
              <a:t> </a:t>
            </a:r>
            <a:r>
              <a:rPr lang="en-IN" sz="2400" dirty="0" err="1"/>
              <a:t>दारिद्रयाच्या</a:t>
            </a:r>
            <a:r>
              <a:rPr lang="en-IN" sz="2400" dirty="0"/>
              <a:t> </a:t>
            </a:r>
            <a:r>
              <a:rPr lang="en-IN" sz="2400" dirty="0" err="1"/>
              <a:t>व्याख्येचा</a:t>
            </a:r>
            <a:r>
              <a:rPr lang="en-IN" sz="2400" dirty="0"/>
              <a:t> </a:t>
            </a:r>
            <a:r>
              <a:rPr lang="en-IN" sz="2400" dirty="0" err="1"/>
              <a:t>आधार</a:t>
            </a:r>
            <a:r>
              <a:rPr lang="en-IN" sz="2400" dirty="0"/>
              <a:t> </a:t>
            </a:r>
            <a:r>
              <a:rPr lang="en-IN" sz="2400" dirty="0" err="1"/>
              <a:t>उच्च</a:t>
            </a:r>
            <a:r>
              <a:rPr lang="en-IN" sz="2400" dirty="0"/>
              <a:t> </a:t>
            </a:r>
            <a:r>
              <a:rPr lang="en-IN" sz="2400" dirty="0" err="1"/>
              <a:t>जीवन</a:t>
            </a:r>
            <a:r>
              <a:rPr lang="en-IN" sz="2400" dirty="0"/>
              <a:t> </a:t>
            </a:r>
            <a:r>
              <a:rPr lang="en-IN" sz="2400" dirty="0" err="1"/>
              <a:t>स्तराऐवजी</a:t>
            </a:r>
            <a:r>
              <a:rPr lang="en-IN" sz="2400" dirty="0"/>
              <a:t> </a:t>
            </a:r>
            <a:r>
              <a:rPr lang="en-IN" sz="2400" dirty="0" err="1"/>
              <a:t>निम्न</a:t>
            </a:r>
            <a:r>
              <a:rPr lang="en-IN" sz="2400" dirty="0"/>
              <a:t> </a:t>
            </a:r>
            <a:r>
              <a:rPr lang="en-IN" sz="2400" dirty="0" err="1"/>
              <a:t>जीवन</a:t>
            </a:r>
            <a:r>
              <a:rPr lang="en-IN" sz="2400" dirty="0"/>
              <a:t> </a:t>
            </a:r>
            <a:r>
              <a:rPr lang="en-IN" sz="2400" dirty="0" err="1"/>
              <a:t>स्तरच</a:t>
            </a:r>
            <a:r>
              <a:rPr lang="en-IN" sz="2400" dirty="0"/>
              <a:t> </a:t>
            </a:r>
            <a:r>
              <a:rPr lang="en-IN" sz="2400" dirty="0" err="1"/>
              <a:t>मानण्यात</a:t>
            </a:r>
            <a:r>
              <a:rPr lang="en-IN" sz="2400" dirty="0"/>
              <a:t> </a:t>
            </a:r>
            <a:r>
              <a:rPr lang="en-IN" sz="2400" dirty="0" err="1"/>
              <a:t>येतो</a:t>
            </a:r>
            <a:r>
              <a:rPr lang="en-IN" sz="2400" dirty="0"/>
              <a:t>.</a:t>
            </a:r>
          </a:p>
          <a:p>
            <a:pPr algn="just">
              <a:lnSpc>
                <a:spcPct val="150000"/>
              </a:lnSpc>
            </a:pPr>
            <a:r>
              <a:rPr lang="en-IN" sz="2400" dirty="0" err="1"/>
              <a:t>जागतिक</a:t>
            </a:r>
            <a:r>
              <a:rPr lang="en-IN" sz="2400" dirty="0"/>
              <a:t> </a:t>
            </a:r>
            <a:r>
              <a:rPr lang="en-IN" sz="2400" dirty="0" err="1"/>
              <a:t>बँक</a:t>
            </a:r>
            <a:r>
              <a:rPr lang="en-IN" sz="2400" dirty="0"/>
              <a:t>- </a:t>
            </a:r>
            <a:r>
              <a:rPr lang="en-IN" sz="2400" dirty="0" err="1"/>
              <a:t>प्रतिदिन</a:t>
            </a:r>
            <a:r>
              <a:rPr lang="en-IN" sz="2400" dirty="0"/>
              <a:t> </a:t>
            </a:r>
            <a:r>
              <a:rPr lang="en-IN" sz="2400" dirty="0" err="1"/>
              <a:t>दत्पन्न</a:t>
            </a:r>
            <a:r>
              <a:rPr lang="en-IN" sz="2400" dirty="0"/>
              <a:t> 1.9 </a:t>
            </a:r>
            <a:r>
              <a:rPr lang="en-IN" sz="2400" dirty="0" err="1"/>
              <a:t>डॉलर</a:t>
            </a:r>
            <a:r>
              <a:rPr lang="en-IN" sz="2400" dirty="0"/>
              <a:t> </a:t>
            </a:r>
            <a:r>
              <a:rPr lang="en-IN" sz="2400" dirty="0" err="1"/>
              <a:t>पेक्षा</a:t>
            </a:r>
            <a:r>
              <a:rPr lang="en-IN" sz="2400" dirty="0"/>
              <a:t> </a:t>
            </a:r>
            <a:r>
              <a:rPr lang="en-IN" sz="2400" dirty="0" err="1"/>
              <a:t>कमी</a:t>
            </a:r>
            <a:r>
              <a:rPr lang="en-IN" sz="2400" dirty="0"/>
              <a:t> </a:t>
            </a:r>
            <a:r>
              <a:rPr lang="en-IN" sz="2400" dirty="0" err="1"/>
              <a:t>असणारी</a:t>
            </a:r>
            <a:r>
              <a:rPr lang="en-IN" sz="2400" dirty="0"/>
              <a:t> </a:t>
            </a:r>
            <a:r>
              <a:rPr lang="en-IN" sz="2400" dirty="0" err="1"/>
              <a:t>व्यक्ती</a:t>
            </a:r>
            <a:r>
              <a:rPr lang="en-IN" sz="2400" dirty="0"/>
              <a:t> </a:t>
            </a:r>
            <a:r>
              <a:rPr lang="en-IN" sz="2400" dirty="0" err="1"/>
              <a:t>गरीब</a:t>
            </a:r>
            <a:r>
              <a:rPr lang="en-IN" sz="2400" dirty="0"/>
              <a:t> </a:t>
            </a:r>
            <a:r>
              <a:rPr lang="en-IN" sz="2400" dirty="0" err="1"/>
              <a:t>व्यक्ती</a:t>
            </a:r>
            <a:endParaRPr lang="en-IN" sz="2400" dirty="0"/>
          </a:p>
          <a:p>
            <a:pPr algn="just">
              <a:lnSpc>
                <a:spcPct val="150000"/>
              </a:lnSpc>
            </a:pPr>
            <a:r>
              <a:rPr lang="en-IN" sz="2400" dirty="0"/>
              <a:t>ADB-</a:t>
            </a:r>
            <a:r>
              <a:rPr lang="en-IN" sz="2400" dirty="0" err="1"/>
              <a:t>उपयोग</a:t>
            </a:r>
            <a:r>
              <a:rPr lang="en-IN" sz="2400" dirty="0"/>
              <a:t> </a:t>
            </a:r>
            <a:r>
              <a:rPr lang="en-IN" sz="2400" dirty="0" err="1"/>
              <a:t>खर्च</a:t>
            </a:r>
            <a:r>
              <a:rPr lang="en-IN" sz="2400" dirty="0"/>
              <a:t> </a:t>
            </a:r>
            <a:r>
              <a:rPr lang="en-IN" sz="2400" dirty="0" err="1"/>
              <a:t>प्रतिदिन</a:t>
            </a:r>
            <a:r>
              <a:rPr lang="en-IN" sz="2400" dirty="0"/>
              <a:t> 1.51 </a:t>
            </a:r>
            <a:r>
              <a:rPr lang="en-IN" sz="2400" dirty="0" err="1"/>
              <a:t>डॉलरपेक्षा</a:t>
            </a:r>
            <a:r>
              <a:rPr lang="en-IN" sz="2400" dirty="0"/>
              <a:t> </a:t>
            </a:r>
            <a:r>
              <a:rPr lang="en-IN" sz="2400" dirty="0" err="1"/>
              <a:t>कमी</a:t>
            </a:r>
            <a:r>
              <a:rPr lang="en-IN" sz="2400" dirty="0"/>
              <a:t> </a:t>
            </a:r>
            <a:r>
              <a:rPr lang="en-IN" sz="2400" dirty="0" err="1"/>
              <a:t>असणारी</a:t>
            </a:r>
            <a:r>
              <a:rPr lang="en-IN" sz="2400" dirty="0"/>
              <a:t> </a:t>
            </a:r>
            <a:r>
              <a:rPr lang="en-IN" sz="2400" dirty="0" err="1"/>
              <a:t>व्यक्ती</a:t>
            </a:r>
            <a:r>
              <a:rPr lang="en-IN" sz="2400" dirty="0"/>
              <a:t> </a:t>
            </a:r>
            <a:r>
              <a:rPr lang="en-IN" sz="2400" dirty="0" err="1"/>
              <a:t>गरीब</a:t>
            </a:r>
            <a:r>
              <a:rPr lang="en-IN" sz="2400" dirty="0"/>
              <a:t> </a:t>
            </a:r>
            <a:r>
              <a:rPr lang="en-IN" sz="2400" dirty="0" err="1"/>
              <a:t>व्यक्ती</a:t>
            </a:r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10791752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100656-2D02-2E31-EAC0-71A314E37D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/>
              <a:t>भांडवलशाही</a:t>
            </a:r>
            <a:r>
              <a:rPr lang="en-IN" dirty="0"/>
              <a:t> </a:t>
            </a:r>
            <a:r>
              <a:rPr lang="en-IN" dirty="0" err="1"/>
              <a:t>अर्थव्यवस्थेची</a:t>
            </a:r>
            <a:r>
              <a:rPr lang="en-IN" dirty="0"/>
              <a:t> </a:t>
            </a:r>
            <a:r>
              <a:rPr lang="en-IN" dirty="0" err="1"/>
              <a:t>वैशिष्ट्ये</a:t>
            </a:r>
            <a:r>
              <a:rPr lang="en-IN" dirty="0"/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B8C2F6-BA30-54ED-F98F-50A459C777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IN" sz="2000" dirty="0" err="1"/>
              <a:t>बाजारपेठेचा</a:t>
            </a:r>
            <a:r>
              <a:rPr lang="en-IN" sz="2000" dirty="0"/>
              <a:t> </a:t>
            </a:r>
            <a:r>
              <a:rPr lang="en-IN" sz="2000" dirty="0" err="1"/>
              <a:t>राजा</a:t>
            </a:r>
            <a:r>
              <a:rPr lang="en-IN" sz="2000" dirty="0"/>
              <a:t> </a:t>
            </a:r>
            <a:r>
              <a:rPr lang="en-IN" sz="2000" dirty="0" err="1"/>
              <a:t>ग्राहक</a:t>
            </a:r>
            <a:r>
              <a:rPr lang="en-IN" sz="2000" dirty="0"/>
              <a:t> </a:t>
            </a:r>
            <a:r>
              <a:rPr lang="en-IN" sz="2000" dirty="0" err="1"/>
              <a:t>हाच</a:t>
            </a:r>
            <a:r>
              <a:rPr lang="en-IN" sz="2000" dirty="0"/>
              <a:t> </a:t>
            </a:r>
            <a:r>
              <a:rPr lang="en-IN" sz="2000" dirty="0" err="1"/>
              <a:t>असतो</a:t>
            </a:r>
            <a:endParaRPr lang="en-IN" sz="2000" dirty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IN" sz="2000" dirty="0" err="1"/>
              <a:t>कमीत</a:t>
            </a:r>
            <a:r>
              <a:rPr lang="en-IN" sz="2000" dirty="0"/>
              <a:t> </a:t>
            </a:r>
            <a:r>
              <a:rPr lang="en-IN" sz="2000" dirty="0" err="1"/>
              <a:t>कमी</a:t>
            </a:r>
            <a:r>
              <a:rPr lang="en-IN" sz="2000" dirty="0"/>
              <a:t> </a:t>
            </a:r>
            <a:r>
              <a:rPr lang="en-IN" sz="2000" dirty="0" err="1"/>
              <a:t>सरकारचा</a:t>
            </a:r>
            <a:r>
              <a:rPr lang="en-IN" sz="2000" dirty="0"/>
              <a:t> </a:t>
            </a:r>
            <a:r>
              <a:rPr lang="en-IN" sz="2000" dirty="0" err="1"/>
              <a:t>हस्तक्षेप</a:t>
            </a:r>
            <a:endParaRPr lang="en-IN" sz="2000" dirty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IN" sz="2000" dirty="0" err="1"/>
              <a:t>वस्तूंचा</a:t>
            </a:r>
            <a:r>
              <a:rPr lang="en-IN" sz="2000" dirty="0"/>
              <a:t> </a:t>
            </a:r>
            <a:r>
              <a:rPr lang="en-IN" sz="2000" dirty="0" err="1"/>
              <a:t>पुरवठा</a:t>
            </a:r>
            <a:r>
              <a:rPr lang="en-IN" sz="2000" dirty="0"/>
              <a:t> </a:t>
            </a:r>
            <a:r>
              <a:rPr lang="en-IN" sz="2000" dirty="0" err="1"/>
              <a:t>ग्राहकांच्या</a:t>
            </a:r>
            <a:r>
              <a:rPr lang="en-IN" sz="2000" dirty="0"/>
              <a:t> </a:t>
            </a:r>
            <a:r>
              <a:rPr lang="en-IN" sz="2000" dirty="0" err="1"/>
              <a:t>मागणी</a:t>
            </a:r>
            <a:r>
              <a:rPr lang="en-IN" sz="2000" dirty="0"/>
              <a:t> </a:t>
            </a:r>
            <a:r>
              <a:rPr lang="en-IN" sz="2000" dirty="0" err="1"/>
              <a:t>नुसार</a:t>
            </a:r>
            <a:endParaRPr lang="en-IN" sz="2000" dirty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IN" sz="2000" dirty="0" err="1"/>
              <a:t>उत्पादनांच्या</a:t>
            </a:r>
            <a:r>
              <a:rPr lang="en-IN" sz="2000" dirty="0"/>
              <a:t> </a:t>
            </a:r>
            <a:r>
              <a:rPr lang="en-IN" sz="2000" dirty="0" err="1"/>
              <a:t>साधनांवर</a:t>
            </a:r>
            <a:r>
              <a:rPr lang="en-IN" sz="2000" dirty="0"/>
              <a:t> </a:t>
            </a:r>
            <a:r>
              <a:rPr lang="en-IN" sz="2000" dirty="0" err="1"/>
              <a:t>खाजगी</a:t>
            </a:r>
            <a:r>
              <a:rPr lang="en-IN" sz="2000" dirty="0"/>
              <a:t> </a:t>
            </a:r>
            <a:r>
              <a:rPr lang="en-IN" sz="2000" dirty="0" err="1"/>
              <a:t>मालकी</a:t>
            </a:r>
            <a:endParaRPr lang="en-IN" sz="2000" dirty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IN" sz="2000" dirty="0" err="1"/>
              <a:t>खाजगी</a:t>
            </a:r>
            <a:r>
              <a:rPr lang="en-IN" sz="2000" dirty="0"/>
              <a:t> </a:t>
            </a:r>
            <a:r>
              <a:rPr lang="en-IN" sz="2000" dirty="0" err="1"/>
              <a:t>भांडवलदारांच्या</a:t>
            </a:r>
            <a:r>
              <a:rPr lang="en-IN" sz="2000" dirty="0"/>
              <a:t> </a:t>
            </a:r>
            <a:r>
              <a:rPr lang="en-IN" sz="2000" dirty="0" err="1"/>
              <a:t>माध्यमातून</a:t>
            </a:r>
            <a:r>
              <a:rPr lang="en-IN" sz="2000" dirty="0"/>
              <a:t> </a:t>
            </a:r>
            <a:r>
              <a:rPr lang="en-IN" sz="2000" dirty="0" err="1"/>
              <a:t>वस्तू</a:t>
            </a:r>
            <a:r>
              <a:rPr lang="en-IN" sz="2000" dirty="0"/>
              <a:t> </a:t>
            </a:r>
            <a:r>
              <a:rPr lang="en-IN" sz="2000" dirty="0" err="1"/>
              <a:t>आणि</a:t>
            </a:r>
            <a:r>
              <a:rPr lang="en-IN" sz="2000" dirty="0"/>
              <a:t> </a:t>
            </a:r>
            <a:r>
              <a:rPr lang="en-IN" sz="2000" dirty="0" err="1"/>
              <a:t>सेवांचे</a:t>
            </a:r>
            <a:r>
              <a:rPr lang="en-IN" sz="2000" dirty="0"/>
              <a:t> </a:t>
            </a:r>
            <a:r>
              <a:rPr lang="en-IN" sz="2000" dirty="0" err="1"/>
              <a:t>उत्पादन</a:t>
            </a:r>
            <a:endParaRPr lang="en-IN" sz="2000" dirty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IN" sz="2000" dirty="0" err="1"/>
              <a:t>अर्थव्यवस्था</a:t>
            </a:r>
            <a:r>
              <a:rPr lang="en-IN" sz="2000" dirty="0"/>
              <a:t> </a:t>
            </a:r>
            <a:r>
              <a:rPr lang="en-IN" sz="2000" dirty="0" err="1"/>
              <a:t>किंमत</a:t>
            </a:r>
            <a:r>
              <a:rPr lang="en-IN" sz="2000" dirty="0"/>
              <a:t> </a:t>
            </a:r>
            <a:r>
              <a:rPr lang="en-IN" sz="2000" dirty="0" err="1"/>
              <a:t>यंत्रणेव्दार‍े</a:t>
            </a:r>
            <a:r>
              <a:rPr lang="en-IN" sz="2000" dirty="0"/>
              <a:t> </a:t>
            </a:r>
            <a:r>
              <a:rPr lang="en-IN" sz="2000" dirty="0" err="1"/>
              <a:t>नियंत्रित</a:t>
            </a:r>
            <a:r>
              <a:rPr lang="en-IN" sz="2000" dirty="0"/>
              <a:t> </a:t>
            </a:r>
            <a:r>
              <a:rPr lang="en-IN" sz="2000" dirty="0" err="1"/>
              <a:t>केली</a:t>
            </a:r>
            <a:r>
              <a:rPr lang="en-IN" sz="2000" dirty="0"/>
              <a:t> </a:t>
            </a:r>
            <a:r>
              <a:rPr lang="en-IN" sz="2000" dirty="0" err="1"/>
              <a:t>जाते</a:t>
            </a:r>
            <a:endParaRPr lang="en-IN" sz="2000" dirty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IN" sz="2000" dirty="0" err="1"/>
              <a:t>हस्तक्षेप</a:t>
            </a:r>
            <a:r>
              <a:rPr lang="en-IN" sz="2000" dirty="0"/>
              <a:t> </a:t>
            </a:r>
            <a:r>
              <a:rPr lang="en-IN" sz="2000" dirty="0" err="1"/>
              <a:t>विरहित</a:t>
            </a:r>
            <a:r>
              <a:rPr lang="en-IN" sz="2000" dirty="0"/>
              <a:t> </a:t>
            </a:r>
            <a:r>
              <a:rPr lang="en-IN" sz="2000" dirty="0" err="1"/>
              <a:t>तसेच</a:t>
            </a:r>
            <a:r>
              <a:rPr lang="en-IN" sz="2000" dirty="0"/>
              <a:t> </a:t>
            </a:r>
            <a:r>
              <a:rPr lang="en-IN" sz="2000" dirty="0" err="1"/>
              <a:t>मुक्त</a:t>
            </a:r>
            <a:r>
              <a:rPr lang="en-IN" sz="2000" dirty="0"/>
              <a:t> </a:t>
            </a:r>
            <a:r>
              <a:rPr lang="en-IN" sz="2000" dirty="0" err="1"/>
              <a:t>अर्थव्यवस्था</a:t>
            </a:r>
            <a:r>
              <a:rPr lang="en-IN" sz="2000" dirty="0"/>
              <a:t> </a:t>
            </a:r>
            <a:r>
              <a:rPr lang="en-IN" sz="2000" dirty="0" err="1"/>
              <a:t>म्हणून</a:t>
            </a:r>
            <a:r>
              <a:rPr lang="en-IN" sz="2000" dirty="0"/>
              <a:t> </a:t>
            </a:r>
            <a:r>
              <a:rPr lang="en-IN" sz="2000" dirty="0" err="1"/>
              <a:t>ओळख</a:t>
            </a:r>
            <a:endParaRPr lang="en-IN" sz="2000" dirty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IN" sz="2000" dirty="0" err="1"/>
              <a:t>गुंतवणूक</a:t>
            </a:r>
            <a:r>
              <a:rPr lang="en-IN" sz="2000" dirty="0"/>
              <a:t> </a:t>
            </a:r>
            <a:r>
              <a:rPr lang="en-IN" sz="2000" dirty="0" err="1"/>
              <a:t>बचत</a:t>
            </a:r>
            <a:r>
              <a:rPr lang="en-IN" sz="2000" dirty="0"/>
              <a:t> </a:t>
            </a:r>
            <a:r>
              <a:rPr lang="en-IN" sz="2000" dirty="0" err="1"/>
              <a:t>तसेच</a:t>
            </a:r>
            <a:r>
              <a:rPr lang="en-IN" sz="2000" dirty="0"/>
              <a:t> </a:t>
            </a:r>
            <a:r>
              <a:rPr lang="en-IN" sz="2000" dirty="0" err="1"/>
              <a:t>उत्पादनात</a:t>
            </a:r>
            <a:r>
              <a:rPr lang="en-IN" sz="2000" dirty="0"/>
              <a:t> </a:t>
            </a:r>
            <a:r>
              <a:rPr lang="en-IN" sz="2000" dirty="0" err="1"/>
              <a:t>पूर्ण</a:t>
            </a:r>
            <a:r>
              <a:rPr lang="en-IN" sz="2000" dirty="0"/>
              <a:t> </a:t>
            </a:r>
            <a:r>
              <a:rPr lang="en-IN" sz="2000" dirty="0" err="1"/>
              <a:t>स्वातंत्र्य</a:t>
            </a:r>
            <a:endParaRPr lang="en-IN" sz="2000" dirty="0"/>
          </a:p>
        </p:txBody>
      </p:sp>
    </p:spTree>
    <p:extLst>
      <p:ext uri="{BB962C8B-B14F-4D97-AF65-F5344CB8AC3E}">
        <p14:creationId xmlns:p14="http://schemas.microsoft.com/office/powerpoint/2010/main" val="119269270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4487E0-C748-08BC-8CF0-1A14312D59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/>
              <a:t>दारिद्रय</a:t>
            </a:r>
            <a:r>
              <a:rPr lang="en-IN" dirty="0"/>
              <a:t> </a:t>
            </a:r>
            <a:r>
              <a:rPr lang="en-IN" dirty="0" err="1"/>
              <a:t>रेषा</a:t>
            </a:r>
            <a:r>
              <a:rPr lang="en-IN" dirty="0"/>
              <a:t> (POVERTY LINE)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60F0A2-1083-DBB5-155E-5A9A643435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en-IN" dirty="0" err="1"/>
              <a:t>किमान</a:t>
            </a:r>
            <a:r>
              <a:rPr lang="en-IN" dirty="0"/>
              <a:t> </a:t>
            </a:r>
            <a:r>
              <a:rPr lang="en-IN" dirty="0" err="1"/>
              <a:t>जीवन</a:t>
            </a:r>
            <a:r>
              <a:rPr lang="en-IN" dirty="0"/>
              <a:t> </a:t>
            </a:r>
            <a:r>
              <a:rPr lang="en-IN" dirty="0" err="1"/>
              <a:t>जगण्यासाठी</a:t>
            </a:r>
            <a:r>
              <a:rPr lang="en-IN" dirty="0"/>
              <a:t> </a:t>
            </a:r>
            <a:r>
              <a:rPr lang="en-IN" dirty="0" err="1"/>
              <a:t>लागणाऱ्या</a:t>
            </a:r>
            <a:r>
              <a:rPr lang="en-IN" dirty="0"/>
              <a:t> </a:t>
            </a:r>
            <a:r>
              <a:rPr lang="en-IN" dirty="0" err="1"/>
              <a:t>प्राथमिक</a:t>
            </a:r>
            <a:r>
              <a:rPr lang="en-IN" dirty="0"/>
              <a:t> </a:t>
            </a:r>
            <a:r>
              <a:rPr lang="en-IN" dirty="0" err="1"/>
              <a:t>मूलभूत</a:t>
            </a:r>
            <a:r>
              <a:rPr lang="en-IN" dirty="0"/>
              <a:t> </a:t>
            </a:r>
            <a:r>
              <a:rPr lang="en-IN" dirty="0" err="1"/>
              <a:t>गरजांच्या</a:t>
            </a:r>
            <a:r>
              <a:rPr lang="en-IN" dirty="0"/>
              <a:t> </a:t>
            </a:r>
            <a:r>
              <a:rPr lang="en-IN" dirty="0" err="1"/>
              <a:t>उपभोग</a:t>
            </a:r>
            <a:r>
              <a:rPr lang="en-IN" dirty="0"/>
              <a:t> </a:t>
            </a:r>
            <a:r>
              <a:rPr lang="en-IN" dirty="0" err="1"/>
              <a:t>खर्चाची</a:t>
            </a:r>
            <a:r>
              <a:rPr lang="en-IN" dirty="0"/>
              <a:t> </a:t>
            </a:r>
            <a:r>
              <a:rPr lang="en-IN" dirty="0" err="1"/>
              <a:t>कमीत</a:t>
            </a:r>
            <a:r>
              <a:rPr lang="en-IN" dirty="0"/>
              <a:t> </a:t>
            </a:r>
            <a:r>
              <a:rPr lang="en-IN" dirty="0" err="1"/>
              <a:t>कमी</a:t>
            </a:r>
            <a:r>
              <a:rPr lang="en-IN" dirty="0"/>
              <a:t> </a:t>
            </a:r>
            <a:r>
              <a:rPr lang="en-IN" dirty="0" err="1"/>
              <a:t>पातळी</a:t>
            </a:r>
            <a:r>
              <a:rPr lang="en-IN" dirty="0"/>
              <a:t> </a:t>
            </a:r>
            <a:r>
              <a:rPr lang="en-IN" dirty="0" err="1"/>
              <a:t>ज्या</a:t>
            </a:r>
            <a:r>
              <a:rPr lang="en-IN" dirty="0"/>
              <a:t> </a:t>
            </a:r>
            <a:r>
              <a:rPr lang="en-IN" dirty="0" err="1"/>
              <a:t>रेषेने</a:t>
            </a:r>
            <a:r>
              <a:rPr lang="en-IN" dirty="0"/>
              <a:t> </a:t>
            </a:r>
            <a:r>
              <a:rPr lang="en-IN" dirty="0" err="1"/>
              <a:t>दर्शविली</a:t>
            </a:r>
            <a:r>
              <a:rPr lang="en-IN" dirty="0"/>
              <a:t> </a:t>
            </a:r>
            <a:r>
              <a:rPr lang="en-IN" dirty="0" err="1"/>
              <a:t>जाते</a:t>
            </a:r>
            <a:r>
              <a:rPr lang="en-IN" dirty="0"/>
              <a:t>, </a:t>
            </a:r>
            <a:r>
              <a:rPr lang="en-IN" dirty="0" err="1"/>
              <a:t>तिला</a:t>
            </a:r>
            <a:r>
              <a:rPr lang="en-IN" dirty="0"/>
              <a:t> </a:t>
            </a:r>
            <a:r>
              <a:rPr lang="en-IN" dirty="0" err="1"/>
              <a:t>दारिद्रय</a:t>
            </a:r>
            <a:r>
              <a:rPr lang="en-IN" dirty="0"/>
              <a:t> </a:t>
            </a:r>
            <a:r>
              <a:rPr lang="en-IN" dirty="0" err="1"/>
              <a:t>रेषा</a:t>
            </a:r>
            <a:r>
              <a:rPr lang="en-IN" dirty="0"/>
              <a:t> </a:t>
            </a:r>
            <a:r>
              <a:rPr lang="en-IN" dirty="0" err="1"/>
              <a:t>असे</a:t>
            </a:r>
            <a:r>
              <a:rPr lang="en-IN" dirty="0"/>
              <a:t> </a:t>
            </a:r>
            <a:r>
              <a:rPr lang="en-IN" dirty="0" err="1"/>
              <a:t>म्हणतात</a:t>
            </a:r>
            <a:endParaRPr lang="en-IN" dirty="0"/>
          </a:p>
          <a:p>
            <a:pPr algn="just">
              <a:lnSpc>
                <a:spcPct val="150000"/>
              </a:lnSpc>
            </a:pPr>
            <a:r>
              <a:rPr lang="en-IN" dirty="0" err="1"/>
              <a:t>दारिद्रय</a:t>
            </a:r>
            <a:r>
              <a:rPr lang="en-IN" dirty="0"/>
              <a:t> </a:t>
            </a:r>
            <a:r>
              <a:rPr lang="en-IN" dirty="0" err="1"/>
              <a:t>रेषा</a:t>
            </a:r>
            <a:r>
              <a:rPr lang="en-IN" dirty="0"/>
              <a:t> </a:t>
            </a:r>
            <a:r>
              <a:rPr lang="en-IN" dirty="0" err="1"/>
              <a:t>मापन</a:t>
            </a:r>
            <a:r>
              <a:rPr lang="en-IN" dirty="0"/>
              <a:t> </a:t>
            </a:r>
            <a:r>
              <a:rPr lang="en-IN" dirty="0" err="1"/>
              <a:t>निकष</a:t>
            </a:r>
            <a:r>
              <a:rPr lang="en-IN" dirty="0"/>
              <a:t>- </a:t>
            </a:r>
            <a:r>
              <a:rPr lang="en-IN" dirty="0" err="1"/>
              <a:t>उपभोग</a:t>
            </a:r>
            <a:r>
              <a:rPr lang="en-IN" dirty="0"/>
              <a:t> </a:t>
            </a:r>
            <a:r>
              <a:rPr lang="en-IN" dirty="0" err="1"/>
              <a:t>खर्च</a:t>
            </a:r>
            <a:endParaRPr lang="en-IN" dirty="0"/>
          </a:p>
          <a:p>
            <a:pPr algn="just">
              <a:lnSpc>
                <a:spcPct val="150000"/>
              </a:lnSpc>
            </a:pPr>
            <a:r>
              <a:rPr lang="en-IN" dirty="0" err="1"/>
              <a:t>किमान</a:t>
            </a:r>
            <a:r>
              <a:rPr lang="en-IN" dirty="0"/>
              <a:t> </a:t>
            </a:r>
            <a:r>
              <a:rPr lang="en-IN" dirty="0" err="1"/>
              <a:t>गरजा</a:t>
            </a:r>
            <a:r>
              <a:rPr lang="en-IN" dirty="0"/>
              <a:t>- </a:t>
            </a:r>
            <a:r>
              <a:rPr lang="en-IN" dirty="0" err="1"/>
              <a:t>अन्न</a:t>
            </a:r>
            <a:r>
              <a:rPr lang="en-IN" dirty="0"/>
              <a:t>, </a:t>
            </a:r>
            <a:r>
              <a:rPr lang="en-IN" dirty="0" err="1"/>
              <a:t>वस्त्र</a:t>
            </a:r>
            <a:r>
              <a:rPr lang="en-IN" dirty="0"/>
              <a:t>, </a:t>
            </a:r>
            <a:r>
              <a:rPr lang="en-IN" dirty="0" err="1"/>
              <a:t>निवारा</a:t>
            </a:r>
            <a:r>
              <a:rPr lang="en-IN" dirty="0"/>
              <a:t>, </a:t>
            </a:r>
            <a:r>
              <a:rPr lang="en-IN" dirty="0" err="1"/>
              <a:t>शिक्षण</a:t>
            </a:r>
            <a:r>
              <a:rPr lang="en-IN" dirty="0"/>
              <a:t> </a:t>
            </a:r>
            <a:r>
              <a:rPr lang="en-IN" dirty="0" err="1"/>
              <a:t>आणि</a:t>
            </a:r>
            <a:r>
              <a:rPr lang="en-IN" dirty="0"/>
              <a:t> </a:t>
            </a:r>
            <a:r>
              <a:rPr lang="en-IN" dirty="0" err="1"/>
              <a:t>आरोग्य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01355110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D65918-01FB-22A3-5750-60E673AD64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/>
              <a:t>दारिद्रयाचे</a:t>
            </a:r>
            <a:r>
              <a:rPr lang="en-IN" dirty="0"/>
              <a:t> </a:t>
            </a:r>
            <a:r>
              <a:rPr lang="en-IN" dirty="0" err="1"/>
              <a:t>प्रकार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85454B-1819-A0BD-8C8F-EAE0F96C8D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63434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en-IN" sz="2000" dirty="0" err="1"/>
              <a:t>सापेक्ष</a:t>
            </a:r>
            <a:r>
              <a:rPr lang="en-IN" sz="2000" dirty="0"/>
              <a:t> </a:t>
            </a:r>
            <a:r>
              <a:rPr lang="en-IN" sz="2000" dirty="0" err="1"/>
              <a:t>दारिद्रय</a:t>
            </a:r>
            <a:r>
              <a:rPr lang="en-IN" sz="2000" dirty="0"/>
              <a:t>:</a:t>
            </a:r>
          </a:p>
          <a:p>
            <a:pPr marL="971550" lvl="1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IN" sz="1800" dirty="0" err="1"/>
              <a:t>गरीब</a:t>
            </a:r>
            <a:r>
              <a:rPr lang="en-IN" sz="1800" dirty="0"/>
              <a:t> </a:t>
            </a:r>
            <a:r>
              <a:rPr lang="en-IN" sz="1800" dirty="0" err="1"/>
              <a:t>आणि</a:t>
            </a:r>
            <a:r>
              <a:rPr lang="en-IN" sz="1800" dirty="0"/>
              <a:t> </a:t>
            </a:r>
            <a:r>
              <a:rPr lang="en-IN" sz="1800" dirty="0" err="1"/>
              <a:t>श्रीमंत</a:t>
            </a:r>
            <a:r>
              <a:rPr lang="en-IN" sz="1800" dirty="0"/>
              <a:t> </a:t>
            </a:r>
            <a:r>
              <a:rPr lang="en-IN" sz="1800" dirty="0" err="1"/>
              <a:t>लोकांमधील</a:t>
            </a:r>
            <a:r>
              <a:rPr lang="en-IN" sz="1800" dirty="0"/>
              <a:t> </a:t>
            </a:r>
            <a:r>
              <a:rPr lang="en-IN" sz="1800" dirty="0" err="1"/>
              <a:t>उत्पन्न</a:t>
            </a:r>
            <a:r>
              <a:rPr lang="en-IN" sz="1800" dirty="0"/>
              <a:t>, </a:t>
            </a:r>
            <a:r>
              <a:rPr lang="en-IN" sz="1800" dirty="0" err="1"/>
              <a:t>संपत्ती</a:t>
            </a:r>
            <a:r>
              <a:rPr lang="en-IN" sz="1800" dirty="0"/>
              <a:t> </a:t>
            </a:r>
            <a:r>
              <a:rPr lang="en-IN" sz="1800" dirty="0" err="1"/>
              <a:t>आणि</a:t>
            </a:r>
            <a:r>
              <a:rPr lang="en-IN" sz="1800" dirty="0"/>
              <a:t> </a:t>
            </a:r>
            <a:r>
              <a:rPr lang="en-IN" sz="1800" dirty="0" err="1"/>
              <a:t>उपभोगाच्या</a:t>
            </a:r>
            <a:r>
              <a:rPr lang="en-IN" sz="1800" dirty="0"/>
              <a:t> </a:t>
            </a:r>
            <a:r>
              <a:rPr lang="en-IN" sz="1800" dirty="0" err="1"/>
              <a:t>वितरणातील</a:t>
            </a:r>
            <a:r>
              <a:rPr lang="en-IN" sz="1800" dirty="0"/>
              <a:t> </a:t>
            </a:r>
            <a:r>
              <a:rPr lang="en-IN" sz="1800" dirty="0" err="1"/>
              <a:t>तफावत</a:t>
            </a:r>
            <a:r>
              <a:rPr lang="en-IN" sz="1800" dirty="0"/>
              <a:t> </a:t>
            </a:r>
            <a:r>
              <a:rPr lang="en-IN" sz="1800" dirty="0" err="1"/>
              <a:t>म्हणजे</a:t>
            </a:r>
            <a:r>
              <a:rPr lang="en-IN" sz="1800" dirty="0"/>
              <a:t> </a:t>
            </a:r>
            <a:r>
              <a:rPr lang="en-IN" sz="1800" dirty="0" err="1"/>
              <a:t>सापेक्ष</a:t>
            </a:r>
            <a:r>
              <a:rPr lang="en-IN" sz="1800" dirty="0"/>
              <a:t> </a:t>
            </a:r>
            <a:r>
              <a:rPr lang="en-IN" sz="1800" dirty="0" err="1"/>
              <a:t>दारिद्रय</a:t>
            </a:r>
            <a:r>
              <a:rPr lang="en-IN" sz="1800" dirty="0"/>
              <a:t> </a:t>
            </a:r>
            <a:r>
              <a:rPr lang="en-IN" sz="1800" dirty="0" err="1"/>
              <a:t>होय</a:t>
            </a:r>
            <a:r>
              <a:rPr lang="en-IN" sz="1800" dirty="0"/>
              <a:t>.</a:t>
            </a:r>
          </a:p>
          <a:p>
            <a:pPr marL="971550" lvl="1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IN" sz="1800" dirty="0" err="1"/>
              <a:t>सापेक्ष</a:t>
            </a:r>
            <a:r>
              <a:rPr lang="en-IN" sz="1800" dirty="0"/>
              <a:t> </a:t>
            </a:r>
            <a:r>
              <a:rPr lang="en-IN" sz="1800" dirty="0" err="1"/>
              <a:t>दारिद्रय</a:t>
            </a:r>
            <a:r>
              <a:rPr lang="en-IN" sz="1800" dirty="0"/>
              <a:t> </a:t>
            </a:r>
            <a:r>
              <a:rPr lang="en-IN" sz="1800" dirty="0" err="1"/>
              <a:t>हे</a:t>
            </a:r>
            <a:r>
              <a:rPr lang="en-IN" sz="1800" dirty="0"/>
              <a:t> </a:t>
            </a:r>
            <a:r>
              <a:rPr lang="en-IN" sz="1800" dirty="0" err="1"/>
              <a:t>विकसीत</a:t>
            </a:r>
            <a:r>
              <a:rPr lang="en-IN" sz="1800" dirty="0"/>
              <a:t> </a:t>
            </a:r>
            <a:r>
              <a:rPr lang="en-IN" sz="1800" dirty="0" err="1"/>
              <a:t>देशात</a:t>
            </a:r>
            <a:r>
              <a:rPr lang="en-IN" sz="1800" dirty="0"/>
              <a:t> </a:t>
            </a:r>
            <a:r>
              <a:rPr lang="en-IN" sz="1800" dirty="0" err="1"/>
              <a:t>आढळते</a:t>
            </a:r>
            <a:endParaRPr lang="en-IN" sz="1800" dirty="0"/>
          </a:p>
          <a:p>
            <a:pPr marL="971550" lvl="1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IN" sz="1800" dirty="0" err="1"/>
              <a:t>सापेक्ष</a:t>
            </a:r>
            <a:r>
              <a:rPr lang="en-IN" sz="1800" dirty="0"/>
              <a:t> </a:t>
            </a:r>
            <a:r>
              <a:rPr lang="en-IN" sz="1800" dirty="0" err="1"/>
              <a:t>दारिद्रयाचे</a:t>
            </a:r>
            <a:r>
              <a:rPr lang="en-IN" sz="1800" dirty="0"/>
              <a:t> </a:t>
            </a:r>
            <a:r>
              <a:rPr lang="en-IN" sz="1800" dirty="0" err="1"/>
              <a:t>पूर्णपणे</a:t>
            </a:r>
            <a:r>
              <a:rPr lang="en-IN" sz="1800" dirty="0"/>
              <a:t> </a:t>
            </a:r>
            <a:r>
              <a:rPr lang="en-IN" sz="1800" dirty="0" err="1"/>
              <a:t>निर्मूलन</a:t>
            </a:r>
            <a:r>
              <a:rPr lang="en-IN" sz="1800" dirty="0"/>
              <a:t> </a:t>
            </a:r>
            <a:r>
              <a:rPr lang="en-IN" sz="1800" dirty="0" err="1"/>
              <a:t>करता</a:t>
            </a:r>
            <a:r>
              <a:rPr lang="en-IN" sz="1800" dirty="0"/>
              <a:t> </a:t>
            </a:r>
            <a:r>
              <a:rPr lang="en-IN" sz="1800" dirty="0" err="1"/>
              <a:t>येत</a:t>
            </a:r>
            <a:r>
              <a:rPr lang="en-IN" sz="1800" dirty="0"/>
              <a:t> </a:t>
            </a:r>
            <a:r>
              <a:rPr lang="en-IN" sz="1800" dirty="0" err="1"/>
              <a:t>नाही</a:t>
            </a:r>
            <a:endParaRPr lang="en-IN" sz="1800" dirty="0"/>
          </a:p>
          <a:p>
            <a:pPr marL="0" indent="0" algn="just">
              <a:lnSpc>
                <a:spcPct val="150000"/>
              </a:lnSpc>
              <a:buNone/>
            </a:pPr>
            <a:endParaRPr lang="en-IN" sz="2000" dirty="0"/>
          </a:p>
          <a:p>
            <a:pPr algn="just">
              <a:lnSpc>
                <a:spcPct val="150000"/>
              </a:lnSpc>
            </a:pPr>
            <a:r>
              <a:rPr lang="en-IN" sz="2000" dirty="0" err="1"/>
              <a:t>निरपेक्ष</a:t>
            </a:r>
            <a:r>
              <a:rPr lang="en-IN" sz="2000" dirty="0"/>
              <a:t> </a:t>
            </a:r>
            <a:r>
              <a:rPr lang="en-IN" sz="2000" dirty="0" err="1"/>
              <a:t>दारिद्रय</a:t>
            </a:r>
            <a:r>
              <a:rPr lang="en-IN" sz="2000" dirty="0"/>
              <a:t>:</a:t>
            </a:r>
          </a:p>
          <a:p>
            <a:pPr marL="971550" lvl="1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IN" sz="1800" dirty="0" err="1"/>
              <a:t>देशातील</a:t>
            </a:r>
            <a:r>
              <a:rPr lang="en-IN" sz="1800" dirty="0"/>
              <a:t> </a:t>
            </a:r>
            <a:r>
              <a:rPr lang="en-IN" sz="1800" dirty="0" err="1"/>
              <a:t>जीवनमान</a:t>
            </a:r>
            <a:r>
              <a:rPr lang="en-IN" sz="1800" dirty="0"/>
              <a:t> </a:t>
            </a:r>
            <a:r>
              <a:rPr lang="en-IN" sz="1800" dirty="0" err="1"/>
              <a:t>खर्चाचा</a:t>
            </a:r>
            <a:r>
              <a:rPr lang="en-IN" sz="1800" dirty="0"/>
              <a:t> </a:t>
            </a:r>
            <a:r>
              <a:rPr lang="en-IN" sz="1800" dirty="0" err="1"/>
              <a:t>विचार</a:t>
            </a:r>
            <a:r>
              <a:rPr lang="en-IN" sz="1800" dirty="0"/>
              <a:t> </a:t>
            </a:r>
            <a:r>
              <a:rPr lang="en-IN" sz="1800" dirty="0" err="1"/>
              <a:t>करुन</a:t>
            </a:r>
            <a:r>
              <a:rPr lang="en-IN" sz="1800" dirty="0"/>
              <a:t> </a:t>
            </a:r>
            <a:r>
              <a:rPr lang="en-IN" sz="1800" dirty="0" err="1"/>
              <a:t>त्या</a:t>
            </a:r>
            <a:r>
              <a:rPr lang="en-IN" sz="1800" dirty="0"/>
              <a:t> </a:t>
            </a:r>
            <a:r>
              <a:rPr lang="en-IN" sz="1800" dirty="0" err="1"/>
              <a:t>आधारावर</a:t>
            </a:r>
            <a:r>
              <a:rPr lang="en-IN" sz="1800" dirty="0"/>
              <a:t> </a:t>
            </a:r>
            <a:r>
              <a:rPr lang="en-IN" sz="1800" dirty="0" err="1"/>
              <a:t>एक</a:t>
            </a:r>
            <a:r>
              <a:rPr lang="en-IN" sz="1800" dirty="0"/>
              <a:t> </a:t>
            </a:r>
            <a:r>
              <a:rPr lang="en-IN" sz="1800" dirty="0" err="1"/>
              <a:t>न्यूनतम</a:t>
            </a:r>
            <a:r>
              <a:rPr lang="en-IN" sz="1800" dirty="0"/>
              <a:t> </a:t>
            </a:r>
            <a:r>
              <a:rPr lang="en-IN" sz="1800" dirty="0" err="1"/>
              <a:t>उपभोग</a:t>
            </a:r>
            <a:r>
              <a:rPr lang="en-IN" sz="1800" dirty="0"/>
              <a:t> </a:t>
            </a:r>
            <a:r>
              <a:rPr lang="en-IN" sz="1800" dirty="0" err="1"/>
              <a:t>स्तर</a:t>
            </a:r>
            <a:r>
              <a:rPr lang="en-IN" sz="1800" dirty="0"/>
              <a:t> </a:t>
            </a:r>
            <a:r>
              <a:rPr lang="en-IN" sz="1800" dirty="0" err="1"/>
              <a:t>निर्धारित</a:t>
            </a:r>
            <a:r>
              <a:rPr lang="en-IN" sz="1800" dirty="0"/>
              <a:t> </a:t>
            </a:r>
            <a:r>
              <a:rPr lang="en-IN" sz="1800" dirty="0" err="1"/>
              <a:t>केला</a:t>
            </a:r>
            <a:r>
              <a:rPr lang="en-IN" sz="1800" dirty="0"/>
              <a:t> </a:t>
            </a:r>
            <a:r>
              <a:rPr lang="en-IN" sz="1800" dirty="0" err="1"/>
              <a:t>जातो</a:t>
            </a:r>
            <a:r>
              <a:rPr lang="en-IN" sz="1800" dirty="0"/>
              <a:t>.  </a:t>
            </a:r>
            <a:r>
              <a:rPr lang="en-IN" sz="1800" dirty="0" err="1"/>
              <a:t>आणि</a:t>
            </a:r>
            <a:r>
              <a:rPr lang="en-IN" sz="1800" dirty="0"/>
              <a:t> </a:t>
            </a:r>
            <a:r>
              <a:rPr lang="en-IN" sz="1800" dirty="0" err="1"/>
              <a:t>त्यावरुन</a:t>
            </a:r>
            <a:r>
              <a:rPr lang="en-IN" sz="1800" dirty="0"/>
              <a:t> </a:t>
            </a:r>
            <a:r>
              <a:rPr lang="en-IN" sz="1800" dirty="0" err="1"/>
              <a:t>निरपेक्ष</a:t>
            </a:r>
            <a:r>
              <a:rPr lang="en-IN" sz="1800" dirty="0"/>
              <a:t> </a:t>
            </a:r>
            <a:r>
              <a:rPr lang="en-IN" sz="1800" dirty="0" err="1"/>
              <a:t>दारिद्रय</a:t>
            </a:r>
            <a:r>
              <a:rPr lang="en-IN" sz="1800" dirty="0"/>
              <a:t> </a:t>
            </a:r>
            <a:r>
              <a:rPr lang="en-IN" sz="1800" dirty="0" err="1"/>
              <a:t>मोजले</a:t>
            </a:r>
            <a:r>
              <a:rPr lang="en-IN" sz="1800" dirty="0"/>
              <a:t> </a:t>
            </a:r>
            <a:r>
              <a:rPr lang="en-IN" sz="1800" dirty="0" err="1"/>
              <a:t>जाते</a:t>
            </a:r>
            <a:r>
              <a:rPr lang="en-IN" sz="1800" dirty="0"/>
              <a:t>.  </a:t>
            </a:r>
            <a:r>
              <a:rPr lang="en-IN" sz="1800" dirty="0" err="1"/>
              <a:t>भारतात</a:t>
            </a:r>
            <a:r>
              <a:rPr lang="en-IN" sz="1800" dirty="0"/>
              <a:t> </a:t>
            </a:r>
            <a:r>
              <a:rPr lang="en-IN" sz="1800" dirty="0" err="1"/>
              <a:t>या</a:t>
            </a:r>
            <a:r>
              <a:rPr lang="en-IN" sz="1800" dirty="0"/>
              <a:t> </a:t>
            </a:r>
            <a:r>
              <a:rPr lang="en-IN" sz="1800" dirty="0" err="1"/>
              <a:t>न्यूनतम</a:t>
            </a:r>
            <a:r>
              <a:rPr lang="en-IN" sz="1800" dirty="0"/>
              <a:t> </a:t>
            </a:r>
            <a:r>
              <a:rPr lang="en-IN" sz="1800" dirty="0" err="1"/>
              <a:t>उपभोग</a:t>
            </a:r>
            <a:r>
              <a:rPr lang="en-IN" sz="1800" dirty="0"/>
              <a:t> </a:t>
            </a:r>
            <a:r>
              <a:rPr lang="en-IN" sz="1800" dirty="0" err="1"/>
              <a:t>स्तरालाच</a:t>
            </a:r>
            <a:r>
              <a:rPr lang="en-IN" sz="1800" dirty="0"/>
              <a:t> </a:t>
            </a:r>
            <a:r>
              <a:rPr lang="en-IN" sz="1800" dirty="0" err="1"/>
              <a:t>दारिद्रय</a:t>
            </a:r>
            <a:r>
              <a:rPr lang="en-IN" sz="1800" dirty="0"/>
              <a:t> </a:t>
            </a:r>
            <a:r>
              <a:rPr lang="en-IN" sz="1800" dirty="0" err="1"/>
              <a:t>रेषा</a:t>
            </a:r>
            <a:r>
              <a:rPr lang="en-IN" sz="1800" dirty="0"/>
              <a:t> </a:t>
            </a:r>
            <a:r>
              <a:rPr lang="en-IN" sz="1800" dirty="0" err="1"/>
              <a:t>असे</a:t>
            </a:r>
            <a:r>
              <a:rPr lang="en-IN" sz="1800" dirty="0"/>
              <a:t> </a:t>
            </a:r>
            <a:r>
              <a:rPr lang="en-IN" sz="1800" dirty="0" err="1"/>
              <a:t>म्हणतात</a:t>
            </a:r>
            <a:r>
              <a:rPr lang="en-IN" sz="1800" dirty="0"/>
              <a:t>.</a:t>
            </a:r>
          </a:p>
          <a:p>
            <a:pPr marL="971550" lvl="1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IN" sz="1800" dirty="0" err="1"/>
              <a:t>निरपेक्ष</a:t>
            </a:r>
            <a:r>
              <a:rPr lang="en-IN" sz="1800" dirty="0"/>
              <a:t> </a:t>
            </a:r>
            <a:r>
              <a:rPr lang="en-IN" sz="1800" dirty="0" err="1"/>
              <a:t>दरिद्रय</a:t>
            </a:r>
            <a:r>
              <a:rPr lang="en-IN" sz="1800" dirty="0"/>
              <a:t> </a:t>
            </a:r>
            <a:r>
              <a:rPr lang="en-IN" sz="1800" dirty="0" err="1"/>
              <a:t>हे</a:t>
            </a:r>
            <a:r>
              <a:rPr lang="en-IN" sz="1800" dirty="0"/>
              <a:t> </a:t>
            </a:r>
            <a:r>
              <a:rPr lang="en-IN" sz="1800" dirty="0" err="1"/>
              <a:t>अविकसित</a:t>
            </a:r>
            <a:r>
              <a:rPr lang="en-IN" sz="1800" dirty="0"/>
              <a:t> </a:t>
            </a:r>
            <a:r>
              <a:rPr lang="en-IN" sz="1800" dirty="0" err="1"/>
              <a:t>आणि</a:t>
            </a:r>
            <a:r>
              <a:rPr lang="en-IN" sz="1800" dirty="0"/>
              <a:t> </a:t>
            </a:r>
            <a:r>
              <a:rPr lang="en-IN" sz="1800" dirty="0" err="1"/>
              <a:t>विकसनशील</a:t>
            </a:r>
            <a:r>
              <a:rPr lang="en-IN" sz="1800" dirty="0"/>
              <a:t> </a:t>
            </a:r>
            <a:r>
              <a:rPr lang="en-IN" sz="1800" dirty="0" err="1"/>
              <a:t>देशात</a:t>
            </a:r>
            <a:r>
              <a:rPr lang="en-IN" sz="1800" dirty="0"/>
              <a:t> </a:t>
            </a:r>
            <a:r>
              <a:rPr lang="en-IN" sz="1800" dirty="0" err="1"/>
              <a:t>आढळते</a:t>
            </a:r>
            <a:endParaRPr lang="en-IN" sz="1800" dirty="0"/>
          </a:p>
          <a:p>
            <a:pPr marL="971550" lvl="1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IN" sz="1800" dirty="0" err="1"/>
              <a:t>निकष</a:t>
            </a:r>
            <a:r>
              <a:rPr lang="en-IN" sz="1800" dirty="0"/>
              <a:t>- </a:t>
            </a:r>
            <a:r>
              <a:rPr lang="en-IN" sz="1800" dirty="0" err="1"/>
              <a:t>ग्रामीण</a:t>
            </a:r>
            <a:r>
              <a:rPr lang="en-IN" sz="1800" dirty="0"/>
              <a:t> </a:t>
            </a:r>
            <a:r>
              <a:rPr lang="en-IN" sz="1800" dirty="0" err="1"/>
              <a:t>भागासाठी</a:t>
            </a:r>
            <a:r>
              <a:rPr lang="en-IN" sz="1800" dirty="0"/>
              <a:t> 2400 </a:t>
            </a:r>
            <a:r>
              <a:rPr lang="en-IN" sz="1800" dirty="0" err="1"/>
              <a:t>कॅलरी</a:t>
            </a:r>
            <a:r>
              <a:rPr lang="en-IN" sz="1800" dirty="0"/>
              <a:t> </a:t>
            </a:r>
            <a:r>
              <a:rPr lang="en-IN" sz="1800" dirty="0" err="1"/>
              <a:t>आणि</a:t>
            </a:r>
            <a:r>
              <a:rPr lang="en-IN" sz="1800" dirty="0"/>
              <a:t> </a:t>
            </a:r>
            <a:r>
              <a:rPr lang="en-IN" sz="1800" dirty="0" err="1"/>
              <a:t>शहरी</a:t>
            </a:r>
            <a:r>
              <a:rPr lang="en-IN" sz="1800" dirty="0"/>
              <a:t> </a:t>
            </a:r>
            <a:r>
              <a:rPr lang="en-IN" sz="1800" dirty="0" err="1"/>
              <a:t>भागासाठी</a:t>
            </a:r>
            <a:r>
              <a:rPr lang="en-IN" sz="1800" dirty="0"/>
              <a:t> 2100 </a:t>
            </a:r>
            <a:r>
              <a:rPr lang="en-IN" sz="1800" dirty="0" err="1"/>
              <a:t>कॅलरी</a:t>
            </a:r>
            <a:endParaRPr lang="en-IN" sz="1800" dirty="0"/>
          </a:p>
        </p:txBody>
      </p:sp>
    </p:spTree>
    <p:extLst>
      <p:ext uri="{BB962C8B-B14F-4D97-AF65-F5344CB8AC3E}">
        <p14:creationId xmlns:p14="http://schemas.microsoft.com/office/powerpoint/2010/main" val="93916055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333405-566C-6356-E5CB-1B57F8A14B9C}"/>
              </a:ext>
            </a:extLst>
          </p:cNvPr>
          <p:cNvSpPr txBox="1"/>
          <p:nvPr/>
        </p:nvSpPr>
        <p:spPr>
          <a:xfrm>
            <a:off x="224118" y="197224"/>
            <a:ext cx="117258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dirty="0" err="1"/>
              <a:t>दारिद्रय</a:t>
            </a:r>
            <a:r>
              <a:rPr lang="en-IN" dirty="0"/>
              <a:t> </a:t>
            </a:r>
            <a:r>
              <a:rPr lang="en-IN" dirty="0" err="1"/>
              <a:t>मोजमाप</a:t>
            </a:r>
            <a:endParaRPr lang="en-IN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47BA621-A25F-D98C-70DB-021D7BC5C486}"/>
              </a:ext>
            </a:extLst>
          </p:cNvPr>
          <p:cNvCxnSpPr>
            <a:stCxn id="2" idx="2"/>
          </p:cNvCxnSpPr>
          <p:nvPr/>
        </p:nvCxnSpPr>
        <p:spPr>
          <a:xfrm>
            <a:off x="6087036" y="566556"/>
            <a:ext cx="8964" cy="554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DDF4C85-1562-F733-AB0F-05F5FABA2B02}"/>
              </a:ext>
            </a:extLst>
          </p:cNvPr>
          <p:cNvCxnSpPr>
            <a:cxnSpLocks/>
          </p:cNvCxnSpPr>
          <p:nvPr/>
        </p:nvCxnSpPr>
        <p:spPr>
          <a:xfrm>
            <a:off x="806822" y="1120583"/>
            <a:ext cx="1065903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84A24A4F-B110-351C-DB20-F73EDCBDF7CB}"/>
              </a:ext>
            </a:extLst>
          </p:cNvPr>
          <p:cNvCxnSpPr/>
          <p:nvPr/>
        </p:nvCxnSpPr>
        <p:spPr>
          <a:xfrm>
            <a:off x="806822" y="1120583"/>
            <a:ext cx="0" cy="4572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6A0B904D-8F58-F81B-20A0-3A1AC1D50236}"/>
              </a:ext>
            </a:extLst>
          </p:cNvPr>
          <p:cNvCxnSpPr/>
          <p:nvPr/>
        </p:nvCxnSpPr>
        <p:spPr>
          <a:xfrm>
            <a:off x="3227296" y="1129545"/>
            <a:ext cx="0" cy="4572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C51F8605-EEC1-C860-E052-BA278A97788A}"/>
              </a:ext>
            </a:extLst>
          </p:cNvPr>
          <p:cNvCxnSpPr/>
          <p:nvPr/>
        </p:nvCxnSpPr>
        <p:spPr>
          <a:xfrm>
            <a:off x="5782238" y="1111616"/>
            <a:ext cx="0" cy="4572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01636D2-7BEE-31B9-2746-F5EB740BEB90}"/>
              </a:ext>
            </a:extLst>
          </p:cNvPr>
          <p:cNvCxnSpPr/>
          <p:nvPr/>
        </p:nvCxnSpPr>
        <p:spPr>
          <a:xfrm>
            <a:off x="8498544" y="1120578"/>
            <a:ext cx="0" cy="4572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7B60DFD3-A13B-757B-90BE-4BC02DAF306C}"/>
              </a:ext>
            </a:extLst>
          </p:cNvPr>
          <p:cNvCxnSpPr>
            <a:cxnSpLocks/>
          </p:cNvCxnSpPr>
          <p:nvPr/>
        </p:nvCxnSpPr>
        <p:spPr>
          <a:xfrm flipH="1">
            <a:off x="11430000" y="1120574"/>
            <a:ext cx="26898" cy="3854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46836AC9-17BD-A9A3-1666-16DFD32DCE1A}"/>
              </a:ext>
            </a:extLst>
          </p:cNvPr>
          <p:cNvSpPr txBox="1"/>
          <p:nvPr/>
        </p:nvSpPr>
        <p:spPr>
          <a:xfrm>
            <a:off x="313765" y="1766047"/>
            <a:ext cx="1990164" cy="33865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IN" sz="1200" dirty="0" err="1"/>
              <a:t>ग्रामविकास</a:t>
            </a:r>
            <a:r>
              <a:rPr lang="en-IN" sz="1200" dirty="0"/>
              <a:t> </a:t>
            </a:r>
            <a:r>
              <a:rPr lang="en-IN" sz="1200" dirty="0" err="1"/>
              <a:t>मंत्रालय</a:t>
            </a:r>
            <a:endParaRPr lang="en-IN" sz="1200" dirty="0"/>
          </a:p>
          <a:p>
            <a:pPr algn="just">
              <a:lnSpc>
                <a:spcPct val="150000"/>
              </a:lnSpc>
            </a:pPr>
            <a:endParaRPr lang="en-IN" sz="1200" dirty="0"/>
          </a:p>
          <a:p>
            <a:pPr algn="just">
              <a:lnSpc>
                <a:spcPct val="150000"/>
              </a:lnSpc>
            </a:pPr>
            <a:r>
              <a:rPr lang="en-IN" sz="1200" dirty="0" err="1"/>
              <a:t>पी</a:t>
            </a:r>
            <a:r>
              <a:rPr lang="en-IN" sz="1200" dirty="0"/>
              <a:t>. </a:t>
            </a:r>
            <a:r>
              <a:rPr lang="en-IN" sz="1200" dirty="0" err="1"/>
              <a:t>डी</a:t>
            </a:r>
            <a:r>
              <a:rPr lang="en-IN" sz="1200" dirty="0"/>
              <a:t>. </a:t>
            </a:r>
            <a:r>
              <a:rPr lang="en-IN" sz="1200" dirty="0" err="1"/>
              <a:t>ओझा</a:t>
            </a:r>
            <a:r>
              <a:rPr lang="en-IN" sz="1200" dirty="0"/>
              <a:t> </a:t>
            </a:r>
            <a:r>
              <a:rPr lang="en-IN" sz="1200" dirty="0" err="1"/>
              <a:t>कार्यगट</a:t>
            </a:r>
            <a:r>
              <a:rPr lang="en-IN" sz="1200" dirty="0"/>
              <a:t> (1962)</a:t>
            </a:r>
          </a:p>
          <a:p>
            <a:pPr algn="just">
              <a:lnSpc>
                <a:spcPct val="150000"/>
              </a:lnSpc>
            </a:pPr>
            <a:r>
              <a:rPr lang="en-IN" sz="1200" dirty="0" err="1"/>
              <a:t>दांडेकर</a:t>
            </a:r>
            <a:r>
              <a:rPr lang="en-IN" sz="1200" dirty="0"/>
              <a:t> व </a:t>
            </a:r>
            <a:r>
              <a:rPr lang="en-IN" sz="1200" dirty="0" err="1"/>
              <a:t>रथ</a:t>
            </a:r>
            <a:r>
              <a:rPr lang="en-IN" sz="1200" dirty="0"/>
              <a:t> </a:t>
            </a:r>
            <a:r>
              <a:rPr lang="en-IN" sz="1200" dirty="0" err="1"/>
              <a:t>कार्यगट</a:t>
            </a:r>
            <a:endParaRPr lang="en-IN" sz="1200" dirty="0"/>
          </a:p>
          <a:p>
            <a:pPr algn="just">
              <a:lnSpc>
                <a:spcPct val="150000"/>
              </a:lnSpc>
            </a:pPr>
            <a:r>
              <a:rPr lang="en-IN" sz="1200" dirty="0" err="1"/>
              <a:t>बी</a:t>
            </a:r>
            <a:r>
              <a:rPr lang="en-IN" sz="1200" dirty="0"/>
              <a:t>. </a:t>
            </a:r>
            <a:r>
              <a:rPr lang="en-IN" sz="1200" dirty="0" err="1"/>
              <a:t>एस</a:t>
            </a:r>
            <a:r>
              <a:rPr lang="en-IN" sz="1200" dirty="0"/>
              <a:t>. </a:t>
            </a:r>
            <a:r>
              <a:rPr lang="en-IN" sz="1200" dirty="0" err="1"/>
              <a:t>मिन्हास</a:t>
            </a:r>
            <a:r>
              <a:rPr lang="en-IN" sz="1200" dirty="0"/>
              <a:t> </a:t>
            </a:r>
            <a:r>
              <a:rPr lang="en-IN" sz="1200" dirty="0" err="1"/>
              <a:t>कार्यगट</a:t>
            </a:r>
            <a:endParaRPr lang="en-IN" sz="1200" dirty="0"/>
          </a:p>
          <a:p>
            <a:pPr algn="just">
              <a:lnSpc>
                <a:spcPct val="150000"/>
              </a:lnSpc>
            </a:pPr>
            <a:r>
              <a:rPr lang="en-IN" sz="1200" dirty="0" err="1"/>
              <a:t>आर</a:t>
            </a:r>
            <a:r>
              <a:rPr lang="en-IN" sz="1200" dirty="0"/>
              <a:t>. </a:t>
            </a:r>
            <a:r>
              <a:rPr lang="en-IN" sz="1200" dirty="0" err="1"/>
              <a:t>के</a:t>
            </a:r>
            <a:r>
              <a:rPr lang="en-IN" sz="1200" dirty="0"/>
              <a:t>. </a:t>
            </a:r>
            <a:r>
              <a:rPr lang="en-IN" sz="1200" dirty="0" err="1"/>
              <a:t>वर्धन</a:t>
            </a:r>
            <a:endParaRPr lang="en-IN" sz="1200" dirty="0"/>
          </a:p>
          <a:p>
            <a:pPr algn="just">
              <a:lnSpc>
                <a:spcPct val="150000"/>
              </a:lnSpc>
            </a:pPr>
            <a:r>
              <a:rPr lang="en-IN" sz="1200" dirty="0"/>
              <a:t>ई. </a:t>
            </a:r>
            <a:r>
              <a:rPr lang="en-IN" sz="1200" dirty="0" err="1"/>
              <a:t>पी</a:t>
            </a:r>
            <a:r>
              <a:rPr lang="en-IN" sz="1200" dirty="0"/>
              <a:t>. </a:t>
            </a:r>
            <a:r>
              <a:rPr lang="en-IN" sz="1200" dirty="0" err="1"/>
              <a:t>डब्ल्यू</a:t>
            </a:r>
            <a:r>
              <a:rPr lang="en-IN" sz="1200" dirty="0"/>
              <a:t>. </a:t>
            </a:r>
            <a:r>
              <a:rPr lang="en-IN" sz="1200" dirty="0" err="1"/>
              <a:t>डाकोस्टा</a:t>
            </a:r>
            <a:r>
              <a:rPr lang="en-IN" sz="1200" dirty="0"/>
              <a:t> (1987-88)</a:t>
            </a:r>
          </a:p>
          <a:p>
            <a:pPr algn="just">
              <a:lnSpc>
                <a:spcPct val="150000"/>
              </a:lnSpc>
            </a:pPr>
            <a:r>
              <a:rPr lang="en-IN" sz="1200" dirty="0" err="1"/>
              <a:t>गौरव</a:t>
            </a:r>
            <a:r>
              <a:rPr lang="en-IN" sz="1200" dirty="0"/>
              <a:t> </a:t>
            </a:r>
            <a:r>
              <a:rPr lang="en-IN" sz="1200" dirty="0" err="1"/>
              <a:t>दल</a:t>
            </a:r>
            <a:r>
              <a:rPr lang="en-IN" sz="1200" dirty="0"/>
              <a:t> </a:t>
            </a:r>
            <a:r>
              <a:rPr lang="en-IN" sz="1200" dirty="0" err="1"/>
              <a:t>आणि</a:t>
            </a:r>
            <a:r>
              <a:rPr lang="en-IN" sz="1200" dirty="0"/>
              <a:t> </a:t>
            </a:r>
            <a:r>
              <a:rPr lang="en-IN" sz="1200" dirty="0" err="1"/>
              <a:t>मार्टीन</a:t>
            </a:r>
            <a:r>
              <a:rPr lang="en-IN" sz="1200" dirty="0"/>
              <a:t> </a:t>
            </a:r>
            <a:r>
              <a:rPr lang="en-IN" sz="1200" dirty="0" err="1"/>
              <a:t>रॅव्हॅलिन</a:t>
            </a:r>
            <a:r>
              <a:rPr lang="en-IN" sz="1200" dirty="0"/>
              <a:t> (1989)</a:t>
            </a:r>
          </a:p>
          <a:p>
            <a:pPr algn="just">
              <a:lnSpc>
                <a:spcPct val="150000"/>
              </a:lnSpc>
            </a:pPr>
            <a:r>
              <a:rPr lang="en-IN" sz="1200" dirty="0" err="1"/>
              <a:t>मिन्हास-जैन-तेंडूलकर</a:t>
            </a:r>
            <a:endParaRPr lang="en-IN" sz="1200" dirty="0"/>
          </a:p>
          <a:p>
            <a:pPr algn="just">
              <a:lnSpc>
                <a:spcPct val="150000"/>
              </a:lnSpc>
            </a:pPr>
            <a:r>
              <a:rPr lang="en-IN" sz="1200" dirty="0" err="1"/>
              <a:t>एन</a:t>
            </a:r>
            <a:r>
              <a:rPr lang="en-IN" sz="1200" dirty="0"/>
              <a:t>. </a:t>
            </a:r>
            <a:r>
              <a:rPr lang="en-IN" sz="1200" dirty="0" err="1"/>
              <a:t>सी</a:t>
            </a:r>
            <a:r>
              <a:rPr lang="en-IN" sz="1200" dirty="0"/>
              <a:t>. </a:t>
            </a:r>
            <a:r>
              <a:rPr lang="en-IN" sz="1200" dirty="0" err="1"/>
              <a:t>सक्सेना</a:t>
            </a:r>
            <a:r>
              <a:rPr lang="en-IN" sz="1200" dirty="0"/>
              <a:t> </a:t>
            </a:r>
            <a:r>
              <a:rPr lang="en-IN" sz="1200" dirty="0" err="1"/>
              <a:t>समिती</a:t>
            </a:r>
            <a:r>
              <a:rPr lang="en-IN" sz="1200" dirty="0"/>
              <a:t> (2009)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6470F81-CAAF-958A-3858-9D6392147FFF}"/>
              </a:ext>
            </a:extLst>
          </p:cNvPr>
          <p:cNvSpPr txBox="1"/>
          <p:nvPr/>
        </p:nvSpPr>
        <p:spPr>
          <a:xfrm>
            <a:off x="2617695" y="1766044"/>
            <a:ext cx="1407456" cy="8935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IN" sz="1200" dirty="0" err="1"/>
              <a:t>शहरविकास</a:t>
            </a:r>
            <a:r>
              <a:rPr lang="en-IN" sz="1200" dirty="0"/>
              <a:t> </a:t>
            </a:r>
            <a:r>
              <a:rPr lang="en-IN" sz="1200" dirty="0" err="1"/>
              <a:t>मंत्रालय</a:t>
            </a:r>
            <a:endParaRPr lang="en-IN" sz="1200" dirty="0"/>
          </a:p>
          <a:p>
            <a:pPr algn="just">
              <a:lnSpc>
                <a:spcPct val="150000"/>
              </a:lnSpc>
            </a:pPr>
            <a:endParaRPr lang="en-IN" sz="1200" dirty="0"/>
          </a:p>
          <a:p>
            <a:pPr algn="just">
              <a:lnSpc>
                <a:spcPct val="150000"/>
              </a:lnSpc>
            </a:pPr>
            <a:r>
              <a:rPr lang="en-IN" sz="1200" dirty="0" err="1"/>
              <a:t>हाशिम</a:t>
            </a:r>
            <a:r>
              <a:rPr lang="en-IN" sz="1200" dirty="0"/>
              <a:t> (2011)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DB8F350-BAEC-6400-1742-669B5591D420}"/>
              </a:ext>
            </a:extLst>
          </p:cNvPr>
          <p:cNvSpPr txBox="1"/>
          <p:nvPr/>
        </p:nvSpPr>
        <p:spPr>
          <a:xfrm>
            <a:off x="4984377" y="1766048"/>
            <a:ext cx="1721227" cy="1725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IN" sz="1200" dirty="0" err="1"/>
              <a:t>नियोजन</a:t>
            </a:r>
            <a:r>
              <a:rPr lang="en-IN" sz="1200" dirty="0"/>
              <a:t> </a:t>
            </a:r>
            <a:r>
              <a:rPr lang="en-IN" sz="1200" dirty="0" err="1"/>
              <a:t>आयोग</a:t>
            </a:r>
            <a:endParaRPr lang="en-IN" sz="1200" dirty="0"/>
          </a:p>
          <a:p>
            <a:pPr algn="just">
              <a:lnSpc>
                <a:spcPct val="150000"/>
              </a:lnSpc>
            </a:pPr>
            <a:endParaRPr lang="en-IN" sz="1200" dirty="0"/>
          </a:p>
          <a:p>
            <a:pPr algn="just">
              <a:lnSpc>
                <a:spcPct val="150000"/>
              </a:lnSpc>
            </a:pPr>
            <a:r>
              <a:rPr lang="en-IN" sz="1200" dirty="0" err="1"/>
              <a:t>अलग</a:t>
            </a:r>
            <a:r>
              <a:rPr lang="en-IN" sz="1200" dirty="0"/>
              <a:t> </a:t>
            </a:r>
            <a:r>
              <a:rPr lang="en-IN" sz="1200" dirty="0" err="1"/>
              <a:t>कार्यगट</a:t>
            </a:r>
            <a:r>
              <a:rPr lang="en-IN" sz="1200" dirty="0"/>
              <a:t> – 1979</a:t>
            </a:r>
          </a:p>
          <a:p>
            <a:pPr algn="just">
              <a:lnSpc>
                <a:spcPct val="150000"/>
              </a:lnSpc>
            </a:pPr>
            <a:r>
              <a:rPr lang="en-IN" sz="1200" dirty="0" err="1"/>
              <a:t>लकडवाला</a:t>
            </a:r>
            <a:r>
              <a:rPr lang="en-IN" sz="1200" dirty="0"/>
              <a:t> </a:t>
            </a:r>
            <a:r>
              <a:rPr lang="en-IN" sz="1200" dirty="0" err="1"/>
              <a:t>समिती</a:t>
            </a:r>
            <a:r>
              <a:rPr lang="en-IN" sz="1200" dirty="0"/>
              <a:t> – 1989</a:t>
            </a:r>
          </a:p>
          <a:p>
            <a:pPr algn="just">
              <a:lnSpc>
                <a:spcPct val="150000"/>
              </a:lnSpc>
            </a:pPr>
            <a:r>
              <a:rPr lang="en-IN" sz="1200" dirty="0" err="1"/>
              <a:t>सुरेश</a:t>
            </a:r>
            <a:r>
              <a:rPr lang="en-IN" sz="1200" dirty="0"/>
              <a:t> </a:t>
            </a:r>
            <a:r>
              <a:rPr lang="en-IN" sz="1200" dirty="0" err="1"/>
              <a:t>तेंडूलकर</a:t>
            </a:r>
            <a:r>
              <a:rPr lang="en-IN" sz="1200" dirty="0"/>
              <a:t> – 2005</a:t>
            </a:r>
          </a:p>
          <a:p>
            <a:pPr algn="just">
              <a:lnSpc>
                <a:spcPct val="150000"/>
              </a:lnSpc>
            </a:pPr>
            <a:r>
              <a:rPr lang="en-IN" sz="1200" dirty="0" err="1"/>
              <a:t>रंगराजन</a:t>
            </a:r>
            <a:r>
              <a:rPr lang="en-IN" sz="1200" dirty="0"/>
              <a:t> </a:t>
            </a:r>
            <a:r>
              <a:rPr lang="en-IN" sz="1200" dirty="0" err="1"/>
              <a:t>पॅनल</a:t>
            </a:r>
            <a:r>
              <a:rPr lang="en-IN" sz="1200" dirty="0"/>
              <a:t> - 2012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C6795BE-2ADA-034A-6DEC-8F278B7DDE08}"/>
              </a:ext>
            </a:extLst>
          </p:cNvPr>
          <p:cNvSpPr txBox="1"/>
          <p:nvPr/>
        </p:nvSpPr>
        <p:spPr>
          <a:xfrm>
            <a:off x="7655858" y="1766042"/>
            <a:ext cx="1730194" cy="8935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IN" sz="1200" dirty="0" err="1"/>
              <a:t>निति</a:t>
            </a:r>
            <a:r>
              <a:rPr lang="en-IN" sz="1200" dirty="0"/>
              <a:t> </a:t>
            </a:r>
            <a:r>
              <a:rPr lang="en-IN" sz="1200" dirty="0" err="1"/>
              <a:t>आयोग</a:t>
            </a:r>
            <a:endParaRPr lang="en-IN" sz="1200" dirty="0"/>
          </a:p>
          <a:p>
            <a:pPr algn="just">
              <a:lnSpc>
                <a:spcPct val="150000"/>
              </a:lnSpc>
            </a:pPr>
            <a:endParaRPr lang="en-IN" sz="1200" dirty="0"/>
          </a:p>
          <a:p>
            <a:pPr algn="just">
              <a:lnSpc>
                <a:spcPct val="150000"/>
              </a:lnSpc>
            </a:pPr>
            <a:r>
              <a:rPr lang="en-IN" sz="1200" dirty="0" err="1"/>
              <a:t>पनगडिया</a:t>
            </a:r>
            <a:r>
              <a:rPr lang="en-IN" sz="1200" dirty="0"/>
              <a:t> </a:t>
            </a:r>
            <a:r>
              <a:rPr lang="en-IN" sz="1200" dirty="0" err="1"/>
              <a:t>कृति</a:t>
            </a:r>
            <a:r>
              <a:rPr lang="en-IN" sz="1200" dirty="0"/>
              <a:t> </a:t>
            </a:r>
            <a:r>
              <a:rPr lang="en-IN" sz="1200" dirty="0" err="1"/>
              <a:t>दल</a:t>
            </a:r>
            <a:r>
              <a:rPr lang="en-IN" sz="1200" dirty="0"/>
              <a:t> (2015)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CAAD2E6-6C0A-9D0E-8659-03AD7F0A10DC}"/>
              </a:ext>
            </a:extLst>
          </p:cNvPr>
          <p:cNvSpPr txBox="1"/>
          <p:nvPr/>
        </p:nvSpPr>
        <p:spPr>
          <a:xfrm>
            <a:off x="10246657" y="1766037"/>
            <a:ext cx="1730194" cy="8935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IN" sz="1200" dirty="0" err="1"/>
              <a:t>जागतिक</a:t>
            </a:r>
            <a:r>
              <a:rPr lang="en-IN" sz="1200" dirty="0"/>
              <a:t> </a:t>
            </a:r>
            <a:r>
              <a:rPr lang="en-IN" sz="1200" dirty="0" err="1"/>
              <a:t>बॅंक</a:t>
            </a:r>
            <a:endParaRPr lang="en-IN" sz="1200" dirty="0"/>
          </a:p>
          <a:p>
            <a:pPr algn="just">
              <a:lnSpc>
                <a:spcPct val="150000"/>
              </a:lnSpc>
            </a:pPr>
            <a:endParaRPr lang="en-IN" sz="1200" dirty="0"/>
          </a:p>
          <a:p>
            <a:pPr algn="just">
              <a:lnSpc>
                <a:spcPct val="150000"/>
              </a:lnSpc>
            </a:pPr>
            <a:r>
              <a:rPr lang="en-IN" sz="1200" dirty="0" err="1"/>
              <a:t>माँटेकसिंग</a:t>
            </a:r>
            <a:r>
              <a:rPr lang="en-IN" sz="1200" dirty="0"/>
              <a:t> </a:t>
            </a:r>
            <a:r>
              <a:rPr lang="en-IN" sz="1200" dirty="0" err="1"/>
              <a:t>अहलुवालिया</a:t>
            </a:r>
            <a:endParaRPr lang="en-IN" sz="1200" dirty="0"/>
          </a:p>
        </p:txBody>
      </p:sp>
    </p:spTree>
    <p:extLst>
      <p:ext uri="{BB962C8B-B14F-4D97-AF65-F5344CB8AC3E}">
        <p14:creationId xmlns:p14="http://schemas.microsoft.com/office/powerpoint/2010/main" val="419153546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D14268-FEF9-8D5B-2271-2F72E240DD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बेरोजगारी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E43090-40F0-BEC8-FBC2-4F36212C2A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lnSpc>
                <a:spcPct val="150000"/>
              </a:lnSpc>
            </a:pPr>
            <a:r>
              <a:rPr lang="en-US" sz="2000" dirty="0" err="1"/>
              <a:t>प्रचलित</a:t>
            </a:r>
            <a:r>
              <a:rPr lang="en-US" sz="2000" dirty="0"/>
              <a:t> </a:t>
            </a:r>
            <a:r>
              <a:rPr lang="en-US" sz="2000" dirty="0" err="1"/>
              <a:t>मजुरी</a:t>
            </a:r>
            <a:r>
              <a:rPr lang="en-US" sz="2000" dirty="0"/>
              <a:t> </a:t>
            </a:r>
            <a:r>
              <a:rPr lang="en-US" sz="2000" dirty="0" err="1"/>
              <a:t>दरावर</a:t>
            </a:r>
            <a:r>
              <a:rPr lang="en-US" sz="2000" dirty="0"/>
              <a:t> </a:t>
            </a:r>
            <a:r>
              <a:rPr lang="en-US" sz="2000" dirty="0" err="1"/>
              <a:t>काम</a:t>
            </a:r>
            <a:r>
              <a:rPr lang="en-US" sz="2000" dirty="0"/>
              <a:t> </a:t>
            </a:r>
            <a:r>
              <a:rPr lang="en-US" sz="2000" dirty="0" err="1"/>
              <a:t>करण्याची</a:t>
            </a:r>
            <a:r>
              <a:rPr lang="en-US" sz="2000" dirty="0"/>
              <a:t> </a:t>
            </a:r>
            <a:r>
              <a:rPr lang="en-US" sz="2000" dirty="0" err="1"/>
              <a:t>इच्छा</a:t>
            </a:r>
            <a:r>
              <a:rPr lang="en-US" sz="2000" dirty="0"/>
              <a:t> </a:t>
            </a:r>
            <a:r>
              <a:rPr lang="en-US" sz="2000" dirty="0" err="1"/>
              <a:t>तसेच</a:t>
            </a:r>
            <a:r>
              <a:rPr lang="en-US" sz="2000" dirty="0"/>
              <a:t> </a:t>
            </a:r>
            <a:r>
              <a:rPr lang="en-US" sz="2000" dirty="0" err="1"/>
              <a:t>पात्रता</a:t>
            </a:r>
            <a:r>
              <a:rPr lang="en-US" sz="2000" dirty="0"/>
              <a:t> </a:t>
            </a:r>
            <a:r>
              <a:rPr lang="en-US" sz="2000" dirty="0" err="1"/>
              <a:t>असूनही</a:t>
            </a:r>
            <a:r>
              <a:rPr lang="en-US" sz="2000" dirty="0"/>
              <a:t> </a:t>
            </a:r>
            <a:r>
              <a:rPr lang="en-US" sz="2000" dirty="0" err="1"/>
              <a:t>काम</a:t>
            </a:r>
            <a:r>
              <a:rPr lang="en-US" sz="2000" dirty="0"/>
              <a:t> न </a:t>
            </a:r>
            <a:r>
              <a:rPr lang="en-US" sz="2000" dirty="0" err="1"/>
              <a:t>मिळण्याच्या</a:t>
            </a:r>
            <a:r>
              <a:rPr lang="en-US" sz="2000" dirty="0"/>
              <a:t> </a:t>
            </a:r>
            <a:r>
              <a:rPr lang="en-US" sz="2000" dirty="0" err="1"/>
              <a:t>स्थितीस</a:t>
            </a:r>
            <a:r>
              <a:rPr lang="en-US" sz="2000" dirty="0"/>
              <a:t> </a:t>
            </a:r>
            <a:r>
              <a:rPr lang="en-US" sz="2000" dirty="0" err="1"/>
              <a:t>बेरोजगारी</a:t>
            </a:r>
            <a:r>
              <a:rPr lang="en-US" sz="2000" dirty="0"/>
              <a:t> </a:t>
            </a:r>
            <a:r>
              <a:rPr lang="en-US" sz="2000" dirty="0" err="1"/>
              <a:t>असे</a:t>
            </a:r>
            <a:r>
              <a:rPr lang="en-US" sz="2000" dirty="0"/>
              <a:t> </a:t>
            </a:r>
            <a:r>
              <a:rPr lang="en-US" sz="2000" dirty="0" err="1"/>
              <a:t>म्हणतात</a:t>
            </a:r>
            <a:endParaRPr lang="en-US" sz="2000" dirty="0"/>
          </a:p>
          <a:p>
            <a:pPr algn="just">
              <a:lnSpc>
                <a:spcPct val="150000"/>
              </a:lnSpc>
            </a:pPr>
            <a:r>
              <a:rPr lang="en-US" sz="2000" dirty="0" err="1"/>
              <a:t>बेरोजगार</a:t>
            </a:r>
            <a:r>
              <a:rPr lang="en-US" sz="2000" dirty="0"/>
              <a:t> </a:t>
            </a:r>
            <a:r>
              <a:rPr lang="en-US" sz="2000" dirty="0" err="1"/>
              <a:t>व्यक्तीमध्ये</a:t>
            </a:r>
            <a:r>
              <a:rPr lang="en-US" sz="2000" dirty="0"/>
              <a:t> </a:t>
            </a:r>
            <a:r>
              <a:rPr lang="en-US" sz="2000" dirty="0" err="1"/>
              <a:t>फक्त</a:t>
            </a:r>
            <a:r>
              <a:rPr lang="en-US" sz="2000" dirty="0"/>
              <a:t> </a:t>
            </a:r>
            <a:r>
              <a:rPr lang="en-US" sz="2000" dirty="0" err="1"/>
              <a:t>कार्यशील</a:t>
            </a:r>
            <a:r>
              <a:rPr lang="en-US" sz="2000" dirty="0"/>
              <a:t> </a:t>
            </a:r>
            <a:r>
              <a:rPr lang="en-US" sz="2000" dirty="0" err="1"/>
              <a:t>लोकसंख्येचा</a:t>
            </a:r>
            <a:r>
              <a:rPr lang="en-US" sz="2000" dirty="0"/>
              <a:t> </a:t>
            </a:r>
            <a:r>
              <a:rPr lang="en-US" sz="2000" dirty="0" err="1"/>
              <a:t>विचार</a:t>
            </a:r>
            <a:r>
              <a:rPr lang="en-US" sz="2000" dirty="0"/>
              <a:t> </a:t>
            </a:r>
            <a:r>
              <a:rPr lang="en-US" sz="2000" dirty="0" err="1"/>
              <a:t>केला</a:t>
            </a:r>
            <a:endParaRPr lang="en-US" sz="2000" dirty="0"/>
          </a:p>
          <a:p>
            <a:pPr algn="just">
              <a:lnSpc>
                <a:spcPct val="150000"/>
              </a:lnSpc>
            </a:pPr>
            <a:r>
              <a:rPr lang="en-US" sz="2000" dirty="0" err="1"/>
              <a:t>कार्यशक्ती</a:t>
            </a:r>
            <a:r>
              <a:rPr lang="en-US" sz="2000" dirty="0"/>
              <a:t> (Work force) </a:t>
            </a:r>
            <a:r>
              <a:rPr lang="en-US" sz="2000" dirty="0" err="1"/>
              <a:t>प्रत्यक्ष</a:t>
            </a:r>
            <a:r>
              <a:rPr lang="en-US" sz="2000" dirty="0"/>
              <a:t> </a:t>
            </a:r>
            <a:r>
              <a:rPr lang="en-US" sz="2000" dirty="0" err="1"/>
              <a:t>रोजगारी</a:t>
            </a:r>
            <a:r>
              <a:rPr lang="en-US" sz="2000" dirty="0"/>
              <a:t> </a:t>
            </a:r>
            <a:r>
              <a:rPr lang="en-US" sz="2000" dirty="0" err="1"/>
              <a:t>लोकांचा</a:t>
            </a:r>
            <a:r>
              <a:rPr lang="en-US" sz="2000" dirty="0"/>
              <a:t> </a:t>
            </a:r>
            <a:r>
              <a:rPr lang="en-US" sz="2000" dirty="0" err="1"/>
              <a:t>समावेश</a:t>
            </a:r>
            <a:endParaRPr lang="en-US" sz="2000" dirty="0"/>
          </a:p>
          <a:p>
            <a:pPr algn="just">
              <a:lnSpc>
                <a:spcPct val="150000"/>
              </a:lnSpc>
            </a:pPr>
            <a:r>
              <a:rPr lang="en-US" sz="2000" dirty="0" err="1"/>
              <a:t>श्रमशक्ती</a:t>
            </a:r>
            <a:r>
              <a:rPr lang="en-US" sz="2000" dirty="0"/>
              <a:t> (</a:t>
            </a:r>
            <a:r>
              <a:rPr lang="en-US" sz="2000" dirty="0" err="1"/>
              <a:t>Labour</a:t>
            </a:r>
            <a:r>
              <a:rPr lang="en-US" sz="2000" dirty="0"/>
              <a:t> force) </a:t>
            </a:r>
            <a:r>
              <a:rPr lang="en-US" sz="2000" dirty="0" err="1"/>
              <a:t>प्रत्यक्ष</a:t>
            </a:r>
            <a:r>
              <a:rPr lang="en-US" sz="2000" dirty="0"/>
              <a:t> </a:t>
            </a:r>
            <a:r>
              <a:rPr lang="en-US" sz="2000" dirty="0" err="1"/>
              <a:t>रोजगारीत</a:t>
            </a:r>
            <a:r>
              <a:rPr lang="en-US" sz="2000" dirty="0"/>
              <a:t> </a:t>
            </a:r>
            <a:r>
              <a:rPr lang="en-US" sz="2000" dirty="0" err="1"/>
              <a:t>काम</a:t>
            </a:r>
            <a:r>
              <a:rPr lang="en-US" sz="2000" dirty="0"/>
              <a:t> </a:t>
            </a:r>
            <a:r>
              <a:rPr lang="en-US" sz="2000" dirty="0" err="1"/>
              <a:t>करण्याची</a:t>
            </a:r>
            <a:r>
              <a:rPr lang="en-US" sz="2000" dirty="0"/>
              <a:t> </a:t>
            </a:r>
            <a:r>
              <a:rPr lang="en-US" sz="2000" dirty="0" err="1"/>
              <a:t>इच्छा</a:t>
            </a:r>
            <a:r>
              <a:rPr lang="en-US" sz="2000" dirty="0"/>
              <a:t> </a:t>
            </a:r>
            <a:r>
              <a:rPr lang="en-US" sz="2000" dirty="0" err="1"/>
              <a:t>आहे</a:t>
            </a:r>
            <a:r>
              <a:rPr lang="en-US" sz="2000" dirty="0"/>
              <a:t> </a:t>
            </a:r>
            <a:r>
              <a:rPr lang="en-US" sz="2000" dirty="0" err="1"/>
              <a:t>पण</a:t>
            </a:r>
            <a:r>
              <a:rPr lang="en-US" sz="2000" dirty="0"/>
              <a:t> </a:t>
            </a:r>
            <a:r>
              <a:rPr lang="en-US" sz="2000" dirty="0" err="1"/>
              <a:t>काम</a:t>
            </a:r>
            <a:r>
              <a:rPr lang="en-US" sz="2000" dirty="0"/>
              <a:t> </a:t>
            </a:r>
            <a:r>
              <a:rPr lang="en-US" sz="2000" dirty="0" err="1"/>
              <a:t>नाही</a:t>
            </a:r>
            <a:r>
              <a:rPr lang="en-US" sz="2000" dirty="0"/>
              <a:t> </a:t>
            </a:r>
            <a:r>
              <a:rPr lang="en-US" sz="2000" dirty="0" err="1"/>
              <a:t>अशा</a:t>
            </a:r>
            <a:r>
              <a:rPr lang="en-US" sz="2000" dirty="0"/>
              <a:t> </a:t>
            </a:r>
            <a:r>
              <a:rPr lang="en-US" sz="2000" dirty="0" err="1"/>
              <a:t>लोकांचा</a:t>
            </a:r>
            <a:r>
              <a:rPr lang="en-US" sz="2000" dirty="0"/>
              <a:t> </a:t>
            </a:r>
            <a:r>
              <a:rPr lang="en-US" sz="2000" dirty="0" err="1"/>
              <a:t>समावेश</a:t>
            </a:r>
            <a:endParaRPr lang="en-US" sz="2000" dirty="0"/>
          </a:p>
          <a:p>
            <a:pPr algn="just">
              <a:lnSpc>
                <a:spcPct val="150000"/>
              </a:lnSpc>
            </a:pPr>
            <a:r>
              <a:rPr lang="en-US" sz="2000" dirty="0" err="1"/>
              <a:t>Labour</a:t>
            </a:r>
            <a:r>
              <a:rPr lang="en-US" sz="2000" dirty="0"/>
              <a:t> Force Participation Rate (LFPR): </a:t>
            </a:r>
            <a:r>
              <a:rPr lang="en-US" sz="2000" dirty="0" err="1"/>
              <a:t>एकूण</a:t>
            </a:r>
            <a:r>
              <a:rPr lang="en-US" sz="2000" dirty="0"/>
              <a:t> </a:t>
            </a:r>
            <a:r>
              <a:rPr lang="en-US" sz="2000" dirty="0" err="1"/>
              <a:t>लोकसंख्येतील</a:t>
            </a:r>
            <a:r>
              <a:rPr lang="en-US" sz="2000" dirty="0"/>
              <a:t> </a:t>
            </a:r>
            <a:r>
              <a:rPr lang="en-US" sz="2000" dirty="0" err="1"/>
              <a:t>Labour</a:t>
            </a:r>
            <a:r>
              <a:rPr lang="en-US" sz="2000" dirty="0"/>
              <a:t> force </a:t>
            </a:r>
            <a:r>
              <a:rPr lang="en-US" sz="2000" dirty="0" err="1"/>
              <a:t>चे</a:t>
            </a:r>
            <a:r>
              <a:rPr lang="en-US" sz="2000" dirty="0"/>
              <a:t> </a:t>
            </a:r>
            <a:r>
              <a:rPr lang="en-US" sz="2000" dirty="0" err="1"/>
              <a:t>प्रमाण</a:t>
            </a:r>
            <a:endParaRPr lang="en-US" sz="2000" dirty="0"/>
          </a:p>
          <a:p>
            <a:pPr algn="just">
              <a:lnSpc>
                <a:spcPct val="150000"/>
              </a:lnSpc>
            </a:pPr>
            <a:r>
              <a:rPr lang="en-US" sz="2000" dirty="0" err="1"/>
              <a:t>बेरोजगारीचा</a:t>
            </a:r>
            <a:r>
              <a:rPr lang="en-US" sz="2000" dirty="0"/>
              <a:t> </a:t>
            </a:r>
            <a:r>
              <a:rPr lang="en-US" sz="2000" dirty="0" err="1"/>
              <a:t>दर</a:t>
            </a:r>
            <a:r>
              <a:rPr lang="en-US" sz="2000" dirty="0"/>
              <a:t>: </a:t>
            </a:r>
            <a:r>
              <a:rPr lang="en-US" sz="2000" dirty="0" err="1"/>
              <a:t>एकूण</a:t>
            </a:r>
            <a:r>
              <a:rPr lang="en-US" sz="2000" dirty="0"/>
              <a:t> </a:t>
            </a:r>
            <a:r>
              <a:rPr lang="en-US" sz="2000" dirty="0" err="1"/>
              <a:t>Labour</a:t>
            </a:r>
            <a:r>
              <a:rPr lang="en-US" sz="2000" dirty="0"/>
              <a:t> force </a:t>
            </a:r>
            <a:r>
              <a:rPr lang="en-US" sz="2000" dirty="0" err="1"/>
              <a:t>मधील</a:t>
            </a:r>
            <a:r>
              <a:rPr lang="en-US" sz="2000" dirty="0"/>
              <a:t> </a:t>
            </a:r>
            <a:r>
              <a:rPr lang="en-US" sz="2000" dirty="0" err="1"/>
              <a:t>बेरोजगार</a:t>
            </a:r>
            <a:r>
              <a:rPr lang="en-US" sz="2000" dirty="0"/>
              <a:t> </a:t>
            </a:r>
            <a:r>
              <a:rPr lang="en-US" sz="2000" dirty="0" err="1"/>
              <a:t>लोकांचे</a:t>
            </a:r>
            <a:r>
              <a:rPr lang="en-US" sz="2000" dirty="0"/>
              <a:t> </a:t>
            </a:r>
            <a:r>
              <a:rPr lang="en-US" sz="2000" dirty="0" err="1"/>
              <a:t>प्रमाण</a:t>
            </a:r>
            <a:r>
              <a:rPr lang="en-US" sz="2000" dirty="0"/>
              <a:t>.</a:t>
            </a:r>
            <a:endParaRPr lang="en-IN" sz="2000" dirty="0"/>
          </a:p>
        </p:txBody>
      </p:sp>
    </p:spTree>
    <p:extLst>
      <p:ext uri="{BB962C8B-B14F-4D97-AF65-F5344CB8AC3E}">
        <p14:creationId xmlns:p14="http://schemas.microsoft.com/office/powerpoint/2010/main" val="123981172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7238BB-2475-937E-90C8-C09B23EDAC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बेरोजगारी</a:t>
            </a:r>
            <a:r>
              <a:rPr lang="en-US" dirty="0"/>
              <a:t> NSSO </a:t>
            </a:r>
            <a:r>
              <a:rPr lang="en-US" dirty="0" err="1"/>
              <a:t>च्या</a:t>
            </a:r>
            <a:r>
              <a:rPr lang="en-US" dirty="0"/>
              <a:t> </a:t>
            </a:r>
            <a:r>
              <a:rPr lang="en-US" dirty="0" err="1"/>
              <a:t>संकल्पना</a:t>
            </a:r>
            <a:r>
              <a:rPr lang="en-US" dirty="0"/>
              <a:t>: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DDAD36-FF36-A9E8-3EC2-7D6FD89EA1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lnSpc>
                <a:spcPct val="150000"/>
              </a:lnSpc>
            </a:pPr>
            <a:r>
              <a:rPr lang="en-US" sz="2400" dirty="0"/>
              <a:t>UPS (Usual Principle Status)</a:t>
            </a:r>
            <a:r>
              <a:rPr lang="en-IN" sz="2400" dirty="0"/>
              <a:t> – </a:t>
            </a:r>
            <a:r>
              <a:rPr lang="en-IN" sz="2400" dirty="0" err="1"/>
              <a:t>बेरोजगारी</a:t>
            </a:r>
            <a:r>
              <a:rPr lang="en-IN" sz="2400" dirty="0"/>
              <a:t> 6 </a:t>
            </a:r>
            <a:r>
              <a:rPr lang="en-IN" sz="2400" dirty="0" err="1"/>
              <a:t>महिन्यांपेक्षा</a:t>
            </a:r>
            <a:r>
              <a:rPr lang="en-IN" sz="2400" dirty="0"/>
              <a:t> </a:t>
            </a:r>
            <a:r>
              <a:rPr lang="en-IN" sz="2400" dirty="0" err="1"/>
              <a:t>जास्त</a:t>
            </a:r>
            <a:r>
              <a:rPr lang="en-IN" sz="2400" dirty="0"/>
              <a:t>, </a:t>
            </a:r>
            <a:r>
              <a:rPr lang="en-IN" sz="2400" dirty="0" err="1"/>
              <a:t>बेरोजगारीत</a:t>
            </a:r>
            <a:r>
              <a:rPr lang="en-IN" sz="2400" dirty="0"/>
              <a:t> </a:t>
            </a:r>
            <a:r>
              <a:rPr lang="en-IN" sz="2400" dirty="0" err="1"/>
              <a:t>व्यक्तींची</a:t>
            </a:r>
            <a:r>
              <a:rPr lang="en-IN" sz="2400" dirty="0"/>
              <a:t> </a:t>
            </a:r>
            <a:r>
              <a:rPr lang="en-IN" sz="2400" dirty="0" err="1"/>
              <a:t>संख्या</a:t>
            </a:r>
            <a:r>
              <a:rPr lang="en-IN" sz="2400" dirty="0"/>
              <a:t> </a:t>
            </a:r>
            <a:r>
              <a:rPr lang="en-IN" sz="2400" dirty="0" err="1"/>
              <a:t>मोजली</a:t>
            </a:r>
            <a:r>
              <a:rPr lang="en-IN" sz="2400" dirty="0"/>
              <a:t> </a:t>
            </a:r>
            <a:r>
              <a:rPr lang="en-IN" sz="2400" dirty="0" err="1"/>
              <a:t>जाते</a:t>
            </a:r>
            <a:endParaRPr lang="en-IN" sz="2400" dirty="0"/>
          </a:p>
          <a:p>
            <a:pPr algn="just">
              <a:lnSpc>
                <a:spcPct val="150000"/>
              </a:lnSpc>
            </a:pPr>
            <a:r>
              <a:rPr lang="en-IN" sz="2400" dirty="0"/>
              <a:t>USS (Usual Subsidiary Status) – </a:t>
            </a:r>
            <a:r>
              <a:rPr lang="en-IN" sz="2400" dirty="0" err="1"/>
              <a:t>बेरोजगारी</a:t>
            </a:r>
            <a:r>
              <a:rPr lang="en-IN" sz="2400" dirty="0"/>
              <a:t> 30 </a:t>
            </a:r>
            <a:r>
              <a:rPr lang="en-IN" sz="2400" dirty="0" err="1"/>
              <a:t>दिवसांपेक्षा</a:t>
            </a:r>
            <a:r>
              <a:rPr lang="en-IN" sz="2400" dirty="0"/>
              <a:t> </a:t>
            </a:r>
            <a:r>
              <a:rPr lang="en-IN" sz="2400" dirty="0" err="1"/>
              <a:t>जास्त</a:t>
            </a:r>
            <a:r>
              <a:rPr lang="en-IN" sz="2400" dirty="0"/>
              <a:t> व 6 </a:t>
            </a:r>
            <a:r>
              <a:rPr lang="en-IN" sz="2400" dirty="0" err="1"/>
              <a:t>महीन्यांपेक्षा</a:t>
            </a:r>
            <a:r>
              <a:rPr lang="en-IN" sz="2400" dirty="0"/>
              <a:t> </a:t>
            </a:r>
            <a:r>
              <a:rPr lang="en-IN" sz="2400" dirty="0" err="1"/>
              <a:t>कमी</a:t>
            </a:r>
            <a:r>
              <a:rPr lang="en-IN" sz="2400" dirty="0"/>
              <a:t>, </a:t>
            </a:r>
            <a:r>
              <a:rPr lang="en-IN" sz="2400" dirty="0" err="1"/>
              <a:t>बेरोजगारीत</a:t>
            </a:r>
            <a:r>
              <a:rPr lang="en-IN" sz="2400" dirty="0"/>
              <a:t> </a:t>
            </a:r>
            <a:r>
              <a:rPr lang="en-IN" sz="2400" dirty="0" err="1"/>
              <a:t>व्यक्तींची</a:t>
            </a:r>
            <a:r>
              <a:rPr lang="en-IN" sz="2400" dirty="0"/>
              <a:t> </a:t>
            </a:r>
            <a:r>
              <a:rPr lang="en-IN" sz="2400" dirty="0" err="1"/>
              <a:t>संख्या</a:t>
            </a:r>
            <a:r>
              <a:rPr lang="en-IN" sz="2400" dirty="0"/>
              <a:t> </a:t>
            </a:r>
            <a:r>
              <a:rPr lang="en-IN" sz="2400" dirty="0" err="1"/>
              <a:t>मोजली</a:t>
            </a:r>
            <a:r>
              <a:rPr lang="en-IN" sz="2400" dirty="0"/>
              <a:t> </a:t>
            </a:r>
            <a:r>
              <a:rPr lang="en-IN" sz="2400" dirty="0" err="1"/>
              <a:t>जाते</a:t>
            </a:r>
            <a:endParaRPr lang="en-IN" sz="2400" dirty="0"/>
          </a:p>
          <a:p>
            <a:pPr algn="just">
              <a:lnSpc>
                <a:spcPct val="150000"/>
              </a:lnSpc>
            </a:pPr>
            <a:r>
              <a:rPr lang="en-IN" sz="2400" dirty="0" err="1"/>
              <a:t>चालू</a:t>
            </a:r>
            <a:r>
              <a:rPr lang="en-IN" sz="2400" dirty="0"/>
              <a:t> </a:t>
            </a:r>
            <a:r>
              <a:rPr lang="en-IN" sz="2400" dirty="0" err="1"/>
              <a:t>दैनिक</a:t>
            </a:r>
            <a:r>
              <a:rPr lang="en-IN" sz="2400" dirty="0"/>
              <a:t> </a:t>
            </a:r>
            <a:r>
              <a:rPr lang="en-IN" sz="2400" dirty="0" err="1"/>
              <a:t>स्थिती</a:t>
            </a:r>
            <a:r>
              <a:rPr lang="en-IN" sz="2400" dirty="0"/>
              <a:t> (Current Daily Status - CDS) – </a:t>
            </a:r>
            <a:r>
              <a:rPr lang="en-IN" sz="2400" dirty="0" err="1"/>
              <a:t>प्रत्येक</a:t>
            </a:r>
            <a:r>
              <a:rPr lang="en-IN" sz="2400" dirty="0"/>
              <a:t> </a:t>
            </a:r>
            <a:r>
              <a:rPr lang="en-IN" sz="2400" dirty="0" err="1"/>
              <a:t>दिवशी</a:t>
            </a:r>
            <a:r>
              <a:rPr lang="en-IN" sz="2400" dirty="0"/>
              <a:t> </a:t>
            </a:r>
            <a:r>
              <a:rPr lang="en-IN" sz="2400" dirty="0" err="1"/>
              <a:t>किमान</a:t>
            </a:r>
            <a:r>
              <a:rPr lang="en-IN" sz="2400" dirty="0"/>
              <a:t> 4 </a:t>
            </a:r>
            <a:r>
              <a:rPr lang="en-IN" sz="2400" dirty="0" err="1"/>
              <a:t>तास</a:t>
            </a:r>
            <a:r>
              <a:rPr lang="en-IN" sz="2400" dirty="0"/>
              <a:t> </a:t>
            </a:r>
            <a:r>
              <a:rPr lang="en-IN" sz="2400" dirty="0" err="1"/>
              <a:t>रोजगार</a:t>
            </a:r>
            <a:r>
              <a:rPr lang="en-IN" sz="2400" dirty="0"/>
              <a:t> </a:t>
            </a:r>
            <a:r>
              <a:rPr lang="en-IN" sz="2400" dirty="0" err="1"/>
              <a:t>म्हणजेच</a:t>
            </a:r>
            <a:r>
              <a:rPr lang="en-IN" sz="2400" dirty="0"/>
              <a:t> </a:t>
            </a:r>
            <a:r>
              <a:rPr lang="en-IN" sz="2400" dirty="0" err="1"/>
              <a:t>पूर्ण</a:t>
            </a:r>
            <a:r>
              <a:rPr lang="en-IN" sz="2400" dirty="0"/>
              <a:t> </a:t>
            </a:r>
            <a:r>
              <a:rPr lang="en-IN" sz="2400" dirty="0" err="1"/>
              <a:t>दिवस</a:t>
            </a:r>
            <a:r>
              <a:rPr lang="en-IN" sz="2400" dirty="0"/>
              <a:t>, </a:t>
            </a:r>
            <a:r>
              <a:rPr lang="en-IN" sz="2400" dirty="0" err="1"/>
              <a:t>अर्धा</a:t>
            </a:r>
            <a:r>
              <a:rPr lang="en-IN" sz="2400" dirty="0"/>
              <a:t> </a:t>
            </a:r>
            <a:r>
              <a:rPr lang="en-IN" sz="2400" dirty="0" err="1"/>
              <a:t>दिवस</a:t>
            </a:r>
            <a:r>
              <a:rPr lang="en-IN" sz="2400" dirty="0"/>
              <a:t>: 1 </a:t>
            </a:r>
            <a:r>
              <a:rPr lang="en-IN" sz="2400" dirty="0" err="1"/>
              <a:t>ते</a:t>
            </a:r>
            <a:r>
              <a:rPr lang="en-IN" sz="2400" dirty="0"/>
              <a:t> 4 </a:t>
            </a:r>
            <a:r>
              <a:rPr lang="en-IN" sz="2400" dirty="0" err="1"/>
              <a:t>तास</a:t>
            </a:r>
            <a:r>
              <a:rPr lang="en-IN" sz="2400" dirty="0"/>
              <a:t> </a:t>
            </a:r>
            <a:r>
              <a:rPr lang="en-IN" sz="2400" dirty="0" err="1"/>
              <a:t>रोजगार</a:t>
            </a:r>
            <a:r>
              <a:rPr lang="en-IN" sz="2400" dirty="0"/>
              <a:t>, </a:t>
            </a:r>
            <a:r>
              <a:rPr lang="en-IN" sz="2400" dirty="0" err="1"/>
              <a:t>व्यक्ती</a:t>
            </a:r>
            <a:r>
              <a:rPr lang="en-IN" sz="2400" dirty="0"/>
              <a:t> </a:t>
            </a:r>
            <a:r>
              <a:rPr lang="en-IN" sz="2400" dirty="0" err="1"/>
              <a:t>दिवस</a:t>
            </a:r>
            <a:r>
              <a:rPr lang="en-IN" sz="2400" dirty="0"/>
              <a:t> </a:t>
            </a:r>
            <a:r>
              <a:rPr lang="en-IN" sz="2400" dirty="0" err="1"/>
              <a:t>मोजले</a:t>
            </a:r>
            <a:r>
              <a:rPr lang="en-IN" sz="2400" dirty="0"/>
              <a:t> </a:t>
            </a:r>
            <a:r>
              <a:rPr lang="en-IN" sz="2400" dirty="0" err="1"/>
              <a:t>जातात</a:t>
            </a:r>
            <a:r>
              <a:rPr lang="en-IN" sz="2400" dirty="0"/>
              <a:t>, </a:t>
            </a:r>
            <a:r>
              <a:rPr lang="en-IN" sz="2400" dirty="0" err="1"/>
              <a:t>सर्वात</a:t>
            </a:r>
            <a:r>
              <a:rPr lang="en-IN" sz="2400" dirty="0"/>
              <a:t> </a:t>
            </a:r>
            <a:r>
              <a:rPr lang="en-IN" sz="2400" dirty="0" err="1"/>
              <a:t>व्यापक</a:t>
            </a:r>
            <a:r>
              <a:rPr lang="en-IN" sz="2400" dirty="0"/>
              <a:t> </a:t>
            </a:r>
            <a:r>
              <a:rPr lang="en-IN" sz="2400" dirty="0" err="1"/>
              <a:t>संकल्पना</a:t>
            </a:r>
            <a:endParaRPr lang="en-IN" sz="2400" dirty="0"/>
          </a:p>
          <a:p>
            <a:pPr algn="just">
              <a:lnSpc>
                <a:spcPct val="150000"/>
              </a:lnSpc>
            </a:pPr>
            <a:r>
              <a:rPr lang="en-IN" sz="2400" dirty="0" err="1"/>
              <a:t>चालू</a:t>
            </a:r>
            <a:r>
              <a:rPr lang="en-IN" sz="2400" dirty="0"/>
              <a:t> </a:t>
            </a:r>
            <a:r>
              <a:rPr lang="en-IN" sz="2400" dirty="0" err="1"/>
              <a:t>आठवडे</a:t>
            </a:r>
            <a:r>
              <a:rPr lang="en-IN" sz="2400" dirty="0"/>
              <a:t> </a:t>
            </a:r>
            <a:r>
              <a:rPr lang="en-IN" sz="2400" dirty="0" err="1"/>
              <a:t>स्थिती</a:t>
            </a:r>
            <a:r>
              <a:rPr lang="en-IN" sz="2400" dirty="0"/>
              <a:t> (Current Weekly Status - CWS) – </a:t>
            </a:r>
            <a:r>
              <a:rPr lang="en-IN" sz="2400" dirty="0" err="1"/>
              <a:t>आठवडयातील</a:t>
            </a:r>
            <a:r>
              <a:rPr lang="en-IN" sz="2400" dirty="0"/>
              <a:t> </a:t>
            </a:r>
            <a:r>
              <a:rPr lang="en-IN" sz="2400" dirty="0" err="1"/>
              <a:t>किमान</a:t>
            </a:r>
            <a:r>
              <a:rPr lang="en-IN" sz="2400" dirty="0"/>
              <a:t> 1 </a:t>
            </a:r>
            <a:r>
              <a:rPr lang="en-IN" sz="2400" dirty="0" err="1"/>
              <a:t>तास</a:t>
            </a:r>
            <a:r>
              <a:rPr lang="en-IN" sz="2400" dirty="0"/>
              <a:t> </a:t>
            </a:r>
            <a:r>
              <a:rPr lang="en-IN" sz="2400" dirty="0" err="1"/>
              <a:t>रोजगार</a:t>
            </a:r>
            <a:r>
              <a:rPr lang="en-IN" sz="2400" dirty="0"/>
              <a:t>, </a:t>
            </a:r>
            <a:r>
              <a:rPr lang="en-IN" sz="2400" dirty="0" err="1"/>
              <a:t>व्यक्तींची</a:t>
            </a:r>
            <a:r>
              <a:rPr lang="en-IN" sz="2400" dirty="0"/>
              <a:t> </a:t>
            </a:r>
            <a:r>
              <a:rPr lang="en-IN" sz="2400" dirty="0" err="1"/>
              <a:t>संख्या</a:t>
            </a:r>
            <a:r>
              <a:rPr lang="en-IN" sz="2400" dirty="0"/>
              <a:t> </a:t>
            </a:r>
            <a:r>
              <a:rPr lang="en-IN" sz="2400" dirty="0" err="1"/>
              <a:t>मोजली</a:t>
            </a:r>
            <a:r>
              <a:rPr lang="en-IN" sz="2400" dirty="0"/>
              <a:t> </a:t>
            </a:r>
            <a:r>
              <a:rPr lang="en-IN" sz="2400" dirty="0" err="1"/>
              <a:t>जाते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330713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9557DB-7A3C-BE41-26C4-B1C5F5CCCB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बेराजगारीच्या</a:t>
            </a:r>
            <a:r>
              <a:rPr lang="en-US" dirty="0"/>
              <a:t> </a:t>
            </a:r>
            <a:r>
              <a:rPr lang="en-US" dirty="0" err="1"/>
              <a:t>संकल्पना</a:t>
            </a:r>
            <a:r>
              <a:rPr lang="en-US" dirty="0"/>
              <a:t>: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989020-E5AE-A257-F1EA-00419A55C3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lnSpc>
                <a:spcPct val="150000"/>
              </a:lnSpc>
            </a:pPr>
            <a:r>
              <a:rPr lang="en-US" sz="2000" dirty="0" err="1"/>
              <a:t>ऐच्छिक</a:t>
            </a:r>
            <a:r>
              <a:rPr lang="en-US" sz="2000" dirty="0"/>
              <a:t> </a:t>
            </a:r>
            <a:r>
              <a:rPr lang="en-US" sz="2000" dirty="0" err="1"/>
              <a:t>बेरोजगारी</a:t>
            </a:r>
            <a:r>
              <a:rPr lang="en-US" sz="2000" dirty="0"/>
              <a:t>: </a:t>
            </a:r>
            <a:r>
              <a:rPr lang="en-US" sz="2000" dirty="0" err="1"/>
              <a:t>काम</a:t>
            </a:r>
            <a:r>
              <a:rPr lang="en-US" sz="2000" dirty="0"/>
              <a:t> </a:t>
            </a:r>
            <a:r>
              <a:rPr lang="en-US" sz="2000" dirty="0" err="1"/>
              <a:t>करण्याची</a:t>
            </a:r>
            <a:r>
              <a:rPr lang="en-US" sz="2000" dirty="0"/>
              <a:t> </a:t>
            </a:r>
            <a:r>
              <a:rPr lang="en-US" sz="2000" dirty="0" err="1"/>
              <a:t>पात्रता</a:t>
            </a:r>
            <a:r>
              <a:rPr lang="en-US" sz="2000" dirty="0"/>
              <a:t> </a:t>
            </a:r>
            <a:r>
              <a:rPr lang="en-US" sz="2000" dirty="0" err="1"/>
              <a:t>तसेच</a:t>
            </a:r>
            <a:r>
              <a:rPr lang="en-US" sz="2000" dirty="0"/>
              <a:t> </a:t>
            </a:r>
            <a:r>
              <a:rPr lang="en-US" sz="2000" dirty="0" err="1"/>
              <a:t>क्षमता</a:t>
            </a:r>
            <a:r>
              <a:rPr lang="en-US" sz="2000" dirty="0"/>
              <a:t> </a:t>
            </a:r>
            <a:r>
              <a:rPr lang="en-US" sz="2000" dirty="0" err="1"/>
              <a:t>असूनही</a:t>
            </a:r>
            <a:r>
              <a:rPr lang="en-US" sz="2000" dirty="0"/>
              <a:t> </a:t>
            </a:r>
            <a:r>
              <a:rPr lang="en-US" sz="2000" dirty="0" err="1"/>
              <a:t>काम</a:t>
            </a:r>
            <a:r>
              <a:rPr lang="en-US" sz="2000" dirty="0"/>
              <a:t> न </a:t>
            </a:r>
            <a:r>
              <a:rPr lang="en-US" sz="2000" dirty="0" err="1"/>
              <a:t>करणे</a:t>
            </a:r>
            <a:r>
              <a:rPr lang="en-US" sz="2000" dirty="0"/>
              <a:t>.</a:t>
            </a:r>
          </a:p>
          <a:p>
            <a:pPr algn="just">
              <a:lnSpc>
                <a:spcPct val="150000"/>
              </a:lnSpc>
            </a:pPr>
            <a:r>
              <a:rPr lang="en-US" sz="2000" dirty="0" err="1"/>
              <a:t>अनैच्छिक</a:t>
            </a:r>
            <a:r>
              <a:rPr lang="en-US" sz="2000" dirty="0"/>
              <a:t> </a:t>
            </a:r>
            <a:r>
              <a:rPr lang="en-US" sz="2000" dirty="0" err="1"/>
              <a:t>बेरोजगारी</a:t>
            </a:r>
            <a:r>
              <a:rPr lang="en-US" sz="2000" dirty="0"/>
              <a:t>: </a:t>
            </a:r>
            <a:r>
              <a:rPr lang="en-US" sz="2000" dirty="0" err="1"/>
              <a:t>काम</a:t>
            </a:r>
            <a:r>
              <a:rPr lang="en-US" sz="2000" dirty="0"/>
              <a:t> </a:t>
            </a:r>
            <a:r>
              <a:rPr lang="en-US" sz="2000" dirty="0" err="1"/>
              <a:t>करण्याची</a:t>
            </a:r>
            <a:r>
              <a:rPr lang="en-US" sz="2000" dirty="0"/>
              <a:t> </a:t>
            </a:r>
            <a:r>
              <a:rPr lang="en-US" sz="2000" dirty="0" err="1"/>
              <a:t>पात्रता</a:t>
            </a:r>
            <a:r>
              <a:rPr lang="en-US" sz="2000" dirty="0"/>
              <a:t> </a:t>
            </a:r>
            <a:r>
              <a:rPr lang="en-US" sz="2000" dirty="0" err="1"/>
              <a:t>तसेच</a:t>
            </a:r>
            <a:r>
              <a:rPr lang="en-US" sz="2000" dirty="0"/>
              <a:t> </a:t>
            </a:r>
            <a:r>
              <a:rPr lang="en-US" sz="2000" dirty="0" err="1"/>
              <a:t>इच्छा</a:t>
            </a:r>
            <a:r>
              <a:rPr lang="en-US" sz="2000" dirty="0"/>
              <a:t> </a:t>
            </a:r>
            <a:r>
              <a:rPr lang="en-US" sz="2000" dirty="0" err="1"/>
              <a:t>असूनही</a:t>
            </a:r>
            <a:r>
              <a:rPr lang="en-US" sz="2000" dirty="0"/>
              <a:t> </a:t>
            </a:r>
            <a:r>
              <a:rPr lang="en-US" sz="2000" dirty="0" err="1"/>
              <a:t>काम</a:t>
            </a:r>
            <a:r>
              <a:rPr lang="en-US" sz="2000" dirty="0"/>
              <a:t> न </a:t>
            </a:r>
            <a:r>
              <a:rPr lang="en-US" sz="2000" dirty="0" err="1"/>
              <a:t>मिळणे</a:t>
            </a:r>
            <a:r>
              <a:rPr lang="en-US" sz="2000" dirty="0"/>
              <a:t>.</a:t>
            </a:r>
          </a:p>
          <a:p>
            <a:pPr algn="just">
              <a:lnSpc>
                <a:spcPct val="150000"/>
              </a:lnSpc>
            </a:pPr>
            <a:r>
              <a:rPr lang="en-US" sz="2000" dirty="0" err="1"/>
              <a:t>अर्ध</a:t>
            </a:r>
            <a:r>
              <a:rPr lang="en-US" sz="2000" dirty="0"/>
              <a:t> </a:t>
            </a:r>
            <a:r>
              <a:rPr lang="en-US" sz="2000" dirty="0" err="1"/>
              <a:t>बेरोजगारी</a:t>
            </a:r>
            <a:r>
              <a:rPr lang="en-US" sz="2000" dirty="0"/>
              <a:t>: </a:t>
            </a:r>
            <a:r>
              <a:rPr lang="en-US" sz="2000" dirty="0" err="1"/>
              <a:t>क्षमतेपेक्षा</a:t>
            </a:r>
            <a:r>
              <a:rPr lang="en-US" sz="2000" dirty="0"/>
              <a:t> </a:t>
            </a:r>
            <a:r>
              <a:rPr lang="en-US" sz="2000" dirty="0" err="1"/>
              <a:t>किंवा</a:t>
            </a:r>
            <a:r>
              <a:rPr lang="en-US" sz="2000" dirty="0"/>
              <a:t> </a:t>
            </a:r>
            <a:r>
              <a:rPr lang="en-US" sz="2000" dirty="0" err="1"/>
              <a:t>पात्रतेपेक्षा</a:t>
            </a:r>
            <a:r>
              <a:rPr lang="en-US" sz="2000" dirty="0"/>
              <a:t> </a:t>
            </a:r>
            <a:r>
              <a:rPr lang="en-US" sz="2000" dirty="0" err="1"/>
              <a:t>कनिष्ठ</a:t>
            </a:r>
            <a:r>
              <a:rPr lang="en-US" sz="2000" dirty="0"/>
              <a:t> </a:t>
            </a:r>
            <a:r>
              <a:rPr lang="en-US" sz="2000" dirty="0" err="1"/>
              <a:t>पातळीवरचे</a:t>
            </a:r>
            <a:r>
              <a:rPr lang="en-US" sz="2000" dirty="0"/>
              <a:t> </a:t>
            </a:r>
            <a:r>
              <a:rPr lang="en-US" sz="2000" dirty="0" err="1"/>
              <a:t>काम</a:t>
            </a:r>
            <a:r>
              <a:rPr lang="en-US" sz="2000" dirty="0"/>
              <a:t> </a:t>
            </a:r>
            <a:r>
              <a:rPr lang="en-US" sz="2000" dirty="0" err="1"/>
              <a:t>करणे</a:t>
            </a:r>
            <a:r>
              <a:rPr lang="en-US" sz="2000" dirty="0"/>
              <a:t>.</a:t>
            </a:r>
          </a:p>
          <a:p>
            <a:pPr algn="just">
              <a:lnSpc>
                <a:spcPct val="150000"/>
              </a:lnSpc>
            </a:pPr>
            <a:r>
              <a:rPr lang="en-US" sz="2000" dirty="0" err="1"/>
              <a:t>पूर्ण</a:t>
            </a:r>
            <a:r>
              <a:rPr lang="en-US" sz="2000" dirty="0"/>
              <a:t> </a:t>
            </a:r>
            <a:r>
              <a:rPr lang="en-US" sz="2000" dirty="0" err="1"/>
              <a:t>रोजगार</a:t>
            </a:r>
            <a:r>
              <a:rPr lang="en-US" sz="2000" dirty="0"/>
              <a:t>: </a:t>
            </a:r>
            <a:r>
              <a:rPr lang="en-US" sz="2000" dirty="0" err="1"/>
              <a:t>देशातील</a:t>
            </a:r>
            <a:r>
              <a:rPr lang="en-US" sz="2000" dirty="0"/>
              <a:t> </a:t>
            </a:r>
            <a:r>
              <a:rPr lang="en-US" sz="2000" dirty="0" err="1"/>
              <a:t>उत्पादनाच्या</a:t>
            </a:r>
            <a:r>
              <a:rPr lang="en-US" sz="2000" dirty="0"/>
              <a:t> </a:t>
            </a:r>
            <a:r>
              <a:rPr lang="en-US" sz="2000" dirty="0" err="1"/>
              <a:t>कार्यात</a:t>
            </a:r>
            <a:r>
              <a:rPr lang="en-US" sz="2000" dirty="0"/>
              <a:t> </a:t>
            </a:r>
            <a:r>
              <a:rPr lang="en-US" sz="2000" dirty="0" err="1"/>
              <a:t>उपलब्ध</a:t>
            </a:r>
            <a:r>
              <a:rPr lang="en-US" sz="2000" dirty="0"/>
              <a:t> </a:t>
            </a:r>
            <a:r>
              <a:rPr lang="en-US" sz="2000" dirty="0" err="1"/>
              <a:t>साधनांचा</a:t>
            </a:r>
            <a:r>
              <a:rPr lang="en-US" sz="2000" dirty="0"/>
              <a:t> </a:t>
            </a:r>
            <a:r>
              <a:rPr lang="en-US" sz="2000" dirty="0" err="1"/>
              <a:t>परिपूर्ण</a:t>
            </a:r>
            <a:r>
              <a:rPr lang="en-US" sz="2000" dirty="0"/>
              <a:t> </a:t>
            </a:r>
            <a:r>
              <a:rPr lang="en-US" sz="2000" dirty="0" err="1"/>
              <a:t>वापर</a:t>
            </a:r>
            <a:r>
              <a:rPr lang="en-US" sz="2000" dirty="0"/>
              <a:t> </a:t>
            </a:r>
            <a:r>
              <a:rPr lang="en-US" sz="2000" dirty="0" err="1"/>
              <a:t>करणे</a:t>
            </a:r>
            <a:r>
              <a:rPr lang="en-US" sz="2000" dirty="0"/>
              <a:t> </a:t>
            </a:r>
            <a:r>
              <a:rPr lang="en-US" sz="2000" dirty="0" err="1"/>
              <a:t>तसेच</a:t>
            </a:r>
            <a:r>
              <a:rPr lang="en-US" sz="2000" dirty="0"/>
              <a:t> </a:t>
            </a:r>
            <a:r>
              <a:rPr lang="en-US" sz="2000" dirty="0" err="1"/>
              <a:t>चालू</a:t>
            </a:r>
            <a:r>
              <a:rPr lang="en-US" sz="2000" dirty="0"/>
              <a:t> </a:t>
            </a:r>
            <a:r>
              <a:rPr lang="en-US" sz="2000" dirty="0" err="1"/>
              <a:t>मजूरीच्या</a:t>
            </a:r>
            <a:r>
              <a:rPr lang="en-US" sz="2000" dirty="0"/>
              <a:t> </a:t>
            </a:r>
            <a:r>
              <a:rPr lang="en-US" sz="2000" dirty="0" err="1"/>
              <a:t>दरावर</a:t>
            </a:r>
            <a:r>
              <a:rPr lang="en-US" sz="2000" dirty="0"/>
              <a:t> </a:t>
            </a:r>
            <a:r>
              <a:rPr lang="en-US" sz="2000" dirty="0" err="1"/>
              <a:t>रोजगार</a:t>
            </a:r>
            <a:r>
              <a:rPr lang="en-US" sz="2000" dirty="0"/>
              <a:t> </a:t>
            </a:r>
            <a:r>
              <a:rPr lang="en-US" sz="2000" dirty="0" err="1"/>
              <a:t>मिळणे</a:t>
            </a:r>
            <a:r>
              <a:rPr lang="en-US" sz="2000" dirty="0"/>
              <a:t>.</a:t>
            </a:r>
          </a:p>
          <a:p>
            <a:pPr algn="just">
              <a:lnSpc>
                <a:spcPct val="150000"/>
              </a:lnSpc>
            </a:pPr>
            <a:r>
              <a:rPr lang="en-US" sz="2000" dirty="0" err="1"/>
              <a:t>हंगामी</a:t>
            </a:r>
            <a:r>
              <a:rPr lang="en-US" sz="2000" dirty="0"/>
              <a:t> </a:t>
            </a:r>
            <a:r>
              <a:rPr lang="en-US" sz="2000" dirty="0" err="1"/>
              <a:t>बेरोजगारी</a:t>
            </a:r>
            <a:r>
              <a:rPr lang="en-US" sz="2000" dirty="0"/>
              <a:t>: </a:t>
            </a:r>
            <a:r>
              <a:rPr lang="en-US" sz="2000" dirty="0" err="1"/>
              <a:t>वर्षातील</a:t>
            </a:r>
            <a:r>
              <a:rPr lang="en-US" sz="2000" dirty="0"/>
              <a:t> </a:t>
            </a:r>
            <a:r>
              <a:rPr lang="en-US" sz="2000" dirty="0" err="1"/>
              <a:t>विशिष्ट</a:t>
            </a:r>
            <a:r>
              <a:rPr lang="en-US" sz="2000" dirty="0"/>
              <a:t> </a:t>
            </a:r>
            <a:r>
              <a:rPr lang="en-US" sz="2000" dirty="0" err="1"/>
              <a:t>कालावधीमध्ये</a:t>
            </a:r>
            <a:r>
              <a:rPr lang="en-US" sz="2000" dirty="0"/>
              <a:t> </a:t>
            </a:r>
            <a:r>
              <a:rPr lang="en-US" sz="2000" dirty="0" err="1"/>
              <a:t>काम</a:t>
            </a:r>
            <a:r>
              <a:rPr lang="en-US" sz="2000" dirty="0"/>
              <a:t> </a:t>
            </a:r>
            <a:r>
              <a:rPr lang="en-US" sz="2000" dirty="0" err="1"/>
              <a:t>मिळणे</a:t>
            </a:r>
            <a:r>
              <a:rPr lang="en-US" sz="2000" dirty="0"/>
              <a:t> व </a:t>
            </a:r>
            <a:r>
              <a:rPr lang="en-US" sz="2000" dirty="0" err="1"/>
              <a:t>या</a:t>
            </a:r>
            <a:r>
              <a:rPr lang="en-US" sz="2000" dirty="0"/>
              <a:t> </a:t>
            </a:r>
            <a:r>
              <a:rPr lang="en-US" sz="2000" dirty="0" err="1"/>
              <a:t>कालावधी</a:t>
            </a:r>
            <a:r>
              <a:rPr lang="en-US" sz="2000" dirty="0"/>
              <a:t> </a:t>
            </a:r>
            <a:r>
              <a:rPr lang="en-US" sz="2000" dirty="0" err="1"/>
              <a:t>व्यतिकरक्त</a:t>
            </a:r>
            <a:r>
              <a:rPr lang="en-US" sz="2000" dirty="0"/>
              <a:t> </a:t>
            </a:r>
            <a:r>
              <a:rPr lang="en-US" sz="2000" dirty="0" err="1"/>
              <a:t>उर्वरित</a:t>
            </a:r>
            <a:r>
              <a:rPr lang="en-US" sz="2000" dirty="0"/>
              <a:t> </a:t>
            </a:r>
            <a:r>
              <a:rPr lang="en-US" sz="2000" dirty="0" err="1"/>
              <a:t>कालावधीत</a:t>
            </a:r>
            <a:r>
              <a:rPr lang="en-US" sz="2000" dirty="0"/>
              <a:t> </a:t>
            </a:r>
            <a:r>
              <a:rPr lang="en-US" sz="2000" dirty="0" err="1"/>
              <a:t>बेरोजगार</a:t>
            </a:r>
            <a:r>
              <a:rPr lang="en-US" sz="2000" dirty="0"/>
              <a:t> </a:t>
            </a:r>
            <a:r>
              <a:rPr lang="en-US" sz="2000" dirty="0" err="1"/>
              <a:t>असणे</a:t>
            </a:r>
            <a:r>
              <a:rPr lang="en-US" sz="2000" dirty="0"/>
              <a:t>.</a:t>
            </a:r>
          </a:p>
          <a:p>
            <a:pPr algn="just">
              <a:lnSpc>
                <a:spcPct val="150000"/>
              </a:lnSpc>
            </a:pPr>
            <a:r>
              <a:rPr lang="en-US" sz="2000" dirty="0" err="1"/>
              <a:t>प्रच्छन्न</a:t>
            </a:r>
            <a:r>
              <a:rPr lang="en-US" sz="2000" dirty="0"/>
              <a:t>/</a:t>
            </a:r>
            <a:r>
              <a:rPr lang="en-US" sz="2000" dirty="0" err="1"/>
              <a:t>छुपी</a:t>
            </a:r>
            <a:r>
              <a:rPr lang="en-US" sz="2000" dirty="0"/>
              <a:t>/</a:t>
            </a:r>
            <a:r>
              <a:rPr lang="en-US" sz="2000" dirty="0" err="1"/>
              <a:t>अदृश्य</a:t>
            </a:r>
            <a:r>
              <a:rPr lang="en-US" sz="2000" dirty="0"/>
              <a:t> </a:t>
            </a:r>
            <a:r>
              <a:rPr lang="en-US" sz="2000" dirty="0" err="1"/>
              <a:t>बेरोजगारी</a:t>
            </a:r>
            <a:r>
              <a:rPr lang="en-US" sz="2000" dirty="0"/>
              <a:t>: </a:t>
            </a:r>
            <a:r>
              <a:rPr lang="en-US" sz="2000" dirty="0" err="1"/>
              <a:t>काम</a:t>
            </a:r>
            <a:r>
              <a:rPr lang="en-US" sz="2000" dirty="0"/>
              <a:t> </a:t>
            </a:r>
            <a:r>
              <a:rPr lang="en-US" sz="2000" dirty="0" err="1"/>
              <a:t>करण्यासाठी</a:t>
            </a:r>
            <a:r>
              <a:rPr lang="en-US" sz="2000" dirty="0"/>
              <a:t> </a:t>
            </a:r>
            <a:r>
              <a:rPr lang="en-US" sz="2000" dirty="0" err="1"/>
              <a:t>गरजेपेक्षा</a:t>
            </a:r>
            <a:r>
              <a:rPr lang="en-US" sz="2000" dirty="0"/>
              <a:t> </a:t>
            </a:r>
            <a:r>
              <a:rPr lang="en-US" sz="2000" dirty="0" err="1"/>
              <a:t>जास्त</a:t>
            </a:r>
            <a:r>
              <a:rPr lang="en-US" sz="2000" dirty="0"/>
              <a:t> </a:t>
            </a:r>
            <a:r>
              <a:rPr lang="en-US" sz="2000" dirty="0" err="1"/>
              <a:t>व्यक्तींची</a:t>
            </a:r>
            <a:r>
              <a:rPr lang="en-US" sz="2000" dirty="0"/>
              <a:t> </a:t>
            </a:r>
            <a:r>
              <a:rPr lang="en-US" sz="2000" dirty="0" err="1"/>
              <a:t>नियुक्ती</a:t>
            </a:r>
            <a:r>
              <a:rPr lang="en-US" sz="2000" dirty="0"/>
              <a:t> </a:t>
            </a:r>
            <a:r>
              <a:rPr lang="en-US" sz="2000" dirty="0" err="1"/>
              <a:t>करणे</a:t>
            </a:r>
            <a:endParaRPr lang="en-IN" sz="2000" dirty="0"/>
          </a:p>
        </p:txBody>
      </p:sp>
    </p:spTree>
    <p:extLst>
      <p:ext uri="{BB962C8B-B14F-4D97-AF65-F5344CB8AC3E}">
        <p14:creationId xmlns:p14="http://schemas.microsoft.com/office/powerpoint/2010/main" val="211338973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2F7687-B0E1-3069-28AA-CCBA18F2D1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0650"/>
            <a:ext cx="10515600" cy="1325563"/>
          </a:xfrm>
        </p:spPr>
        <p:txBody>
          <a:bodyPr/>
          <a:lstStyle/>
          <a:p>
            <a:r>
              <a:rPr lang="en-US" dirty="0" err="1"/>
              <a:t>बेरोजगारीचे</a:t>
            </a:r>
            <a:r>
              <a:rPr lang="en-US" dirty="0"/>
              <a:t> </a:t>
            </a:r>
            <a:r>
              <a:rPr lang="en-US" dirty="0" err="1"/>
              <a:t>प्रकार</a:t>
            </a:r>
            <a:r>
              <a:rPr lang="en-US" dirty="0"/>
              <a:t>: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6DAF86-C3D5-4A4A-2BA2-C4E2B36E60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3083" y="1326770"/>
            <a:ext cx="11618258" cy="5300579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60000"/>
              </a:lnSpc>
            </a:pPr>
            <a:r>
              <a:rPr lang="en-US" sz="2400" dirty="0" err="1"/>
              <a:t>शहरी</a:t>
            </a:r>
            <a:r>
              <a:rPr lang="en-US" sz="2400" dirty="0"/>
              <a:t> </a:t>
            </a:r>
            <a:r>
              <a:rPr lang="en-US" sz="2400" dirty="0" err="1"/>
              <a:t>बेकारी</a:t>
            </a:r>
            <a:r>
              <a:rPr lang="en-US" sz="2400" dirty="0"/>
              <a:t>:</a:t>
            </a:r>
          </a:p>
          <a:p>
            <a:pPr marL="971550" lvl="1" indent="-514350" algn="just">
              <a:lnSpc>
                <a:spcPct val="160000"/>
              </a:lnSpc>
              <a:buFont typeface="+mj-lt"/>
              <a:buAutoNum type="arabicPeriod"/>
            </a:pPr>
            <a:r>
              <a:rPr lang="en-US" sz="1800" dirty="0" err="1"/>
              <a:t>घर्षणात्मक</a:t>
            </a:r>
            <a:r>
              <a:rPr lang="en-US" sz="1800" dirty="0"/>
              <a:t> </a:t>
            </a:r>
            <a:r>
              <a:rPr lang="en-US" sz="1800" dirty="0" err="1"/>
              <a:t>बेराजगारी</a:t>
            </a:r>
            <a:r>
              <a:rPr lang="en-US" sz="1800" dirty="0"/>
              <a:t>: </a:t>
            </a:r>
            <a:r>
              <a:rPr lang="en-US" sz="1800" dirty="0" err="1"/>
              <a:t>ज्या</a:t>
            </a:r>
            <a:r>
              <a:rPr lang="en-US" sz="1800" dirty="0"/>
              <a:t> </a:t>
            </a:r>
            <a:r>
              <a:rPr lang="en-US" sz="1800" dirty="0" err="1"/>
              <a:t>वेळेस</a:t>
            </a:r>
            <a:r>
              <a:rPr lang="en-US" sz="1800" dirty="0"/>
              <a:t> </a:t>
            </a:r>
            <a:r>
              <a:rPr lang="en-US" sz="1800" dirty="0" err="1"/>
              <a:t>नवीन</a:t>
            </a:r>
            <a:r>
              <a:rPr lang="en-US" sz="1800" dirty="0"/>
              <a:t> </a:t>
            </a:r>
            <a:r>
              <a:rPr lang="en-US" sz="1800" dirty="0" err="1"/>
              <a:t>उद्योग</a:t>
            </a:r>
            <a:r>
              <a:rPr lang="en-US" sz="1800" dirty="0"/>
              <a:t> </a:t>
            </a:r>
            <a:r>
              <a:rPr lang="en-US" sz="1800" dirty="0" err="1"/>
              <a:t>जुन्या</a:t>
            </a:r>
            <a:r>
              <a:rPr lang="en-US" sz="1800" dirty="0"/>
              <a:t> </a:t>
            </a:r>
            <a:r>
              <a:rPr lang="en-US" sz="1800" dirty="0" err="1"/>
              <a:t>उद्योगाला</a:t>
            </a:r>
            <a:r>
              <a:rPr lang="en-US" sz="1800" dirty="0"/>
              <a:t> </a:t>
            </a:r>
            <a:r>
              <a:rPr lang="en-US" sz="1800" dirty="0" err="1"/>
              <a:t>तंत्रज्ञान</a:t>
            </a:r>
            <a:r>
              <a:rPr lang="en-US" sz="1800" dirty="0"/>
              <a:t> व </a:t>
            </a:r>
            <a:r>
              <a:rPr lang="en-US" sz="1800" dirty="0" err="1"/>
              <a:t>गुणवत्तेच्या</a:t>
            </a:r>
            <a:r>
              <a:rPr lang="en-US" sz="1800" dirty="0"/>
              <a:t> </a:t>
            </a:r>
            <a:r>
              <a:rPr lang="en-US" sz="1800" dirty="0" err="1"/>
              <a:t>आधारावर</a:t>
            </a:r>
            <a:r>
              <a:rPr lang="en-US" sz="1800" dirty="0"/>
              <a:t> </a:t>
            </a:r>
            <a:r>
              <a:rPr lang="en-US" sz="1800" dirty="0" err="1"/>
              <a:t>बाहेर</a:t>
            </a:r>
            <a:r>
              <a:rPr lang="en-US" sz="1800" dirty="0"/>
              <a:t> </a:t>
            </a:r>
            <a:r>
              <a:rPr lang="en-US" sz="1800" dirty="0" err="1"/>
              <a:t>पडण्यास</a:t>
            </a:r>
            <a:r>
              <a:rPr lang="en-US" sz="1800" dirty="0"/>
              <a:t> </a:t>
            </a:r>
            <a:r>
              <a:rPr lang="en-US" sz="1800" dirty="0" err="1"/>
              <a:t>भाग</a:t>
            </a:r>
            <a:r>
              <a:rPr lang="en-US" sz="1800" dirty="0"/>
              <a:t> </a:t>
            </a:r>
            <a:r>
              <a:rPr lang="en-US" sz="1800" dirty="0" err="1"/>
              <a:t>पाडतो</a:t>
            </a:r>
            <a:r>
              <a:rPr lang="en-US" sz="1800" dirty="0"/>
              <a:t> व </a:t>
            </a:r>
            <a:r>
              <a:rPr lang="en-US" sz="1800" dirty="0" err="1"/>
              <a:t>त्यावेळी</a:t>
            </a:r>
            <a:r>
              <a:rPr lang="en-US" sz="1800" dirty="0"/>
              <a:t> </a:t>
            </a:r>
            <a:r>
              <a:rPr lang="en-US" sz="1800" dirty="0" err="1"/>
              <a:t>कामगार</a:t>
            </a:r>
            <a:r>
              <a:rPr lang="en-US" sz="1800" dirty="0"/>
              <a:t> </a:t>
            </a:r>
            <a:r>
              <a:rPr lang="en-US" sz="1800" dirty="0" err="1"/>
              <a:t>रोजगाराच्या</a:t>
            </a:r>
            <a:r>
              <a:rPr lang="en-US" sz="1800" dirty="0"/>
              <a:t> </a:t>
            </a:r>
            <a:r>
              <a:rPr lang="en-US" sz="1800" dirty="0" err="1"/>
              <a:t>प्रतिक्षेत</a:t>
            </a:r>
            <a:r>
              <a:rPr lang="en-US" sz="1800" dirty="0"/>
              <a:t> </a:t>
            </a:r>
            <a:r>
              <a:rPr lang="en-US" sz="1800" dirty="0" err="1"/>
              <a:t>असतात</a:t>
            </a:r>
            <a:r>
              <a:rPr lang="en-US" sz="1800" dirty="0"/>
              <a:t> </a:t>
            </a:r>
            <a:r>
              <a:rPr lang="en-US" sz="1800" dirty="0" err="1"/>
              <a:t>त्यावेळची</a:t>
            </a:r>
            <a:r>
              <a:rPr lang="en-US" sz="1800" dirty="0"/>
              <a:t> </a:t>
            </a:r>
            <a:r>
              <a:rPr lang="en-US" sz="1800" dirty="0" err="1"/>
              <a:t>बेरोजगारी</a:t>
            </a:r>
            <a:endParaRPr lang="en-US" sz="1800" dirty="0"/>
          </a:p>
          <a:p>
            <a:pPr marL="971550" lvl="1" indent="-514350" algn="just">
              <a:lnSpc>
                <a:spcPct val="160000"/>
              </a:lnSpc>
              <a:buFont typeface="+mj-lt"/>
              <a:buAutoNum type="arabicPeriod"/>
            </a:pPr>
            <a:r>
              <a:rPr lang="en-US" sz="1800" dirty="0" err="1"/>
              <a:t>शैक्षणिक</a:t>
            </a:r>
            <a:r>
              <a:rPr lang="en-US" sz="1800" dirty="0"/>
              <a:t> </a:t>
            </a:r>
            <a:r>
              <a:rPr lang="en-US" sz="1800" dirty="0" err="1"/>
              <a:t>बेरोजगारी</a:t>
            </a:r>
            <a:r>
              <a:rPr lang="en-US" sz="1800" dirty="0"/>
              <a:t>: </a:t>
            </a:r>
            <a:r>
              <a:rPr lang="en-US" sz="1800" dirty="0" err="1"/>
              <a:t>पात्रतेपेक्षा</a:t>
            </a:r>
            <a:r>
              <a:rPr lang="en-US" sz="1800" dirty="0"/>
              <a:t> </a:t>
            </a:r>
            <a:r>
              <a:rPr lang="en-US" sz="1800" dirty="0" err="1"/>
              <a:t>कमी</a:t>
            </a:r>
            <a:r>
              <a:rPr lang="en-US" sz="1800" dirty="0"/>
              <a:t> </a:t>
            </a:r>
            <a:r>
              <a:rPr lang="en-US" sz="1800" dirty="0" err="1"/>
              <a:t>दर्जाचे</a:t>
            </a:r>
            <a:r>
              <a:rPr lang="en-US" sz="1800" dirty="0"/>
              <a:t> </a:t>
            </a:r>
            <a:r>
              <a:rPr lang="en-US" sz="1800" dirty="0" err="1"/>
              <a:t>काम</a:t>
            </a:r>
            <a:r>
              <a:rPr lang="en-US" sz="1800" dirty="0"/>
              <a:t> </a:t>
            </a:r>
            <a:r>
              <a:rPr lang="en-US" sz="1800" dirty="0" err="1"/>
              <a:t>मिळणे</a:t>
            </a:r>
            <a:r>
              <a:rPr lang="en-US" sz="1800" dirty="0"/>
              <a:t> </a:t>
            </a:r>
            <a:r>
              <a:rPr lang="en-US" sz="1800" dirty="0" err="1"/>
              <a:t>म्हणजेच</a:t>
            </a:r>
            <a:r>
              <a:rPr lang="en-US" sz="1800" dirty="0"/>
              <a:t> </a:t>
            </a:r>
            <a:r>
              <a:rPr lang="en-US" sz="1800" dirty="0" err="1"/>
              <a:t>शैक्षणिक</a:t>
            </a:r>
            <a:r>
              <a:rPr lang="en-US" sz="1800" dirty="0"/>
              <a:t> </a:t>
            </a:r>
            <a:r>
              <a:rPr lang="en-US" sz="1800" dirty="0" err="1"/>
              <a:t>बेरोजगारी</a:t>
            </a:r>
            <a:endParaRPr lang="en-US" sz="1800" dirty="0"/>
          </a:p>
          <a:p>
            <a:pPr marL="971550" lvl="1" indent="-514350" algn="just">
              <a:lnSpc>
                <a:spcPct val="160000"/>
              </a:lnSpc>
              <a:buFont typeface="+mj-lt"/>
              <a:buAutoNum type="arabicPeriod"/>
            </a:pPr>
            <a:r>
              <a:rPr lang="en-US" sz="1800" dirty="0" err="1"/>
              <a:t>संरचनात्मक</a:t>
            </a:r>
            <a:r>
              <a:rPr lang="en-US" sz="1800" dirty="0"/>
              <a:t> </a:t>
            </a:r>
            <a:r>
              <a:rPr lang="en-US" sz="1800" dirty="0" err="1"/>
              <a:t>बेरोजगारी</a:t>
            </a:r>
            <a:r>
              <a:rPr lang="en-US" sz="1800" dirty="0"/>
              <a:t>: </a:t>
            </a:r>
            <a:r>
              <a:rPr lang="en-US" sz="1800" dirty="0" err="1"/>
              <a:t>कामगारांना</a:t>
            </a:r>
            <a:r>
              <a:rPr lang="en-US" sz="1800" dirty="0"/>
              <a:t> </a:t>
            </a:r>
            <a:r>
              <a:rPr lang="en-US" sz="1800" dirty="0" err="1"/>
              <a:t>नवीन</a:t>
            </a:r>
            <a:r>
              <a:rPr lang="en-US" sz="1800" dirty="0"/>
              <a:t> </a:t>
            </a:r>
            <a:r>
              <a:rPr lang="en-US" sz="1800" dirty="0" err="1"/>
              <a:t>तंत्रज्ञान</a:t>
            </a:r>
            <a:r>
              <a:rPr lang="en-US" sz="1800" dirty="0"/>
              <a:t> (</a:t>
            </a:r>
            <a:r>
              <a:rPr lang="en-US" sz="1800" dirty="0" err="1"/>
              <a:t>कौशल्य</a:t>
            </a:r>
            <a:r>
              <a:rPr lang="en-US" sz="1800" dirty="0"/>
              <a:t>) </a:t>
            </a:r>
            <a:r>
              <a:rPr lang="en-US" sz="1800" dirty="0" err="1"/>
              <a:t>अवगत</a:t>
            </a:r>
            <a:r>
              <a:rPr lang="en-US" sz="1800" dirty="0"/>
              <a:t> </a:t>
            </a:r>
            <a:r>
              <a:rPr lang="en-US" sz="1800" dirty="0" err="1"/>
              <a:t>होईपर्यंत</a:t>
            </a:r>
            <a:r>
              <a:rPr lang="en-US" sz="1800" dirty="0"/>
              <a:t> </a:t>
            </a:r>
            <a:r>
              <a:rPr lang="en-US" sz="1800" dirty="0" err="1"/>
              <a:t>बेरोजगार</a:t>
            </a:r>
            <a:r>
              <a:rPr lang="en-US" sz="1800" dirty="0"/>
              <a:t> </a:t>
            </a:r>
            <a:r>
              <a:rPr lang="en-US" sz="1800" dirty="0" err="1"/>
              <a:t>म्हणून</a:t>
            </a:r>
            <a:r>
              <a:rPr lang="en-US" sz="1800" dirty="0"/>
              <a:t> </a:t>
            </a:r>
            <a:r>
              <a:rPr lang="en-US" sz="1800" dirty="0" err="1"/>
              <a:t>रहावे</a:t>
            </a:r>
            <a:r>
              <a:rPr lang="en-US" sz="1800" dirty="0"/>
              <a:t> </a:t>
            </a:r>
            <a:r>
              <a:rPr lang="en-US" sz="1800" dirty="0" err="1"/>
              <a:t>लागते</a:t>
            </a:r>
            <a:r>
              <a:rPr lang="en-US" sz="1800" dirty="0"/>
              <a:t> </a:t>
            </a:r>
            <a:r>
              <a:rPr lang="en-US" sz="1800" dirty="0" err="1"/>
              <a:t>ती</a:t>
            </a:r>
            <a:r>
              <a:rPr lang="en-US" sz="1800" dirty="0"/>
              <a:t> </a:t>
            </a:r>
            <a:r>
              <a:rPr lang="en-US" sz="1800" dirty="0" err="1"/>
              <a:t>बेरोजगारी</a:t>
            </a:r>
            <a:endParaRPr lang="en-US" sz="1800" dirty="0"/>
          </a:p>
          <a:p>
            <a:pPr marL="971550" lvl="1" indent="-514350" algn="just">
              <a:lnSpc>
                <a:spcPct val="160000"/>
              </a:lnSpc>
              <a:buFont typeface="+mj-lt"/>
              <a:buAutoNum type="arabicPeriod"/>
            </a:pPr>
            <a:r>
              <a:rPr lang="en-US" sz="1800" dirty="0" err="1"/>
              <a:t>खुली</a:t>
            </a:r>
            <a:r>
              <a:rPr lang="en-US" sz="1800" dirty="0"/>
              <a:t> </a:t>
            </a:r>
            <a:r>
              <a:rPr lang="en-US" sz="1800" dirty="0" err="1"/>
              <a:t>बेरोजगारी</a:t>
            </a:r>
            <a:r>
              <a:rPr lang="en-US" sz="1800" dirty="0"/>
              <a:t>: </a:t>
            </a:r>
            <a:r>
              <a:rPr lang="en-US" sz="1800" dirty="0" err="1"/>
              <a:t>काम</a:t>
            </a:r>
            <a:r>
              <a:rPr lang="en-US" sz="1800" dirty="0"/>
              <a:t> </a:t>
            </a:r>
            <a:r>
              <a:rPr lang="en-US" sz="1800" dirty="0" err="1"/>
              <a:t>करण्याची</a:t>
            </a:r>
            <a:r>
              <a:rPr lang="en-US" sz="1800" dirty="0"/>
              <a:t> </a:t>
            </a:r>
            <a:r>
              <a:rPr lang="en-US" sz="1800" dirty="0" err="1"/>
              <a:t>इच्छा</a:t>
            </a:r>
            <a:r>
              <a:rPr lang="en-US" sz="1800" dirty="0"/>
              <a:t> व </a:t>
            </a:r>
            <a:r>
              <a:rPr lang="en-US" sz="1800" dirty="0" err="1"/>
              <a:t>पात्रता</a:t>
            </a:r>
            <a:r>
              <a:rPr lang="en-US" sz="1800" dirty="0"/>
              <a:t> </a:t>
            </a:r>
            <a:r>
              <a:rPr lang="en-US" sz="1800" dirty="0" err="1"/>
              <a:t>असूनही</a:t>
            </a:r>
            <a:r>
              <a:rPr lang="en-US" sz="1800" dirty="0"/>
              <a:t> </a:t>
            </a:r>
            <a:r>
              <a:rPr lang="en-US" sz="1800" dirty="0" err="1"/>
              <a:t>रोजगार</a:t>
            </a:r>
            <a:r>
              <a:rPr lang="en-US" sz="1800" dirty="0"/>
              <a:t> न </a:t>
            </a:r>
            <a:r>
              <a:rPr lang="en-US" sz="1800" dirty="0" err="1"/>
              <a:t>मिळणे</a:t>
            </a:r>
            <a:r>
              <a:rPr lang="en-US" sz="1800" dirty="0"/>
              <a:t>.  </a:t>
            </a:r>
            <a:r>
              <a:rPr lang="en-US" sz="1800" dirty="0" err="1"/>
              <a:t>ज्यावेळी</a:t>
            </a:r>
            <a:r>
              <a:rPr lang="en-US" sz="1800" dirty="0"/>
              <a:t> </a:t>
            </a:r>
            <a:r>
              <a:rPr lang="en-US" sz="1800" dirty="0" err="1"/>
              <a:t>व्यक्ती</a:t>
            </a:r>
            <a:r>
              <a:rPr lang="en-US" sz="1800" dirty="0"/>
              <a:t> 6 </a:t>
            </a:r>
            <a:r>
              <a:rPr lang="en-US" sz="1800" dirty="0" err="1"/>
              <a:t>महिन्यांपेक्षा</a:t>
            </a:r>
            <a:r>
              <a:rPr lang="en-US" sz="1800" dirty="0"/>
              <a:t> </a:t>
            </a:r>
            <a:r>
              <a:rPr lang="en-US" sz="1800" dirty="0" err="1"/>
              <a:t>जास्त</a:t>
            </a:r>
            <a:r>
              <a:rPr lang="en-US" sz="1800" dirty="0"/>
              <a:t> </a:t>
            </a:r>
            <a:r>
              <a:rPr lang="en-US" sz="1800" dirty="0" err="1"/>
              <a:t>काळासाठी</a:t>
            </a:r>
            <a:r>
              <a:rPr lang="en-US" sz="1800" dirty="0"/>
              <a:t> </a:t>
            </a:r>
            <a:r>
              <a:rPr lang="en-US" sz="1800" dirty="0" err="1"/>
              <a:t>बेरोजगारीत</a:t>
            </a:r>
            <a:r>
              <a:rPr lang="en-US" sz="1800" dirty="0"/>
              <a:t> </a:t>
            </a:r>
            <a:r>
              <a:rPr lang="en-US" sz="1800" dirty="0" err="1"/>
              <a:t>असते</a:t>
            </a:r>
            <a:r>
              <a:rPr lang="en-US" sz="1800" dirty="0"/>
              <a:t> </a:t>
            </a:r>
            <a:r>
              <a:rPr lang="en-US" sz="1800" dirty="0" err="1"/>
              <a:t>ती</a:t>
            </a:r>
            <a:r>
              <a:rPr lang="en-US" sz="1800" dirty="0"/>
              <a:t> </a:t>
            </a:r>
            <a:r>
              <a:rPr lang="en-US" sz="1800" dirty="0" err="1"/>
              <a:t>बेरोजगारी</a:t>
            </a:r>
            <a:r>
              <a:rPr lang="en-US" sz="1800" dirty="0"/>
              <a:t>.</a:t>
            </a:r>
          </a:p>
          <a:p>
            <a:pPr marL="971550" lvl="1" indent="-514350" algn="just">
              <a:lnSpc>
                <a:spcPct val="160000"/>
              </a:lnSpc>
              <a:buFont typeface="+mj-lt"/>
              <a:buAutoNum type="arabicPeriod"/>
            </a:pPr>
            <a:r>
              <a:rPr lang="en-US" sz="1800" dirty="0" err="1"/>
              <a:t>चक्रीय</a:t>
            </a:r>
            <a:r>
              <a:rPr lang="en-US" sz="1800" dirty="0"/>
              <a:t> </a:t>
            </a:r>
            <a:r>
              <a:rPr lang="en-US" sz="1800" dirty="0" err="1"/>
              <a:t>बेरोजगारी</a:t>
            </a:r>
            <a:r>
              <a:rPr lang="en-US" sz="1800" dirty="0"/>
              <a:t>: </a:t>
            </a:r>
            <a:r>
              <a:rPr lang="en-US" sz="1800" dirty="0" err="1"/>
              <a:t>अर्थव्यवस्थेच्या</a:t>
            </a:r>
            <a:r>
              <a:rPr lang="en-US" sz="1800" dirty="0"/>
              <a:t> </a:t>
            </a:r>
            <a:r>
              <a:rPr lang="en-US" sz="1800" dirty="0" err="1"/>
              <a:t>मंदीच्या</a:t>
            </a:r>
            <a:r>
              <a:rPr lang="en-US" sz="1800" dirty="0"/>
              <a:t> </a:t>
            </a:r>
            <a:r>
              <a:rPr lang="en-US" sz="1800" dirty="0" err="1"/>
              <a:t>अवस्थेत</a:t>
            </a:r>
            <a:r>
              <a:rPr lang="en-US" sz="1800" dirty="0"/>
              <a:t> </a:t>
            </a:r>
            <a:r>
              <a:rPr lang="en-US" sz="1800" dirty="0" err="1"/>
              <a:t>मागणी</a:t>
            </a:r>
            <a:r>
              <a:rPr lang="en-US" sz="1800" dirty="0"/>
              <a:t> </a:t>
            </a:r>
            <a:r>
              <a:rPr lang="en-US" sz="1800" dirty="0" err="1"/>
              <a:t>घटल्यामुळे</a:t>
            </a:r>
            <a:r>
              <a:rPr lang="en-US" sz="1800" dirty="0"/>
              <a:t> </a:t>
            </a:r>
            <a:r>
              <a:rPr lang="en-US" sz="1800" dirty="0" err="1"/>
              <a:t>निर्माण</a:t>
            </a:r>
            <a:r>
              <a:rPr lang="en-US" sz="1800" dirty="0"/>
              <a:t> </a:t>
            </a:r>
            <a:r>
              <a:rPr lang="en-US" sz="1800" dirty="0" err="1"/>
              <a:t>होणारी</a:t>
            </a:r>
            <a:r>
              <a:rPr lang="en-US" sz="1800" dirty="0"/>
              <a:t> </a:t>
            </a:r>
            <a:r>
              <a:rPr lang="en-US" sz="1800" dirty="0" err="1"/>
              <a:t>बेरोजगारी</a:t>
            </a:r>
            <a:endParaRPr lang="en-US" sz="1800" dirty="0"/>
          </a:p>
          <a:p>
            <a:pPr algn="just">
              <a:lnSpc>
                <a:spcPct val="160000"/>
              </a:lnSpc>
            </a:pPr>
            <a:r>
              <a:rPr lang="en-US" sz="2400" dirty="0" err="1"/>
              <a:t>ग्रामीण</a:t>
            </a:r>
            <a:r>
              <a:rPr lang="en-US" sz="2400" dirty="0"/>
              <a:t> </a:t>
            </a:r>
            <a:r>
              <a:rPr lang="en-US" sz="2400" dirty="0" err="1"/>
              <a:t>बेकारी</a:t>
            </a:r>
            <a:r>
              <a:rPr lang="en-US" sz="2400" dirty="0"/>
              <a:t>:</a:t>
            </a:r>
          </a:p>
          <a:p>
            <a:pPr marL="914400" lvl="1" indent="-457200" algn="just">
              <a:lnSpc>
                <a:spcPct val="160000"/>
              </a:lnSpc>
              <a:buFont typeface="+mj-lt"/>
              <a:buAutoNum type="arabicPeriod"/>
            </a:pPr>
            <a:r>
              <a:rPr lang="en-US" sz="1800" dirty="0" err="1"/>
              <a:t>हंगामी</a:t>
            </a:r>
            <a:r>
              <a:rPr lang="en-US" sz="1800" dirty="0"/>
              <a:t> </a:t>
            </a:r>
            <a:r>
              <a:rPr lang="en-US" sz="1800" dirty="0" err="1"/>
              <a:t>बेरोजगारी</a:t>
            </a:r>
            <a:r>
              <a:rPr lang="en-US" sz="1800" dirty="0"/>
              <a:t>: </a:t>
            </a:r>
            <a:r>
              <a:rPr lang="en-US" sz="1800" dirty="0" err="1"/>
              <a:t>वर्षातील</a:t>
            </a:r>
            <a:r>
              <a:rPr lang="en-US" sz="1800" dirty="0"/>
              <a:t> </a:t>
            </a:r>
            <a:r>
              <a:rPr lang="en-US" sz="1800" dirty="0" err="1"/>
              <a:t>विशिष्ट</a:t>
            </a:r>
            <a:r>
              <a:rPr lang="en-US" sz="1800" dirty="0"/>
              <a:t> </a:t>
            </a:r>
            <a:r>
              <a:rPr lang="en-US" sz="1800" dirty="0" err="1"/>
              <a:t>कालावधीमध्ये</a:t>
            </a:r>
            <a:r>
              <a:rPr lang="en-US" sz="1800" dirty="0"/>
              <a:t> </a:t>
            </a:r>
            <a:r>
              <a:rPr lang="en-US" sz="1800" dirty="0" err="1"/>
              <a:t>काम</a:t>
            </a:r>
            <a:r>
              <a:rPr lang="en-US" sz="1800" dirty="0"/>
              <a:t> </a:t>
            </a:r>
            <a:r>
              <a:rPr lang="en-US" sz="1800" dirty="0" err="1"/>
              <a:t>मिळणे</a:t>
            </a:r>
            <a:r>
              <a:rPr lang="en-US" sz="1800" dirty="0"/>
              <a:t> व </a:t>
            </a:r>
            <a:r>
              <a:rPr lang="en-US" sz="1800" dirty="0" err="1"/>
              <a:t>या</a:t>
            </a:r>
            <a:r>
              <a:rPr lang="en-US" sz="1800" dirty="0"/>
              <a:t> </a:t>
            </a:r>
            <a:r>
              <a:rPr lang="en-US" sz="1800" dirty="0" err="1"/>
              <a:t>कालावधी</a:t>
            </a:r>
            <a:r>
              <a:rPr lang="en-US" sz="1800" dirty="0"/>
              <a:t> </a:t>
            </a:r>
            <a:r>
              <a:rPr lang="en-US" sz="1800" dirty="0" err="1"/>
              <a:t>व्यतिकरक्त</a:t>
            </a:r>
            <a:r>
              <a:rPr lang="en-US" sz="1800" dirty="0"/>
              <a:t> </a:t>
            </a:r>
            <a:r>
              <a:rPr lang="en-US" sz="1800" dirty="0" err="1"/>
              <a:t>उर्वरित</a:t>
            </a:r>
            <a:r>
              <a:rPr lang="en-US" sz="1800" dirty="0"/>
              <a:t> </a:t>
            </a:r>
            <a:r>
              <a:rPr lang="en-US" sz="1800" dirty="0" err="1"/>
              <a:t>कालावधीत</a:t>
            </a:r>
            <a:r>
              <a:rPr lang="en-US" sz="1800" dirty="0"/>
              <a:t> </a:t>
            </a:r>
            <a:r>
              <a:rPr lang="en-US" sz="1800" dirty="0" err="1"/>
              <a:t>बेरोजगार</a:t>
            </a:r>
            <a:r>
              <a:rPr lang="en-US" sz="1800" dirty="0"/>
              <a:t> </a:t>
            </a:r>
            <a:r>
              <a:rPr lang="en-US" sz="1800" dirty="0" err="1"/>
              <a:t>असणे</a:t>
            </a:r>
            <a:r>
              <a:rPr lang="en-US" sz="1800" dirty="0"/>
              <a:t>.</a:t>
            </a:r>
          </a:p>
          <a:p>
            <a:pPr marL="914400" lvl="1" indent="-457200" algn="just">
              <a:lnSpc>
                <a:spcPct val="160000"/>
              </a:lnSpc>
              <a:buFont typeface="+mj-lt"/>
              <a:buAutoNum type="arabicPeriod"/>
            </a:pPr>
            <a:r>
              <a:rPr lang="en-US" sz="1800" dirty="0" err="1"/>
              <a:t>प्रच्छन्न</a:t>
            </a:r>
            <a:r>
              <a:rPr lang="en-US" sz="1800" dirty="0"/>
              <a:t>/</a:t>
            </a:r>
            <a:r>
              <a:rPr lang="en-US" sz="1800" dirty="0" err="1"/>
              <a:t>छुपी</a:t>
            </a:r>
            <a:r>
              <a:rPr lang="en-US" sz="1800" dirty="0"/>
              <a:t>/</a:t>
            </a:r>
            <a:r>
              <a:rPr lang="en-US" sz="1800" dirty="0" err="1"/>
              <a:t>अदृश्य</a:t>
            </a:r>
            <a:r>
              <a:rPr lang="en-US" sz="1800" dirty="0"/>
              <a:t> </a:t>
            </a:r>
            <a:r>
              <a:rPr lang="en-US" sz="1800" dirty="0" err="1"/>
              <a:t>बेरोजगारी</a:t>
            </a:r>
            <a:r>
              <a:rPr lang="en-US" sz="1800" dirty="0"/>
              <a:t>: </a:t>
            </a:r>
            <a:r>
              <a:rPr lang="en-US" sz="1800" dirty="0" err="1"/>
              <a:t>काम</a:t>
            </a:r>
            <a:r>
              <a:rPr lang="en-US" sz="1800" dirty="0"/>
              <a:t> </a:t>
            </a:r>
            <a:r>
              <a:rPr lang="en-US" sz="1800" dirty="0" err="1"/>
              <a:t>करण्यासाठी</a:t>
            </a:r>
            <a:r>
              <a:rPr lang="en-US" sz="1800" dirty="0"/>
              <a:t> </a:t>
            </a:r>
            <a:r>
              <a:rPr lang="en-US" sz="1800" dirty="0" err="1"/>
              <a:t>गरजेपेक्षा</a:t>
            </a:r>
            <a:r>
              <a:rPr lang="en-US" sz="1800" dirty="0"/>
              <a:t> </a:t>
            </a:r>
            <a:r>
              <a:rPr lang="en-US" sz="1800" dirty="0" err="1"/>
              <a:t>जास्त</a:t>
            </a:r>
            <a:r>
              <a:rPr lang="en-US" sz="1800" dirty="0"/>
              <a:t> </a:t>
            </a:r>
            <a:r>
              <a:rPr lang="en-US" sz="1800" dirty="0" err="1"/>
              <a:t>व्यक्तींची</a:t>
            </a:r>
            <a:r>
              <a:rPr lang="en-US" sz="1800" dirty="0"/>
              <a:t> </a:t>
            </a:r>
            <a:r>
              <a:rPr lang="en-US" sz="1800" dirty="0" err="1"/>
              <a:t>नियुक्ती</a:t>
            </a:r>
            <a:r>
              <a:rPr lang="en-US" sz="1800" dirty="0"/>
              <a:t> </a:t>
            </a:r>
            <a:r>
              <a:rPr lang="en-US" sz="1800" dirty="0" err="1"/>
              <a:t>करणे</a:t>
            </a:r>
            <a:endParaRPr lang="en-IN" sz="1800" dirty="0"/>
          </a:p>
        </p:txBody>
      </p:sp>
    </p:spTree>
    <p:extLst>
      <p:ext uri="{BB962C8B-B14F-4D97-AF65-F5344CB8AC3E}">
        <p14:creationId xmlns:p14="http://schemas.microsoft.com/office/powerpoint/2010/main" val="74830395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1420DE-E4B1-9FD7-5335-4CB75DC580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कृषी</a:t>
            </a:r>
            <a:r>
              <a:rPr lang="en-US" dirty="0"/>
              <a:t> </a:t>
            </a:r>
            <a:r>
              <a:rPr lang="en-US" dirty="0" err="1"/>
              <a:t>उत्पन्न</a:t>
            </a:r>
            <a:r>
              <a:rPr lang="en-US" dirty="0"/>
              <a:t> </a:t>
            </a:r>
            <a:r>
              <a:rPr lang="en-US" dirty="0" err="1"/>
              <a:t>वस्तूंच्या</a:t>
            </a:r>
            <a:r>
              <a:rPr lang="en-US" dirty="0"/>
              <a:t> </a:t>
            </a:r>
            <a:r>
              <a:rPr lang="en-US" dirty="0" err="1"/>
              <a:t>किंमतीतील</a:t>
            </a:r>
            <a:r>
              <a:rPr lang="en-US" dirty="0"/>
              <a:t> </a:t>
            </a:r>
            <a:r>
              <a:rPr lang="en-US" dirty="0" err="1"/>
              <a:t>चढउतार</a:t>
            </a:r>
            <a:r>
              <a:rPr lang="en-US" dirty="0"/>
              <a:t>: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043ACA-9A07-0B8B-E006-7A76C1BE2D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err="1"/>
              <a:t>बाजारभावात</a:t>
            </a:r>
            <a:r>
              <a:rPr lang="en-US" dirty="0"/>
              <a:t> </a:t>
            </a:r>
            <a:r>
              <a:rPr lang="en-US" dirty="0" err="1"/>
              <a:t>असमान</a:t>
            </a:r>
            <a:r>
              <a:rPr lang="en-US" dirty="0"/>
              <a:t> </a:t>
            </a:r>
            <a:r>
              <a:rPr lang="en-US" dirty="0" err="1"/>
              <a:t>बदल</a:t>
            </a:r>
            <a:endParaRPr lang="en-US" dirty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err="1"/>
              <a:t>बाजारातून</a:t>
            </a:r>
            <a:r>
              <a:rPr lang="en-US" dirty="0"/>
              <a:t> </a:t>
            </a:r>
            <a:r>
              <a:rPr lang="en-US" dirty="0" err="1"/>
              <a:t>उतार</a:t>
            </a:r>
            <a:endParaRPr lang="en-US" dirty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err="1"/>
              <a:t>सरकारी</a:t>
            </a:r>
            <a:r>
              <a:rPr lang="en-US" dirty="0"/>
              <a:t> </a:t>
            </a:r>
            <a:r>
              <a:rPr lang="en-US" dirty="0" err="1"/>
              <a:t>धोरणातील</a:t>
            </a:r>
            <a:r>
              <a:rPr lang="en-US" dirty="0"/>
              <a:t> </a:t>
            </a:r>
            <a:r>
              <a:rPr lang="en-US" dirty="0" err="1"/>
              <a:t>चढउतार</a:t>
            </a:r>
            <a:endParaRPr lang="en-US" dirty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err="1"/>
              <a:t>बाजारातील</a:t>
            </a:r>
            <a:r>
              <a:rPr lang="en-US" dirty="0"/>
              <a:t> </a:t>
            </a:r>
            <a:r>
              <a:rPr lang="en-US" dirty="0" err="1"/>
              <a:t>कृषी</a:t>
            </a:r>
            <a:r>
              <a:rPr lang="en-US" dirty="0"/>
              <a:t> </a:t>
            </a:r>
            <a:r>
              <a:rPr lang="en-US" dirty="0" err="1"/>
              <a:t>उत्पादनांना</a:t>
            </a:r>
            <a:r>
              <a:rPr lang="en-US" dirty="0"/>
              <a:t> </a:t>
            </a:r>
            <a:r>
              <a:rPr lang="en-US" dirty="0" err="1"/>
              <a:t>मागणी</a:t>
            </a:r>
            <a:endParaRPr lang="en-US" dirty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err="1"/>
              <a:t>अयोग्य</a:t>
            </a:r>
            <a:r>
              <a:rPr lang="en-US" dirty="0"/>
              <a:t> </a:t>
            </a:r>
            <a:r>
              <a:rPr lang="en-US" dirty="0" err="1"/>
              <a:t>बाजार</a:t>
            </a:r>
            <a:r>
              <a:rPr lang="en-US" dirty="0"/>
              <a:t> </a:t>
            </a:r>
            <a:r>
              <a:rPr lang="en-US" dirty="0" err="1"/>
              <a:t>कार्य</a:t>
            </a:r>
            <a:endParaRPr lang="en-US" dirty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err="1"/>
              <a:t>तंत्रज्ञानाचे</a:t>
            </a:r>
            <a:r>
              <a:rPr lang="en-US" dirty="0"/>
              <a:t> </a:t>
            </a:r>
            <a:r>
              <a:rPr lang="en-US" dirty="0" err="1"/>
              <a:t>अपग्रेडेशन</a:t>
            </a:r>
            <a:endParaRPr lang="en-US" dirty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err="1"/>
              <a:t>वाहतूक</a:t>
            </a:r>
            <a:r>
              <a:rPr lang="en-US" dirty="0"/>
              <a:t> </a:t>
            </a:r>
            <a:r>
              <a:rPr lang="en-US" dirty="0" err="1"/>
              <a:t>आणि</a:t>
            </a:r>
            <a:r>
              <a:rPr lang="en-US" dirty="0"/>
              <a:t> </a:t>
            </a:r>
            <a:r>
              <a:rPr lang="en-US" dirty="0" err="1"/>
              <a:t>साठवण</a:t>
            </a:r>
            <a:r>
              <a:rPr lang="en-US" dirty="0"/>
              <a:t> </a:t>
            </a:r>
            <a:r>
              <a:rPr lang="en-US" dirty="0" err="1"/>
              <a:t>सुविधा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2223774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0159E-39D4-04E3-B589-2FE615DCB0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प्रकरण</a:t>
            </a:r>
            <a:r>
              <a:rPr lang="en-US" dirty="0"/>
              <a:t> </a:t>
            </a:r>
            <a:r>
              <a:rPr lang="en-US" dirty="0" err="1"/>
              <a:t>दूसरे</a:t>
            </a:r>
            <a:r>
              <a:rPr lang="en-US" dirty="0"/>
              <a:t> : </a:t>
            </a:r>
            <a:r>
              <a:rPr lang="en-US" dirty="0" err="1"/>
              <a:t>भारतीय</a:t>
            </a:r>
            <a:r>
              <a:rPr lang="en-US" dirty="0"/>
              <a:t> </a:t>
            </a:r>
            <a:r>
              <a:rPr lang="en-US" dirty="0" err="1"/>
              <a:t>अर्थव्यवस्थेमध्ये</a:t>
            </a:r>
            <a:r>
              <a:rPr lang="en-US" dirty="0"/>
              <a:t> </a:t>
            </a:r>
            <a:r>
              <a:rPr lang="en-US" dirty="0" err="1"/>
              <a:t>क्षेत्रा</a:t>
            </a:r>
            <a:r>
              <a:rPr lang="en-US" dirty="0"/>
              <a:t> </a:t>
            </a:r>
            <a:r>
              <a:rPr lang="en-US" dirty="0" err="1"/>
              <a:t>नुसार</a:t>
            </a:r>
            <a:r>
              <a:rPr lang="en-US" dirty="0"/>
              <a:t> </a:t>
            </a:r>
            <a:r>
              <a:rPr lang="en-US" dirty="0" err="1"/>
              <a:t>विकासातील</a:t>
            </a:r>
            <a:r>
              <a:rPr lang="en-US" dirty="0"/>
              <a:t> </a:t>
            </a:r>
            <a:r>
              <a:rPr lang="en-US" dirty="0" err="1"/>
              <a:t>भूमिका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2A83B5-A958-AF42-F609-3E2D87FE1E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50000"/>
              </a:lnSpc>
            </a:pPr>
            <a:r>
              <a:rPr lang="en-US" dirty="0" err="1"/>
              <a:t>कृषी</a:t>
            </a:r>
            <a:r>
              <a:rPr lang="en-US" dirty="0"/>
              <a:t> </a:t>
            </a:r>
            <a:r>
              <a:rPr lang="en-US" dirty="0" err="1"/>
              <a:t>क्षेत्र</a:t>
            </a:r>
            <a:r>
              <a:rPr lang="en-US" dirty="0"/>
              <a:t>:</a:t>
            </a:r>
          </a:p>
          <a:p>
            <a:pPr>
              <a:lnSpc>
                <a:spcPct val="250000"/>
              </a:lnSpc>
            </a:pPr>
            <a:r>
              <a:rPr lang="en-US" dirty="0" err="1"/>
              <a:t>उद्योग</a:t>
            </a:r>
            <a:r>
              <a:rPr lang="en-US" dirty="0"/>
              <a:t> </a:t>
            </a:r>
            <a:r>
              <a:rPr lang="en-US" dirty="0" err="1"/>
              <a:t>क्षेत्र</a:t>
            </a:r>
            <a:r>
              <a:rPr lang="en-US" dirty="0"/>
              <a:t>:</a:t>
            </a:r>
          </a:p>
          <a:p>
            <a:pPr>
              <a:lnSpc>
                <a:spcPct val="250000"/>
              </a:lnSpc>
            </a:pPr>
            <a:r>
              <a:rPr lang="en-US" dirty="0" err="1"/>
              <a:t>सेवाक्षेत्र</a:t>
            </a:r>
            <a:r>
              <a:rPr lang="en-US" dirty="0"/>
              <a:t>: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63190118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9F419A-7752-AD32-9237-CC73F113B2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/>
              <a:t>कृषी</a:t>
            </a:r>
            <a:r>
              <a:rPr lang="en-IN" dirty="0"/>
              <a:t> </a:t>
            </a:r>
            <a:r>
              <a:rPr lang="en-IN" dirty="0" err="1"/>
              <a:t>क्षेत्र</a:t>
            </a:r>
            <a:r>
              <a:rPr lang="en-IN" dirty="0"/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E00CF1-CE08-C1A5-3CB0-07B0A02367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en-IN" sz="2000" dirty="0" err="1"/>
              <a:t>भारतीय</a:t>
            </a:r>
            <a:r>
              <a:rPr lang="en-IN" sz="2000" dirty="0"/>
              <a:t> </a:t>
            </a:r>
            <a:r>
              <a:rPr lang="en-IN" sz="2000" dirty="0" err="1"/>
              <a:t>अर्थव्यवस्थेम</a:t>
            </a:r>
            <a:r>
              <a:rPr lang="en-IN" sz="2000" dirty="0"/>
              <a:t> </a:t>
            </a:r>
            <a:r>
              <a:rPr lang="en-IN" sz="2000" dirty="0" err="1"/>
              <a:t>शेतीची</a:t>
            </a:r>
            <a:r>
              <a:rPr lang="en-IN" sz="2000" dirty="0"/>
              <a:t> </a:t>
            </a:r>
            <a:r>
              <a:rPr lang="en-IN" sz="2000" dirty="0" err="1"/>
              <a:t>भूमिका</a:t>
            </a:r>
            <a:r>
              <a:rPr lang="en-IN" sz="2000" dirty="0"/>
              <a:t> </a:t>
            </a:r>
            <a:r>
              <a:rPr lang="en-IN" sz="2000" dirty="0" err="1"/>
              <a:t>जगातील</a:t>
            </a:r>
            <a:r>
              <a:rPr lang="en-IN" sz="2000" dirty="0"/>
              <a:t> </a:t>
            </a:r>
            <a:r>
              <a:rPr lang="en-IN" sz="2000" dirty="0" err="1"/>
              <a:t>सर्वोच्च</a:t>
            </a:r>
            <a:r>
              <a:rPr lang="en-IN" sz="2000" dirty="0"/>
              <a:t> </a:t>
            </a:r>
            <a:r>
              <a:rPr lang="en-IN" sz="2000" dirty="0" err="1"/>
              <a:t>अर्थव्यवस्थांमध्ये</a:t>
            </a:r>
            <a:r>
              <a:rPr lang="en-IN" sz="2000" dirty="0"/>
              <a:t> </a:t>
            </a:r>
            <a:r>
              <a:rPr lang="en-IN" sz="2000" dirty="0" err="1"/>
              <a:t>भारतीय</a:t>
            </a:r>
            <a:r>
              <a:rPr lang="en-IN" sz="2000" dirty="0"/>
              <a:t> </a:t>
            </a:r>
            <a:r>
              <a:rPr lang="en-IN" sz="2000" dirty="0" err="1"/>
              <a:t>अर्थव्यवस्था</a:t>
            </a:r>
            <a:r>
              <a:rPr lang="en-IN" sz="2000" dirty="0"/>
              <a:t> </a:t>
            </a:r>
            <a:r>
              <a:rPr lang="en-IN" sz="2000" dirty="0" err="1"/>
              <a:t>सहाव्या</a:t>
            </a:r>
            <a:r>
              <a:rPr lang="en-IN" sz="2000" dirty="0"/>
              <a:t> </a:t>
            </a:r>
            <a:r>
              <a:rPr lang="en-IN" sz="2000" dirty="0" err="1"/>
              <a:t>क्रमांकावर</a:t>
            </a:r>
            <a:r>
              <a:rPr lang="en-IN" sz="2000" dirty="0"/>
              <a:t> </a:t>
            </a:r>
            <a:r>
              <a:rPr lang="en-IN" sz="2000" dirty="0" err="1"/>
              <a:t>आहे</a:t>
            </a:r>
            <a:r>
              <a:rPr lang="en-IN" sz="2000" dirty="0"/>
              <a:t>.</a:t>
            </a:r>
          </a:p>
          <a:p>
            <a:pPr algn="just">
              <a:lnSpc>
                <a:spcPct val="150000"/>
              </a:lnSpc>
            </a:pPr>
            <a:r>
              <a:rPr lang="en-IN" sz="2000" dirty="0" err="1"/>
              <a:t>देशाच्या</a:t>
            </a:r>
            <a:r>
              <a:rPr lang="en-IN" sz="2000" dirty="0"/>
              <a:t> </a:t>
            </a:r>
            <a:r>
              <a:rPr lang="en-IN" sz="2000" dirty="0" err="1"/>
              <a:t>एकूण</a:t>
            </a:r>
            <a:r>
              <a:rPr lang="en-IN" sz="2000" dirty="0"/>
              <a:t> GDP </a:t>
            </a:r>
            <a:r>
              <a:rPr lang="en-IN" sz="2000" dirty="0" err="1"/>
              <a:t>मध्ये</a:t>
            </a:r>
            <a:r>
              <a:rPr lang="en-IN" sz="2000" dirty="0"/>
              <a:t> </a:t>
            </a:r>
            <a:r>
              <a:rPr lang="en-IN" sz="2000" dirty="0" err="1"/>
              <a:t>कृषीक्षेत्राचा</a:t>
            </a:r>
            <a:r>
              <a:rPr lang="en-IN" sz="2000" dirty="0"/>
              <a:t> </a:t>
            </a:r>
            <a:r>
              <a:rPr lang="en-IN" sz="2000" dirty="0" err="1"/>
              <a:t>वाटा</a:t>
            </a:r>
            <a:r>
              <a:rPr lang="en-IN" sz="2000" dirty="0"/>
              <a:t> </a:t>
            </a:r>
            <a:r>
              <a:rPr lang="en-IN" sz="2000" dirty="0" err="1"/>
              <a:t>सुमारे</a:t>
            </a:r>
            <a:r>
              <a:rPr lang="en-IN" sz="2000" dirty="0"/>
              <a:t> 14 </a:t>
            </a:r>
            <a:r>
              <a:rPr lang="en-IN" sz="2000" dirty="0" err="1"/>
              <a:t>टक्के</a:t>
            </a:r>
            <a:r>
              <a:rPr lang="en-IN" sz="2000" dirty="0"/>
              <a:t> </a:t>
            </a:r>
            <a:r>
              <a:rPr lang="en-IN" sz="2000" dirty="0" err="1"/>
              <a:t>आहे</a:t>
            </a:r>
            <a:r>
              <a:rPr lang="en-IN" sz="2000" dirty="0"/>
              <a:t>.  </a:t>
            </a:r>
          </a:p>
          <a:p>
            <a:pPr algn="just">
              <a:lnSpc>
                <a:spcPct val="150000"/>
              </a:lnSpc>
            </a:pPr>
            <a:r>
              <a:rPr lang="en-IN" sz="2000" dirty="0" err="1"/>
              <a:t>भारतीय</a:t>
            </a:r>
            <a:r>
              <a:rPr lang="en-IN" sz="2000" dirty="0"/>
              <a:t> </a:t>
            </a:r>
            <a:r>
              <a:rPr lang="en-IN" sz="2000" dirty="0" err="1"/>
              <a:t>अर्थव्यवस्थेतील</a:t>
            </a:r>
            <a:r>
              <a:rPr lang="en-IN" sz="2000" dirty="0"/>
              <a:t> </a:t>
            </a:r>
            <a:r>
              <a:rPr lang="en-IN" sz="2000" dirty="0" err="1"/>
              <a:t>कृषीक्षेत्र</a:t>
            </a:r>
            <a:r>
              <a:rPr lang="en-IN" sz="2000" dirty="0"/>
              <a:t> </a:t>
            </a:r>
            <a:r>
              <a:rPr lang="en-IN" sz="2000" dirty="0" err="1"/>
              <a:t>भारतीय</a:t>
            </a:r>
            <a:r>
              <a:rPr lang="en-IN" sz="2000" dirty="0"/>
              <a:t> </a:t>
            </a:r>
            <a:r>
              <a:rPr lang="en-IN" sz="2000" dirty="0" err="1"/>
              <a:t>अर्थव्यवस्था</a:t>
            </a:r>
            <a:r>
              <a:rPr lang="en-IN" sz="2000" dirty="0"/>
              <a:t> </a:t>
            </a:r>
            <a:r>
              <a:rPr lang="en-IN" sz="2000" dirty="0" err="1"/>
              <a:t>ही</a:t>
            </a:r>
            <a:r>
              <a:rPr lang="en-IN" sz="2000" dirty="0"/>
              <a:t> </a:t>
            </a:r>
            <a:r>
              <a:rPr lang="en-IN" sz="2000" dirty="0" err="1"/>
              <a:t>कृषी-अर्थव्यवस्था</a:t>
            </a:r>
            <a:r>
              <a:rPr lang="en-IN" sz="2000" dirty="0"/>
              <a:t> </a:t>
            </a:r>
            <a:r>
              <a:rPr lang="en-IN" sz="2000" dirty="0" err="1"/>
              <a:t>आहे</a:t>
            </a:r>
            <a:r>
              <a:rPr lang="en-IN" sz="2000" dirty="0"/>
              <a:t>.  </a:t>
            </a:r>
            <a:r>
              <a:rPr lang="en-IN" sz="2000" dirty="0" err="1"/>
              <a:t>या</a:t>
            </a:r>
            <a:r>
              <a:rPr lang="en-IN" sz="2000" dirty="0"/>
              <a:t> </a:t>
            </a:r>
            <a:r>
              <a:rPr lang="en-IN" sz="2000" dirty="0" err="1"/>
              <a:t>कृषी</a:t>
            </a:r>
            <a:r>
              <a:rPr lang="en-IN" sz="2000" dirty="0"/>
              <a:t> </a:t>
            </a:r>
            <a:r>
              <a:rPr lang="en-IN" sz="2000" dirty="0" err="1"/>
              <a:t>क्षेत्रातील</a:t>
            </a:r>
            <a:r>
              <a:rPr lang="en-IN" sz="2000" dirty="0"/>
              <a:t> </a:t>
            </a:r>
            <a:r>
              <a:rPr lang="en-IN" sz="2000" dirty="0" err="1"/>
              <a:t>अडचणी</a:t>
            </a:r>
            <a:r>
              <a:rPr lang="en-IN" sz="2000" dirty="0"/>
              <a:t> </a:t>
            </a:r>
            <a:r>
              <a:rPr lang="en-IN" sz="2000" dirty="0" err="1"/>
              <a:t>अशी</a:t>
            </a:r>
            <a:r>
              <a:rPr lang="en-IN" sz="2000" dirty="0"/>
              <a:t> </a:t>
            </a:r>
            <a:r>
              <a:rPr lang="en-IN" sz="2000" dirty="0" err="1"/>
              <a:t>आहे</a:t>
            </a:r>
            <a:r>
              <a:rPr lang="en-IN" sz="2000" dirty="0"/>
              <a:t> </a:t>
            </a:r>
            <a:r>
              <a:rPr lang="en-IN" sz="2000" dirty="0" err="1"/>
              <a:t>की</a:t>
            </a:r>
            <a:r>
              <a:rPr lang="en-IN" sz="2000" dirty="0"/>
              <a:t> </a:t>
            </a:r>
            <a:r>
              <a:rPr lang="en-IN" sz="2000" dirty="0" err="1"/>
              <a:t>कृषीक्षेत्र</a:t>
            </a:r>
            <a:r>
              <a:rPr lang="en-IN" sz="2000" dirty="0"/>
              <a:t> </a:t>
            </a:r>
            <a:r>
              <a:rPr lang="en-IN" sz="2000" dirty="0" err="1"/>
              <a:t>उत्पादन</a:t>
            </a:r>
            <a:r>
              <a:rPr lang="en-IN" sz="2000" dirty="0"/>
              <a:t>, </a:t>
            </a:r>
            <a:r>
              <a:rPr lang="en-IN" sz="2000" dirty="0" err="1"/>
              <a:t>वितरण</a:t>
            </a:r>
            <a:r>
              <a:rPr lang="en-IN" sz="2000" dirty="0"/>
              <a:t> </a:t>
            </a:r>
            <a:r>
              <a:rPr lang="en-IN" sz="2000" dirty="0" err="1"/>
              <a:t>आणि</a:t>
            </a:r>
            <a:r>
              <a:rPr lang="en-IN" sz="2000" dirty="0"/>
              <a:t> </a:t>
            </a:r>
            <a:r>
              <a:rPr lang="en-IN" sz="2000" dirty="0" err="1"/>
              <a:t>उपभोगाच्या</a:t>
            </a:r>
            <a:r>
              <a:rPr lang="en-IN" sz="2000" dirty="0"/>
              <a:t> </a:t>
            </a:r>
            <a:r>
              <a:rPr lang="en-IN" sz="2000" dirty="0" err="1"/>
              <a:t>चक्रावर</a:t>
            </a:r>
            <a:r>
              <a:rPr lang="en-IN" sz="2000" dirty="0"/>
              <a:t> </a:t>
            </a:r>
            <a:r>
              <a:rPr lang="en-IN" sz="2000" dirty="0" err="1"/>
              <a:t>खूप</a:t>
            </a:r>
            <a:r>
              <a:rPr lang="en-IN" sz="2000" dirty="0"/>
              <a:t> </a:t>
            </a:r>
            <a:r>
              <a:rPr lang="en-IN" sz="2000" dirty="0" err="1"/>
              <a:t>अवलंबून</a:t>
            </a:r>
            <a:r>
              <a:rPr lang="en-IN" sz="2000" dirty="0"/>
              <a:t> </a:t>
            </a:r>
            <a:r>
              <a:rPr lang="en-IN" sz="2000" dirty="0" err="1"/>
              <a:t>आहे</a:t>
            </a:r>
            <a:r>
              <a:rPr lang="en-IN" sz="2000" dirty="0"/>
              <a:t>.  </a:t>
            </a:r>
            <a:r>
              <a:rPr lang="en-IN" sz="2000" dirty="0" err="1"/>
              <a:t>दुसरी</a:t>
            </a:r>
            <a:r>
              <a:rPr lang="en-IN" sz="2000" dirty="0"/>
              <a:t> </a:t>
            </a:r>
            <a:r>
              <a:rPr lang="en-IN" sz="2000" dirty="0" err="1"/>
              <a:t>समस्या</a:t>
            </a:r>
            <a:r>
              <a:rPr lang="en-IN" sz="2000" dirty="0"/>
              <a:t> </a:t>
            </a:r>
            <a:r>
              <a:rPr lang="en-IN" sz="2000" dirty="0" err="1"/>
              <a:t>उत्पादकता</a:t>
            </a:r>
            <a:r>
              <a:rPr lang="en-IN" sz="2000" dirty="0"/>
              <a:t> </a:t>
            </a:r>
            <a:r>
              <a:rPr lang="en-IN" sz="2000" dirty="0" err="1"/>
              <a:t>आहे</a:t>
            </a:r>
            <a:r>
              <a:rPr lang="en-IN" sz="2000" dirty="0"/>
              <a:t>.  </a:t>
            </a:r>
          </a:p>
          <a:p>
            <a:pPr algn="just">
              <a:lnSpc>
                <a:spcPct val="150000"/>
              </a:lnSpc>
            </a:pPr>
            <a:r>
              <a:rPr lang="en-IN" sz="2000" dirty="0" err="1"/>
              <a:t>शेती</a:t>
            </a:r>
            <a:r>
              <a:rPr lang="en-IN" sz="2000" dirty="0"/>
              <a:t> </a:t>
            </a:r>
            <a:r>
              <a:rPr lang="en-IN" sz="2000" dirty="0" err="1"/>
              <a:t>ग्रामीण</a:t>
            </a:r>
            <a:r>
              <a:rPr lang="en-IN" sz="2000" dirty="0"/>
              <a:t> </a:t>
            </a:r>
            <a:r>
              <a:rPr lang="en-IN" sz="2000" dirty="0" err="1"/>
              <a:t>कृषी</a:t>
            </a:r>
            <a:r>
              <a:rPr lang="en-IN" sz="2000" dirty="0"/>
              <a:t> </a:t>
            </a:r>
            <a:r>
              <a:rPr lang="en-IN" sz="2000" dirty="0" err="1"/>
              <a:t>आणि</a:t>
            </a:r>
            <a:r>
              <a:rPr lang="en-IN" sz="2000" dirty="0"/>
              <a:t> </a:t>
            </a:r>
            <a:r>
              <a:rPr lang="en-IN" sz="2000" dirty="0" err="1"/>
              <a:t>बिगरशेती</a:t>
            </a:r>
            <a:r>
              <a:rPr lang="en-IN" sz="2000" dirty="0"/>
              <a:t> </a:t>
            </a:r>
            <a:r>
              <a:rPr lang="en-IN" sz="2000" dirty="0" err="1"/>
              <a:t>मजुरांना</a:t>
            </a:r>
            <a:r>
              <a:rPr lang="en-IN" sz="2000" dirty="0"/>
              <a:t> </a:t>
            </a:r>
            <a:r>
              <a:rPr lang="en-IN" sz="2000" dirty="0" err="1"/>
              <a:t>रोजगाराच्या</a:t>
            </a:r>
            <a:r>
              <a:rPr lang="en-IN" sz="2000" dirty="0"/>
              <a:t> </a:t>
            </a:r>
            <a:r>
              <a:rPr lang="en-IN" sz="2000" dirty="0" err="1"/>
              <a:t>संधी</a:t>
            </a:r>
            <a:r>
              <a:rPr lang="en-IN" sz="2000" dirty="0"/>
              <a:t> </a:t>
            </a:r>
            <a:r>
              <a:rPr lang="en-IN" sz="2000" dirty="0" err="1"/>
              <a:t>उपलब्ध</a:t>
            </a:r>
            <a:r>
              <a:rPr lang="en-IN" sz="2000" dirty="0"/>
              <a:t> </a:t>
            </a:r>
            <a:r>
              <a:rPr lang="en-IN" sz="2000" dirty="0" err="1"/>
              <a:t>करुन</a:t>
            </a:r>
            <a:r>
              <a:rPr lang="en-IN" sz="2000" dirty="0"/>
              <a:t> </a:t>
            </a:r>
            <a:r>
              <a:rPr lang="en-IN" sz="2000" dirty="0" err="1"/>
              <a:t>देते</a:t>
            </a:r>
            <a:endParaRPr lang="en-IN" sz="2000" dirty="0"/>
          </a:p>
          <a:p>
            <a:pPr algn="just">
              <a:lnSpc>
                <a:spcPct val="150000"/>
              </a:lnSpc>
            </a:pPr>
            <a:r>
              <a:rPr lang="en-IN" sz="2000" dirty="0" err="1"/>
              <a:t>हे</a:t>
            </a:r>
            <a:r>
              <a:rPr lang="en-IN" sz="2000" dirty="0"/>
              <a:t> </a:t>
            </a:r>
            <a:r>
              <a:rPr lang="en-IN" sz="2000" dirty="0" err="1"/>
              <a:t>अंतरराष्ट्रीय</a:t>
            </a:r>
            <a:r>
              <a:rPr lang="en-IN" sz="2000" dirty="0"/>
              <a:t> </a:t>
            </a:r>
            <a:r>
              <a:rPr lang="en-IN" sz="2000" dirty="0" err="1"/>
              <a:t>व्यापार</a:t>
            </a:r>
            <a:r>
              <a:rPr lang="en-IN" sz="2000" dirty="0"/>
              <a:t> </a:t>
            </a:r>
            <a:r>
              <a:rPr lang="en-IN" sz="2000" dirty="0" err="1"/>
              <a:t>आणि</a:t>
            </a:r>
            <a:r>
              <a:rPr lang="en-IN" sz="2000" dirty="0"/>
              <a:t> </a:t>
            </a:r>
            <a:r>
              <a:rPr lang="en-IN" sz="2000" dirty="0" err="1"/>
              <a:t>आयात</a:t>
            </a:r>
            <a:r>
              <a:rPr lang="en-IN" sz="2000" dirty="0"/>
              <a:t> </a:t>
            </a:r>
            <a:r>
              <a:rPr lang="en-IN" sz="2000" dirty="0" err="1"/>
              <a:t>आणि</a:t>
            </a:r>
            <a:r>
              <a:rPr lang="en-IN" sz="2000" dirty="0"/>
              <a:t> </a:t>
            </a:r>
            <a:r>
              <a:rPr lang="en-IN" sz="2000" dirty="0" err="1"/>
              <a:t>निर्यात</a:t>
            </a:r>
            <a:r>
              <a:rPr lang="en-IN" sz="2000" dirty="0"/>
              <a:t> </a:t>
            </a:r>
            <a:r>
              <a:rPr lang="en-IN" sz="2000" dirty="0" err="1"/>
              <a:t>क्रियाकलापांमध्ये</a:t>
            </a:r>
            <a:r>
              <a:rPr lang="en-IN" sz="2000" dirty="0"/>
              <a:t> </a:t>
            </a:r>
            <a:r>
              <a:rPr lang="en-IN" sz="2000" dirty="0" err="1"/>
              <a:t>महत्वपूर्ण</a:t>
            </a:r>
            <a:r>
              <a:rPr lang="en-IN" sz="2000" dirty="0"/>
              <a:t> </a:t>
            </a:r>
            <a:r>
              <a:rPr lang="en-IN" sz="2000" dirty="0" err="1"/>
              <a:t>भूमिका</a:t>
            </a:r>
            <a:r>
              <a:rPr lang="en-IN" sz="2000" dirty="0"/>
              <a:t> </a:t>
            </a:r>
            <a:r>
              <a:rPr lang="en-IN" sz="2000" dirty="0" err="1"/>
              <a:t>बजावते</a:t>
            </a:r>
            <a:r>
              <a:rPr lang="en-IN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866880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CA7348-BCEA-09D6-7BAE-EBD4C27DE5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/>
              <a:t>भांडवलशाही</a:t>
            </a:r>
            <a:r>
              <a:rPr lang="en-IN" dirty="0"/>
              <a:t> </a:t>
            </a:r>
            <a:r>
              <a:rPr lang="en-IN" dirty="0" err="1"/>
              <a:t>अर्थव्यवस्थेचे</a:t>
            </a:r>
            <a:r>
              <a:rPr lang="en-IN" dirty="0"/>
              <a:t> </a:t>
            </a:r>
            <a:r>
              <a:rPr lang="en-IN" dirty="0" err="1"/>
              <a:t>फायदे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1E22CD-71ED-ED11-FC50-2585271E28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IN" dirty="0" err="1"/>
              <a:t>जलद</a:t>
            </a:r>
            <a:r>
              <a:rPr lang="en-IN" dirty="0"/>
              <a:t> </a:t>
            </a:r>
            <a:r>
              <a:rPr lang="en-IN" dirty="0" err="1"/>
              <a:t>औद्योगिकरण</a:t>
            </a:r>
            <a:endParaRPr lang="en-IN" dirty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IN" dirty="0" err="1"/>
              <a:t>दर्जेदार</a:t>
            </a:r>
            <a:r>
              <a:rPr lang="en-IN" dirty="0"/>
              <a:t> </a:t>
            </a:r>
            <a:r>
              <a:rPr lang="en-IN" dirty="0" err="1"/>
              <a:t>वस्तूंचे</a:t>
            </a:r>
            <a:r>
              <a:rPr lang="en-IN" dirty="0"/>
              <a:t> </a:t>
            </a:r>
            <a:r>
              <a:rPr lang="en-IN" dirty="0" err="1"/>
              <a:t>उत्पादन</a:t>
            </a:r>
            <a:endParaRPr lang="en-IN" dirty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IN" dirty="0" err="1"/>
              <a:t>जलद</a:t>
            </a:r>
            <a:r>
              <a:rPr lang="en-IN" dirty="0"/>
              <a:t> </a:t>
            </a:r>
            <a:r>
              <a:rPr lang="en-IN" dirty="0" err="1"/>
              <a:t>उत्पादन</a:t>
            </a:r>
            <a:endParaRPr lang="en-IN" dirty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IN" dirty="0" err="1"/>
              <a:t>वस्तुंच्या</a:t>
            </a:r>
            <a:r>
              <a:rPr lang="en-IN" dirty="0"/>
              <a:t> </a:t>
            </a:r>
            <a:r>
              <a:rPr lang="en-IN" dirty="0" err="1"/>
              <a:t>निवडीस</a:t>
            </a:r>
            <a:r>
              <a:rPr lang="en-IN" dirty="0"/>
              <a:t> </a:t>
            </a:r>
            <a:r>
              <a:rPr lang="en-IN" dirty="0" err="1"/>
              <a:t>वाव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98932899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22C3EB-1F9F-D4F2-9705-E97110C65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28569"/>
          </a:xfrm>
        </p:spPr>
        <p:txBody>
          <a:bodyPr>
            <a:normAutofit/>
          </a:bodyPr>
          <a:lstStyle/>
          <a:p>
            <a:r>
              <a:rPr lang="en-IN" sz="3600" dirty="0" err="1"/>
              <a:t>भारतीय</a:t>
            </a:r>
            <a:r>
              <a:rPr lang="en-IN" sz="3600" dirty="0"/>
              <a:t> </a:t>
            </a:r>
            <a:r>
              <a:rPr lang="en-IN" sz="3600" dirty="0" err="1"/>
              <a:t>अर्थव्यवस्थेत</a:t>
            </a:r>
            <a:r>
              <a:rPr lang="en-IN" sz="3600" dirty="0"/>
              <a:t> </a:t>
            </a:r>
            <a:r>
              <a:rPr lang="en-IN" sz="3600" dirty="0" err="1"/>
              <a:t>कृषी</a:t>
            </a:r>
            <a:r>
              <a:rPr lang="en-IN" sz="3600" dirty="0"/>
              <a:t> </a:t>
            </a:r>
            <a:r>
              <a:rPr lang="en-IN" sz="3600" dirty="0" err="1"/>
              <a:t>क्षेत्राची</a:t>
            </a:r>
            <a:r>
              <a:rPr lang="en-IN" sz="3600" dirty="0"/>
              <a:t> </a:t>
            </a:r>
            <a:r>
              <a:rPr lang="en-IN" sz="3600" dirty="0" err="1"/>
              <a:t>भूमिका</a:t>
            </a:r>
            <a:r>
              <a:rPr lang="en-IN" sz="3600" dirty="0"/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A32CB9-8C59-86FB-2FFA-921F813DD9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188" y="1192306"/>
            <a:ext cx="11725836" cy="5405718"/>
          </a:xfrm>
        </p:spPr>
        <p:txBody>
          <a:bodyPr numCol="2">
            <a:normAutofit fontScale="92500" lnSpcReduction="10000"/>
          </a:bodyPr>
          <a:lstStyle/>
          <a:p>
            <a:pPr algn="just">
              <a:lnSpc>
                <a:spcPct val="150000"/>
              </a:lnSpc>
            </a:pPr>
            <a:r>
              <a:rPr lang="en-IN" sz="1600" dirty="0"/>
              <a:t>GDP </a:t>
            </a:r>
            <a:r>
              <a:rPr lang="en-IN" sz="1600" dirty="0" err="1"/>
              <a:t>मध्ये</a:t>
            </a:r>
            <a:r>
              <a:rPr lang="en-IN" sz="1600" dirty="0"/>
              <a:t> </a:t>
            </a:r>
            <a:r>
              <a:rPr lang="en-IN" sz="1600" dirty="0" err="1"/>
              <a:t>योगदान</a:t>
            </a:r>
            <a:r>
              <a:rPr lang="en-IN" sz="1600" dirty="0"/>
              <a:t> :  </a:t>
            </a:r>
            <a:r>
              <a:rPr lang="en-IN" sz="1600" dirty="0" err="1"/>
              <a:t>स्वातंत्र्याच्या</a:t>
            </a:r>
            <a:r>
              <a:rPr lang="en-IN" sz="1600" dirty="0"/>
              <a:t> </a:t>
            </a:r>
            <a:r>
              <a:rPr lang="en-IN" sz="1600" dirty="0" err="1"/>
              <a:t>काळापासून</a:t>
            </a:r>
            <a:r>
              <a:rPr lang="en-IN" sz="1600" dirty="0"/>
              <a:t> </a:t>
            </a:r>
            <a:r>
              <a:rPr lang="en-IN" sz="1600" dirty="0" err="1"/>
              <a:t>देशाच्या</a:t>
            </a:r>
            <a:r>
              <a:rPr lang="en-IN" sz="1600" dirty="0"/>
              <a:t> GDP </a:t>
            </a:r>
            <a:r>
              <a:rPr lang="en-IN" sz="1600" dirty="0" err="1"/>
              <a:t>मध्ये</a:t>
            </a:r>
            <a:r>
              <a:rPr lang="en-IN" sz="1600" dirty="0"/>
              <a:t> </a:t>
            </a:r>
            <a:r>
              <a:rPr lang="en-IN" sz="1600" dirty="0" err="1"/>
              <a:t>कृषीक्षेत्राचे</a:t>
            </a:r>
            <a:r>
              <a:rPr lang="en-IN" sz="1600" dirty="0"/>
              <a:t> </a:t>
            </a:r>
            <a:r>
              <a:rPr lang="en-IN" sz="1600" dirty="0" err="1"/>
              <a:t>योगदान</a:t>
            </a:r>
            <a:r>
              <a:rPr lang="en-IN" sz="1600" dirty="0"/>
              <a:t> </a:t>
            </a:r>
            <a:r>
              <a:rPr lang="en-IN" sz="1600" dirty="0" err="1"/>
              <a:t>मोठे</a:t>
            </a:r>
            <a:r>
              <a:rPr lang="en-IN" sz="1600" dirty="0"/>
              <a:t> </a:t>
            </a:r>
            <a:r>
              <a:rPr lang="en-IN" sz="1600" dirty="0" err="1"/>
              <a:t>राहिले</a:t>
            </a:r>
            <a:r>
              <a:rPr lang="en-IN" sz="1600" dirty="0"/>
              <a:t> </a:t>
            </a:r>
            <a:r>
              <a:rPr lang="en-IN" sz="1600" dirty="0" err="1"/>
              <a:t>आहे</a:t>
            </a:r>
            <a:r>
              <a:rPr lang="en-IN" sz="1600" dirty="0"/>
              <a:t>.  1950-51 </a:t>
            </a:r>
            <a:r>
              <a:rPr lang="en-IN" sz="1600" dirty="0" err="1"/>
              <a:t>मध्ये</a:t>
            </a:r>
            <a:r>
              <a:rPr lang="en-IN" sz="1600" dirty="0"/>
              <a:t> </a:t>
            </a:r>
            <a:r>
              <a:rPr lang="en-IN" sz="1600" dirty="0" err="1"/>
              <a:t>या</a:t>
            </a:r>
            <a:r>
              <a:rPr lang="en-IN" sz="1600" dirty="0"/>
              <a:t> </a:t>
            </a:r>
            <a:r>
              <a:rPr lang="en-IN" sz="1600" dirty="0" err="1"/>
              <a:t>क्षेत्राचा</a:t>
            </a:r>
            <a:r>
              <a:rPr lang="en-IN" sz="1600" dirty="0"/>
              <a:t> </a:t>
            </a:r>
            <a:r>
              <a:rPr lang="en-IN" sz="1600" dirty="0" err="1"/>
              <a:t>वाटा</a:t>
            </a:r>
            <a:r>
              <a:rPr lang="en-IN" sz="1600" dirty="0"/>
              <a:t> 59 </a:t>
            </a:r>
            <a:r>
              <a:rPr lang="en-IN" sz="1600" dirty="0" err="1"/>
              <a:t>टक्के</a:t>
            </a:r>
            <a:r>
              <a:rPr lang="en-IN" sz="1600" dirty="0"/>
              <a:t> </a:t>
            </a:r>
            <a:r>
              <a:rPr lang="en-IN" sz="1600" dirty="0" err="1"/>
              <a:t>असून</a:t>
            </a:r>
            <a:r>
              <a:rPr lang="en-IN" sz="1600" dirty="0"/>
              <a:t> </a:t>
            </a:r>
            <a:r>
              <a:rPr lang="en-IN" sz="1600" dirty="0" err="1"/>
              <a:t>या</a:t>
            </a:r>
            <a:r>
              <a:rPr lang="en-IN" sz="1600" dirty="0"/>
              <a:t> </a:t>
            </a:r>
            <a:r>
              <a:rPr lang="en-IN" sz="1600" dirty="0" err="1"/>
              <a:t>मध्ये</a:t>
            </a:r>
            <a:r>
              <a:rPr lang="en-IN" sz="1600" dirty="0"/>
              <a:t> </a:t>
            </a:r>
            <a:r>
              <a:rPr lang="en-IN" sz="1600" dirty="0" err="1"/>
              <a:t>सातत्याने</a:t>
            </a:r>
            <a:r>
              <a:rPr lang="en-IN" sz="1600" dirty="0"/>
              <a:t> </a:t>
            </a:r>
            <a:r>
              <a:rPr lang="en-IN" sz="1600" dirty="0" err="1"/>
              <a:t>घसरण</a:t>
            </a:r>
            <a:r>
              <a:rPr lang="en-IN" sz="1600" dirty="0"/>
              <a:t> </a:t>
            </a:r>
            <a:r>
              <a:rPr lang="en-IN" sz="1600" dirty="0" err="1"/>
              <a:t>होत</a:t>
            </a:r>
            <a:r>
              <a:rPr lang="en-IN" sz="1600" dirty="0"/>
              <a:t> </a:t>
            </a:r>
            <a:r>
              <a:rPr lang="en-IN" sz="1600" dirty="0" err="1"/>
              <a:t>आसली</a:t>
            </a:r>
            <a:r>
              <a:rPr lang="en-IN" sz="1600" dirty="0"/>
              <a:t> </a:t>
            </a:r>
            <a:r>
              <a:rPr lang="en-IN" sz="1600" dirty="0" err="1"/>
              <a:t>तरी</a:t>
            </a:r>
            <a:r>
              <a:rPr lang="en-IN" sz="1600" dirty="0"/>
              <a:t> </a:t>
            </a:r>
            <a:r>
              <a:rPr lang="en-IN" sz="1600" dirty="0" err="1"/>
              <a:t>भारतीय</a:t>
            </a:r>
            <a:r>
              <a:rPr lang="en-IN" sz="1600" dirty="0"/>
              <a:t> </a:t>
            </a:r>
            <a:r>
              <a:rPr lang="en-IN" sz="1600" dirty="0" err="1"/>
              <a:t>अर्थव्यवस्थेतील</a:t>
            </a:r>
            <a:r>
              <a:rPr lang="en-IN" sz="1600" dirty="0"/>
              <a:t> </a:t>
            </a:r>
            <a:r>
              <a:rPr lang="en-IN" sz="1600" dirty="0" err="1"/>
              <a:t>हे</a:t>
            </a:r>
            <a:r>
              <a:rPr lang="en-IN" sz="1600" dirty="0"/>
              <a:t> </a:t>
            </a:r>
            <a:r>
              <a:rPr lang="en-IN" sz="1600" dirty="0" err="1"/>
              <a:t>क्षेत्र</a:t>
            </a:r>
            <a:r>
              <a:rPr lang="en-IN" sz="1600" dirty="0"/>
              <a:t> </a:t>
            </a:r>
            <a:r>
              <a:rPr lang="en-IN" sz="1600" dirty="0" err="1"/>
              <a:t>अजूनही</a:t>
            </a:r>
            <a:r>
              <a:rPr lang="en-IN" sz="1600" dirty="0"/>
              <a:t> </a:t>
            </a:r>
            <a:r>
              <a:rPr lang="en-IN" sz="1600" dirty="0" err="1"/>
              <a:t>सर्वात</a:t>
            </a:r>
            <a:r>
              <a:rPr lang="en-IN" sz="1600" dirty="0"/>
              <a:t> </a:t>
            </a:r>
            <a:r>
              <a:rPr lang="en-IN" sz="1600" dirty="0" err="1"/>
              <a:t>महत्वाचे</a:t>
            </a:r>
            <a:r>
              <a:rPr lang="en-IN" sz="1600" dirty="0"/>
              <a:t> </a:t>
            </a:r>
            <a:r>
              <a:rPr lang="en-IN" sz="1600" dirty="0" err="1"/>
              <a:t>आहे</a:t>
            </a:r>
            <a:r>
              <a:rPr lang="en-IN" sz="1600" dirty="0"/>
              <a:t>, </a:t>
            </a:r>
            <a:r>
              <a:rPr lang="en-IN" sz="1600" dirty="0" err="1"/>
              <a:t>दुसरी</a:t>
            </a:r>
            <a:r>
              <a:rPr lang="en-IN" sz="1600" dirty="0"/>
              <a:t> </a:t>
            </a:r>
            <a:r>
              <a:rPr lang="en-IN" sz="1600" dirty="0" err="1"/>
              <a:t>कडे</a:t>
            </a:r>
            <a:r>
              <a:rPr lang="en-IN" sz="1600" dirty="0"/>
              <a:t>, UK </a:t>
            </a:r>
            <a:r>
              <a:rPr lang="en-IN" sz="1600" dirty="0" err="1"/>
              <a:t>आणि</a:t>
            </a:r>
            <a:r>
              <a:rPr lang="en-IN" sz="1600" dirty="0"/>
              <a:t> USA </a:t>
            </a:r>
            <a:r>
              <a:rPr lang="en-IN" sz="1600" dirty="0" err="1"/>
              <a:t>सारख्या</a:t>
            </a:r>
            <a:r>
              <a:rPr lang="en-IN" sz="1600" dirty="0"/>
              <a:t> </a:t>
            </a:r>
            <a:r>
              <a:rPr lang="en-IN" sz="1600" dirty="0" err="1"/>
              <a:t>विकसित</a:t>
            </a:r>
            <a:r>
              <a:rPr lang="en-IN" sz="1600" dirty="0"/>
              <a:t> </a:t>
            </a:r>
            <a:r>
              <a:rPr lang="en-IN" sz="1600" dirty="0" err="1"/>
              <a:t>देशांमध्ये</a:t>
            </a:r>
            <a:r>
              <a:rPr lang="en-IN" sz="1600" dirty="0"/>
              <a:t>, </a:t>
            </a:r>
            <a:r>
              <a:rPr lang="en-IN" sz="1600" dirty="0" err="1"/>
              <a:t>देशाच्या</a:t>
            </a:r>
            <a:r>
              <a:rPr lang="en-IN" sz="1600" dirty="0"/>
              <a:t> </a:t>
            </a:r>
            <a:r>
              <a:rPr lang="en-IN" sz="1600" dirty="0" err="1"/>
              <a:t>एकूण</a:t>
            </a:r>
            <a:r>
              <a:rPr lang="en-IN" sz="1600" dirty="0"/>
              <a:t> GDP </a:t>
            </a:r>
            <a:r>
              <a:rPr lang="en-IN" sz="1600" dirty="0" err="1"/>
              <a:t>मध्ये</a:t>
            </a:r>
            <a:r>
              <a:rPr lang="en-IN" sz="1600" dirty="0"/>
              <a:t> </a:t>
            </a:r>
            <a:r>
              <a:rPr lang="en-IN" sz="1600" dirty="0" err="1"/>
              <a:t>कृषी</a:t>
            </a:r>
            <a:r>
              <a:rPr lang="en-IN" sz="1600" dirty="0"/>
              <a:t> </a:t>
            </a:r>
            <a:r>
              <a:rPr lang="en-IN" sz="1600" dirty="0" err="1"/>
              <a:t>क्षेत्राचा</a:t>
            </a:r>
            <a:r>
              <a:rPr lang="en-IN" sz="1600" dirty="0"/>
              <a:t> </a:t>
            </a:r>
            <a:r>
              <a:rPr lang="en-IN" sz="1600" dirty="0" err="1"/>
              <a:t>वाटा</a:t>
            </a:r>
            <a:r>
              <a:rPr lang="en-IN" sz="1600" dirty="0"/>
              <a:t> </a:t>
            </a:r>
            <a:r>
              <a:rPr lang="en-IN" sz="1600" dirty="0" err="1"/>
              <a:t>फक्त</a:t>
            </a:r>
            <a:r>
              <a:rPr lang="en-IN" sz="1600" dirty="0"/>
              <a:t> 3 </a:t>
            </a:r>
            <a:r>
              <a:rPr lang="en-IN" sz="1600" dirty="0" err="1"/>
              <a:t>टक्के</a:t>
            </a:r>
            <a:r>
              <a:rPr lang="en-IN" sz="1600" dirty="0"/>
              <a:t> </a:t>
            </a:r>
            <a:r>
              <a:rPr lang="en-IN" sz="1600" dirty="0" err="1"/>
              <a:t>आहे</a:t>
            </a:r>
            <a:r>
              <a:rPr lang="en-IN" sz="1600" dirty="0"/>
              <a:t>.</a:t>
            </a:r>
          </a:p>
          <a:p>
            <a:pPr algn="just">
              <a:lnSpc>
                <a:spcPct val="150000"/>
              </a:lnSpc>
            </a:pPr>
            <a:r>
              <a:rPr lang="en-IN" sz="1600" dirty="0" err="1"/>
              <a:t>सर्वात</a:t>
            </a:r>
            <a:r>
              <a:rPr lang="en-IN" sz="1600" dirty="0"/>
              <a:t> </a:t>
            </a:r>
            <a:r>
              <a:rPr lang="en-IN" sz="1600" dirty="0" err="1"/>
              <a:t>मोठे</a:t>
            </a:r>
            <a:r>
              <a:rPr lang="en-IN" sz="1600" dirty="0"/>
              <a:t> </a:t>
            </a:r>
            <a:r>
              <a:rPr lang="en-IN" sz="1600" dirty="0" err="1"/>
              <a:t>कार्यकारी</a:t>
            </a:r>
            <a:r>
              <a:rPr lang="en-IN" sz="1600" dirty="0"/>
              <a:t> </a:t>
            </a:r>
            <a:r>
              <a:rPr lang="en-IN" sz="1600" dirty="0" err="1"/>
              <a:t>क्षेत्र</a:t>
            </a:r>
            <a:r>
              <a:rPr lang="en-IN" sz="1600" dirty="0"/>
              <a:t> : </a:t>
            </a:r>
            <a:r>
              <a:rPr lang="en-IN" sz="1600" dirty="0" err="1"/>
              <a:t>भारतात</a:t>
            </a:r>
            <a:r>
              <a:rPr lang="en-IN" sz="1600" dirty="0"/>
              <a:t> </a:t>
            </a:r>
            <a:r>
              <a:rPr lang="en-IN" sz="1600" dirty="0" err="1"/>
              <a:t>निम्म्याहून</a:t>
            </a:r>
            <a:r>
              <a:rPr lang="en-IN" sz="1600" dirty="0"/>
              <a:t> </a:t>
            </a:r>
            <a:r>
              <a:rPr lang="en-IN" sz="1600" dirty="0" err="1"/>
              <a:t>अधिक</a:t>
            </a:r>
            <a:r>
              <a:rPr lang="en-IN" sz="1600" dirty="0"/>
              <a:t> </a:t>
            </a:r>
            <a:r>
              <a:rPr lang="en-IN" sz="1600" dirty="0" err="1"/>
              <a:t>लोक</a:t>
            </a:r>
            <a:r>
              <a:rPr lang="en-IN" sz="1600" dirty="0"/>
              <a:t> </a:t>
            </a:r>
            <a:r>
              <a:rPr lang="en-IN" sz="1600" dirty="0" err="1"/>
              <a:t>कृषी</a:t>
            </a:r>
            <a:r>
              <a:rPr lang="en-IN" sz="1600" dirty="0"/>
              <a:t> </a:t>
            </a:r>
            <a:r>
              <a:rPr lang="en-IN" sz="1600" dirty="0" err="1"/>
              <a:t>क्षेत्रात</a:t>
            </a:r>
            <a:r>
              <a:rPr lang="en-IN" sz="1600" dirty="0"/>
              <a:t> </a:t>
            </a:r>
            <a:r>
              <a:rPr lang="en-IN" sz="1600" dirty="0" err="1"/>
              <a:t>गुंतलेले</a:t>
            </a:r>
            <a:r>
              <a:rPr lang="en-IN" sz="1600" dirty="0"/>
              <a:t> </a:t>
            </a:r>
            <a:r>
              <a:rPr lang="en-IN" sz="1600" dirty="0" err="1"/>
              <a:t>आहेत</a:t>
            </a:r>
            <a:r>
              <a:rPr lang="en-IN" sz="1600" dirty="0"/>
              <a:t>, </a:t>
            </a:r>
            <a:r>
              <a:rPr lang="en-IN" sz="1600" dirty="0" err="1"/>
              <a:t>ज्यामुळे</a:t>
            </a:r>
            <a:r>
              <a:rPr lang="en-IN" sz="1600" dirty="0"/>
              <a:t> </a:t>
            </a:r>
            <a:r>
              <a:rPr lang="en-IN" sz="1600" dirty="0" err="1"/>
              <a:t>ते</a:t>
            </a:r>
            <a:r>
              <a:rPr lang="en-IN" sz="1600" dirty="0"/>
              <a:t> </a:t>
            </a:r>
            <a:r>
              <a:rPr lang="en-IN" sz="1600" dirty="0" err="1"/>
              <a:t>देशातील</a:t>
            </a:r>
            <a:r>
              <a:rPr lang="en-IN" sz="1600" dirty="0"/>
              <a:t> </a:t>
            </a:r>
            <a:r>
              <a:rPr lang="en-IN" sz="1600" dirty="0" err="1"/>
              <a:t>सर्वाधिक</a:t>
            </a:r>
            <a:r>
              <a:rPr lang="en-IN" sz="1600" dirty="0"/>
              <a:t> </a:t>
            </a:r>
            <a:r>
              <a:rPr lang="en-IN" sz="1600" dirty="0" err="1"/>
              <a:t>कर्मचारी</a:t>
            </a:r>
            <a:r>
              <a:rPr lang="en-IN" sz="1600" dirty="0"/>
              <a:t> </a:t>
            </a:r>
            <a:r>
              <a:rPr lang="en-IN" sz="1600" dirty="0" err="1"/>
              <a:t>असलेले</a:t>
            </a:r>
            <a:r>
              <a:rPr lang="en-IN" sz="1600" dirty="0"/>
              <a:t> </a:t>
            </a:r>
            <a:r>
              <a:rPr lang="en-IN" sz="1600" dirty="0" err="1"/>
              <a:t>क्षेत्र</a:t>
            </a:r>
            <a:r>
              <a:rPr lang="en-IN" sz="1600" dirty="0"/>
              <a:t> </a:t>
            </a:r>
            <a:r>
              <a:rPr lang="en-IN" sz="1600" dirty="0" err="1"/>
              <a:t>बनलेले</a:t>
            </a:r>
            <a:r>
              <a:rPr lang="en-IN" sz="1600" dirty="0"/>
              <a:t> </a:t>
            </a:r>
            <a:r>
              <a:rPr lang="en-IN" sz="1600" dirty="0" err="1"/>
              <a:t>आहे</a:t>
            </a:r>
            <a:r>
              <a:rPr lang="en-IN" sz="1600" dirty="0"/>
              <a:t>.  </a:t>
            </a:r>
            <a:r>
              <a:rPr lang="en-IN" sz="1600" dirty="0" err="1"/>
              <a:t>विकसित</a:t>
            </a:r>
            <a:r>
              <a:rPr lang="en-IN" sz="1600" dirty="0"/>
              <a:t> </a:t>
            </a:r>
            <a:r>
              <a:rPr lang="en-IN" sz="1600" dirty="0" err="1"/>
              <a:t>राष्ट्रांशी</a:t>
            </a:r>
            <a:r>
              <a:rPr lang="en-IN" sz="1600" dirty="0"/>
              <a:t> </a:t>
            </a:r>
            <a:r>
              <a:rPr lang="en-IN" sz="1600" dirty="0" err="1"/>
              <a:t>तुलना</a:t>
            </a:r>
            <a:r>
              <a:rPr lang="en-IN" sz="1600" dirty="0"/>
              <a:t> </a:t>
            </a:r>
            <a:r>
              <a:rPr lang="en-IN" sz="1600" dirty="0" err="1"/>
              <a:t>केल्यास</a:t>
            </a:r>
            <a:r>
              <a:rPr lang="en-IN" sz="1600" dirty="0"/>
              <a:t> </a:t>
            </a:r>
            <a:r>
              <a:rPr lang="en-IN" sz="1600" dirty="0" err="1"/>
              <a:t>भारतात</a:t>
            </a:r>
            <a:r>
              <a:rPr lang="en-IN" sz="1600" dirty="0"/>
              <a:t> 54.6 </a:t>
            </a:r>
            <a:r>
              <a:rPr lang="en-IN" sz="1600" dirty="0" err="1"/>
              <a:t>टक्के</a:t>
            </a:r>
            <a:r>
              <a:rPr lang="en-IN" sz="1600" dirty="0"/>
              <a:t> </a:t>
            </a:r>
            <a:r>
              <a:rPr lang="en-IN" sz="1600" dirty="0" err="1"/>
              <a:t>लोक</a:t>
            </a:r>
            <a:r>
              <a:rPr lang="en-IN" sz="1600" dirty="0"/>
              <a:t> </a:t>
            </a:r>
            <a:r>
              <a:rPr lang="en-IN" sz="1600" dirty="0" err="1"/>
              <a:t>कृषी</a:t>
            </a:r>
            <a:r>
              <a:rPr lang="en-IN" sz="1600" dirty="0"/>
              <a:t> </a:t>
            </a:r>
            <a:r>
              <a:rPr lang="en-IN" sz="1600" dirty="0" err="1"/>
              <a:t>क्षेत्रात</a:t>
            </a:r>
            <a:r>
              <a:rPr lang="en-IN" sz="1600" dirty="0"/>
              <a:t> </a:t>
            </a:r>
            <a:r>
              <a:rPr lang="en-IN" sz="1600" dirty="0" err="1"/>
              <a:t>गुंतलेले</a:t>
            </a:r>
            <a:r>
              <a:rPr lang="en-IN" sz="1600" dirty="0"/>
              <a:t> </a:t>
            </a:r>
            <a:r>
              <a:rPr lang="en-IN" sz="1600" dirty="0" err="1"/>
              <a:t>आहेत</a:t>
            </a:r>
            <a:r>
              <a:rPr lang="en-IN" sz="1600" dirty="0"/>
              <a:t> </a:t>
            </a:r>
            <a:r>
              <a:rPr lang="en-IN" sz="1600" dirty="0" err="1"/>
              <a:t>तर</a:t>
            </a:r>
            <a:r>
              <a:rPr lang="en-IN" sz="1600" dirty="0"/>
              <a:t> UK व USA </a:t>
            </a:r>
            <a:r>
              <a:rPr lang="en-IN" sz="1600" dirty="0" err="1"/>
              <a:t>मध्ये</a:t>
            </a:r>
            <a:r>
              <a:rPr lang="en-IN" sz="1600" dirty="0"/>
              <a:t> </a:t>
            </a:r>
            <a:r>
              <a:rPr lang="en-IN" sz="1600" dirty="0" err="1"/>
              <a:t>अनुक्रमे</a:t>
            </a:r>
            <a:r>
              <a:rPr lang="en-IN" sz="1600" dirty="0"/>
              <a:t> 2, 3 </a:t>
            </a:r>
            <a:r>
              <a:rPr lang="en-IN" sz="1600" dirty="0" err="1"/>
              <a:t>टक्के</a:t>
            </a:r>
            <a:r>
              <a:rPr lang="en-IN" sz="1600" dirty="0"/>
              <a:t> </a:t>
            </a:r>
            <a:r>
              <a:rPr lang="en-IN" sz="1600" dirty="0" err="1"/>
              <a:t>लोक</a:t>
            </a:r>
            <a:r>
              <a:rPr lang="en-IN" sz="1600" dirty="0"/>
              <a:t> </a:t>
            </a:r>
            <a:r>
              <a:rPr lang="en-IN" sz="1600" dirty="0" err="1"/>
              <a:t>गुंतलेले</a:t>
            </a:r>
            <a:r>
              <a:rPr lang="en-IN" sz="1600" dirty="0"/>
              <a:t> </a:t>
            </a:r>
            <a:r>
              <a:rPr lang="en-IN" sz="1600" dirty="0" err="1"/>
              <a:t>आहेत</a:t>
            </a:r>
            <a:endParaRPr lang="en-IN" sz="1600" dirty="0"/>
          </a:p>
          <a:p>
            <a:pPr algn="just">
              <a:lnSpc>
                <a:spcPct val="150000"/>
              </a:lnSpc>
            </a:pPr>
            <a:r>
              <a:rPr lang="en-IN" sz="1600" dirty="0" err="1"/>
              <a:t>अन्नाचा</a:t>
            </a:r>
            <a:r>
              <a:rPr lang="en-IN" sz="1600" dirty="0"/>
              <a:t> </a:t>
            </a:r>
            <a:r>
              <a:rPr lang="en-IN" sz="1600" dirty="0" err="1"/>
              <a:t>स्त्रोत</a:t>
            </a:r>
            <a:r>
              <a:rPr lang="en-IN" sz="1600" dirty="0"/>
              <a:t> : </a:t>
            </a:r>
            <a:r>
              <a:rPr lang="en-IN" sz="1600" dirty="0" err="1"/>
              <a:t>लोकसंख्येच्या</a:t>
            </a:r>
            <a:r>
              <a:rPr lang="en-IN" sz="1600" dirty="0"/>
              <a:t> </a:t>
            </a:r>
            <a:r>
              <a:rPr lang="en-IN" sz="1600" dirty="0" err="1"/>
              <a:t>संदर्भात</a:t>
            </a:r>
            <a:r>
              <a:rPr lang="en-IN" sz="1600" dirty="0"/>
              <a:t> </a:t>
            </a:r>
            <a:r>
              <a:rPr lang="en-IN" sz="1600" dirty="0" err="1"/>
              <a:t>भारत</a:t>
            </a:r>
            <a:r>
              <a:rPr lang="en-IN" sz="1600" dirty="0"/>
              <a:t> </a:t>
            </a:r>
            <a:r>
              <a:rPr lang="en-IN" sz="1600" dirty="0" err="1"/>
              <a:t>जगात</a:t>
            </a:r>
            <a:r>
              <a:rPr lang="en-IN" sz="1600" dirty="0"/>
              <a:t> </a:t>
            </a:r>
            <a:r>
              <a:rPr lang="en-IN" sz="1600" dirty="0" err="1"/>
              <a:t>पहिल्या</a:t>
            </a:r>
            <a:r>
              <a:rPr lang="en-IN" sz="1600" dirty="0"/>
              <a:t> </a:t>
            </a:r>
            <a:r>
              <a:rPr lang="en-IN" sz="1600" dirty="0" err="1"/>
              <a:t>क्रमांकाचा</a:t>
            </a:r>
            <a:r>
              <a:rPr lang="en-IN" sz="1600" dirty="0"/>
              <a:t> </a:t>
            </a:r>
            <a:r>
              <a:rPr lang="en-IN" sz="1600" dirty="0" err="1"/>
              <a:t>देश</a:t>
            </a:r>
            <a:r>
              <a:rPr lang="en-IN" sz="1600" dirty="0"/>
              <a:t> </a:t>
            </a:r>
            <a:r>
              <a:rPr lang="en-IN" sz="1600" dirty="0" err="1"/>
              <a:t>आहे</a:t>
            </a:r>
            <a:r>
              <a:rPr lang="en-IN" sz="1600" dirty="0"/>
              <a:t>, </a:t>
            </a:r>
            <a:r>
              <a:rPr lang="en-IN" sz="1600" dirty="0" err="1"/>
              <a:t>एवढ्या</a:t>
            </a:r>
            <a:r>
              <a:rPr lang="en-IN" sz="1600" dirty="0"/>
              <a:t> </a:t>
            </a:r>
            <a:r>
              <a:rPr lang="en-IN" sz="1600" dirty="0" err="1"/>
              <a:t>लोकसंख्येला</a:t>
            </a:r>
            <a:r>
              <a:rPr lang="en-IN" sz="1600" dirty="0"/>
              <a:t> </a:t>
            </a:r>
            <a:r>
              <a:rPr lang="en-IN" sz="1600" dirty="0" err="1"/>
              <a:t>पोसण्यासाठी</a:t>
            </a:r>
            <a:r>
              <a:rPr lang="en-IN" sz="1600" dirty="0"/>
              <a:t> </a:t>
            </a:r>
            <a:r>
              <a:rPr lang="en-IN" sz="1600" dirty="0" err="1"/>
              <a:t>अन्न</a:t>
            </a:r>
            <a:r>
              <a:rPr lang="en-IN" sz="1600" dirty="0"/>
              <a:t> </a:t>
            </a:r>
            <a:r>
              <a:rPr lang="en-IN" sz="1600" dirty="0" err="1"/>
              <a:t>पुरवठ्याची</a:t>
            </a:r>
            <a:r>
              <a:rPr lang="en-IN" sz="1600" dirty="0"/>
              <a:t> </a:t>
            </a:r>
            <a:r>
              <a:rPr lang="en-IN" sz="1600" dirty="0" err="1"/>
              <a:t>सतत</a:t>
            </a:r>
            <a:r>
              <a:rPr lang="en-IN" sz="1600" dirty="0"/>
              <a:t> </a:t>
            </a:r>
            <a:r>
              <a:rPr lang="en-IN" sz="1600" dirty="0" err="1"/>
              <a:t>गजर</a:t>
            </a:r>
            <a:r>
              <a:rPr lang="en-IN" sz="1600" dirty="0"/>
              <a:t> </a:t>
            </a:r>
            <a:r>
              <a:rPr lang="en-IN" sz="1600" dirty="0" err="1"/>
              <a:t>भासते</a:t>
            </a:r>
            <a:r>
              <a:rPr lang="en-IN" sz="1600" dirty="0"/>
              <a:t>, </a:t>
            </a:r>
            <a:r>
              <a:rPr lang="en-IN" sz="1600" dirty="0" err="1"/>
              <a:t>म्हणून</a:t>
            </a:r>
            <a:r>
              <a:rPr lang="en-IN" sz="1600" dirty="0"/>
              <a:t> </a:t>
            </a:r>
            <a:r>
              <a:rPr lang="en-IN" sz="1600" dirty="0" err="1"/>
              <a:t>शेतीची</a:t>
            </a:r>
            <a:r>
              <a:rPr lang="en-IN" sz="1600" dirty="0"/>
              <a:t> </a:t>
            </a:r>
            <a:r>
              <a:rPr lang="en-IN" sz="1600" dirty="0" err="1"/>
              <a:t>गरज</a:t>
            </a:r>
            <a:r>
              <a:rPr lang="en-IN" sz="1600" dirty="0"/>
              <a:t> </a:t>
            </a:r>
            <a:r>
              <a:rPr lang="en-IN" sz="1600" dirty="0" err="1"/>
              <a:t>आहे</a:t>
            </a:r>
            <a:endParaRPr lang="en-IN" sz="1600" dirty="0"/>
          </a:p>
          <a:p>
            <a:pPr algn="just">
              <a:lnSpc>
                <a:spcPct val="150000"/>
              </a:lnSpc>
            </a:pPr>
            <a:r>
              <a:rPr lang="en-IN" sz="1600" dirty="0" err="1"/>
              <a:t>कृषी</a:t>
            </a:r>
            <a:r>
              <a:rPr lang="en-IN" sz="1600" dirty="0"/>
              <a:t> </a:t>
            </a:r>
            <a:r>
              <a:rPr lang="en-IN" sz="1600" dirty="0" err="1"/>
              <a:t>आणि</a:t>
            </a:r>
            <a:r>
              <a:rPr lang="en-IN" sz="1600" dirty="0"/>
              <a:t> </a:t>
            </a:r>
            <a:r>
              <a:rPr lang="en-IN" sz="1600" dirty="0" err="1"/>
              <a:t>औद्योगिक</a:t>
            </a:r>
            <a:r>
              <a:rPr lang="en-IN" sz="1600" dirty="0"/>
              <a:t> </a:t>
            </a:r>
            <a:r>
              <a:rPr lang="en-IN" sz="1600" dirty="0" err="1"/>
              <a:t>क्षेत्रातील</a:t>
            </a:r>
            <a:r>
              <a:rPr lang="en-IN" sz="1600" dirty="0"/>
              <a:t> </a:t>
            </a:r>
            <a:r>
              <a:rPr lang="en-IN" sz="1600" dirty="0" err="1"/>
              <a:t>संबंध</a:t>
            </a:r>
            <a:r>
              <a:rPr lang="en-IN" sz="1600" dirty="0"/>
              <a:t> : </a:t>
            </a:r>
            <a:r>
              <a:rPr lang="en-IN" sz="1600" dirty="0" err="1"/>
              <a:t>उत्पादनांच्या</a:t>
            </a:r>
            <a:r>
              <a:rPr lang="en-IN" sz="1600" dirty="0"/>
              <a:t> </a:t>
            </a:r>
            <a:r>
              <a:rPr lang="en-IN" sz="1600" dirty="0" err="1"/>
              <a:t>निरंतर</a:t>
            </a:r>
            <a:r>
              <a:rPr lang="en-IN" sz="1600" dirty="0"/>
              <a:t> </a:t>
            </a:r>
            <a:r>
              <a:rPr lang="en-IN" sz="1600" dirty="0" err="1"/>
              <a:t>उत्पादनासाठी</a:t>
            </a:r>
            <a:r>
              <a:rPr lang="en-IN" sz="1600" dirty="0"/>
              <a:t>, </a:t>
            </a:r>
            <a:r>
              <a:rPr lang="en-IN" sz="1600" dirty="0" err="1"/>
              <a:t>कच्च्या</a:t>
            </a:r>
            <a:r>
              <a:rPr lang="en-IN" sz="1600" dirty="0"/>
              <a:t> </a:t>
            </a:r>
            <a:r>
              <a:rPr lang="en-IN" sz="1600" dirty="0" err="1"/>
              <a:t>मालाची</a:t>
            </a:r>
            <a:r>
              <a:rPr lang="en-IN" sz="1600" dirty="0"/>
              <a:t> </a:t>
            </a:r>
            <a:r>
              <a:rPr lang="en-IN" sz="1600" dirty="0" err="1"/>
              <a:t>सतत</a:t>
            </a:r>
            <a:r>
              <a:rPr lang="en-IN" sz="1600" dirty="0"/>
              <a:t> </a:t>
            </a:r>
            <a:r>
              <a:rPr lang="en-IN" sz="1600" dirty="0" err="1"/>
              <a:t>गरज</a:t>
            </a:r>
            <a:r>
              <a:rPr lang="en-IN" sz="1600" dirty="0"/>
              <a:t> </a:t>
            </a:r>
            <a:r>
              <a:rPr lang="en-IN" sz="1600" dirty="0" err="1"/>
              <a:t>असते</a:t>
            </a:r>
            <a:r>
              <a:rPr lang="en-IN" sz="1600" dirty="0"/>
              <a:t> </a:t>
            </a:r>
            <a:r>
              <a:rPr lang="en-IN" sz="1600" dirty="0" err="1"/>
              <a:t>आणि</a:t>
            </a:r>
            <a:r>
              <a:rPr lang="en-IN" sz="1600" dirty="0"/>
              <a:t> </a:t>
            </a:r>
            <a:r>
              <a:rPr lang="en-IN" sz="1600" dirty="0" err="1"/>
              <a:t>ही</a:t>
            </a:r>
            <a:r>
              <a:rPr lang="en-IN" sz="1600" dirty="0"/>
              <a:t> </a:t>
            </a:r>
            <a:r>
              <a:rPr lang="en-IN" sz="1600" dirty="0" err="1"/>
              <a:t>गरज</a:t>
            </a:r>
            <a:r>
              <a:rPr lang="en-IN" sz="1600" dirty="0"/>
              <a:t> </a:t>
            </a:r>
            <a:r>
              <a:rPr lang="en-IN" sz="1600" dirty="0" err="1"/>
              <a:t>पूर्ण</a:t>
            </a:r>
            <a:r>
              <a:rPr lang="en-IN" sz="1600" dirty="0"/>
              <a:t> </a:t>
            </a:r>
            <a:r>
              <a:rPr lang="en-IN" sz="1600" dirty="0" err="1"/>
              <a:t>करण्यासाठी</a:t>
            </a:r>
            <a:r>
              <a:rPr lang="en-IN" sz="1600" dirty="0"/>
              <a:t>, </a:t>
            </a:r>
            <a:r>
              <a:rPr lang="en-IN" sz="1600" dirty="0" err="1"/>
              <a:t>देशातील</a:t>
            </a:r>
            <a:r>
              <a:rPr lang="en-IN" sz="1600" dirty="0"/>
              <a:t> </a:t>
            </a:r>
            <a:r>
              <a:rPr lang="en-IN" sz="1600" dirty="0" err="1"/>
              <a:t>बहुतेक</a:t>
            </a:r>
            <a:r>
              <a:rPr lang="en-IN" sz="1600" dirty="0"/>
              <a:t> </a:t>
            </a:r>
            <a:r>
              <a:rPr lang="en-IN" sz="1600" dirty="0" err="1"/>
              <a:t>उद्योग</a:t>
            </a:r>
            <a:r>
              <a:rPr lang="en-IN" sz="1600" dirty="0"/>
              <a:t> </a:t>
            </a:r>
            <a:r>
              <a:rPr lang="en-IN" sz="1600" dirty="0" err="1"/>
              <a:t>हा</a:t>
            </a:r>
            <a:r>
              <a:rPr lang="en-IN" sz="1600" dirty="0"/>
              <a:t> </a:t>
            </a:r>
            <a:r>
              <a:rPr lang="en-IN" sz="1600" dirty="0" err="1"/>
              <a:t>कच्चा</a:t>
            </a:r>
            <a:r>
              <a:rPr lang="en-IN" sz="1600" dirty="0"/>
              <a:t> </a:t>
            </a:r>
            <a:r>
              <a:rPr lang="en-IN" sz="1600" dirty="0" err="1"/>
              <a:t>माल</a:t>
            </a:r>
            <a:r>
              <a:rPr lang="en-IN" sz="1600" dirty="0"/>
              <a:t> </a:t>
            </a:r>
            <a:r>
              <a:rPr lang="en-IN" sz="1600" dirty="0" err="1"/>
              <a:t>थेट</a:t>
            </a:r>
            <a:r>
              <a:rPr lang="en-IN" sz="1600" dirty="0"/>
              <a:t> </a:t>
            </a:r>
            <a:r>
              <a:rPr lang="en-IN" sz="1600" dirty="0" err="1"/>
              <a:t>कृषी</a:t>
            </a:r>
            <a:r>
              <a:rPr lang="en-IN" sz="1600" dirty="0"/>
              <a:t> </a:t>
            </a:r>
            <a:r>
              <a:rPr lang="en-IN" sz="1600" dirty="0" err="1"/>
              <a:t>क्षेत्रातून</a:t>
            </a:r>
            <a:r>
              <a:rPr lang="en-IN" sz="1600" dirty="0"/>
              <a:t> </a:t>
            </a:r>
            <a:r>
              <a:rPr lang="en-IN" sz="1600" dirty="0" err="1"/>
              <a:t>गोळा</a:t>
            </a:r>
            <a:r>
              <a:rPr lang="en-IN" sz="1600" dirty="0"/>
              <a:t> </a:t>
            </a:r>
            <a:r>
              <a:rPr lang="en-IN" sz="1600" dirty="0" err="1"/>
              <a:t>करतात</a:t>
            </a:r>
            <a:r>
              <a:rPr lang="en-IN" sz="1600" dirty="0"/>
              <a:t>. </a:t>
            </a:r>
            <a:r>
              <a:rPr lang="en-IN" sz="1600" dirty="0" err="1"/>
              <a:t>भारतात</a:t>
            </a:r>
            <a:r>
              <a:rPr lang="en-IN" sz="1600" dirty="0"/>
              <a:t>, </a:t>
            </a:r>
            <a:r>
              <a:rPr lang="en-IN" sz="1600" dirty="0" err="1"/>
              <a:t>औद्योगिक</a:t>
            </a:r>
            <a:r>
              <a:rPr lang="en-IN" sz="1600" dirty="0"/>
              <a:t> </a:t>
            </a:r>
            <a:r>
              <a:rPr lang="en-IN" sz="1600" dirty="0" err="1"/>
              <a:t>क्षेत्रातील</a:t>
            </a:r>
            <a:r>
              <a:rPr lang="en-IN" sz="1600" dirty="0"/>
              <a:t> </a:t>
            </a:r>
            <a:r>
              <a:rPr lang="en-IN" sz="1600" dirty="0" err="1"/>
              <a:t>उत्पन्नापैकी</a:t>
            </a:r>
            <a:r>
              <a:rPr lang="en-IN" sz="1600" dirty="0"/>
              <a:t> </a:t>
            </a:r>
            <a:r>
              <a:rPr lang="en-IN" sz="1600" dirty="0" err="1"/>
              <a:t>निम्मे</a:t>
            </a:r>
            <a:r>
              <a:rPr lang="en-IN" sz="1600" dirty="0"/>
              <a:t> </a:t>
            </a:r>
            <a:r>
              <a:rPr lang="en-IN" sz="1600" dirty="0" err="1"/>
              <a:t>उत्पन्न</a:t>
            </a:r>
            <a:r>
              <a:rPr lang="en-IN" sz="1600" dirty="0"/>
              <a:t> </a:t>
            </a:r>
            <a:r>
              <a:rPr lang="en-IN" sz="1600" dirty="0" err="1"/>
              <a:t>हे</a:t>
            </a:r>
            <a:r>
              <a:rPr lang="en-IN" sz="1600" dirty="0"/>
              <a:t> </a:t>
            </a:r>
            <a:r>
              <a:rPr lang="en-IN" sz="1600" dirty="0" err="1"/>
              <a:t>कृषी</a:t>
            </a:r>
            <a:r>
              <a:rPr lang="en-IN" sz="1600" dirty="0"/>
              <a:t> </a:t>
            </a:r>
            <a:r>
              <a:rPr lang="en-IN" sz="1600" dirty="0" err="1"/>
              <a:t>आधारित</a:t>
            </a:r>
            <a:r>
              <a:rPr lang="en-IN" sz="1600" dirty="0"/>
              <a:t> </a:t>
            </a:r>
            <a:r>
              <a:rPr lang="en-IN" sz="1600" dirty="0" err="1"/>
              <a:t>उद्यांगामधून</a:t>
            </a:r>
            <a:r>
              <a:rPr lang="en-IN" sz="1600" dirty="0"/>
              <a:t> </a:t>
            </a:r>
            <a:r>
              <a:rPr lang="en-IN" sz="1600" dirty="0" err="1"/>
              <a:t>येते</a:t>
            </a:r>
            <a:r>
              <a:rPr lang="en-IN" sz="1600" dirty="0"/>
              <a:t>.  </a:t>
            </a:r>
            <a:r>
              <a:rPr lang="en-IN" sz="1600" dirty="0" err="1"/>
              <a:t>त्यामूळे</a:t>
            </a:r>
            <a:r>
              <a:rPr lang="en-IN" sz="1600" dirty="0"/>
              <a:t> </a:t>
            </a:r>
            <a:r>
              <a:rPr lang="en-IN" sz="1600" dirty="0" err="1"/>
              <a:t>भारतात</a:t>
            </a:r>
            <a:r>
              <a:rPr lang="en-IN" sz="1600" dirty="0"/>
              <a:t> </a:t>
            </a:r>
            <a:r>
              <a:rPr lang="en-IN" sz="1600" dirty="0" err="1"/>
              <a:t>औद्योगिक</a:t>
            </a:r>
            <a:r>
              <a:rPr lang="en-IN" sz="1600" dirty="0"/>
              <a:t> </a:t>
            </a:r>
            <a:r>
              <a:rPr lang="en-IN" sz="1600" dirty="0" err="1"/>
              <a:t>क्षेत्र</a:t>
            </a:r>
            <a:r>
              <a:rPr lang="en-IN" sz="1600" dirty="0"/>
              <a:t> </a:t>
            </a:r>
            <a:r>
              <a:rPr lang="en-IN" sz="1600" dirty="0" err="1"/>
              <a:t>हे</a:t>
            </a:r>
            <a:r>
              <a:rPr lang="en-IN" sz="1600" dirty="0"/>
              <a:t> </a:t>
            </a:r>
            <a:r>
              <a:rPr lang="en-IN" sz="1600" dirty="0" err="1"/>
              <a:t>कृषी</a:t>
            </a:r>
            <a:r>
              <a:rPr lang="en-IN" sz="1600" dirty="0"/>
              <a:t> </a:t>
            </a:r>
            <a:r>
              <a:rPr lang="en-IN" sz="1600" dirty="0" err="1"/>
              <a:t>क्षेत्रावर</a:t>
            </a:r>
            <a:r>
              <a:rPr lang="en-IN" sz="1600" dirty="0"/>
              <a:t> </a:t>
            </a:r>
            <a:r>
              <a:rPr lang="en-IN" sz="1600" dirty="0" err="1"/>
              <a:t>जास्त</a:t>
            </a:r>
            <a:r>
              <a:rPr lang="en-IN" sz="1600" dirty="0"/>
              <a:t> </a:t>
            </a:r>
            <a:r>
              <a:rPr lang="en-IN" sz="1600" dirty="0" err="1"/>
              <a:t>अवलंबून</a:t>
            </a:r>
            <a:r>
              <a:rPr lang="en-IN" sz="1600" dirty="0"/>
              <a:t> </a:t>
            </a:r>
            <a:r>
              <a:rPr lang="en-IN" sz="1600" dirty="0" err="1"/>
              <a:t>आहे</a:t>
            </a:r>
            <a:r>
              <a:rPr lang="en-IN" sz="1600" dirty="0"/>
              <a:t>.</a:t>
            </a:r>
          </a:p>
          <a:p>
            <a:pPr algn="just">
              <a:lnSpc>
                <a:spcPct val="150000"/>
              </a:lnSpc>
            </a:pPr>
            <a:r>
              <a:rPr lang="en-IN" sz="1600" dirty="0" err="1"/>
              <a:t>व्यावसायिक</a:t>
            </a:r>
            <a:r>
              <a:rPr lang="en-IN" sz="1600" dirty="0"/>
              <a:t> </a:t>
            </a:r>
            <a:r>
              <a:rPr lang="en-IN" sz="1600" dirty="0" err="1"/>
              <a:t>महत्व</a:t>
            </a:r>
            <a:r>
              <a:rPr lang="en-IN" sz="1600" dirty="0"/>
              <a:t> : </a:t>
            </a:r>
            <a:r>
              <a:rPr lang="en-IN" sz="1600" dirty="0" err="1"/>
              <a:t>भारतीय</a:t>
            </a:r>
            <a:r>
              <a:rPr lang="en-IN" sz="1600" dirty="0"/>
              <a:t> </a:t>
            </a:r>
            <a:r>
              <a:rPr lang="en-IN" sz="1600" dirty="0" err="1"/>
              <a:t>शेती</a:t>
            </a:r>
            <a:r>
              <a:rPr lang="en-IN" sz="1600" dirty="0"/>
              <a:t> </a:t>
            </a:r>
            <a:r>
              <a:rPr lang="en-IN" sz="1600" dirty="0" err="1"/>
              <a:t>ही</a:t>
            </a:r>
            <a:r>
              <a:rPr lang="en-IN" sz="1600" dirty="0"/>
              <a:t> </a:t>
            </a:r>
            <a:r>
              <a:rPr lang="en-IN" sz="1600" dirty="0" err="1"/>
              <a:t>औद्योगिक</a:t>
            </a:r>
            <a:r>
              <a:rPr lang="en-IN" sz="1600" dirty="0"/>
              <a:t> </a:t>
            </a:r>
            <a:r>
              <a:rPr lang="en-IN" sz="1600" dirty="0" err="1"/>
              <a:t>क्षेत्रासाठी</a:t>
            </a:r>
            <a:r>
              <a:rPr lang="en-IN" sz="1600" dirty="0"/>
              <a:t> </a:t>
            </a:r>
            <a:r>
              <a:rPr lang="en-IN" sz="1600" dirty="0" err="1"/>
              <a:t>आणि</a:t>
            </a:r>
            <a:r>
              <a:rPr lang="en-IN" sz="1600" dirty="0"/>
              <a:t> </a:t>
            </a:r>
            <a:r>
              <a:rPr lang="en-IN" sz="1600" dirty="0" err="1"/>
              <a:t>व्यापाराच्या</a:t>
            </a:r>
            <a:r>
              <a:rPr lang="en-IN" sz="1600" dirty="0"/>
              <a:t> </a:t>
            </a:r>
            <a:r>
              <a:rPr lang="en-IN" sz="1600" dirty="0" err="1"/>
              <a:t>हेतूंसाठी</a:t>
            </a:r>
            <a:r>
              <a:rPr lang="en-IN" sz="1600" dirty="0"/>
              <a:t> </a:t>
            </a:r>
            <a:r>
              <a:rPr lang="en-IN" sz="1600" dirty="0" err="1"/>
              <a:t>अंतर्गत</a:t>
            </a:r>
            <a:r>
              <a:rPr lang="en-IN" sz="1600" dirty="0"/>
              <a:t> </a:t>
            </a:r>
            <a:r>
              <a:rPr lang="en-IN" sz="1600" dirty="0" err="1"/>
              <a:t>आणि</a:t>
            </a:r>
            <a:r>
              <a:rPr lang="en-IN" sz="1600" dirty="0"/>
              <a:t> </a:t>
            </a:r>
            <a:r>
              <a:rPr lang="en-IN" sz="1600" dirty="0" err="1"/>
              <a:t>बाह्य</a:t>
            </a:r>
            <a:r>
              <a:rPr lang="en-IN" sz="1600" dirty="0"/>
              <a:t> </a:t>
            </a:r>
            <a:r>
              <a:rPr lang="en-IN" sz="1600" dirty="0" err="1"/>
              <a:t>दोन्ही</a:t>
            </a:r>
            <a:r>
              <a:rPr lang="en-IN" sz="1600" dirty="0"/>
              <a:t> </a:t>
            </a:r>
            <a:r>
              <a:rPr lang="en-IN" sz="1600" dirty="0" err="1"/>
              <a:t>महत्वाची</a:t>
            </a:r>
            <a:r>
              <a:rPr lang="en-IN" sz="1600" dirty="0"/>
              <a:t> </a:t>
            </a:r>
            <a:r>
              <a:rPr lang="en-IN" sz="1600" dirty="0" err="1"/>
              <a:t>आहे</a:t>
            </a:r>
            <a:r>
              <a:rPr lang="en-IN" sz="1600" dirty="0"/>
              <a:t>. </a:t>
            </a:r>
          </a:p>
          <a:p>
            <a:pPr algn="just">
              <a:lnSpc>
                <a:spcPct val="150000"/>
              </a:lnSpc>
            </a:pPr>
            <a:r>
              <a:rPr lang="en-IN" sz="1600" dirty="0" err="1"/>
              <a:t>सरकारच्या</a:t>
            </a:r>
            <a:r>
              <a:rPr lang="en-IN" sz="1600" dirty="0"/>
              <a:t>  </a:t>
            </a:r>
            <a:r>
              <a:rPr lang="en-IN" sz="1600" dirty="0" err="1"/>
              <a:t>महसुलात</a:t>
            </a:r>
            <a:r>
              <a:rPr lang="en-IN" sz="1600" dirty="0"/>
              <a:t> </a:t>
            </a:r>
            <a:r>
              <a:rPr lang="en-IN" sz="1600" dirty="0" err="1"/>
              <a:t>योगदान</a:t>
            </a:r>
            <a:r>
              <a:rPr lang="en-IN" sz="1600" dirty="0"/>
              <a:t> : </a:t>
            </a:r>
            <a:r>
              <a:rPr lang="en-IN" sz="1600" dirty="0" err="1"/>
              <a:t>केंद्र</a:t>
            </a:r>
            <a:r>
              <a:rPr lang="en-IN" sz="1600" dirty="0"/>
              <a:t> </a:t>
            </a:r>
            <a:r>
              <a:rPr lang="en-IN" sz="1600" dirty="0" err="1"/>
              <a:t>आणि</a:t>
            </a:r>
            <a:r>
              <a:rPr lang="en-IN" sz="1600" dirty="0"/>
              <a:t> </a:t>
            </a:r>
            <a:r>
              <a:rPr lang="en-IN" sz="1600" dirty="0" err="1"/>
              <a:t>राज्य</a:t>
            </a:r>
            <a:r>
              <a:rPr lang="en-IN" sz="1600" dirty="0"/>
              <a:t> </a:t>
            </a:r>
            <a:r>
              <a:rPr lang="en-IN" sz="1600" dirty="0" err="1"/>
              <a:t>सरकारच्या</a:t>
            </a:r>
            <a:r>
              <a:rPr lang="en-IN" sz="1600" dirty="0"/>
              <a:t> </a:t>
            </a:r>
            <a:r>
              <a:rPr lang="en-IN" sz="1600" dirty="0" err="1"/>
              <a:t>उत्पन्नाचा</a:t>
            </a:r>
            <a:r>
              <a:rPr lang="en-IN" sz="1600" dirty="0"/>
              <a:t> </a:t>
            </a:r>
            <a:r>
              <a:rPr lang="en-IN" sz="1600" dirty="0" err="1"/>
              <a:t>सर्वात</a:t>
            </a:r>
            <a:r>
              <a:rPr lang="en-IN" sz="1600" dirty="0"/>
              <a:t> </a:t>
            </a:r>
            <a:r>
              <a:rPr lang="en-IN" sz="1600" dirty="0" err="1"/>
              <a:t>महत्वाचा</a:t>
            </a:r>
            <a:r>
              <a:rPr lang="en-IN" sz="1600" dirty="0"/>
              <a:t> </a:t>
            </a:r>
            <a:r>
              <a:rPr lang="en-IN" sz="1600" dirty="0" err="1"/>
              <a:t>स्रोत</a:t>
            </a:r>
            <a:r>
              <a:rPr lang="en-IN" sz="1600" dirty="0"/>
              <a:t> </a:t>
            </a:r>
            <a:r>
              <a:rPr lang="en-IN" sz="1600" dirty="0" err="1"/>
              <a:t>शेती</a:t>
            </a:r>
            <a:r>
              <a:rPr lang="en-IN" sz="1600" dirty="0"/>
              <a:t> </a:t>
            </a:r>
            <a:r>
              <a:rPr lang="en-IN" sz="1600" dirty="0" err="1"/>
              <a:t>आहे</a:t>
            </a:r>
            <a:r>
              <a:rPr lang="en-IN" sz="1600" dirty="0"/>
              <a:t>.  </a:t>
            </a:r>
            <a:r>
              <a:rPr lang="en-IN" sz="1600" dirty="0" err="1"/>
              <a:t>वाढत्या</a:t>
            </a:r>
            <a:r>
              <a:rPr lang="en-IN" sz="1600" dirty="0"/>
              <a:t> </a:t>
            </a:r>
            <a:r>
              <a:rPr lang="en-IN" sz="1600" dirty="0" err="1"/>
              <a:t>जमीन</a:t>
            </a:r>
            <a:r>
              <a:rPr lang="en-IN" sz="1600" dirty="0"/>
              <a:t> </a:t>
            </a:r>
            <a:r>
              <a:rPr lang="en-IN" sz="1600" dirty="0" err="1"/>
              <a:t>महसुलातून</a:t>
            </a:r>
            <a:r>
              <a:rPr lang="en-IN" sz="1600" dirty="0"/>
              <a:t> </a:t>
            </a:r>
            <a:r>
              <a:rPr lang="en-IN" sz="1600" dirty="0" err="1"/>
              <a:t>मिळतो</a:t>
            </a:r>
            <a:r>
              <a:rPr lang="en-IN" sz="1600" dirty="0"/>
              <a:t>.  </a:t>
            </a:r>
            <a:r>
              <a:rPr lang="en-IN" sz="1600" dirty="0" err="1"/>
              <a:t>तसेच</a:t>
            </a:r>
            <a:r>
              <a:rPr lang="en-IN" sz="1600" dirty="0"/>
              <a:t>, </a:t>
            </a:r>
            <a:r>
              <a:rPr lang="en-IN" sz="1600" dirty="0" err="1"/>
              <a:t>कृषी</a:t>
            </a:r>
            <a:r>
              <a:rPr lang="en-IN" sz="1600" dirty="0"/>
              <a:t> </a:t>
            </a:r>
            <a:r>
              <a:rPr lang="en-IN" sz="1600" dirty="0" err="1"/>
              <a:t>मालाची</a:t>
            </a:r>
            <a:r>
              <a:rPr lang="en-IN" sz="1600" dirty="0"/>
              <a:t> </a:t>
            </a:r>
            <a:r>
              <a:rPr lang="en-IN" sz="1600" dirty="0" err="1"/>
              <a:t>हालचाल</a:t>
            </a:r>
            <a:r>
              <a:rPr lang="en-IN" sz="1600" dirty="0"/>
              <a:t> </a:t>
            </a:r>
            <a:r>
              <a:rPr lang="en-IN" sz="1600" dirty="0" err="1"/>
              <a:t>भारतीय</a:t>
            </a:r>
            <a:r>
              <a:rPr lang="en-IN" sz="1600" dirty="0"/>
              <a:t> </a:t>
            </a:r>
            <a:r>
              <a:rPr lang="en-IN" sz="1600" dirty="0" err="1"/>
              <a:t>रेल्वेला</a:t>
            </a:r>
            <a:r>
              <a:rPr lang="en-IN" sz="1600" dirty="0"/>
              <a:t> </a:t>
            </a:r>
            <a:r>
              <a:rPr lang="en-IN" sz="1600" dirty="0" err="1"/>
              <a:t>महसूल</a:t>
            </a:r>
            <a:r>
              <a:rPr lang="en-IN" sz="1600" dirty="0"/>
              <a:t> </a:t>
            </a:r>
            <a:r>
              <a:rPr lang="en-IN" sz="1600" dirty="0" err="1"/>
              <a:t>मिळवून</a:t>
            </a:r>
            <a:r>
              <a:rPr lang="en-IN" sz="1600" dirty="0"/>
              <a:t> </a:t>
            </a:r>
            <a:r>
              <a:rPr lang="en-IN" sz="1600" dirty="0" err="1"/>
              <a:t>देण्यास</a:t>
            </a:r>
            <a:r>
              <a:rPr lang="en-IN" sz="1600" dirty="0"/>
              <a:t> </a:t>
            </a:r>
            <a:r>
              <a:rPr lang="en-IN" sz="1600" dirty="0" err="1"/>
              <a:t>मदत</a:t>
            </a:r>
            <a:r>
              <a:rPr lang="en-IN" sz="1600" dirty="0"/>
              <a:t> </a:t>
            </a:r>
            <a:r>
              <a:rPr lang="en-IN" sz="1600" dirty="0" err="1"/>
              <a:t>करते</a:t>
            </a:r>
            <a:r>
              <a:rPr lang="en-IN" sz="1600" dirty="0"/>
              <a:t>.  </a:t>
            </a:r>
            <a:r>
              <a:rPr lang="en-IN" sz="1600" dirty="0" err="1"/>
              <a:t>कृषी</a:t>
            </a:r>
            <a:r>
              <a:rPr lang="en-IN" sz="1600" dirty="0"/>
              <a:t> </a:t>
            </a:r>
            <a:r>
              <a:rPr lang="en-IN" sz="1600" dirty="0" err="1"/>
              <a:t>मालाची</a:t>
            </a:r>
            <a:r>
              <a:rPr lang="en-IN" sz="1600" dirty="0"/>
              <a:t> </a:t>
            </a:r>
            <a:r>
              <a:rPr lang="en-IN" sz="1600" dirty="0" err="1"/>
              <a:t>हालचाल</a:t>
            </a:r>
            <a:r>
              <a:rPr lang="en-IN" sz="1600" dirty="0"/>
              <a:t> </a:t>
            </a:r>
            <a:r>
              <a:rPr lang="en-IN" sz="1600" dirty="0" err="1"/>
              <a:t>भारतीय</a:t>
            </a:r>
            <a:r>
              <a:rPr lang="en-IN" sz="1600" dirty="0"/>
              <a:t> </a:t>
            </a:r>
            <a:r>
              <a:rPr lang="en-IN" sz="1600" dirty="0" err="1"/>
              <a:t>रेल्वेला</a:t>
            </a:r>
            <a:r>
              <a:rPr lang="en-IN" sz="1600" dirty="0"/>
              <a:t> </a:t>
            </a:r>
            <a:r>
              <a:rPr lang="en-IN" sz="1600" dirty="0" err="1"/>
              <a:t>महसुल</a:t>
            </a:r>
            <a:r>
              <a:rPr lang="en-IN" sz="1600" dirty="0"/>
              <a:t> </a:t>
            </a:r>
            <a:r>
              <a:rPr lang="en-IN" sz="1600" dirty="0" err="1"/>
              <a:t>मिळवून</a:t>
            </a:r>
            <a:r>
              <a:rPr lang="en-IN" sz="1600" dirty="0"/>
              <a:t> </a:t>
            </a:r>
            <a:r>
              <a:rPr lang="en-IN" sz="1600" dirty="0" err="1"/>
              <a:t>देण्यास</a:t>
            </a:r>
            <a:r>
              <a:rPr lang="en-IN" sz="1600" dirty="0"/>
              <a:t> </a:t>
            </a:r>
            <a:r>
              <a:rPr lang="en-IN" sz="1600" dirty="0" err="1"/>
              <a:t>मदत</a:t>
            </a:r>
            <a:r>
              <a:rPr lang="en-IN" sz="1600" dirty="0"/>
              <a:t> </a:t>
            </a:r>
            <a:r>
              <a:rPr lang="en-IN" sz="1600" dirty="0" err="1"/>
              <a:t>होते</a:t>
            </a:r>
            <a:r>
              <a:rPr lang="en-IN" sz="1600" dirty="0"/>
              <a:t>, </a:t>
            </a:r>
            <a:r>
              <a:rPr lang="en-IN" sz="1600" dirty="0" err="1"/>
              <a:t>ज्यामूळे</a:t>
            </a:r>
            <a:r>
              <a:rPr lang="en-IN" sz="1600" dirty="0"/>
              <a:t> </a:t>
            </a:r>
            <a:r>
              <a:rPr lang="en-IN" sz="1600" dirty="0" err="1"/>
              <a:t>सरकारला</a:t>
            </a:r>
            <a:r>
              <a:rPr lang="en-IN" sz="1600" dirty="0"/>
              <a:t> </a:t>
            </a:r>
            <a:r>
              <a:rPr lang="en-IN" sz="1600" dirty="0" err="1"/>
              <a:t>महसूल</a:t>
            </a:r>
            <a:r>
              <a:rPr lang="en-IN" sz="1600" dirty="0"/>
              <a:t> </a:t>
            </a:r>
            <a:r>
              <a:rPr lang="en-IN" sz="1600" dirty="0" err="1"/>
              <a:t>निर्मितीमध्ये</a:t>
            </a:r>
            <a:r>
              <a:rPr lang="en-IN" sz="1600" dirty="0"/>
              <a:t> </a:t>
            </a:r>
            <a:r>
              <a:rPr lang="en-IN" sz="1600" dirty="0" err="1"/>
              <a:t>मदत</a:t>
            </a:r>
            <a:r>
              <a:rPr lang="en-IN" sz="1600" dirty="0"/>
              <a:t> </a:t>
            </a:r>
            <a:r>
              <a:rPr lang="en-IN" sz="1600" dirty="0" err="1"/>
              <a:t>होते</a:t>
            </a:r>
            <a:endParaRPr lang="en-IN" sz="1600" dirty="0"/>
          </a:p>
          <a:p>
            <a:pPr algn="just">
              <a:lnSpc>
                <a:spcPct val="150000"/>
              </a:lnSpc>
            </a:pPr>
            <a:r>
              <a:rPr lang="en-IN" sz="1600" dirty="0" err="1"/>
              <a:t>आर्थिक</a:t>
            </a:r>
            <a:r>
              <a:rPr lang="en-IN" sz="1600" dirty="0"/>
              <a:t> </a:t>
            </a:r>
            <a:r>
              <a:rPr lang="en-IN" sz="1600" dirty="0" err="1"/>
              <a:t>नियोजन</a:t>
            </a:r>
            <a:r>
              <a:rPr lang="en-IN" sz="1600" dirty="0"/>
              <a:t> </a:t>
            </a:r>
            <a:r>
              <a:rPr lang="en-IN" sz="1600" dirty="0" err="1"/>
              <a:t>आणि</a:t>
            </a:r>
            <a:r>
              <a:rPr lang="en-IN" sz="1600" dirty="0"/>
              <a:t> </a:t>
            </a:r>
            <a:r>
              <a:rPr lang="en-IN" sz="1600" dirty="0" err="1"/>
              <a:t>कृषी</a:t>
            </a:r>
            <a:r>
              <a:rPr lang="en-IN" sz="1600" dirty="0"/>
              <a:t> : </a:t>
            </a:r>
            <a:r>
              <a:rPr lang="en-IN" sz="1600" dirty="0" err="1"/>
              <a:t>भारताच्या</a:t>
            </a:r>
            <a:r>
              <a:rPr lang="en-IN" sz="1600" dirty="0"/>
              <a:t> </a:t>
            </a:r>
            <a:r>
              <a:rPr lang="en-IN" sz="1600" dirty="0" err="1"/>
              <a:t>नियोजनाच्या</a:t>
            </a:r>
            <a:r>
              <a:rPr lang="en-IN" sz="1600" dirty="0"/>
              <a:t> </a:t>
            </a:r>
            <a:r>
              <a:rPr lang="en-IN" sz="1600" dirty="0" err="1"/>
              <a:t>शक्यताही</a:t>
            </a:r>
            <a:r>
              <a:rPr lang="en-IN" sz="1600" dirty="0"/>
              <a:t> </a:t>
            </a:r>
            <a:r>
              <a:rPr lang="en-IN" sz="1600" dirty="0" err="1"/>
              <a:t>मोठ्या</a:t>
            </a:r>
            <a:r>
              <a:rPr lang="en-IN" sz="1600" dirty="0"/>
              <a:t> </a:t>
            </a:r>
            <a:r>
              <a:rPr lang="en-IN" sz="1600" dirty="0" err="1"/>
              <a:t>प्रमाणावर</a:t>
            </a:r>
            <a:r>
              <a:rPr lang="en-IN" sz="1600" dirty="0"/>
              <a:t> </a:t>
            </a:r>
            <a:r>
              <a:rPr lang="en-IN" sz="1600" dirty="0" err="1"/>
              <a:t>कृषी</a:t>
            </a:r>
            <a:r>
              <a:rPr lang="en-IN" sz="1600" dirty="0"/>
              <a:t> </a:t>
            </a:r>
            <a:r>
              <a:rPr lang="en-IN" sz="1600" dirty="0" err="1"/>
              <a:t>क्षेत्रावर</a:t>
            </a:r>
            <a:r>
              <a:rPr lang="en-IN" sz="1600" dirty="0"/>
              <a:t> </a:t>
            </a:r>
            <a:r>
              <a:rPr lang="en-IN" sz="1600" dirty="0" err="1"/>
              <a:t>अवलंबून</a:t>
            </a:r>
            <a:r>
              <a:rPr lang="en-IN" sz="1600" dirty="0"/>
              <a:t> </a:t>
            </a:r>
            <a:r>
              <a:rPr lang="en-IN" sz="1600" dirty="0" err="1"/>
              <a:t>आहेत</a:t>
            </a:r>
            <a:r>
              <a:rPr lang="en-IN" sz="1600" dirty="0"/>
              <a:t>.  </a:t>
            </a:r>
            <a:r>
              <a:rPr lang="en-IN" sz="1600" dirty="0" err="1"/>
              <a:t>वाहतूक</a:t>
            </a:r>
            <a:r>
              <a:rPr lang="en-IN" sz="1600" dirty="0"/>
              <a:t> </a:t>
            </a:r>
            <a:r>
              <a:rPr lang="en-IN" sz="1600" dirty="0" err="1"/>
              <a:t>व्यवस्था</a:t>
            </a:r>
            <a:r>
              <a:rPr lang="en-IN" sz="1600" dirty="0"/>
              <a:t>, </a:t>
            </a:r>
            <a:r>
              <a:rPr lang="en-IN" sz="1600" dirty="0" err="1"/>
              <a:t>उत्पादन</a:t>
            </a:r>
            <a:r>
              <a:rPr lang="en-IN" sz="1600" dirty="0"/>
              <a:t> </a:t>
            </a:r>
            <a:r>
              <a:rPr lang="en-IN" sz="1600" dirty="0" err="1"/>
              <a:t>क्षेत्रे</a:t>
            </a:r>
            <a:r>
              <a:rPr lang="en-IN" sz="1600" dirty="0"/>
              <a:t>, </a:t>
            </a:r>
            <a:r>
              <a:rPr lang="en-IN" sz="1600" dirty="0" err="1"/>
              <a:t>अंतर्गत</a:t>
            </a:r>
            <a:r>
              <a:rPr lang="en-IN" sz="1600" dirty="0"/>
              <a:t> </a:t>
            </a:r>
            <a:r>
              <a:rPr lang="en-IN" sz="1600" dirty="0" err="1"/>
              <a:t>वाणिज्य</a:t>
            </a:r>
            <a:r>
              <a:rPr lang="en-IN" sz="1600" dirty="0"/>
              <a:t> इ. </a:t>
            </a:r>
            <a:r>
              <a:rPr lang="en-IN" sz="1600" dirty="0" err="1"/>
              <a:t>साठी</a:t>
            </a:r>
            <a:r>
              <a:rPr lang="en-IN" sz="1600" dirty="0"/>
              <a:t> </a:t>
            </a:r>
            <a:r>
              <a:rPr lang="en-IN" sz="1600" dirty="0" err="1"/>
              <a:t>व्यावसायिक</a:t>
            </a:r>
            <a:r>
              <a:rPr lang="en-IN" sz="1600" dirty="0"/>
              <a:t> </a:t>
            </a:r>
            <a:r>
              <a:rPr lang="en-IN" sz="1600" dirty="0" err="1"/>
              <a:t>वातावरण</a:t>
            </a:r>
            <a:r>
              <a:rPr lang="en-IN" sz="1600" dirty="0"/>
              <a:t> </a:t>
            </a:r>
            <a:r>
              <a:rPr lang="en-IN" sz="1600" dirty="0" err="1"/>
              <a:t>सुधारुन</a:t>
            </a:r>
            <a:r>
              <a:rPr lang="en-IN" sz="1600" dirty="0"/>
              <a:t> </a:t>
            </a:r>
            <a:r>
              <a:rPr lang="en-IN" sz="1600" dirty="0" err="1"/>
              <a:t>चांगली</a:t>
            </a:r>
            <a:r>
              <a:rPr lang="en-IN" sz="1600" dirty="0"/>
              <a:t> </a:t>
            </a:r>
            <a:r>
              <a:rPr lang="en-IN" sz="1600" dirty="0" err="1"/>
              <a:t>कापणी</a:t>
            </a:r>
            <a:r>
              <a:rPr lang="en-IN" sz="1600" dirty="0"/>
              <a:t> </a:t>
            </a:r>
            <a:r>
              <a:rPr lang="en-IN" sz="1600" dirty="0" err="1"/>
              <a:t>नेहमीच</a:t>
            </a:r>
            <a:r>
              <a:rPr lang="en-IN" sz="1600" dirty="0"/>
              <a:t> </a:t>
            </a:r>
            <a:r>
              <a:rPr lang="en-IN" sz="1600" dirty="0" err="1"/>
              <a:t>देााच्या</a:t>
            </a:r>
            <a:r>
              <a:rPr lang="en-IN" sz="1600" dirty="0"/>
              <a:t> </a:t>
            </a:r>
            <a:r>
              <a:rPr lang="en-IN" sz="1600" dirty="0" err="1"/>
              <a:t>अंदाजित</a:t>
            </a:r>
            <a:r>
              <a:rPr lang="en-IN" sz="1600" dirty="0"/>
              <a:t> </a:t>
            </a:r>
            <a:r>
              <a:rPr lang="en-IN" sz="1600" dirty="0" err="1"/>
              <a:t>आर्थिक</a:t>
            </a:r>
            <a:r>
              <a:rPr lang="en-IN" sz="1600" dirty="0"/>
              <a:t> </a:t>
            </a:r>
            <a:r>
              <a:rPr lang="en-IN" sz="1600" dirty="0" err="1"/>
              <a:t>वाढीला</a:t>
            </a:r>
            <a:r>
              <a:rPr lang="en-IN" sz="1600" dirty="0"/>
              <a:t> </a:t>
            </a:r>
            <a:r>
              <a:rPr lang="en-IN" sz="1600" dirty="0" err="1"/>
              <a:t>गती</a:t>
            </a:r>
            <a:r>
              <a:rPr lang="en-IN" sz="1600" dirty="0"/>
              <a:t> </a:t>
            </a:r>
            <a:r>
              <a:rPr lang="en-IN" sz="1600" dirty="0" err="1"/>
              <a:t>देते</a:t>
            </a:r>
            <a:r>
              <a:rPr lang="en-IN" sz="1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02552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3E65C2-BC90-3AB6-A6D7-780CFF5E22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/>
              <a:t>औद्योगिक</a:t>
            </a:r>
            <a:r>
              <a:rPr lang="en-IN" dirty="0"/>
              <a:t> </a:t>
            </a:r>
            <a:r>
              <a:rPr lang="en-IN" dirty="0" err="1"/>
              <a:t>क्षेत्र</a:t>
            </a:r>
            <a:r>
              <a:rPr lang="en-IN" dirty="0"/>
              <a:t>: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89A09C6-8C05-1D4F-62F1-57DD9F89146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2827" y="2222500"/>
            <a:ext cx="6086346" cy="3636963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AA032F7-BF86-2E14-3378-76C6B0BECE80}"/>
              </a:ext>
            </a:extLst>
          </p:cNvPr>
          <p:cNvSpPr txBox="1"/>
          <p:nvPr/>
        </p:nvSpPr>
        <p:spPr>
          <a:xfrm>
            <a:off x="3621741" y="1532965"/>
            <a:ext cx="53877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4000" dirty="0" err="1"/>
              <a:t>वर्गिकरण</a:t>
            </a:r>
            <a:r>
              <a:rPr lang="en-IN" sz="4000" dirty="0"/>
              <a:t>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44FC3CD-F2AE-B10C-4AC2-92BCFB9F196B}"/>
              </a:ext>
            </a:extLst>
          </p:cNvPr>
          <p:cNvSpPr txBox="1"/>
          <p:nvPr/>
        </p:nvSpPr>
        <p:spPr>
          <a:xfrm>
            <a:off x="7548281" y="1789909"/>
            <a:ext cx="45809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600" u="sng" dirty="0"/>
              <a:t>2018 </a:t>
            </a:r>
            <a:r>
              <a:rPr lang="en-IN" sz="1600" u="sng" dirty="0" err="1"/>
              <a:t>पर्यंत</a:t>
            </a:r>
            <a:r>
              <a:rPr lang="en-IN" sz="1600" u="sng" dirty="0"/>
              <a:t> </a:t>
            </a:r>
            <a:r>
              <a:rPr lang="en-IN" sz="1600" u="sng" dirty="0" err="1"/>
              <a:t>ही</a:t>
            </a:r>
            <a:r>
              <a:rPr lang="en-IN" sz="1600" u="sng" dirty="0"/>
              <a:t> </a:t>
            </a:r>
            <a:r>
              <a:rPr lang="en-IN" sz="1600" u="sng" dirty="0" err="1"/>
              <a:t>विभागणी</a:t>
            </a:r>
            <a:r>
              <a:rPr lang="en-IN" sz="1600" u="sng" dirty="0"/>
              <a:t> </a:t>
            </a:r>
            <a:r>
              <a:rPr lang="en-IN" sz="1600" u="sng" dirty="0" err="1"/>
              <a:t>गुंतवणूकीवर</a:t>
            </a:r>
            <a:r>
              <a:rPr lang="en-IN" sz="1600" u="sng" dirty="0"/>
              <a:t> </a:t>
            </a:r>
            <a:r>
              <a:rPr lang="en-IN" sz="1600" u="sng" dirty="0" err="1"/>
              <a:t>आधारित</a:t>
            </a:r>
            <a:r>
              <a:rPr lang="en-IN" sz="1600" u="sng" dirty="0"/>
              <a:t> </a:t>
            </a:r>
            <a:r>
              <a:rPr lang="en-IN" sz="1600" u="sng" dirty="0" err="1"/>
              <a:t>होती</a:t>
            </a:r>
            <a:r>
              <a:rPr lang="en-IN" sz="1600" u="sng" dirty="0"/>
              <a:t> </a:t>
            </a:r>
            <a:r>
              <a:rPr lang="en-IN" sz="1600" u="sng" dirty="0" err="1"/>
              <a:t>परंतू</a:t>
            </a:r>
            <a:r>
              <a:rPr lang="en-IN" sz="1600" u="sng" dirty="0"/>
              <a:t> 2018 </a:t>
            </a:r>
            <a:r>
              <a:rPr lang="en-IN" sz="1600" u="sng" dirty="0" err="1"/>
              <a:t>नंतर</a:t>
            </a:r>
            <a:r>
              <a:rPr lang="en-IN" sz="1600" u="sng" dirty="0"/>
              <a:t> </a:t>
            </a:r>
            <a:r>
              <a:rPr lang="en-IN" sz="1600" u="sng" dirty="0" err="1"/>
              <a:t>ही</a:t>
            </a:r>
            <a:r>
              <a:rPr lang="en-IN" sz="1600" u="sng" dirty="0"/>
              <a:t> </a:t>
            </a:r>
            <a:r>
              <a:rPr lang="en-IN" sz="1600" u="sng" dirty="0" err="1"/>
              <a:t>विभागणी</a:t>
            </a:r>
            <a:r>
              <a:rPr lang="en-IN" sz="1600" u="sng" dirty="0"/>
              <a:t> </a:t>
            </a:r>
            <a:r>
              <a:rPr lang="en-IN" sz="1600" u="sng" dirty="0" err="1"/>
              <a:t>भांडवलावर</a:t>
            </a:r>
            <a:r>
              <a:rPr lang="en-IN" sz="1600" u="sng" dirty="0"/>
              <a:t>  (</a:t>
            </a:r>
            <a:r>
              <a:rPr lang="en-IN" sz="1600" u="sng" dirty="0" err="1"/>
              <a:t>Turenover</a:t>
            </a:r>
            <a:r>
              <a:rPr lang="en-IN" sz="1600" u="sng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09305830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D82095-BFFB-9668-F581-BCB35C974B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/>
              <a:t>प्रस्तावना</a:t>
            </a:r>
            <a:r>
              <a:rPr lang="en-IN" dirty="0"/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99EE45-92F0-1B3F-3EA0-5494198BAE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IN" dirty="0" err="1"/>
              <a:t>अर्थव्यवस्थेतील</a:t>
            </a:r>
            <a:r>
              <a:rPr lang="en-IN" dirty="0"/>
              <a:t> </a:t>
            </a:r>
            <a:r>
              <a:rPr lang="en-IN" dirty="0" err="1"/>
              <a:t>व्दितीय</a:t>
            </a:r>
            <a:r>
              <a:rPr lang="en-IN" dirty="0"/>
              <a:t> </a:t>
            </a:r>
            <a:r>
              <a:rPr lang="en-IN" dirty="0" err="1"/>
              <a:t>क्षेत्र</a:t>
            </a:r>
            <a:endParaRPr lang="en-IN" dirty="0"/>
          </a:p>
          <a:p>
            <a:pPr algn="just">
              <a:lnSpc>
                <a:spcPct val="150000"/>
              </a:lnSpc>
            </a:pPr>
            <a:r>
              <a:rPr lang="en-IN" dirty="0" err="1"/>
              <a:t>यामध्ये</a:t>
            </a:r>
            <a:r>
              <a:rPr lang="en-IN" dirty="0"/>
              <a:t> </a:t>
            </a:r>
            <a:r>
              <a:rPr lang="en-IN" dirty="0" err="1"/>
              <a:t>कारखानदारी</a:t>
            </a:r>
            <a:r>
              <a:rPr lang="en-IN" dirty="0"/>
              <a:t>/</a:t>
            </a:r>
            <a:r>
              <a:rPr lang="en-IN" dirty="0" err="1"/>
              <a:t>विनिर्माण</a:t>
            </a:r>
            <a:r>
              <a:rPr lang="en-IN" dirty="0"/>
              <a:t>, </a:t>
            </a:r>
            <a:r>
              <a:rPr lang="en-IN" dirty="0" err="1"/>
              <a:t>बांधकाम</a:t>
            </a:r>
            <a:r>
              <a:rPr lang="en-IN" dirty="0"/>
              <a:t>, </a:t>
            </a:r>
            <a:r>
              <a:rPr lang="en-IN" dirty="0" err="1"/>
              <a:t>वीजनिर्मिती</a:t>
            </a:r>
            <a:r>
              <a:rPr lang="en-IN" dirty="0"/>
              <a:t>, </a:t>
            </a:r>
            <a:r>
              <a:rPr lang="en-IN" dirty="0" err="1"/>
              <a:t>पाणीपुरवठा</a:t>
            </a:r>
            <a:r>
              <a:rPr lang="en-IN" dirty="0"/>
              <a:t> इ. </a:t>
            </a:r>
            <a:r>
              <a:rPr lang="en-IN" dirty="0" err="1"/>
              <a:t>चा</a:t>
            </a:r>
            <a:r>
              <a:rPr lang="en-IN" dirty="0"/>
              <a:t> </a:t>
            </a:r>
            <a:r>
              <a:rPr lang="en-IN" dirty="0" err="1"/>
              <a:t>समावेश</a:t>
            </a:r>
            <a:r>
              <a:rPr lang="en-IN" dirty="0"/>
              <a:t>.</a:t>
            </a:r>
          </a:p>
          <a:p>
            <a:pPr algn="just">
              <a:lnSpc>
                <a:spcPct val="150000"/>
              </a:lnSpc>
            </a:pPr>
            <a:r>
              <a:rPr lang="en-IN" dirty="0" err="1"/>
              <a:t>या</a:t>
            </a:r>
            <a:r>
              <a:rPr lang="en-IN" dirty="0"/>
              <a:t> </a:t>
            </a:r>
            <a:r>
              <a:rPr lang="en-IN" dirty="0" err="1"/>
              <a:t>क्षेत्रावर</a:t>
            </a:r>
            <a:r>
              <a:rPr lang="en-IN" dirty="0"/>
              <a:t> </a:t>
            </a:r>
            <a:r>
              <a:rPr lang="en-IN" dirty="0" err="1"/>
              <a:t>कृषी</a:t>
            </a:r>
            <a:r>
              <a:rPr lang="en-IN" dirty="0"/>
              <a:t> </a:t>
            </a:r>
            <a:r>
              <a:rPr lang="en-IN" dirty="0" err="1"/>
              <a:t>क्षेत्र</a:t>
            </a:r>
            <a:r>
              <a:rPr lang="en-IN" dirty="0"/>
              <a:t> व </a:t>
            </a:r>
            <a:r>
              <a:rPr lang="en-IN" dirty="0" err="1"/>
              <a:t>सेवा</a:t>
            </a:r>
            <a:r>
              <a:rPr lang="en-IN" dirty="0"/>
              <a:t> </a:t>
            </a:r>
            <a:r>
              <a:rPr lang="en-IN" dirty="0" err="1"/>
              <a:t>क्षेत्राचा</a:t>
            </a:r>
            <a:r>
              <a:rPr lang="en-IN" dirty="0"/>
              <a:t> </a:t>
            </a:r>
            <a:r>
              <a:rPr lang="en-IN" dirty="0" err="1"/>
              <a:t>विकास</a:t>
            </a:r>
            <a:r>
              <a:rPr lang="en-IN" dirty="0"/>
              <a:t> </a:t>
            </a:r>
            <a:r>
              <a:rPr lang="en-IN" dirty="0" err="1"/>
              <a:t>अवलंबून</a:t>
            </a:r>
            <a:endParaRPr lang="en-IN" dirty="0"/>
          </a:p>
          <a:p>
            <a:pPr algn="just">
              <a:lnSpc>
                <a:spcPct val="150000"/>
              </a:lnSpc>
            </a:pPr>
            <a:r>
              <a:rPr lang="en-IN" dirty="0" err="1"/>
              <a:t>वैशिष्ट्ये</a:t>
            </a:r>
            <a:r>
              <a:rPr lang="en-IN" dirty="0"/>
              <a:t>: </a:t>
            </a:r>
            <a:r>
              <a:rPr lang="en-IN" dirty="0" err="1"/>
              <a:t>रोजगारवाढ</a:t>
            </a:r>
            <a:r>
              <a:rPr lang="en-IN" dirty="0"/>
              <a:t>, </a:t>
            </a:r>
            <a:r>
              <a:rPr lang="en-IN" dirty="0" err="1"/>
              <a:t>श्रमाच्या</a:t>
            </a:r>
            <a:r>
              <a:rPr lang="en-IN" dirty="0"/>
              <a:t> </a:t>
            </a:r>
            <a:r>
              <a:rPr lang="en-IN" dirty="0" err="1"/>
              <a:t>खरेदी</a:t>
            </a:r>
            <a:r>
              <a:rPr lang="en-IN" dirty="0"/>
              <a:t> </a:t>
            </a:r>
            <a:r>
              <a:rPr lang="en-IN" dirty="0" err="1"/>
              <a:t>शक्तीत</a:t>
            </a:r>
            <a:r>
              <a:rPr lang="en-IN" dirty="0"/>
              <a:t> </a:t>
            </a:r>
            <a:r>
              <a:rPr lang="en-IN" dirty="0" err="1"/>
              <a:t>वाढ</a:t>
            </a:r>
            <a:r>
              <a:rPr lang="en-IN" dirty="0"/>
              <a:t> व </a:t>
            </a:r>
            <a:r>
              <a:rPr lang="en-IN" dirty="0" err="1"/>
              <a:t>औद्योगिक</a:t>
            </a:r>
            <a:r>
              <a:rPr lang="en-IN" dirty="0"/>
              <a:t> </a:t>
            </a:r>
            <a:r>
              <a:rPr lang="en-IN" dirty="0" err="1"/>
              <a:t>मागणीत</a:t>
            </a:r>
            <a:r>
              <a:rPr lang="en-IN" dirty="0"/>
              <a:t> </a:t>
            </a:r>
            <a:r>
              <a:rPr lang="en-IN" dirty="0" err="1"/>
              <a:t>वाढ</a:t>
            </a:r>
            <a:endParaRPr lang="en-IN" dirty="0"/>
          </a:p>
          <a:p>
            <a:pPr algn="just">
              <a:lnSpc>
                <a:spcPct val="150000"/>
              </a:lnSpc>
            </a:pPr>
            <a:r>
              <a:rPr lang="en-IN" dirty="0" err="1"/>
              <a:t>प्राथमिक</a:t>
            </a:r>
            <a:r>
              <a:rPr lang="en-IN" dirty="0"/>
              <a:t> </a:t>
            </a:r>
            <a:r>
              <a:rPr lang="en-IN" dirty="0" err="1"/>
              <a:t>क्षेत्राला</a:t>
            </a:r>
            <a:r>
              <a:rPr lang="en-IN" dirty="0"/>
              <a:t> </a:t>
            </a:r>
            <a:r>
              <a:rPr lang="en-IN" dirty="0" err="1"/>
              <a:t>चालना</a:t>
            </a:r>
            <a:r>
              <a:rPr lang="en-IN" dirty="0"/>
              <a:t> </a:t>
            </a:r>
            <a:r>
              <a:rPr lang="en-IN" dirty="0" err="1"/>
              <a:t>मिळते</a:t>
            </a:r>
            <a:r>
              <a:rPr lang="en-IN" dirty="0"/>
              <a:t> (</a:t>
            </a:r>
            <a:r>
              <a:rPr lang="en-IN" dirty="0" err="1"/>
              <a:t>फुड</a:t>
            </a:r>
            <a:r>
              <a:rPr lang="en-IN" dirty="0"/>
              <a:t> </a:t>
            </a:r>
            <a:r>
              <a:rPr lang="en-IN" dirty="0" err="1"/>
              <a:t>प्रोसेसिंग</a:t>
            </a:r>
            <a:r>
              <a:rPr lang="en-IN" dirty="0"/>
              <a:t> </a:t>
            </a:r>
            <a:r>
              <a:rPr lang="en-IN" dirty="0" err="1"/>
              <a:t>इंडस्ट्री</a:t>
            </a:r>
            <a:r>
              <a:rPr lang="en-IN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01024892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BAB8D7-9DE3-2C6A-C2FC-C593DD242D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/>
              <a:t>औद्योगिक</a:t>
            </a:r>
            <a:r>
              <a:rPr lang="en-IN" dirty="0"/>
              <a:t> </a:t>
            </a:r>
            <a:r>
              <a:rPr lang="en-IN" dirty="0" err="1"/>
              <a:t>उत्पादन</a:t>
            </a:r>
            <a:r>
              <a:rPr lang="en-IN" dirty="0"/>
              <a:t> </a:t>
            </a:r>
            <a:r>
              <a:rPr lang="en-IN" dirty="0" err="1"/>
              <a:t>निर्देशांक</a:t>
            </a:r>
            <a:r>
              <a:rPr lang="en-IN" dirty="0"/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27B9BD-C7D3-DB1F-429E-5CC8540E30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IN" dirty="0" err="1"/>
              <a:t>उद्देश</a:t>
            </a:r>
            <a:r>
              <a:rPr lang="en-IN" dirty="0"/>
              <a:t>: </a:t>
            </a:r>
            <a:r>
              <a:rPr lang="en-IN" dirty="0" err="1"/>
              <a:t>औद्योगिक</a:t>
            </a:r>
            <a:r>
              <a:rPr lang="en-IN" dirty="0"/>
              <a:t> </a:t>
            </a:r>
            <a:r>
              <a:rPr lang="en-IN" dirty="0" err="1"/>
              <a:t>उत्पादनाचा</a:t>
            </a:r>
            <a:r>
              <a:rPr lang="en-IN" dirty="0"/>
              <a:t> </a:t>
            </a:r>
            <a:r>
              <a:rPr lang="en-IN" dirty="0" err="1"/>
              <a:t>आढावा</a:t>
            </a:r>
            <a:r>
              <a:rPr lang="en-IN" dirty="0"/>
              <a:t> </a:t>
            </a:r>
            <a:r>
              <a:rPr lang="en-IN" dirty="0" err="1"/>
              <a:t>घेणे</a:t>
            </a:r>
            <a:endParaRPr lang="en-IN" dirty="0"/>
          </a:p>
          <a:p>
            <a:pPr>
              <a:lnSpc>
                <a:spcPct val="150000"/>
              </a:lnSpc>
            </a:pPr>
            <a:r>
              <a:rPr lang="en-IN" dirty="0" err="1"/>
              <a:t>सुरुवात</a:t>
            </a:r>
            <a:r>
              <a:rPr lang="en-IN" dirty="0"/>
              <a:t>: 1950 </a:t>
            </a:r>
            <a:r>
              <a:rPr lang="en-IN" dirty="0" err="1"/>
              <a:t>पासून</a:t>
            </a:r>
            <a:endParaRPr lang="en-IN" dirty="0"/>
          </a:p>
          <a:p>
            <a:pPr>
              <a:lnSpc>
                <a:spcPct val="150000"/>
              </a:lnSpc>
            </a:pPr>
            <a:r>
              <a:rPr lang="en-IN" dirty="0" err="1"/>
              <a:t>कोणामार्फत</a:t>
            </a:r>
            <a:r>
              <a:rPr lang="en-IN" dirty="0"/>
              <a:t>: </a:t>
            </a:r>
            <a:r>
              <a:rPr lang="en-IN" dirty="0" err="1"/>
              <a:t>केंद्रिय</a:t>
            </a:r>
            <a:r>
              <a:rPr lang="en-IN" dirty="0"/>
              <a:t> </a:t>
            </a:r>
            <a:r>
              <a:rPr lang="en-IN" dirty="0" err="1"/>
              <a:t>सांख्यिकी</a:t>
            </a:r>
            <a:r>
              <a:rPr lang="en-IN" dirty="0"/>
              <a:t> </a:t>
            </a:r>
            <a:r>
              <a:rPr lang="en-IN" dirty="0" err="1"/>
              <a:t>संघटना</a:t>
            </a:r>
            <a:r>
              <a:rPr lang="en-IN" dirty="0"/>
              <a:t> (CSO) </a:t>
            </a:r>
            <a:r>
              <a:rPr lang="en-IN" dirty="0" err="1"/>
              <a:t>अंतर्गत</a:t>
            </a:r>
            <a:r>
              <a:rPr lang="en-IN" dirty="0"/>
              <a:t> </a:t>
            </a:r>
            <a:r>
              <a:rPr lang="en-IN" dirty="0" err="1"/>
              <a:t>संख्यिकी</a:t>
            </a:r>
            <a:r>
              <a:rPr lang="en-IN" dirty="0"/>
              <a:t> </a:t>
            </a:r>
            <a:r>
              <a:rPr lang="en-IN" dirty="0" err="1"/>
              <a:t>आणि</a:t>
            </a:r>
            <a:r>
              <a:rPr lang="en-IN" dirty="0"/>
              <a:t> </a:t>
            </a:r>
            <a:r>
              <a:rPr lang="en-IN" dirty="0" err="1"/>
              <a:t>कार्यक्रम</a:t>
            </a:r>
            <a:r>
              <a:rPr lang="en-IN" dirty="0"/>
              <a:t> </a:t>
            </a:r>
            <a:r>
              <a:rPr lang="en-IN" dirty="0" err="1"/>
              <a:t>अंमलबजावणी</a:t>
            </a:r>
            <a:r>
              <a:rPr lang="en-IN" dirty="0"/>
              <a:t> </a:t>
            </a:r>
            <a:r>
              <a:rPr lang="en-IN" dirty="0" err="1"/>
              <a:t>मंत्रालय</a:t>
            </a:r>
            <a:endParaRPr lang="en-IN" dirty="0"/>
          </a:p>
          <a:p>
            <a:pPr>
              <a:lnSpc>
                <a:spcPct val="150000"/>
              </a:lnSpc>
            </a:pPr>
            <a:r>
              <a:rPr lang="en-IN" dirty="0" err="1"/>
              <a:t>आधारभूत</a:t>
            </a:r>
            <a:r>
              <a:rPr lang="en-IN" dirty="0"/>
              <a:t> </a:t>
            </a:r>
            <a:r>
              <a:rPr lang="en-IN" dirty="0" err="1"/>
              <a:t>वर्ष</a:t>
            </a:r>
            <a:r>
              <a:rPr lang="en-IN" dirty="0"/>
              <a:t>: 2011-12 (12 </a:t>
            </a:r>
            <a:r>
              <a:rPr lang="en-IN" dirty="0" err="1"/>
              <a:t>मे</a:t>
            </a:r>
            <a:r>
              <a:rPr lang="en-IN" dirty="0"/>
              <a:t> 2017 </a:t>
            </a:r>
            <a:r>
              <a:rPr lang="en-IN" dirty="0" err="1"/>
              <a:t>पासून</a:t>
            </a:r>
            <a:r>
              <a:rPr lang="en-IN" dirty="0"/>
              <a:t>)</a:t>
            </a:r>
          </a:p>
          <a:p>
            <a:pPr>
              <a:lnSpc>
                <a:spcPct val="150000"/>
              </a:lnSpc>
            </a:pPr>
            <a:r>
              <a:rPr lang="en-IN" dirty="0"/>
              <a:t>IIP </a:t>
            </a:r>
            <a:r>
              <a:rPr lang="en-IN" dirty="0" err="1"/>
              <a:t>ला</a:t>
            </a:r>
            <a:r>
              <a:rPr lang="en-IN" dirty="0"/>
              <a:t> 100 </a:t>
            </a:r>
            <a:r>
              <a:rPr lang="en-IN" dirty="0" err="1"/>
              <a:t>समजून</a:t>
            </a:r>
            <a:r>
              <a:rPr lang="en-IN" dirty="0"/>
              <a:t> </a:t>
            </a:r>
            <a:r>
              <a:rPr lang="en-IN" dirty="0" err="1"/>
              <a:t>एकावर्षातील</a:t>
            </a:r>
            <a:r>
              <a:rPr lang="en-IN" dirty="0"/>
              <a:t> IIP </a:t>
            </a:r>
            <a:r>
              <a:rPr lang="en-IN" dirty="0" err="1"/>
              <a:t>मोजला</a:t>
            </a:r>
            <a:r>
              <a:rPr lang="en-IN" dirty="0"/>
              <a:t> </a:t>
            </a:r>
            <a:r>
              <a:rPr lang="en-IN" dirty="0" err="1"/>
              <a:t>जातो</a:t>
            </a:r>
            <a:endParaRPr lang="en-IN" dirty="0"/>
          </a:p>
          <a:p>
            <a:pPr>
              <a:lnSpc>
                <a:spcPct val="150000"/>
              </a:lnSpc>
            </a:pPr>
            <a:r>
              <a:rPr lang="en-IN" dirty="0"/>
              <a:t>IIP </a:t>
            </a:r>
            <a:r>
              <a:rPr lang="en-IN" dirty="0" err="1"/>
              <a:t>मोजण्यासाठी</a:t>
            </a:r>
            <a:r>
              <a:rPr lang="en-IN" dirty="0"/>
              <a:t> 811 </a:t>
            </a:r>
            <a:r>
              <a:rPr lang="en-IN" dirty="0" err="1"/>
              <a:t>वस्तू</a:t>
            </a:r>
            <a:r>
              <a:rPr lang="en-IN" dirty="0"/>
              <a:t> (407 </a:t>
            </a:r>
            <a:r>
              <a:rPr lang="en-IN" dirty="0" err="1"/>
              <a:t>वस्तूगट</a:t>
            </a:r>
            <a:r>
              <a:rPr lang="en-IN" dirty="0"/>
              <a:t>) </a:t>
            </a:r>
            <a:r>
              <a:rPr lang="en-IN" dirty="0" err="1"/>
              <a:t>विचारात</a:t>
            </a:r>
            <a:r>
              <a:rPr lang="en-IN" dirty="0"/>
              <a:t> </a:t>
            </a:r>
            <a:r>
              <a:rPr lang="en-IN" dirty="0" err="1"/>
              <a:t>घेतात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9908187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636CB5-CCA5-ABE0-FC8E-0248F96437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8580"/>
            <a:ext cx="10515600" cy="1325563"/>
          </a:xfrm>
        </p:spPr>
        <p:txBody>
          <a:bodyPr/>
          <a:lstStyle/>
          <a:p>
            <a:r>
              <a:rPr lang="en-IN" dirty="0" err="1"/>
              <a:t>औद्योगिक</a:t>
            </a:r>
            <a:r>
              <a:rPr lang="en-IN" dirty="0"/>
              <a:t> </a:t>
            </a:r>
            <a:r>
              <a:rPr lang="en-IN" dirty="0" err="1"/>
              <a:t>धोरणे</a:t>
            </a:r>
            <a:r>
              <a:rPr lang="en-IN" dirty="0"/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303FDA-3BC6-B326-B27C-E924595209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3082" y="1574144"/>
            <a:ext cx="11501718" cy="4918732"/>
          </a:xfrm>
        </p:spPr>
        <p:txBody>
          <a:bodyPr numCol="2">
            <a:normAutofit fontScale="92500"/>
          </a:bodyPr>
          <a:lstStyle/>
          <a:p>
            <a:pPr algn="just">
              <a:lnSpc>
                <a:spcPct val="150000"/>
              </a:lnSpc>
            </a:pPr>
            <a:r>
              <a:rPr lang="en-IN" sz="2000" dirty="0" err="1"/>
              <a:t>पहिले</a:t>
            </a:r>
            <a:r>
              <a:rPr lang="en-IN" sz="2000" dirty="0"/>
              <a:t> </a:t>
            </a:r>
            <a:r>
              <a:rPr lang="en-IN" sz="2000" dirty="0" err="1"/>
              <a:t>औद्योगिक</a:t>
            </a:r>
            <a:r>
              <a:rPr lang="en-IN" sz="2000" dirty="0"/>
              <a:t> </a:t>
            </a:r>
            <a:r>
              <a:rPr lang="en-IN" sz="2000" dirty="0" err="1"/>
              <a:t>धोरण</a:t>
            </a:r>
            <a:r>
              <a:rPr lang="en-IN" sz="2000" dirty="0"/>
              <a:t> – 1948 </a:t>
            </a:r>
            <a:r>
              <a:rPr lang="en-IN" sz="2000" dirty="0" err="1"/>
              <a:t>ते</a:t>
            </a:r>
            <a:r>
              <a:rPr lang="en-IN" sz="2000" dirty="0"/>
              <a:t> 1991 (</a:t>
            </a:r>
            <a:r>
              <a:rPr lang="en-IN" sz="2000" dirty="0" err="1"/>
              <a:t>घोषणा</a:t>
            </a:r>
            <a:r>
              <a:rPr lang="en-IN" sz="2000" dirty="0"/>
              <a:t> – 1948 </a:t>
            </a:r>
            <a:r>
              <a:rPr lang="en-IN" sz="2000" dirty="0" err="1"/>
              <a:t>केंद्रीय</a:t>
            </a:r>
            <a:r>
              <a:rPr lang="en-IN" sz="2000" dirty="0"/>
              <a:t> </a:t>
            </a:r>
            <a:r>
              <a:rPr lang="en-IN" sz="2000" dirty="0" err="1"/>
              <a:t>मंत्री</a:t>
            </a:r>
            <a:r>
              <a:rPr lang="en-IN" sz="2000" dirty="0"/>
              <a:t> -  </a:t>
            </a:r>
            <a:r>
              <a:rPr lang="en-IN" sz="2000" dirty="0" err="1"/>
              <a:t>श्यामाप्रसाद</a:t>
            </a:r>
            <a:r>
              <a:rPr lang="en-IN" sz="2000" dirty="0"/>
              <a:t> </a:t>
            </a:r>
            <a:r>
              <a:rPr lang="en-IN" sz="2000" dirty="0" err="1"/>
              <a:t>मुखर्जी</a:t>
            </a:r>
            <a:r>
              <a:rPr lang="en-IN" sz="2000" dirty="0"/>
              <a:t>)</a:t>
            </a:r>
          </a:p>
          <a:p>
            <a:pPr algn="just">
              <a:lnSpc>
                <a:spcPct val="150000"/>
              </a:lnSpc>
            </a:pPr>
            <a:r>
              <a:rPr lang="en-IN" sz="2000" dirty="0" err="1"/>
              <a:t>तरतूदी</a:t>
            </a:r>
            <a:r>
              <a:rPr lang="en-IN" sz="2000" dirty="0"/>
              <a:t> – </a:t>
            </a:r>
            <a:r>
              <a:rPr lang="en-IN" sz="2000" dirty="0" err="1"/>
              <a:t>उद्देश</a:t>
            </a:r>
            <a:r>
              <a:rPr lang="en-IN" sz="2000" dirty="0"/>
              <a:t>: </a:t>
            </a:r>
            <a:r>
              <a:rPr lang="en-IN" sz="2000" dirty="0" err="1"/>
              <a:t>खाजगी</a:t>
            </a:r>
            <a:r>
              <a:rPr lang="en-IN" sz="2000" dirty="0"/>
              <a:t> व </a:t>
            </a:r>
            <a:r>
              <a:rPr lang="en-IN" sz="2000" dirty="0" err="1"/>
              <a:t>सार्वजनिक</a:t>
            </a:r>
            <a:r>
              <a:rPr lang="en-IN" sz="2000" dirty="0"/>
              <a:t> </a:t>
            </a:r>
            <a:r>
              <a:rPr lang="en-IN" sz="2000" dirty="0" err="1"/>
              <a:t>क्षेत्रात</a:t>
            </a:r>
            <a:r>
              <a:rPr lang="en-IN" sz="2000" dirty="0"/>
              <a:t> </a:t>
            </a:r>
            <a:r>
              <a:rPr lang="en-IN" sz="2000" dirty="0" err="1"/>
              <a:t>उद्योग</a:t>
            </a:r>
            <a:r>
              <a:rPr lang="en-IN" sz="2000" dirty="0"/>
              <a:t> </a:t>
            </a:r>
            <a:r>
              <a:rPr lang="en-IN" sz="2000" dirty="0" err="1"/>
              <a:t>स्थापन</a:t>
            </a:r>
            <a:r>
              <a:rPr lang="en-IN" sz="2000" dirty="0"/>
              <a:t> </a:t>
            </a:r>
            <a:r>
              <a:rPr lang="en-IN" sz="2000" dirty="0" err="1"/>
              <a:t>करणे</a:t>
            </a:r>
            <a:endParaRPr lang="en-IN" sz="2000" dirty="0"/>
          </a:p>
          <a:p>
            <a:pPr algn="just">
              <a:lnSpc>
                <a:spcPct val="150000"/>
              </a:lnSpc>
            </a:pPr>
            <a:r>
              <a:rPr lang="en-IN" sz="2000" dirty="0" err="1"/>
              <a:t>सार्वजनिक</a:t>
            </a:r>
            <a:r>
              <a:rPr lang="en-IN" sz="2000" dirty="0"/>
              <a:t> </a:t>
            </a:r>
            <a:r>
              <a:rPr lang="en-IN" sz="2000" dirty="0" err="1"/>
              <a:t>आणि</a:t>
            </a:r>
            <a:r>
              <a:rPr lang="en-IN" sz="2000" dirty="0"/>
              <a:t> </a:t>
            </a:r>
            <a:r>
              <a:rPr lang="en-IN" sz="2000" dirty="0" err="1"/>
              <a:t>खाजगी</a:t>
            </a:r>
            <a:r>
              <a:rPr lang="en-IN" sz="2000" dirty="0"/>
              <a:t> </a:t>
            </a:r>
            <a:r>
              <a:rPr lang="en-IN" sz="2000" dirty="0" err="1"/>
              <a:t>क्षेत्राच्या</a:t>
            </a:r>
            <a:r>
              <a:rPr lang="en-IN" sz="2000" dirty="0"/>
              <a:t> </a:t>
            </a:r>
            <a:r>
              <a:rPr lang="en-IN" sz="2000" dirty="0" err="1"/>
              <a:t>सहअस्तित्वाचा</a:t>
            </a:r>
            <a:r>
              <a:rPr lang="en-IN" sz="2000" dirty="0"/>
              <a:t> </a:t>
            </a:r>
            <a:r>
              <a:rPr lang="en-IN" sz="2000" dirty="0" err="1"/>
              <a:t>स्वीकार</a:t>
            </a:r>
            <a:endParaRPr lang="en-IN" sz="2000" dirty="0"/>
          </a:p>
          <a:p>
            <a:pPr algn="just">
              <a:lnSpc>
                <a:spcPct val="150000"/>
              </a:lnSpc>
            </a:pPr>
            <a:r>
              <a:rPr lang="en-IN" sz="2000" dirty="0" err="1"/>
              <a:t>मिश्र</a:t>
            </a:r>
            <a:r>
              <a:rPr lang="en-IN" sz="2000" dirty="0"/>
              <a:t> </a:t>
            </a:r>
            <a:r>
              <a:rPr lang="en-IN" sz="2000" dirty="0" err="1"/>
              <a:t>अर्थव्यवस्थेचा</a:t>
            </a:r>
            <a:r>
              <a:rPr lang="en-IN" sz="2000" dirty="0"/>
              <a:t> </a:t>
            </a:r>
            <a:r>
              <a:rPr lang="en-IN" sz="2000" dirty="0" err="1"/>
              <a:t>स्वीकार</a:t>
            </a:r>
            <a:endParaRPr lang="en-IN" sz="2000" dirty="0"/>
          </a:p>
          <a:p>
            <a:pPr algn="just">
              <a:lnSpc>
                <a:spcPct val="150000"/>
              </a:lnSpc>
            </a:pPr>
            <a:r>
              <a:rPr lang="en-IN" sz="2000" dirty="0" err="1"/>
              <a:t>केंद्र</a:t>
            </a:r>
            <a:r>
              <a:rPr lang="en-IN" sz="2000" dirty="0"/>
              <a:t> </a:t>
            </a:r>
            <a:r>
              <a:rPr lang="en-IN" sz="2000" dirty="0" err="1"/>
              <a:t>सरकारच्या</a:t>
            </a:r>
            <a:r>
              <a:rPr lang="en-IN" sz="2000" dirty="0"/>
              <a:t> </a:t>
            </a:r>
            <a:r>
              <a:rPr lang="en-IN" sz="2000" dirty="0" err="1"/>
              <a:t>अंतर्गत</a:t>
            </a:r>
            <a:r>
              <a:rPr lang="en-IN" sz="2000" dirty="0"/>
              <a:t>: </a:t>
            </a:r>
            <a:r>
              <a:rPr lang="en-IN" sz="2000" dirty="0" err="1"/>
              <a:t>ऊर्जा</a:t>
            </a:r>
            <a:r>
              <a:rPr lang="en-IN" sz="2000" dirty="0"/>
              <a:t>, </a:t>
            </a:r>
            <a:r>
              <a:rPr lang="en-IN" sz="2000" dirty="0" err="1"/>
              <a:t>नागरी</a:t>
            </a:r>
            <a:r>
              <a:rPr lang="en-IN" sz="2000" dirty="0"/>
              <a:t>, </a:t>
            </a:r>
            <a:r>
              <a:rPr lang="en-IN" sz="2000" dirty="0" err="1"/>
              <a:t>रेल्वे</a:t>
            </a:r>
            <a:r>
              <a:rPr lang="en-IN" sz="2000" dirty="0"/>
              <a:t>, </a:t>
            </a:r>
            <a:r>
              <a:rPr lang="en-IN" sz="2000" dirty="0" err="1"/>
              <a:t>उड्डाणव</a:t>
            </a:r>
            <a:r>
              <a:rPr lang="en-IN" sz="2000" dirty="0"/>
              <a:t> </a:t>
            </a:r>
            <a:r>
              <a:rPr lang="en-IN" sz="2000" dirty="0" err="1"/>
              <a:t>संरक्षण</a:t>
            </a:r>
            <a:r>
              <a:rPr lang="en-IN" sz="2000" dirty="0"/>
              <a:t> </a:t>
            </a:r>
            <a:r>
              <a:rPr lang="en-IN" sz="2000" dirty="0" err="1"/>
              <a:t>संबंधित</a:t>
            </a:r>
            <a:r>
              <a:rPr lang="en-IN" sz="2000" dirty="0"/>
              <a:t> </a:t>
            </a:r>
            <a:r>
              <a:rPr lang="en-IN" sz="2000" dirty="0" err="1"/>
              <a:t>उद्योग</a:t>
            </a:r>
            <a:endParaRPr lang="en-IN" sz="2000" dirty="0"/>
          </a:p>
          <a:p>
            <a:pPr algn="just">
              <a:lnSpc>
                <a:spcPct val="150000"/>
              </a:lnSpc>
            </a:pPr>
            <a:r>
              <a:rPr lang="en-IN" sz="2000" dirty="0" err="1"/>
              <a:t>राज्य</a:t>
            </a:r>
            <a:r>
              <a:rPr lang="en-IN" sz="2000" dirty="0"/>
              <a:t> </a:t>
            </a:r>
            <a:r>
              <a:rPr lang="en-IN" sz="2000" dirty="0" err="1"/>
              <a:t>सरकारच्या</a:t>
            </a:r>
            <a:r>
              <a:rPr lang="en-IN" sz="2000" dirty="0"/>
              <a:t> </a:t>
            </a:r>
            <a:r>
              <a:rPr lang="en-IN" sz="2000" dirty="0" err="1"/>
              <a:t>अंतर्गत</a:t>
            </a:r>
            <a:r>
              <a:rPr lang="en-IN" sz="2000" dirty="0"/>
              <a:t>: </a:t>
            </a:r>
            <a:r>
              <a:rPr lang="en-IN" sz="2000" dirty="0" err="1"/>
              <a:t>कापड</a:t>
            </a:r>
            <a:r>
              <a:rPr lang="en-IN" sz="2000" dirty="0"/>
              <a:t>, </a:t>
            </a:r>
            <a:r>
              <a:rPr lang="en-IN" sz="2000" dirty="0" err="1"/>
              <a:t>कागद</a:t>
            </a:r>
            <a:r>
              <a:rPr lang="en-IN" sz="2000" dirty="0"/>
              <a:t> </a:t>
            </a:r>
            <a:r>
              <a:rPr lang="en-IN" sz="2000" dirty="0" err="1"/>
              <a:t>आणि</a:t>
            </a:r>
            <a:r>
              <a:rPr lang="en-IN" sz="2000" dirty="0"/>
              <a:t> </a:t>
            </a:r>
            <a:r>
              <a:rPr lang="en-IN" sz="2000" dirty="0" err="1"/>
              <a:t>स्थानिक</a:t>
            </a:r>
            <a:r>
              <a:rPr lang="en-IN" sz="2000" dirty="0"/>
              <a:t> </a:t>
            </a:r>
            <a:r>
              <a:rPr lang="en-IN" sz="2000" dirty="0" err="1"/>
              <a:t>महत्वाच्या</a:t>
            </a:r>
            <a:r>
              <a:rPr lang="en-IN" sz="2000" dirty="0"/>
              <a:t> </a:t>
            </a:r>
            <a:r>
              <a:rPr lang="en-IN" sz="2000" dirty="0" err="1"/>
              <a:t>वस्तू</a:t>
            </a:r>
            <a:r>
              <a:rPr lang="en-IN" sz="2000" dirty="0"/>
              <a:t>, </a:t>
            </a:r>
            <a:r>
              <a:rPr lang="en-IN" sz="2000" dirty="0" err="1"/>
              <a:t>उत्पादन</a:t>
            </a:r>
            <a:r>
              <a:rPr lang="en-IN" sz="2000" dirty="0"/>
              <a:t> </a:t>
            </a:r>
            <a:r>
              <a:rPr lang="en-IN" sz="2000" dirty="0" err="1"/>
              <a:t>उद्योग</a:t>
            </a:r>
            <a:r>
              <a:rPr lang="en-IN" sz="2000" dirty="0"/>
              <a:t>.</a:t>
            </a:r>
          </a:p>
          <a:p>
            <a:pPr algn="just">
              <a:lnSpc>
                <a:spcPct val="150000"/>
              </a:lnSpc>
            </a:pPr>
            <a:r>
              <a:rPr lang="en-IN" sz="2000" dirty="0" err="1"/>
              <a:t>केंद्र</a:t>
            </a:r>
            <a:r>
              <a:rPr lang="en-IN" sz="2000" dirty="0"/>
              <a:t> व </a:t>
            </a:r>
            <a:r>
              <a:rPr lang="en-IN" sz="2000" dirty="0" err="1"/>
              <a:t>राज्याव्यतिरिक्त</a:t>
            </a:r>
            <a:r>
              <a:rPr lang="en-IN" sz="2000" dirty="0"/>
              <a:t> </a:t>
            </a:r>
            <a:r>
              <a:rPr lang="en-IN" sz="2000" dirty="0" err="1"/>
              <a:t>इतर</a:t>
            </a:r>
            <a:r>
              <a:rPr lang="en-IN" sz="2000" dirty="0"/>
              <a:t> </a:t>
            </a:r>
            <a:r>
              <a:rPr lang="en-IN" sz="2000" dirty="0" err="1"/>
              <a:t>उद्योग</a:t>
            </a:r>
            <a:r>
              <a:rPr lang="en-IN" sz="2000" dirty="0"/>
              <a:t> </a:t>
            </a:r>
            <a:r>
              <a:rPr lang="en-IN" sz="2000" dirty="0" err="1"/>
              <a:t>विषय</a:t>
            </a:r>
            <a:r>
              <a:rPr lang="en-IN" sz="2000" dirty="0"/>
              <a:t> </a:t>
            </a:r>
            <a:r>
              <a:rPr lang="en-IN" sz="2000" dirty="0" err="1"/>
              <a:t>खाजगी</a:t>
            </a:r>
            <a:r>
              <a:rPr lang="en-IN" sz="2000" dirty="0"/>
              <a:t> </a:t>
            </a:r>
            <a:r>
              <a:rPr lang="en-IN" sz="2000" dirty="0" err="1"/>
              <a:t>सूचीत</a:t>
            </a:r>
            <a:endParaRPr lang="en-IN" sz="2000" dirty="0"/>
          </a:p>
          <a:p>
            <a:pPr algn="just">
              <a:lnSpc>
                <a:spcPct val="150000"/>
              </a:lnSpc>
            </a:pPr>
            <a:r>
              <a:rPr lang="en-IN" sz="2000" dirty="0" err="1"/>
              <a:t>खाजगी</a:t>
            </a:r>
            <a:r>
              <a:rPr lang="en-IN" sz="2000" dirty="0"/>
              <a:t> </a:t>
            </a:r>
            <a:r>
              <a:rPr lang="en-IN" sz="2000" dirty="0" err="1"/>
              <a:t>सूचीतील</a:t>
            </a:r>
            <a:r>
              <a:rPr lang="en-IN" sz="2000" dirty="0"/>
              <a:t> </a:t>
            </a:r>
            <a:r>
              <a:rPr lang="en-IN" sz="2000" dirty="0" err="1"/>
              <a:t>उद्योगांसाठी</a:t>
            </a:r>
            <a:r>
              <a:rPr lang="en-IN" sz="2000" dirty="0"/>
              <a:t> </a:t>
            </a:r>
            <a:r>
              <a:rPr lang="en-IN" sz="2000" dirty="0" err="1"/>
              <a:t>परवाना</a:t>
            </a:r>
            <a:r>
              <a:rPr lang="en-IN" sz="2000" dirty="0"/>
              <a:t> </a:t>
            </a:r>
            <a:r>
              <a:rPr lang="en-IN" sz="2000" dirty="0" err="1"/>
              <a:t>बंधनकारक</a:t>
            </a:r>
            <a:endParaRPr lang="en-IN" sz="2000" dirty="0"/>
          </a:p>
          <a:p>
            <a:pPr marL="514350" indent="-514350" algn="just">
              <a:lnSpc>
                <a:spcPct val="150000"/>
              </a:lnSpc>
              <a:buFont typeface="+mj-lt"/>
              <a:buAutoNum type="alphaUcPeriod"/>
            </a:pPr>
            <a:r>
              <a:rPr lang="en-IN" sz="2000" dirty="0" err="1"/>
              <a:t>केंद्रसूची</a:t>
            </a:r>
            <a:endParaRPr lang="en-IN" sz="2000" dirty="0"/>
          </a:p>
          <a:p>
            <a:pPr marL="514350" indent="-514350" algn="just">
              <a:lnSpc>
                <a:spcPct val="150000"/>
              </a:lnSpc>
              <a:buFont typeface="+mj-lt"/>
              <a:buAutoNum type="alphaUcPeriod"/>
            </a:pPr>
            <a:r>
              <a:rPr lang="en-IN" sz="2000" dirty="0" err="1"/>
              <a:t>राज्यसूची</a:t>
            </a:r>
            <a:endParaRPr lang="en-IN" sz="2000" dirty="0"/>
          </a:p>
          <a:p>
            <a:pPr marL="514350" indent="-514350" algn="just">
              <a:lnSpc>
                <a:spcPct val="150000"/>
              </a:lnSpc>
              <a:buFont typeface="+mj-lt"/>
              <a:buAutoNum type="alphaUcPeriod"/>
            </a:pPr>
            <a:r>
              <a:rPr lang="en-IN" sz="2000" dirty="0" err="1"/>
              <a:t>खाजगी</a:t>
            </a:r>
            <a:r>
              <a:rPr lang="en-IN" sz="2000" dirty="0"/>
              <a:t> </a:t>
            </a:r>
            <a:r>
              <a:rPr lang="en-IN" sz="2000" dirty="0" err="1"/>
              <a:t>सूची</a:t>
            </a:r>
            <a:endParaRPr lang="en-IN" sz="2000" dirty="0"/>
          </a:p>
          <a:p>
            <a:pPr algn="just">
              <a:lnSpc>
                <a:spcPct val="150000"/>
              </a:lnSpc>
            </a:pPr>
            <a:r>
              <a:rPr lang="en-IN" sz="2000" dirty="0" err="1"/>
              <a:t>या</a:t>
            </a:r>
            <a:r>
              <a:rPr lang="en-IN" sz="2000" dirty="0"/>
              <a:t> </a:t>
            </a:r>
            <a:r>
              <a:rPr lang="en-IN" sz="2000" dirty="0" err="1"/>
              <a:t>धोरणादरम्यान</a:t>
            </a:r>
            <a:r>
              <a:rPr lang="en-IN" sz="2000" dirty="0"/>
              <a:t> </a:t>
            </a:r>
            <a:r>
              <a:rPr lang="en-IN" sz="2000" dirty="0" err="1"/>
              <a:t>उद्योग</a:t>
            </a:r>
            <a:r>
              <a:rPr lang="en-IN" sz="2000" dirty="0"/>
              <a:t> (</a:t>
            </a:r>
            <a:r>
              <a:rPr lang="en-IN" sz="2000" dirty="0" err="1"/>
              <a:t>विकास</a:t>
            </a:r>
            <a:r>
              <a:rPr lang="en-IN" sz="2000" dirty="0"/>
              <a:t> व </a:t>
            </a:r>
            <a:r>
              <a:rPr lang="en-IN" sz="2000" dirty="0" err="1"/>
              <a:t>नियमन</a:t>
            </a:r>
            <a:r>
              <a:rPr lang="en-IN" sz="2000" dirty="0"/>
              <a:t>) </a:t>
            </a:r>
            <a:r>
              <a:rPr lang="en-IN" sz="2000" dirty="0" err="1"/>
              <a:t>कायदा</a:t>
            </a:r>
            <a:r>
              <a:rPr lang="en-IN" sz="2000" dirty="0"/>
              <a:t> 1951 </a:t>
            </a:r>
            <a:r>
              <a:rPr lang="en-IN" sz="2000" dirty="0" err="1"/>
              <a:t>संमत</a:t>
            </a:r>
            <a:endParaRPr lang="en-IN" sz="2000" dirty="0"/>
          </a:p>
        </p:txBody>
      </p:sp>
    </p:spTree>
    <p:extLst>
      <p:ext uri="{BB962C8B-B14F-4D97-AF65-F5344CB8AC3E}">
        <p14:creationId xmlns:p14="http://schemas.microsoft.com/office/powerpoint/2010/main" val="108240882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EB4863-9D7A-568C-2497-CB10DFEA96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4797"/>
            <a:ext cx="10515600" cy="1325563"/>
          </a:xfrm>
        </p:spPr>
        <p:txBody>
          <a:bodyPr/>
          <a:lstStyle/>
          <a:p>
            <a:r>
              <a:rPr lang="en-US" dirty="0" err="1"/>
              <a:t>उद्योग</a:t>
            </a:r>
            <a:r>
              <a:rPr lang="en-US" dirty="0"/>
              <a:t> (</a:t>
            </a:r>
            <a:r>
              <a:rPr lang="en-US" dirty="0" err="1"/>
              <a:t>विकास</a:t>
            </a:r>
            <a:r>
              <a:rPr lang="en-US" dirty="0"/>
              <a:t> व </a:t>
            </a:r>
            <a:r>
              <a:rPr lang="en-US" dirty="0" err="1"/>
              <a:t>नियमन</a:t>
            </a:r>
            <a:r>
              <a:rPr lang="en-US" dirty="0"/>
              <a:t>) </a:t>
            </a:r>
            <a:r>
              <a:rPr lang="en-US" dirty="0" err="1"/>
              <a:t>कायदा</a:t>
            </a:r>
            <a:r>
              <a:rPr lang="en-US" dirty="0"/>
              <a:t> 1951: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858159-D96D-3806-ED03-88A35B4974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9624" y="1443313"/>
            <a:ext cx="11510682" cy="5127816"/>
          </a:xfrm>
        </p:spPr>
        <p:txBody>
          <a:bodyPr numCol="2">
            <a:normAutofit fontScale="92500" lnSpcReduction="10000"/>
          </a:bodyPr>
          <a:lstStyle/>
          <a:p>
            <a:pPr algn="just">
              <a:lnSpc>
                <a:spcPct val="150000"/>
              </a:lnSpc>
            </a:pPr>
            <a:r>
              <a:rPr lang="en-US" sz="2400" dirty="0" err="1"/>
              <a:t>औद्योगिक</a:t>
            </a:r>
            <a:r>
              <a:rPr lang="en-US" sz="2400" dirty="0"/>
              <a:t> </a:t>
            </a:r>
            <a:r>
              <a:rPr lang="en-US" sz="2400" dirty="0" err="1"/>
              <a:t>क्षेत्राचे</a:t>
            </a:r>
            <a:r>
              <a:rPr lang="en-US" sz="2400" dirty="0"/>
              <a:t> </a:t>
            </a:r>
            <a:r>
              <a:rPr lang="en-US" sz="2400" dirty="0" err="1"/>
              <a:t>नियमन</a:t>
            </a:r>
            <a:r>
              <a:rPr lang="en-US" sz="2400" dirty="0"/>
              <a:t> </a:t>
            </a:r>
            <a:r>
              <a:rPr lang="en-US" sz="2400" dirty="0" err="1"/>
              <a:t>करणारा</a:t>
            </a:r>
            <a:r>
              <a:rPr lang="en-US" sz="2400" dirty="0"/>
              <a:t> </a:t>
            </a:r>
            <a:r>
              <a:rPr lang="en-US" sz="2400" dirty="0" err="1"/>
              <a:t>कायदा</a:t>
            </a:r>
            <a:r>
              <a:rPr lang="en-US" sz="2400" dirty="0"/>
              <a:t> </a:t>
            </a:r>
            <a:r>
              <a:rPr lang="en-US" sz="2400" dirty="0" err="1"/>
              <a:t>तसेच</a:t>
            </a:r>
            <a:r>
              <a:rPr lang="en-US" sz="2400" dirty="0"/>
              <a:t> </a:t>
            </a:r>
            <a:r>
              <a:rPr lang="en-US" sz="2400" dirty="0" err="1"/>
              <a:t>परवाना</a:t>
            </a:r>
            <a:r>
              <a:rPr lang="en-US" sz="2400" dirty="0"/>
              <a:t> </a:t>
            </a:r>
            <a:r>
              <a:rPr lang="en-US" sz="2400" dirty="0" err="1"/>
              <a:t>धोरणाला</a:t>
            </a:r>
            <a:r>
              <a:rPr lang="en-US" sz="2400" dirty="0"/>
              <a:t> </a:t>
            </a:r>
            <a:r>
              <a:rPr lang="en-US" sz="2400" dirty="0" err="1"/>
              <a:t>कायदेशीर</a:t>
            </a:r>
            <a:r>
              <a:rPr lang="en-US" sz="2400" dirty="0"/>
              <a:t> </a:t>
            </a:r>
            <a:r>
              <a:rPr lang="en-US" sz="2400" dirty="0" err="1"/>
              <a:t>आधार</a:t>
            </a:r>
            <a:r>
              <a:rPr lang="en-US" sz="2400" dirty="0"/>
              <a:t> </a:t>
            </a:r>
            <a:r>
              <a:rPr lang="en-US" sz="2400" dirty="0" err="1"/>
              <a:t>प्राप्त</a:t>
            </a:r>
            <a:endParaRPr lang="en-US" sz="2400" dirty="0"/>
          </a:p>
          <a:p>
            <a:pPr algn="just">
              <a:lnSpc>
                <a:spcPct val="150000"/>
              </a:lnSpc>
            </a:pPr>
            <a:r>
              <a:rPr lang="en-US" sz="2400" dirty="0" err="1"/>
              <a:t>उद्देश</a:t>
            </a:r>
            <a:r>
              <a:rPr lang="en-US" sz="2400" dirty="0"/>
              <a:t>: </a:t>
            </a:r>
          </a:p>
          <a:p>
            <a:pPr marL="971550" lvl="1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2000" dirty="0" err="1"/>
              <a:t>देशात</a:t>
            </a:r>
            <a:r>
              <a:rPr lang="en-US" sz="2000" dirty="0"/>
              <a:t> </a:t>
            </a:r>
            <a:r>
              <a:rPr lang="en-US" sz="2000" dirty="0" err="1"/>
              <a:t>मागणी</a:t>
            </a:r>
            <a:r>
              <a:rPr lang="en-US" sz="2000" dirty="0"/>
              <a:t> </a:t>
            </a:r>
            <a:r>
              <a:rPr lang="en-US" sz="2000" dirty="0" err="1"/>
              <a:t>पुरवठ्याचे</a:t>
            </a:r>
            <a:r>
              <a:rPr lang="en-US" sz="2000" dirty="0"/>
              <a:t> </a:t>
            </a:r>
            <a:r>
              <a:rPr lang="en-US" sz="2000" dirty="0" err="1"/>
              <a:t>संतूलन</a:t>
            </a:r>
            <a:r>
              <a:rPr lang="en-US" sz="2000" dirty="0"/>
              <a:t> </a:t>
            </a:r>
            <a:r>
              <a:rPr lang="en-US" sz="2000" dirty="0" err="1"/>
              <a:t>साधणे</a:t>
            </a:r>
            <a:endParaRPr lang="en-US" sz="2000" dirty="0"/>
          </a:p>
          <a:p>
            <a:pPr marL="971550" lvl="1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2000" dirty="0" err="1"/>
              <a:t>अनावश्‍यक</a:t>
            </a:r>
            <a:r>
              <a:rPr lang="en-US" sz="2000" dirty="0"/>
              <a:t> </a:t>
            </a:r>
            <a:r>
              <a:rPr lang="en-US" sz="2000" dirty="0" err="1"/>
              <a:t>स्पर्धा</a:t>
            </a:r>
            <a:r>
              <a:rPr lang="en-US" sz="2000" dirty="0"/>
              <a:t> </a:t>
            </a:r>
            <a:r>
              <a:rPr lang="en-US" sz="2000" dirty="0" err="1"/>
              <a:t>टाळणे</a:t>
            </a:r>
            <a:endParaRPr lang="en-IN" sz="2000" dirty="0"/>
          </a:p>
          <a:p>
            <a:pPr marL="971550" lvl="1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IN" sz="2000" dirty="0" err="1"/>
              <a:t>महत्वाच्या</a:t>
            </a:r>
            <a:r>
              <a:rPr lang="en-IN" sz="2000" dirty="0"/>
              <a:t> </a:t>
            </a:r>
            <a:r>
              <a:rPr lang="en-IN" sz="2000" dirty="0" err="1"/>
              <a:t>क्षेत्रांकडे</a:t>
            </a:r>
            <a:r>
              <a:rPr lang="en-IN" sz="2000" dirty="0"/>
              <a:t> </a:t>
            </a:r>
            <a:r>
              <a:rPr lang="en-IN" sz="2000" dirty="0" err="1"/>
              <a:t>सरकारचे</a:t>
            </a:r>
            <a:r>
              <a:rPr lang="en-IN" sz="2000" dirty="0"/>
              <a:t> </a:t>
            </a:r>
            <a:r>
              <a:rPr lang="en-IN" sz="2000" dirty="0" err="1"/>
              <a:t>लक्ष्य</a:t>
            </a:r>
            <a:r>
              <a:rPr lang="en-IN" sz="2000" dirty="0"/>
              <a:t> </a:t>
            </a:r>
            <a:r>
              <a:rPr lang="en-IN" sz="2000" dirty="0" err="1"/>
              <a:t>वळविणे</a:t>
            </a:r>
            <a:endParaRPr lang="en-IN" sz="2000" dirty="0"/>
          </a:p>
          <a:p>
            <a:pPr marL="971550" lvl="1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IN" sz="2000" dirty="0" err="1"/>
              <a:t>प्रादेशिक</a:t>
            </a:r>
            <a:r>
              <a:rPr lang="en-IN" sz="2000" dirty="0"/>
              <a:t> </a:t>
            </a:r>
            <a:r>
              <a:rPr lang="en-IN" sz="2000" dirty="0" err="1"/>
              <a:t>समतोल</a:t>
            </a:r>
            <a:r>
              <a:rPr lang="en-IN" sz="2000" dirty="0"/>
              <a:t> </a:t>
            </a:r>
            <a:r>
              <a:rPr lang="en-IN" sz="2000" dirty="0" err="1"/>
              <a:t>साधणे</a:t>
            </a:r>
            <a:endParaRPr lang="en-IN" sz="2000" dirty="0"/>
          </a:p>
          <a:p>
            <a:pPr algn="just">
              <a:lnSpc>
                <a:spcPct val="150000"/>
              </a:lnSpc>
            </a:pPr>
            <a:r>
              <a:rPr lang="en-IN" sz="2400" dirty="0" err="1"/>
              <a:t>तरतूदी</a:t>
            </a:r>
            <a:r>
              <a:rPr lang="en-IN" sz="2400" dirty="0"/>
              <a:t>: </a:t>
            </a:r>
          </a:p>
          <a:p>
            <a:pPr marL="971550" lvl="1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IN" sz="2000" dirty="0" err="1"/>
              <a:t>परवान्याशिवाय</a:t>
            </a:r>
            <a:r>
              <a:rPr lang="en-IN" sz="2000" dirty="0"/>
              <a:t> </a:t>
            </a:r>
            <a:r>
              <a:rPr lang="en-IN" sz="2000" dirty="0" err="1"/>
              <a:t>नवीन</a:t>
            </a:r>
            <a:r>
              <a:rPr lang="en-IN" sz="2000" dirty="0"/>
              <a:t> </a:t>
            </a:r>
            <a:r>
              <a:rPr lang="en-IN" sz="2000" dirty="0" err="1"/>
              <a:t>उद्योगाची</a:t>
            </a:r>
            <a:r>
              <a:rPr lang="en-IN" sz="2000" dirty="0"/>
              <a:t> </a:t>
            </a:r>
            <a:r>
              <a:rPr lang="en-IN" sz="2000" dirty="0" err="1"/>
              <a:t>स्थापना</a:t>
            </a:r>
            <a:r>
              <a:rPr lang="en-IN" sz="2000" dirty="0"/>
              <a:t> </a:t>
            </a:r>
            <a:r>
              <a:rPr lang="en-IN" sz="2000" dirty="0" err="1"/>
              <a:t>करता</a:t>
            </a:r>
            <a:r>
              <a:rPr lang="en-IN" sz="2000" dirty="0"/>
              <a:t> </a:t>
            </a:r>
            <a:r>
              <a:rPr lang="en-IN" sz="2000" dirty="0" err="1"/>
              <a:t>येणार</a:t>
            </a:r>
            <a:r>
              <a:rPr lang="en-IN" sz="2000" dirty="0"/>
              <a:t> </a:t>
            </a:r>
            <a:r>
              <a:rPr lang="en-IN" sz="2000" dirty="0" err="1"/>
              <a:t>नाही</a:t>
            </a:r>
            <a:endParaRPr lang="en-US" sz="2000" dirty="0"/>
          </a:p>
          <a:p>
            <a:pPr marL="971550" lvl="1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2000" dirty="0" err="1"/>
              <a:t>उद्योगावा</a:t>
            </a:r>
            <a:r>
              <a:rPr lang="en-US" sz="2000" dirty="0"/>
              <a:t> </a:t>
            </a:r>
            <a:r>
              <a:rPr lang="en-US" sz="2000" dirty="0" err="1"/>
              <a:t>विस्तार</a:t>
            </a:r>
            <a:r>
              <a:rPr lang="en-US" sz="2000" dirty="0"/>
              <a:t> </a:t>
            </a:r>
            <a:r>
              <a:rPr lang="en-US" sz="2000" dirty="0" err="1"/>
              <a:t>करण्यासाठी</a:t>
            </a:r>
            <a:r>
              <a:rPr lang="en-US" sz="2000" dirty="0"/>
              <a:t> </a:t>
            </a:r>
            <a:r>
              <a:rPr lang="en-US" sz="2000" dirty="0" err="1"/>
              <a:t>कायद्यांतर्गत</a:t>
            </a:r>
            <a:r>
              <a:rPr lang="en-US" sz="2000" dirty="0"/>
              <a:t> </a:t>
            </a:r>
            <a:r>
              <a:rPr lang="en-US" sz="2000" dirty="0" err="1"/>
              <a:t>परवानगी</a:t>
            </a:r>
            <a:r>
              <a:rPr lang="en-US" sz="2000" dirty="0"/>
              <a:t> </a:t>
            </a:r>
            <a:r>
              <a:rPr lang="en-US" sz="2000" dirty="0" err="1"/>
              <a:t>बंधनकारक</a:t>
            </a:r>
            <a:endParaRPr lang="en-US" sz="2000" dirty="0"/>
          </a:p>
          <a:p>
            <a:pPr marL="971550" lvl="1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2000" dirty="0" err="1"/>
              <a:t>निर्यात</a:t>
            </a:r>
            <a:r>
              <a:rPr lang="en-US" sz="2000" dirty="0"/>
              <a:t> </a:t>
            </a:r>
            <a:r>
              <a:rPr lang="en-US" sz="2000" dirty="0" err="1"/>
              <a:t>प्रधान</a:t>
            </a:r>
            <a:r>
              <a:rPr lang="en-US" sz="2000" dirty="0"/>
              <a:t> व </a:t>
            </a:r>
            <a:r>
              <a:rPr lang="en-US" sz="2000" dirty="0" err="1"/>
              <a:t>आयात</a:t>
            </a:r>
            <a:r>
              <a:rPr lang="en-US" sz="2000" dirty="0"/>
              <a:t> </a:t>
            </a:r>
            <a:r>
              <a:rPr lang="en-US" sz="2000" dirty="0" err="1"/>
              <a:t>पर्यायी</a:t>
            </a:r>
            <a:r>
              <a:rPr lang="en-US" sz="2000" dirty="0"/>
              <a:t> </a:t>
            </a:r>
            <a:r>
              <a:rPr lang="en-US" sz="2000" dirty="0" err="1"/>
              <a:t>उद्योगांचा</a:t>
            </a:r>
            <a:r>
              <a:rPr lang="en-US" sz="2000" dirty="0"/>
              <a:t> </a:t>
            </a:r>
            <a:r>
              <a:rPr lang="en-US" sz="2000" dirty="0" err="1"/>
              <a:t>विकास</a:t>
            </a:r>
            <a:r>
              <a:rPr lang="en-US" sz="2000" dirty="0"/>
              <a:t> </a:t>
            </a:r>
            <a:r>
              <a:rPr lang="en-US" sz="2000" dirty="0" err="1"/>
              <a:t>घडवून</a:t>
            </a:r>
            <a:r>
              <a:rPr lang="en-US" sz="2000" dirty="0"/>
              <a:t> </a:t>
            </a:r>
            <a:r>
              <a:rPr lang="en-US" sz="2000" dirty="0" err="1"/>
              <a:t>आणणे</a:t>
            </a:r>
            <a:endParaRPr lang="en-US" sz="2000" dirty="0"/>
          </a:p>
          <a:p>
            <a:pPr marL="971550" lvl="1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IN" sz="2000" dirty="0" err="1"/>
              <a:t>शेतीक्षेत्र</a:t>
            </a:r>
            <a:r>
              <a:rPr lang="en-IN" sz="2000" dirty="0"/>
              <a:t> व </a:t>
            </a:r>
            <a:r>
              <a:rPr lang="en-IN" sz="2000" dirty="0" err="1"/>
              <a:t>औद्योगिक</a:t>
            </a:r>
            <a:r>
              <a:rPr lang="en-IN" sz="2000" dirty="0"/>
              <a:t> </a:t>
            </a:r>
            <a:r>
              <a:rPr lang="en-IN" sz="2000" dirty="0" err="1"/>
              <a:t>क्षेत्र</a:t>
            </a:r>
            <a:r>
              <a:rPr lang="en-IN" sz="2000" dirty="0"/>
              <a:t> </a:t>
            </a:r>
            <a:r>
              <a:rPr lang="en-IN" sz="2000" dirty="0" err="1"/>
              <a:t>यांमधील</a:t>
            </a:r>
            <a:r>
              <a:rPr lang="en-IN" sz="2000" dirty="0"/>
              <a:t> </a:t>
            </a:r>
            <a:r>
              <a:rPr lang="en-IN" sz="2000" dirty="0" err="1"/>
              <a:t>दरी</a:t>
            </a:r>
            <a:r>
              <a:rPr lang="en-IN" sz="2000" dirty="0"/>
              <a:t> </a:t>
            </a:r>
            <a:r>
              <a:rPr lang="en-IN" sz="2000" dirty="0" err="1"/>
              <a:t>कमी</a:t>
            </a:r>
            <a:r>
              <a:rPr lang="en-IN" sz="2000" dirty="0"/>
              <a:t> </a:t>
            </a:r>
            <a:r>
              <a:rPr lang="en-IN" sz="2000" dirty="0" err="1"/>
              <a:t>करणे</a:t>
            </a:r>
            <a:endParaRPr lang="en-IN" sz="2000" dirty="0"/>
          </a:p>
          <a:p>
            <a:pPr marL="971550" lvl="1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IN" sz="2000" dirty="0" err="1"/>
              <a:t>ग्राहकांच्या</a:t>
            </a:r>
            <a:r>
              <a:rPr lang="en-IN" sz="2000" dirty="0"/>
              <a:t> </a:t>
            </a:r>
            <a:r>
              <a:rPr lang="en-IN" sz="2000" dirty="0" err="1"/>
              <a:t>हिताचे</a:t>
            </a:r>
            <a:r>
              <a:rPr lang="en-IN" sz="2000" dirty="0"/>
              <a:t> </a:t>
            </a:r>
            <a:r>
              <a:rPr lang="en-IN" sz="2000" dirty="0" err="1"/>
              <a:t>रक्षण</a:t>
            </a:r>
            <a:r>
              <a:rPr lang="en-IN" sz="2000" dirty="0"/>
              <a:t> </a:t>
            </a:r>
            <a:r>
              <a:rPr lang="en-IN" sz="2000" dirty="0" err="1"/>
              <a:t>करणे</a:t>
            </a:r>
            <a:r>
              <a:rPr lang="en-IN" sz="2000" dirty="0"/>
              <a:t>, </a:t>
            </a:r>
            <a:r>
              <a:rPr lang="en-IN" sz="2000" dirty="0" err="1"/>
              <a:t>लघु</a:t>
            </a:r>
            <a:r>
              <a:rPr lang="en-IN" sz="2000" dirty="0"/>
              <a:t> </a:t>
            </a:r>
            <a:r>
              <a:rPr lang="en-IN" sz="2000" dirty="0" err="1"/>
              <a:t>उद्योगांच्या</a:t>
            </a:r>
            <a:r>
              <a:rPr lang="en-IN" sz="2000" dirty="0"/>
              <a:t> </a:t>
            </a:r>
            <a:r>
              <a:rPr lang="en-IN" sz="2000" dirty="0" err="1"/>
              <a:t>विकासावर</a:t>
            </a:r>
            <a:r>
              <a:rPr lang="en-IN" sz="2000" dirty="0"/>
              <a:t> </a:t>
            </a:r>
            <a:r>
              <a:rPr lang="en-IN" sz="2000" dirty="0" err="1"/>
              <a:t>भर</a:t>
            </a:r>
            <a:r>
              <a:rPr lang="en-IN" sz="2000" dirty="0"/>
              <a:t> </a:t>
            </a:r>
            <a:r>
              <a:rPr lang="en-IN" sz="2000" dirty="0" err="1"/>
              <a:t>देणे</a:t>
            </a:r>
            <a:endParaRPr lang="en-IN" sz="2000" dirty="0"/>
          </a:p>
          <a:p>
            <a:pPr marL="971550" lvl="1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IN" sz="2000" dirty="0" err="1"/>
              <a:t>शहरी</a:t>
            </a:r>
            <a:r>
              <a:rPr lang="en-IN" sz="2000" dirty="0"/>
              <a:t> व </a:t>
            </a:r>
            <a:r>
              <a:rPr lang="en-IN" sz="2000" dirty="0" err="1"/>
              <a:t>ग्रामीण</a:t>
            </a:r>
            <a:r>
              <a:rPr lang="en-IN" sz="2000" dirty="0"/>
              <a:t> </a:t>
            </a:r>
            <a:r>
              <a:rPr lang="en-IN" sz="2000" dirty="0" err="1"/>
              <a:t>भागातील</a:t>
            </a:r>
            <a:r>
              <a:rPr lang="en-IN" sz="2000" dirty="0"/>
              <a:t> </a:t>
            </a:r>
            <a:r>
              <a:rPr lang="en-IN" sz="2000" dirty="0" err="1"/>
              <a:t>लघु</a:t>
            </a:r>
            <a:r>
              <a:rPr lang="en-IN" sz="2000" dirty="0"/>
              <a:t> </a:t>
            </a:r>
            <a:r>
              <a:rPr lang="en-IN" sz="2000" dirty="0" err="1"/>
              <a:t>उद्योगाशी</a:t>
            </a:r>
            <a:r>
              <a:rPr lang="en-IN" sz="2000" dirty="0"/>
              <a:t> </a:t>
            </a:r>
            <a:r>
              <a:rPr lang="en-IN" sz="2000" dirty="0" err="1"/>
              <a:t>निगडित</a:t>
            </a:r>
            <a:r>
              <a:rPr lang="en-IN" sz="2000" dirty="0"/>
              <a:t> </a:t>
            </a:r>
            <a:r>
              <a:rPr lang="en-IN" sz="2000" dirty="0" err="1"/>
              <a:t>लोकसंख्येचा</a:t>
            </a:r>
            <a:r>
              <a:rPr lang="en-IN" sz="2000" dirty="0"/>
              <a:t> </a:t>
            </a:r>
            <a:r>
              <a:rPr lang="en-IN" sz="2000" dirty="0" err="1"/>
              <a:t>आर्थिक</a:t>
            </a:r>
            <a:r>
              <a:rPr lang="en-IN" sz="2000" dirty="0"/>
              <a:t> </a:t>
            </a:r>
            <a:r>
              <a:rPr lang="en-IN" sz="2000" dirty="0" err="1"/>
              <a:t>विकास</a:t>
            </a:r>
            <a:r>
              <a:rPr lang="en-IN" sz="2000" dirty="0"/>
              <a:t> </a:t>
            </a:r>
            <a:r>
              <a:rPr lang="en-IN" sz="2000" dirty="0" err="1"/>
              <a:t>करणे</a:t>
            </a:r>
            <a:endParaRPr lang="en-IN" sz="2000" dirty="0"/>
          </a:p>
        </p:txBody>
      </p:sp>
    </p:spTree>
    <p:extLst>
      <p:ext uri="{BB962C8B-B14F-4D97-AF65-F5344CB8AC3E}">
        <p14:creationId xmlns:p14="http://schemas.microsoft.com/office/powerpoint/2010/main" val="113091588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773BDE-D789-74D2-351C-5FCD6B8DCC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औद्योगिक</a:t>
            </a:r>
            <a:r>
              <a:rPr lang="en-US" dirty="0"/>
              <a:t> </a:t>
            </a:r>
            <a:r>
              <a:rPr lang="en-US" dirty="0" err="1"/>
              <a:t>धोरणे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0B9147-5B24-E8FE-4A2B-AF2AF2AF3E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5485" y="2429436"/>
            <a:ext cx="11286555" cy="5109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400" dirty="0" err="1"/>
              <a:t>दुसरे</a:t>
            </a:r>
            <a:r>
              <a:rPr lang="en-US" sz="1400" dirty="0"/>
              <a:t> </a:t>
            </a:r>
            <a:r>
              <a:rPr lang="en-US" sz="1400" dirty="0" err="1"/>
              <a:t>औद्योगिक</a:t>
            </a:r>
            <a:r>
              <a:rPr lang="en-US" sz="1400" dirty="0"/>
              <a:t>	1969 </a:t>
            </a:r>
            <a:r>
              <a:rPr lang="en-US" sz="1400" dirty="0" err="1"/>
              <a:t>चे</a:t>
            </a:r>
            <a:r>
              <a:rPr lang="en-US" sz="1400" dirty="0"/>
              <a:t> </a:t>
            </a:r>
            <a:r>
              <a:rPr lang="en-US" sz="1400" dirty="0" err="1"/>
              <a:t>औद्योगिक</a:t>
            </a:r>
            <a:r>
              <a:rPr lang="en-US" sz="1400" dirty="0"/>
              <a:t>	</a:t>
            </a:r>
            <a:r>
              <a:rPr lang="en-US" sz="1400" dirty="0" err="1"/>
              <a:t>नवीन</a:t>
            </a:r>
            <a:r>
              <a:rPr lang="en-US" sz="1400" dirty="0"/>
              <a:t> </a:t>
            </a:r>
            <a:r>
              <a:rPr lang="en-US" sz="1400" dirty="0" err="1"/>
              <a:t>क्षेत्रोचे</a:t>
            </a:r>
            <a:r>
              <a:rPr lang="en-US" sz="1400" dirty="0"/>
              <a:t> </a:t>
            </a:r>
            <a:r>
              <a:rPr lang="en-US" sz="1400" dirty="0" err="1"/>
              <a:t>तीन</a:t>
            </a:r>
            <a:r>
              <a:rPr lang="en-US" sz="1400" dirty="0"/>
              <a:t> 	        </a:t>
            </a:r>
            <a:r>
              <a:rPr lang="en-US" sz="1400" dirty="0" err="1"/>
              <a:t>औद्योगिक</a:t>
            </a:r>
            <a:r>
              <a:rPr lang="en-US" sz="1400" dirty="0"/>
              <a:t> </a:t>
            </a:r>
            <a:r>
              <a:rPr lang="en-US" sz="1400" dirty="0" err="1"/>
              <a:t>धोरण</a:t>
            </a:r>
            <a:r>
              <a:rPr lang="en-US" sz="1400" dirty="0"/>
              <a:t> 	                   </a:t>
            </a:r>
            <a:r>
              <a:rPr lang="en-US" sz="1400" dirty="0" err="1"/>
              <a:t>औद्योगिक</a:t>
            </a:r>
            <a:r>
              <a:rPr lang="en-US" sz="1400" dirty="0"/>
              <a:t> </a:t>
            </a:r>
            <a:r>
              <a:rPr lang="en-US" sz="1400" dirty="0" err="1"/>
              <a:t>धोरणे</a:t>
            </a:r>
            <a:r>
              <a:rPr lang="en-US" sz="1400" dirty="0"/>
              <a:t>	</a:t>
            </a:r>
            <a:r>
              <a:rPr lang="en-US" sz="1400" dirty="0" err="1"/>
              <a:t>औद्योगिक</a:t>
            </a:r>
            <a:endParaRPr lang="en-IN" sz="1400" dirty="0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575E0619-0B71-A781-CCF8-F8E0C07C0C17}"/>
              </a:ext>
            </a:extLst>
          </p:cNvPr>
          <p:cNvCxnSpPr/>
          <p:nvPr/>
        </p:nvCxnSpPr>
        <p:spPr>
          <a:xfrm>
            <a:off x="6096000" y="1317812"/>
            <a:ext cx="0" cy="5109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A67991E-876C-BA78-9BD6-B4148D7A262C}"/>
              </a:ext>
            </a:extLst>
          </p:cNvPr>
          <p:cNvCxnSpPr/>
          <p:nvPr/>
        </p:nvCxnSpPr>
        <p:spPr>
          <a:xfrm>
            <a:off x="1004047" y="1792939"/>
            <a:ext cx="10085294" cy="717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4A9CE8D5-997E-DE9B-41B0-806CC3749185}"/>
              </a:ext>
            </a:extLst>
          </p:cNvPr>
          <p:cNvCxnSpPr/>
          <p:nvPr/>
        </p:nvCxnSpPr>
        <p:spPr>
          <a:xfrm>
            <a:off x="1004043" y="1783976"/>
            <a:ext cx="0" cy="5109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413D39EC-FB4B-B4F4-5C96-0D91B47402DD}"/>
              </a:ext>
            </a:extLst>
          </p:cNvPr>
          <p:cNvCxnSpPr/>
          <p:nvPr/>
        </p:nvCxnSpPr>
        <p:spPr>
          <a:xfrm>
            <a:off x="2886636" y="1810870"/>
            <a:ext cx="0" cy="5109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DB3E71AD-C955-D714-06AC-D745A27992F4}"/>
              </a:ext>
            </a:extLst>
          </p:cNvPr>
          <p:cNvCxnSpPr/>
          <p:nvPr/>
        </p:nvCxnSpPr>
        <p:spPr>
          <a:xfrm>
            <a:off x="4948519" y="1810868"/>
            <a:ext cx="0" cy="5109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BE81BDF5-F09B-7407-4B7A-8E12B6884763}"/>
              </a:ext>
            </a:extLst>
          </p:cNvPr>
          <p:cNvCxnSpPr/>
          <p:nvPr/>
        </p:nvCxnSpPr>
        <p:spPr>
          <a:xfrm>
            <a:off x="8955740" y="1846728"/>
            <a:ext cx="0" cy="5109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2D5361F5-79D3-ADE5-479B-6B83ABF17A11}"/>
              </a:ext>
            </a:extLst>
          </p:cNvPr>
          <p:cNvCxnSpPr/>
          <p:nvPr/>
        </p:nvCxnSpPr>
        <p:spPr>
          <a:xfrm>
            <a:off x="6911789" y="1828797"/>
            <a:ext cx="0" cy="5109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974FA0A9-73E0-8AF4-9141-D67E6C58AC7C}"/>
              </a:ext>
            </a:extLst>
          </p:cNvPr>
          <p:cNvCxnSpPr/>
          <p:nvPr/>
        </p:nvCxnSpPr>
        <p:spPr>
          <a:xfrm>
            <a:off x="11080379" y="1855693"/>
            <a:ext cx="0" cy="5109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FEBFDAC8-79DD-56B9-C141-E2C66435C521}"/>
              </a:ext>
            </a:extLst>
          </p:cNvPr>
          <p:cNvSpPr txBox="1">
            <a:spLocks/>
          </p:cNvSpPr>
          <p:nvPr/>
        </p:nvSpPr>
        <p:spPr>
          <a:xfrm>
            <a:off x="385483" y="2752165"/>
            <a:ext cx="11286555" cy="510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400" dirty="0" err="1"/>
              <a:t>धोरण</a:t>
            </a:r>
            <a:r>
              <a:rPr lang="en-US" sz="1400" dirty="0"/>
              <a:t>		 </a:t>
            </a:r>
            <a:r>
              <a:rPr lang="en-US" sz="1400" dirty="0" err="1"/>
              <a:t>परवाना</a:t>
            </a:r>
            <a:r>
              <a:rPr lang="en-US" sz="1400" dirty="0"/>
              <a:t> </a:t>
            </a:r>
            <a:r>
              <a:rPr lang="en-US" sz="1400" dirty="0" err="1"/>
              <a:t>धोरण</a:t>
            </a:r>
            <a:r>
              <a:rPr lang="en-US" sz="1400" dirty="0"/>
              <a:t>	</a:t>
            </a:r>
            <a:r>
              <a:rPr lang="en-US" sz="1400" dirty="0" err="1"/>
              <a:t>गटात</a:t>
            </a:r>
            <a:r>
              <a:rPr lang="en-US" sz="1400" dirty="0"/>
              <a:t> </a:t>
            </a:r>
            <a:r>
              <a:rPr lang="en-US" sz="1400" dirty="0" err="1"/>
              <a:t>वर्गीकरण</a:t>
            </a:r>
            <a:r>
              <a:rPr lang="en-US" sz="1400" dirty="0"/>
              <a:t>		1971	                  1980, 1985, 1986	</a:t>
            </a:r>
            <a:r>
              <a:rPr lang="en-US" sz="1400" dirty="0" err="1"/>
              <a:t>धोरण</a:t>
            </a:r>
            <a:r>
              <a:rPr lang="en-US" sz="1400" dirty="0"/>
              <a:t> 1991</a:t>
            </a:r>
            <a:endParaRPr lang="en-IN" sz="1400" dirty="0"/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65A5B7BE-F75A-F2D8-D9E4-9275F7E9AE0E}"/>
              </a:ext>
            </a:extLst>
          </p:cNvPr>
          <p:cNvCxnSpPr>
            <a:cxnSpLocks/>
          </p:cNvCxnSpPr>
          <p:nvPr/>
        </p:nvCxnSpPr>
        <p:spPr>
          <a:xfrm>
            <a:off x="7987553" y="1837757"/>
            <a:ext cx="0" cy="18198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1B24C7B4-EBE3-1119-3B24-97B00C193E68}"/>
              </a:ext>
            </a:extLst>
          </p:cNvPr>
          <p:cNvSpPr txBox="1"/>
          <p:nvPr/>
        </p:nvSpPr>
        <p:spPr>
          <a:xfrm>
            <a:off x="7243482" y="3953435"/>
            <a:ext cx="152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/>
              <a:t>औद्योगिक</a:t>
            </a:r>
            <a:r>
              <a:rPr lang="en-US" sz="1400" dirty="0"/>
              <a:t> </a:t>
            </a:r>
            <a:r>
              <a:rPr lang="en-US" sz="1400" dirty="0" err="1"/>
              <a:t>धोरण</a:t>
            </a:r>
            <a:r>
              <a:rPr lang="en-US" sz="1400" dirty="0"/>
              <a:t> 1972</a:t>
            </a:r>
            <a:endParaRPr lang="en-IN" sz="1400" dirty="0"/>
          </a:p>
        </p:txBody>
      </p:sp>
    </p:spTree>
    <p:extLst>
      <p:ext uri="{BB962C8B-B14F-4D97-AF65-F5344CB8AC3E}">
        <p14:creationId xmlns:p14="http://schemas.microsoft.com/office/powerpoint/2010/main" val="298217926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187418-8864-0EC4-6C1E-0E05882D95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8583"/>
            <a:ext cx="10515600" cy="961651"/>
          </a:xfrm>
        </p:spPr>
        <p:txBody>
          <a:bodyPr>
            <a:noAutofit/>
          </a:bodyPr>
          <a:lstStyle/>
          <a:p>
            <a:r>
              <a:rPr lang="en-US" sz="2800" dirty="0" err="1"/>
              <a:t>राष्ट्रीय</a:t>
            </a:r>
            <a:r>
              <a:rPr lang="en-US" sz="2800" dirty="0"/>
              <a:t> </a:t>
            </a:r>
            <a:r>
              <a:rPr lang="en-US" sz="2800" dirty="0" err="1"/>
              <a:t>उत्पादन</a:t>
            </a:r>
            <a:r>
              <a:rPr lang="en-US" sz="2800" dirty="0"/>
              <a:t> </a:t>
            </a:r>
            <a:r>
              <a:rPr lang="en-US" sz="2800" dirty="0" err="1"/>
              <a:t>धोरण</a:t>
            </a:r>
            <a:r>
              <a:rPr lang="en-US" sz="2800" dirty="0"/>
              <a:t> 2011 – National Manufacturing Policy 2011</a:t>
            </a:r>
            <a:endParaRPr lang="en-IN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761F5C-AE0C-551A-9075-8C7E5412C4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72987"/>
            <a:ext cx="10515600" cy="5336430"/>
          </a:xfrm>
        </p:spPr>
        <p:txBody>
          <a:bodyPr numCol="2"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n-US" sz="2000" dirty="0" err="1"/>
              <a:t>जाहिर</a:t>
            </a:r>
            <a:r>
              <a:rPr lang="en-US" sz="2000" dirty="0"/>
              <a:t>: 4 </a:t>
            </a:r>
            <a:r>
              <a:rPr lang="en-US" sz="2000" dirty="0" err="1"/>
              <a:t>नोव्हेंबर</a:t>
            </a:r>
            <a:r>
              <a:rPr lang="en-US" sz="2000" dirty="0"/>
              <a:t> 2011</a:t>
            </a:r>
          </a:p>
          <a:p>
            <a:pPr>
              <a:lnSpc>
                <a:spcPct val="150000"/>
              </a:lnSpc>
            </a:pPr>
            <a:r>
              <a:rPr lang="en-US" sz="2000" dirty="0" err="1"/>
              <a:t>उद्देश</a:t>
            </a:r>
            <a:r>
              <a:rPr lang="en-US" sz="2000" dirty="0"/>
              <a:t>: </a:t>
            </a:r>
            <a:r>
              <a:rPr lang="en-US" sz="2000" dirty="0" err="1"/>
              <a:t>औद्योगिक</a:t>
            </a:r>
            <a:r>
              <a:rPr lang="en-US" sz="2000" dirty="0"/>
              <a:t> </a:t>
            </a:r>
            <a:r>
              <a:rPr lang="en-US" sz="2000" dirty="0" err="1"/>
              <a:t>क्षेत्रात</a:t>
            </a:r>
            <a:r>
              <a:rPr lang="en-US" sz="2000" dirty="0"/>
              <a:t> </a:t>
            </a:r>
            <a:r>
              <a:rPr lang="en-US" sz="2000" dirty="0" err="1"/>
              <a:t>गुणात्मक</a:t>
            </a:r>
            <a:r>
              <a:rPr lang="en-US" sz="2000" dirty="0"/>
              <a:t> व </a:t>
            </a:r>
            <a:r>
              <a:rPr lang="en-US" sz="2000" dirty="0" err="1"/>
              <a:t>संख्यात्मक</a:t>
            </a:r>
            <a:r>
              <a:rPr lang="en-US" sz="2000" dirty="0"/>
              <a:t> </a:t>
            </a:r>
            <a:r>
              <a:rPr lang="en-US" sz="2000" dirty="0" err="1"/>
              <a:t>वृध्दी</a:t>
            </a:r>
            <a:r>
              <a:rPr lang="en-US" sz="2000" dirty="0"/>
              <a:t> </a:t>
            </a:r>
            <a:r>
              <a:rPr lang="en-US" sz="2000" dirty="0" err="1"/>
              <a:t>घडवून</a:t>
            </a:r>
            <a:r>
              <a:rPr lang="en-US" sz="2000" dirty="0"/>
              <a:t> </a:t>
            </a:r>
            <a:r>
              <a:rPr lang="en-US" sz="2000" dirty="0" err="1"/>
              <a:t>आणणे</a:t>
            </a:r>
            <a:endParaRPr lang="en-US" sz="2000" dirty="0"/>
          </a:p>
          <a:p>
            <a:pPr>
              <a:lnSpc>
                <a:spcPct val="150000"/>
              </a:lnSpc>
            </a:pPr>
            <a:r>
              <a:rPr lang="en-US" sz="2000" dirty="0"/>
              <a:t>2022 </a:t>
            </a:r>
            <a:r>
              <a:rPr lang="en-US" sz="2000" dirty="0" err="1"/>
              <a:t>पर्यंत</a:t>
            </a:r>
            <a:r>
              <a:rPr lang="en-US" sz="2000" dirty="0"/>
              <a:t> 100 </a:t>
            </a:r>
            <a:r>
              <a:rPr lang="en-US" sz="2000" dirty="0" err="1"/>
              <a:t>मिलियन</a:t>
            </a:r>
            <a:r>
              <a:rPr lang="en-US" sz="2000" dirty="0"/>
              <a:t> (10 </a:t>
            </a:r>
            <a:r>
              <a:rPr lang="en-US" sz="2000" dirty="0" err="1"/>
              <a:t>कोटी</a:t>
            </a:r>
            <a:r>
              <a:rPr lang="en-US" sz="2000" dirty="0"/>
              <a:t>) </a:t>
            </a:r>
            <a:r>
              <a:rPr lang="en-US" sz="2000" dirty="0" err="1"/>
              <a:t>रोजगार</a:t>
            </a:r>
            <a:r>
              <a:rPr lang="en-US" sz="2000" dirty="0"/>
              <a:t> </a:t>
            </a:r>
            <a:r>
              <a:rPr lang="en-US" sz="2000" dirty="0" err="1"/>
              <a:t>निर्माण</a:t>
            </a:r>
            <a:r>
              <a:rPr lang="en-US" sz="2000" dirty="0"/>
              <a:t> </a:t>
            </a:r>
            <a:r>
              <a:rPr lang="en-US" sz="2000" dirty="0" err="1"/>
              <a:t>करणे</a:t>
            </a:r>
            <a:endParaRPr lang="en-US" sz="2000" dirty="0"/>
          </a:p>
          <a:p>
            <a:pPr>
              <a:lnSpc>
                <a:spcPct val="150000"/>
              </a:lnSpc>
            </a:pPr>
            <a:r>
              <a:rPr lang="en-US" sz="2000" dirty="0"/>
              <a:t>GDP </a:t>
            </a:r>
            <a:r>
              <a:rPr lang="en-US" sz="2000" dirty="0" err="1"/>
              <a:t>मध्ये</a:t>
            </a:r>
            <a:r>
              <a:rPr lang="en-US" sz="2000" dirty="0"/>
              <a:t> </a:t>
            </a:r>
            <a:r>
              <a:rPr lang="en-US" sz="2000" dirty="0" err="1"/>
              <a:t>उत्पादन</a:t>
            </a:r>
            <a:r>
              <a:rPr lang="en-US" sz="2000" dirty="0"/>
              <a:t> </a:t>
            </a:r>
            <a:r>
              <a:rPr lang="en-US" sz="2000" dirty="0" err="1"/>
              <a:t>क्षेत्राचा</a:t>
            </a:r>
            <a:r>
              <a:rPr lang="en-US" sz="2000" dirty="0"/>
              <a:t> </a:t>
            </a:r>
            <a:r>
              <a:rPr lang="en-US" sz="2000" dirty="0" err="1"/>
              <a:t>वाटा</a:t>
            </a:r>
            <a:r>
              <a:rPr lang="en-US" sz="2000" dirty="0"/>
              <a:t> 25 </a:t>
            </a:r>
            <a:r>
              <a:rPr lang="en-US" sz="2000" dirty="0" err="1"/>
              <a:t>टक्के</a:t>
            </a:r>
            <a:r>
              <a:rPr lang="en-US" sz="2000" dirty="0"/>
              <a:t> </a:t>
            </a:r>
            <a:r>
              <a:rPr lang="en-US" sz="2000" dirty="0" err="1"/>
              <a:t>करणे</a:t>
            </a:r>
            <a:endParaRPr lang="en-US" sz="2000" dirty="0"/>
          </a:p>
          <a:p>
            <a:pPr>
              <a:lnSpc>
                <a:spcPct val="150000"/>
              </a:lnSpc>
            </a:pPr>
            <a:r>
              <a:rPr lang="en-US" sz="2000" dirty="0" err="1"/>
              <a:t>कारखानदारी</a:t>
            </a:r>
            <a:r>
              <a:rPr lang="en-US" sz="2000" dirty="0"/>
              <a:t> </a:t>
            </a:r>
            <a:r>
              <a:rPr lang="en-US" sz="2000" dirty="0" err="1"/>
              <a:t>क्षेत्राचा</a:t>
            </a:r>
            <a:r>
              <a:rPr lang="en-US" sz="2000" dirty="0"/>
              <a:t> </a:t>
            </a:r>
            <a:r>
              <a:rPr lang="en-US" sz="2000" dirty="0" err="1"/>
              <a:t>मध्यावधी</a:t>
            </a:r>
            <a:r>
              <a:rPr lang="en-US" sz="2000" dirty="0"/>
              <a:t> </a:t>
            </a:r>
            <a:r>
              <a:rPr lang="en-US" sz="2000" dirty="0" err="1"/>
              <a:t>वार्षिक</a:t>
            </a:r>
            <a:r>
              <a:rPr lang="en-US" sz="2000" dirty="0"/>
              <a:t> </a:t>
            </a:r>
            <a:r>
              <a:rPr lang="en-US" sz="2000" dirty="0" err="1"/>
              <a:t>वृध्दिदर</a:t>
            </a:r>
            <a:r>
              <a:rPr lang="en-US" sz="2000" dirty="0"/>
              <a:t> 12 </a:t>
            </a:r>
            <a:r>
              <a:rPr lang="en-US" sz="2000" dirty="0" err="1"/>
              <a:t>ते</a:t>
            </a:r>
            <a:r>
              <a:rPr lang="en-US" sz="2000" dirty="0"/>
              <a:t> 14 </a:t>
            </a:r>
            <a:r>
              <a:rPr lang="en-US" sz="2000" dirty="0" err="1"/>
              <a:t>टक्के</a:t>
            </a:r>
            <a:r>
              <a:rPr lang="en-US" sz="2000" dirty="0"/>
              <a:t> </a:t>
            </a:r>
            <a:r>
              <a:rPr lang="en-US" sz="2000" dirty="0" err="1"/>
              <a:t>करणे</a:t>
            </a:r>
            <a:endParaRPr lang="en-US" sz="2000" dirty="0"/>
          </a:p>
          <a:p>
            <a:pPr>
              <a:lnSpc>
                <a:spcPct val="150000"/>
              </a:lnSpc>
            </a:pPr>
            <a:r>
              <a:rPr lang="en-US" sz="2000" dirty="0" err="1"/>
              <a:t>पर्यावरणे</a:t>
            </a:r>
            <a:r>
              <a:rPr lang="en-US" sz="2000" dirty="0"/>
              <a:t> </a:t>
            </a:r>
            <a:r>
              <a:rPr lang="en-US" sz="2000" dirty="0" err="1"/>
              <a:t>समतोलाचा</a:t>
            </a:r>
            <a:r>
              <a:rPr lang="en-US" sz="2000" dirty="0"/>
              <a:t> </a:t>
            </a:r>
            <a:r>
              <a:rPr lang="en-US" sz="2000" dirty="0" err="1"/>
              <a:t>विचार</a:t>
            </a:r>
            <a:r>
              <a:rPr lang="en-US" sz="2000" dirty="0"/>
              <a:t> </a:t>
            </a:r>
            <a:r>
              <a:rPr lang="en-US" sz="2000" dirty="0" err="1"/>
              <a:t>करुन</a:t>
            </a:r>
            <a:r>
              <a:rPr lang="en-US" sz="2000" dirty="0"/>
              <a:t> </a:t>
            </a:r>
            <a:r>
              <a:rPr lang="en-US" sz="2000" dirty="0" err="1"/>
              <a:t>शाश्वत</a:t>
            </a:r>
            <a:r>
              <a:rPr lang="en-US" sz="2000" dirty="0"/>
              <a:t> </a:t>
            </a:r>
            <a:r>
              <a:rPr lang="en-US" sz="2000" dirty="0" err="1"/>
              <a:t>विकासावर</a:t>
            </a:r>
            <a:r>
              <a:rPr lang="en-US" sz="2000" dirty="0"/>
              <a:t> </a:t>
            </a:r>
            <a:r>
              <a:rPr lang="en-US" sz="2000" dirty="0" err="1"/>
              <a:t>भर</a:t>
            </a:r>
            <a:r>
              <a:rPr lang="en-US" sz="2000" dirty="0"/>
              <a:t> </a:t>
            </a:r>
            <a:r>
              <a:rPr lang="en-US" sz="2000" dirty="0" err="1"/>
              <a:t>देणे</a:t>
            </a:r>
            <a:endParaRPr lang="en-US" sz="2000" dirty="0"/>
          </a:p>
          <a:p>
            <a:pPr>
              <a:lnSpc>
                <a:spcPct val="150000"/>
              </a:lnSpc>
            </a:pPr>
            <a:r>
              <a:rPr lang="en-US" sz="2000" dirty="0" err="1"/>
              <a:t>ग्रामीण</a:t>
            </a:r>
            <a:r>
              <a:rPr lang="en-US" sz="2000" dirty="0"/>
              <a:t> व </a:t>
            </a:r>
            <a:r>
              <a:rPr lang="en-US" sz="2000" dirty="0" err="1"/>
              <a:t>शहरी</a:t>
            </a:r>
            <a:r>
              <a:rPr lang="en-US" sz="2000" dirty="0"/>
              <a:t> </a:t>
            </a:r>
            <a:r>
              <a:rPr lang="en-US" sz="2000" dirty="0" err="1"/>
              <a:t>गरिबांमध्ये</a:t>
            </a:r>
            <a:r>
              <a:rPr lang="en-US" sz="2000" dirty="0"/>
              <a:t> </a:t>
            </a:r>
            <a:r>
              <a:rPr lang="en-US" sz="2000" dirty="0" err="1"/>
              <a:t>कौशल्य</a:t>
            </a:r>
            <a:r>
              <a:rPr lang="en-US" sz="2000" dirty="0"/>
              <a:t> </a:t>
            </a:r>
            <a:r>
              <a:rPr lang="en-US" sz="2000" dirty="0" err="1"/>
              <a:t>विकास</a:t>
            </a:r>
            <a:r>
              <a:rPr lang="en-US" sz="2000" dirty="0"/>
              <a:t> </a:t>
            </a:r>
            <a:r>
              <a:rPr lang="en-US" sz="2000" dirty="0" err="1"/>
              <a:t>करुन</a:t>
            </a:r>
            <a:r>
              <a:rPr lang="en-US" sz="2000" dirty="0"/>
              <a:t> </a:t>
            </a:r>
            <a:r>
              <a:rPr lang="en-US" sz="2000" dirty="0" err="1"/>
              <a:t>त्यांना</a:t>
            </a:r>
            <a:r>
              <a:rPr lang="en-US" sz="2000" dirty="0"/>
              <a:t> </a:t>
            </a:r>
            <a:r>
              <a:rPr lang="en-US" sz="2000" dirty="0" err="1"/>
              <a:t>कारखानदारी</a:t>
            </a:r>
            <a:r>
              <a:rPr lang="en-US" sz="2000" dirty="0"/>
              <a:t> </a:t>
            </a:r>
            <a:r>
              <a:rPr lang="en-US" sz="2000" dirty="0" err="1"/>
              <a:t>क्षेत्रात</a:t>
            </a:r>
            <a:r>
              <a:rPr lang="en-US" sz="2000" dirty="0"/>
              <a:t> </a:t>
            </a:r>
            <a:r>
              <a:rPr lang="en-US" sz="2000" dirty="0" err="1"/>
              <a:t>रोजगार</a:t>
            </a:r>
            <a:r>
              <a:rPr lang="en-US" sz="2000" dirty="0"/>
              <a:t> </a:t>
            </a:r>
            <a:r>
              <a:rPr lang="en-US" sz="2000" dirty="0" err="1"/>
              <a:t>देणे</a:t>
            </a:r>
            <a:endParaRPr lang="en-US" sz="2000" dirty="0"/>
          </a:p>
          <a:p>
            <a:pPr>
              <a:lnSpc>
                <a:spcPct val="150000"/>
              </a:lnSpc>
            </a:pPr>
            <a:r>
              <a:rPr lang="en-US" sz="2000" dirty="0" err="1"/>
              <a:t>उत्पादन</a:t>
            </a:r>
            <a:r>
              <a:rPr lang="en-US" sz="2000" dirty="0"/>
              <a:t> </a:t>
            </a:r>
            <a:r>
              <a:rPr lang="en-US" sz="2000" dirty="0" err="1"/>
              <a:t>क्षेत्राची</a:t>
            </a:r>
            <a:r>
              <a:rPr lang="en-US" sz="2000" dirty="0"/>
              <a:t> </a:t>
            </a:r>
            <a:r>
              <a:rPr lang="en-US" sz="2000" dirty="0" err="1"/>
              <a:t>गुणवत्ता</a:t>
            </a:r>
            <a:r>
              <a:rPr lang="en-US" sz="2000" dirty="0"/>
              <a:t> </a:t>
            </a:r>
            <a:r>
              <a:rPr lang="en-US" sz="2000" dirty="0" err="1"/>
              <a:t>वाढवणे</a:t>
            </a:r>
            <a:r>
              <a:rPr lang="en-US" sz="2000" dirty="0"/>
              <a:t> व </a:t>
            </a:r>
            <a:r>
              <a:rPr lang="en-US" sz="2000" dirty="0" err="1"/>
              <a:t>तंत्राज्ञानाचा</a:t>
            </a:r>
            <a:r>
              <a:rPr lang="en-US" sz="2000" dirty="0"/>
              <a:t> </a:t>
            </a:r>
            <a:r>
              <a:rPr lang="en-US" sz="2000" dirty="0" err="1"/>
              <a:t>विकास</a:t>
            </a:r>
            <a:r>
              <a:rPr lang="en-US" sz="2000" dirty="0"/>
              <a:t> </a:t>
            </a:r>
            <a:r>
              <a:rPr lang="en-US" sz="2000" dirty="0" err="1"/>
              <a:t>करणे</a:t>
            </a:r>
            <a:endParaRPr lang="en-US" sz="2000" dirty="0"/>
          </a:p>
          <a:p>
            <a:pPr>
              <a:lnSpc>
                <a:spcPct val="150000"/>
              </a:lnSpc>
            </a:pPr>
            <a:r>
              <a:rPr lang="en-US" sz="2000" dirty="0" err="1"/>
              <a:t>जागतिक</a:t>
            </a:r>
            <a:r>
              <a:rPr lang="en-US" sz="2000" dirty="0"/>
              <a:t> </a:t>
            </a:r>
            <a:r>
              <a:rPr lang="en-US" sz="2000" dirty="0" err="1"/>
              <a:t>स्पर्धेत</a:t>
            </a:r>
            <a:r>
              <a:rPr lang="en-US" sz="2000" dirty="0"/>
              <a:t> </a:t>
            </a:r>
            <a:r>
              <a:rPr lang="en-US" sz="2000" dirty="0" err="1"/>
              <a:t>भारतीय</a:t>
            </a:r>
            <a:r>
              <a:rPr lang="en-US" sz="2000" dirty="0"/>
              <a:t> </a:t>
            </a:r>
            <a:r>
              <a:rPr lang="en-US" sz="2000" dirty="0" err="1"/>
              <a:t>उद्योगधंदे</a:t>
            </a:r>
            <a:r>
              <a:rPr lang="en-US" sz="2000" dirty="0"/>
              <a:t> </a:t>
            </a:r>
            <a:r>
              <a:rPr lang="en-US" sz="2000" dirty="0" err="1"/>
              <a:t>टिकविण्यासाठी</a:t>
            </a:r>
            <a:r>
              <a:rPr lang="en-US" sz="2000" dirty="0"/>
              <a:t> </a:t>
            </a:r>
            <a:r>
              <a:rPr lang="en-US" sz="2000" dirty="0" err="1"/>
              <a:t>धोरण</a:t>
            </a:r>
            <a:r>
              <a:rPr lang="en-US" sz="2000" dirty="0"/>
              <a:t> </a:t>
            </a:r>
            <a:r>
              <a:rPr lang="en-US" sz="2000" dirty="0" err="1"/>
              <a:t>आखणे</a:t>
            </a:r>
            <a:endParaRPr lang="en-IN" sz="2000" dirty="0"/>
          </a:p>
          <a:p>
            <a:pPr>
              <a:lnSpc>
                <a:spcPct val="150000"/>
              </a:lnSpc>
            </a:pPr>
            <a:r>
              <a:rPr lang="en-IN" sz="2000" dirty="0" err="1"/>
              <a:t>उद्दिष्ट्ये</a:t>
            </a:r>
            <a:r>
              <a:rPr lang="en-IN" sz="2000" dirty="0"/>
              <a:t>:</a:t>
            </a:r>
          </a:p>
          <a:p>
            <a:pPr marL="971550" lvl="1" indent="-514350">
              <a:lnSpc>
                <a:spcPct val="150000"/>
              </a:lnSpc>
              <a:buFont typeface="+mj-lt"/>
              <a:buAutoNum type="arabicPeriod"/>
            </a:pPr>
            <a:r>
              <a:rPr lang="en-IN" sz="1800" dirty="0" err="1"/>
              <a:t>तांत्रिक</a:t>
            </a:r>
            <a:r>
              <a:rPr lang="en-IN" sz="1800" dirty="0"/>
              <a:t>: </a:t>
            </a:r>
            <a:r>
              <a:rPr lang="en-IN" sz="1800" dirty="0" err="1"/>
              <a:t>संपादन</a:t>
            </a:r>
            <a:r>
              <a:rPr lang="en-IN" sz="1800" dirty="0"/>
              <a:t> व </a:t>
            </a:r>
            <a:r>
              <a:rPr lang="en-IN" sz="1800" dirty="0" err="1"/>
              <a:t>विकास</a:t>
            </a:r>
            <a:r>
              <a:rPr lang="en-IN" sz="1800" dirty="0"/>
              <a:t> </a:t>
            </a:r>
            <a:r>
              <a:rPr lang="en-IN" sz="1800" dirty="0" err="1"/>
              <a:t>निधीची</a:t>
            </a:r>
            <a:r>
              <a:rPr lang="en-IN" sz="1800" dirty="0"/>
              <a:t> (TADF) </a:t>
            </a:r>
            <a:r>
              <a:rPr lang="en-IN" sz="1800" dirty="0" err="1"/>
              <a:t>स्थापना</a:t>
            </a:r>
            <a:endParaRPr lang="en-IN" sz="1800" dirty="0"/>
          </a:p>
          <a:p>
            <a:pPr marL="971550" lvl="1" indent="-514350">
              <a:lnSpc>
                <a:spcPct val="150000"/>
              </a:lnSpc>
              <a:buFont typeface="+mj-lt"/>
              <a:buAutoNum type="arabicPeriod"/>
            </a:pPr>
            <a:r>
              <a:rPr lang="en-IN" sz="1800" dirty="0" err="1"/>
              <a:t>तरुणांच्या</a:t>
            </a:r>
            <a:r>
              <a:rPr lang="en-IN" sz="1800" dirty="0"/>
              <a:t> </a:t>
            </a:r>
            <a:r>
              <a:rPr lang="en-IN" sz="1800" dirty="0" err="1"/>
              <a:t>कौशल्य</a:t>
            </a:r>
            <a:r>
              <a:rPr lang="en-IN" sz="1800" dirty="0"/>
              <a:t> </a:t>
            </a:r>
            <a:r>
              <a:rPr lang="en-IN" sz="1800" dirty="0" err="1"/>
              <a:t>विकासास</a:t>
            </a:r>
            <a:r>
              <a:rPr lang="en-IN" sz="1800" dirty="0"/>
              <a:t> </a:t>
            </a:r>
            <a:r>
              <a:rPr lang="en-IN" sz="1800" dirty="0" err="1"/>
              <a:t>चालना</a:t>
            </a:r>
            <a:endParaRPr lang="en-IN" sz="1800" dirty="0"/>
          </a:p>
          <a:p>
            <a:pPr marL="971550" lvl="1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 err="1"/>
              <a:t>एकल</a:t>
            </a:r>
            <a:r>
              <a:rPr lang="en-US" sz="1800" dirty="0"/>
              <a:t> </a:t>
            </a:r>
            <a:r>
              <a:rPr lang="en-US" sz="1800" dirty="0" err="1"/>
              <a:t>खिडकी</a:t>
            </a:r>
            <a:r>
              <a:rPr lang="en-US" sz="1800" dirty="0"/>
              <a:t> </a:t>
            </a:r>
            <a:r>
              <a:rPr lang="en-US" sz="1800" dirty="0" err="1"/>
              <a:t>अग्रक्रम</a:t>
            </a:r>
            <a:r>
              <a:rPr lang="en-US" sz="1800" dirty="0"/>
              <a:t> </a:t>
            </a:r>
            <a:r>
              <a:rPr lang="en-US" sz="1800" dirty="0" err="1"/>
              <a:t>योजना</a:t>
            </a:r>
            <a:r>
              <a:rPr lang="en-US" sz="1800" dirty="0"/>
              <a:t> </a:t>
            </a:r>
            <a:r>
              <a:rPr lang="en-US" sz="1800" dirty="0" err="1"/>
              <a:t>सुरु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38353906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ECEFBC-130B-980B-DE35-14AB128834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मेक</a:t>
            </a:r>
            <a:r>
              <a:rPr lang="en-US" dirty="0"/>
              <a:t> </a:t>
            </a:r>
            <a:r>
              <a:rPr lang="en-US" dirty="0" err="1"/>
              <a:t>इन</a:t>
            </a:r>
            <a:r>
              <a:rPr lang="en-US" dirty="0"/>
              <a:t> </a:t>
            </a:r>
            <a:r>
              <a:rPr lang="en-US" dirty="0" err="1"/>
              <a:t>इंडिया</a:t>
            </a:r>
            <a:r>
              <a:rPr lang="en-US" dirty="0"/>
              <a:t>: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BC57ED-D216-4521-31C2-073CAA5B4F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lnSpc>
                <a:spcPct val="150000"/>
              </a:lnSpc>
            </a:pPr>
            <a:r>
              <a:rPr lang="en-US" sz="2000" dirty="0" err="1"/>
              <a:t>सुरुवात</a:t>
            </a:r>
            <a:r>
              <a:rPr lang="en-US" sz="2000" dirty="0"/>
              <a:t>: 25 </a:t>
            </a:r>
            <a:r>
              <a:rPr lang="en-US" sz="2000" dirty="0" err="1"/>
              <a:t>सप्टेंबर</a:t>
            </a:r>
            <a:r>
              <a:rPr lang="en-US" sz="2000" dirty="0"/>
              <a:t>, 2014</a:t>
            </a:r>
          </a:p>
          <a:p>
            <a:pPr algn="just">
              <a:lnSpc>
                <a:spcPct val="150000"/>
              </a:lnSpc>
            </a:pPr>
            <a:r>
              <a:rPr lang="en-US" sz="2000" dirty="0" err="1"/>
              <a:t>उद्देश</a:t>
            </a:r>
            <a:r>
              <a:rPr lang="en-US" sz="2000" dirty="0"/>
              <a:t>: </a:t>
            </a:r>
            <a:r>
              <a:rPr lang="en-US" sz="2000" dirty="0" err="1"/>
              <a:t>भारत</a:t>
            </a:r>
            <a:r>
              <a:rPr lang="en-US" sz="2000" dirty="0"/>
              <a:t> </a:t>
            </a:r>
            <a:r>
              <a:rPr lang="en-US" sz="2000" dirty="0" err="1"/>
              <a:t>हे</a:t>
            </a:r>
            <a:r>
              <a:rPr lang="en-US" sz="2000" dirty="0"/>
              <a:t> </a:t>
            </a:r>
            <a:r>
              <a:rPr lang="en-US" sz="2000" dirty="0" err="1"/>
              <a:t>जागतिक</a:t>
            </a:r>
            <a:r>
              <a:rPr lang="en-US" sz="2000" dirty="0"/>
              <a:t> </a:t>
            </a:r>
            <a:r>
              <a:rPr lang="en-US" sz="2000" dirty="0" err="1"/>
              <a:t>उत्पादनाचे</a:t>
            </a:r>
            <a:r>
              <a:rPr lang="en-US" sz="2000" dirty="0"/>
              <a:t> </a:t>
            </a:r>
            <a:r>
              <a:rPr lang="en-US" sz="2000" dirty="0" err="1"/>
              <a:t>केंद्रस्थान</a:t>
            </a:r>
            <a:r>
              <a:rPr lang="en-US" sz="2000" dirty="0"/>
              <a:t> </a:t>
            </a:r>
            <a:r>
              <a:rPr lang="en-US" sz="2000" dirty="0" err="1"/>
              <a:t>करणे</a:t>
            </a:r>
            <a:endParaRPr lang="en-US" sz="2000" dirty="0"/>
          </a:p>
          <a:p>
            <a:pPr algn="just">
              <a:lnSpc>
                <a:spcPct val="150000"/>
              </a:lnSpc>
            </a:pPr>
            <a:r>
              <a:rPr lang="en-US" sz="2000" dirty="0" err="1"/>
              <a:t>मेक</a:t>
            </a:r>
            <a:r>
              <a:rPr lang="en-US" sz="2000" dirty="0"/>
              <a:t> </a:t>
            </a:r>
            <a:r>
              <a:rPr lang="en-US" sz="2000" dirty="0" err="1"/>
              <a:t>इन</a:t>
            </a:r>
            <a:r>
              <a:rPr lang="en-US" sz="2000" dirty="0"/>
              <a:t> </a:t>
            </a:r>
            <a:r>
              <a:rPr lang="en-US" sz="2000" dirty="0" err="1"/>
              <a:t>इंडिया</a:t>
            </a:r>
            <a:r>
              <a:rPr lang="en-US" sz="2000" dirty="0"/>
              <a:t> </a:t>
            </a:r>
            <a:r>
              <a:rPr lang="en-US" sz="2000" dirty="0" err="1"/>
              <a:t>अंतर्गत</a:t>
            </a:r>
            <a:r>
              <a:rPr lang="en-US" sz="2000" dirty="0"/>
              <a:t> 13 </a:t>
            </a:r>
            <a:r>
              <a:rPr lang="en-US" sz="2000" dirty="0" err="1"/>
              <a:t>ते</a:t>
            </a:r>
            <a:r>
              <a:rPr lang="en-US" sz="2000" dirty="0"/>
              <a:t> 18 </a:t>
            </a:r>
            <a:r>
              <a:rPr lang="en-US" sz="2000" dirty="0" err="1"/>
              <a:t>फेब्रुवारी</a:t>
            </a:r>
            <a:r>
              <a:rPr lang="en-US" sz="2000" dirty="0"/>
              <a:t> 2016 </a:t>
            </a:r>
            <a:r>
              <a:rPr lang="en-US" sz="2000" dirty="0" err="1"/>
              <a:t>दरम्यान</a:t>
            </a:r>
            <a:r>
              <a:rPr lang="en-US" sz="2000" dirty="0"/>
              <a:t> </a:t>
            </a:r>
            <a:r>
              <a:rPr lang="en-US" sz="2000" dirty="0" err="1"/>
              <a:t>मुंबईत</a:t>
            </a:r>
            <a:r>
              <a:rPr lang="en-US" sz="2000" dirty="0"/>
              <a:t> </a:t>
            </a:r>
            <a:r>
              <a:rPr lang="en-US" sz="2000" dirty="0" err="1"/>
              <a:t>मेक</a:t>
            </a:r>
            <a:r>
              <a:rPr lang="en-US" sz="2000" dirty="0"/>
              <a:t> </a:t>
            </a:r>
            <a:r>
              <a:rPr lang="en-US" sz="2000" dirty="0" err="1"/>
              <a:t>इन</a:t>
            </a:r>
            <a:r>
              <a:rPr lang="en-US" sz="2000" dirty="0"/>
              <a:t> </a:t>
            </a:r>
            <a:r>
              <a:rPr lang="en-US" sz="2000" dirty="0" err="1"/>
              <a:t>इंडीया</a:t>
            </a:r>
            <a:r>
              <a:rPr lang="en-US" sz="2000" dirty="0"/>
              <a:t> </a:t>
            </a:r>
            <a:r>
              <a:rPr lang="en-US" sz="2000" dirty="0" err="1"/>
              <a:t>सप्ताहाचे</a:t>
            </a:r>
            <a:r>
              <a:rPr lang="en-US" sz="2000" dirty="0"/>
              <a:t> </a:t>
            </a:r>
            <a:r>
              <a:rPr lang="en-US" sz="2000" dirty="0" err="1"/>
              <a:t>आयोजन</a:t>
            </a:r>
            <a:endParaRPr lang="en-US" sz="2000" dirty="0"/>
          </a:p>
          <a:p>
            <a:pPr algn="just">
              <a:lnSpc>
                <a:spcPct val="150000"/>
              </a:lnSpc>
            </a:pPr>
            <a:r>
              <a:rPr lang="en-US" sz="2000" dirty="0" err="1"/>
              <a:t>उद्योगाचे</a:t>
            </a:r>
            <a:r>
              <a:rPr lang="en-US" sz="2000" dirty="0"/>
              <a:t> </a:t>
            </a:r>
            <a:r>
              <a:rPr lang="en-US" sz="2000" dirty="0" err="1"/>
              <a:t>वर्गीकरण</a:t>
            </a:r>
            <a:r>
              <a:rPr lang="en-US" sz="2000" dirty="0"/>
              <a:t> </a:t>
            </a:r>
            <a:r>
              <a:rPr lang="en-US" sz="2000" dirty="0" err="1"/>
              <a:t>उद्योगाचे</a:t>
            </a:r>
            <a:r>
              <a:rPr lang="en-US" sz="2000" dirty="0"/>
              <a:t> </a:t>
            </a:r>
            <a:r>
              <a:rPr lang="en-US" sz="2000" dirty="0" err="1"/>
              <a:t>मालकीच्या</a:t>
            </a:r>
            <a:r>
              <a:rPr lang="en-US" sz="2000" dirty="0"/>
              <a:t> </a:t>
            </a:r>
            <a:r>
              <a:rPr lang="en-US" sz="2000" dirty="0" err="1"/>
              <a:t>आधारावर</a:t>
            </a:r>
            <a:endParaRPr lang="en-US" sz="2000" dirty="0"/>
          </a:p>
          <a:p>
            <a:pPr marL="971550" lvl="1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IN" sz="1800" dirty="0" err="1"/>
              <a:t>सार्वजनिक</a:t>
            </a:r>
            <a:r>
              <a:rPr lang="en-IN" sz="1800" dirty="0"/>
              <a:t> </a:t>
            </a:r>
            <a:r>
              <a:rPr lang="en-IN" sz="1800" dirty="0" err="1"/>
              <a:t>क्षेत्रातील</a:t>
            </a:r>
            <a:r>
              <a:rPr lang="en-IN" sz="1800" dirty="0"/>
              <a:t> </a:t>
            </a:r>
            <a:r>
              <a:rPr lang="en-IN" sz="1800" dirty="0" err="1"/>
              <a:t>उपक्रम</a:t>
            </a:r>
            <a:r>
              <a:rPr lang="en-IN" sz="1800" dirty="0"/>
              <a:t> : </a:t>
            </a:r>
            <a:r>
              <a:rPr lang="en-IN" sz="1800" dirty="0" err="1"/>
              <a:t>भारत</a:t>
            </a:r>
            <a:r>
              <a:rPr lang="en-IN" sz="1800" dirty="0"/>
              <a:t> </a:t>
            </a:r>
            <a:r>
              <a:rPr lang="en-IN" sz="1800" dirty="0" err="1"/>
              <a:t>सरकारची</a:t>
            </a:r>
            <a:r>
              <a:rPr lang="en-IN" sz="1800" dirty="0"/>
              <a:t> 5 </a:t>
            </a:r>
            <a:r>
              <a:rPr lang="en-IN" sz="1800" dirty="0" err="1"/>
              <a:t>टक्क्यांपेक्षा</a:t>
            </a:r>
            <a:r>
              <a:rPr lang="en-IN" sz="1800" dirty="0"/>
              <a:t> </a:t>
            </a:r>
            <a:r>
              <a:rPr lang="en-IN" sz="1800" dirty="0" err="1"/>
              <a:t>जास्त</a:t>
            </a:r>
            <a:r>
              <a:rPr lang="en-IN" sz="1800" dirty="0"/>
              <a:t> </a:t>
            </a:r>
            <a:r>
              <a:rPr lang="en-IN" sz="1800" dirty="0" err="1"/>
              <a:t>किंवा</a:t>
            </a:r>
            <a:r>
              <a:rPr lang="en-IN" sz="1800" dirty="0"/>
              <a:t> </a:t>
            </a:r>
            <a:r>
              <a:rPr lang="en-IN" sz="1800" dirty="0" err="1"/>
              <a:t>संपूर्ण</a:t>
            </a:r>
            <a:r>
              <a:rPr lang="en-IN" sz="1800" dirty="0"/>
              <a:t> </a:t>
            </a:r>
            <a:r>
              <a:rPr lang="en-IN" sz="1800" dirty="0" err="1"/>
              <a:t>भागीदारी</a:t>
            </a:r>
            <a:endParaRPr lang="en-IN" sz="1800" dirty="0"/>
          </a:p>
          <a:p>
            <a:pPr marL="971550" lvl="1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IN" sz="1800" dirty="0" err="1"/>
              <a:t>खाजगी</a:t>
            </a:r>
            <a:r>
              <a:rPr lang="en-IN" sz="1800" dirty="0"/>
              <a:t> </a:t>
            </a:r>
            <a:r>
              <a:rPr lang="en-IN" sz="1800" dirty="0" err="1"/>
              <a:t>क्षेत्रातील</a:t>
            </a:r>
            <a:r>
              <a:rPr lang="en-IN" sz="1800" dirty="0"/>
              <a:t> </a:t>
            </a:r>
            <a:r>
              <a:rPr lang="en-IN" sz="1800" dirty="0" err="1"/>
              <a:t>उपक्रम</a:t>
            </a:r>
            <a:r>
              <a:rPr lang="en-IN" sz="1800" dirty="0"/>
              <a:t> : </a:t>
            </a:r>
            <a:r>
              <a:rPr lang="en-IN" sz="1800" dirty="0" err="1"/>
              <a:t>संपूर्ण</a:t>
            </a:r>
            <a:r>
              <a:rPr lang="en-IN" sz="1800" dirty="0"/>
              <a:t> </a:t>
            </a:r>
            <a:r>
              <a:rPr lang="en-IN" sz="1800" dirty="0" err="1"/>
              <a:t>मालकी</a:t>
            </a:r>
            <a:r>
              <a:rPr lang="en-IN" sz="1800" dirty="0"/>
              <a:t> </a:t>
            </a:r>
            <a:r>
              <a:rPr lang="en-IN" sz="1800" dirty="0" err="1"/>
              <a:t>खाजगी</a:t>
            </a:r>
            <a:r>
              <a:rPr lang="en-IN" sz="1800" dirty="0"/>
              <a:t> </a:t>
            </a:r>
            <a:r>
              <a:rPr lang="en-IN" sz="1800" dirty="0" err="1"/>
              <a:t>व्यक्ती</a:t>
            </a:r>
            <a:r>
              <a:rPr lang="en-IN" sz="1800" dirty="0"/>
              <a:t> </a:t>
            </a:r>
            <a:r>
              <a:rPr lang="en-IN" sz="1800" dirty="0" err="1"/>
              <a:t>किंवा</a:t>
            </a:r>
            <a:r>
              <a:rPr lang="en-IN" sz="1800" dirty="0"/>
              <a:t> </a:t>
            </a:r>
            <a:r>
              <a:rPr lang="en-IN" sz="1800" dirty="0" err="1"/>
              <a:t>व्यक्तीसमूहाकडे</a:t>
            </a:r>
            <a:endParaRPr lang="en-IN" sz="1800" dirty="0"/>
          </a:p>
          <a:p>
            <a:pPr marL="971550" lvl="1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IN" sz="1800" dirty="0" err="1"/>
              <a:t>संयुक्त</a:t>
            </a:r>
            <a:r>
              <a:rPr lang="en-IN" sz="1800" dirty="0"/>
              <a:t> </a:t>
            </a:r>
            <a:r>
              <a:rPr lang="en-IN" sz="1800" dirty="0" err="1"/>
              <a:t>क्षेत्रातील</a:t>
            </a:r>
            <a:r>
              <a:rPr lang="en-IN" sz="1800" dirty="0"/>
              <a:t> </a:t>
            </a:r>
            <a:r>
              <a:rPr lang="en-IN" sz="1800" dirty="0" err="1"/>
              <a:t>उपक्रम</a:t>
            </a:r>
            <a:r>
              <a:rPr lang="en-IN" sz="1800" dirty="0"/>
              <a:t> : </a:t>
            </a:r>
            <a:r>
              <a:rPr lang="en-IN" sz="1800" dirty="0" err="1"/>
              <a:t>काही</a:t>
            </a:r>
            <a:r>
              <a:rPr lang="en-IN" sz="1800" dirty="0"/>
              <a:t> </a:t>
            </a:r>
            <a:r>
              <a:rPr lang="en-IN" sz="1800" dirty="0" err="1"/>
              <a:t>प्रमाणात</a:t>
            </a:r>
            <a:r>
              <a:rPr lang="en-IN" sz="1800" dirty="0"/>
              <a:t> </a:t>
            </a:r>
            <a:r>
              <a:rPr lang="en-IN" sz="1800" dirty="0" err="1"/>
              <a:t>मालकी</a:t>
            </a:r>
            <a:r>
              <a:rPr lang="en-IN" sz="1800" dirty="0"/>
              <a:t> </a:t>
            </a:r>
            <a:r>
              <a:rPr lang="en-IN" sz="1800" dirty="0" err="1"/>
              <a:t>खाजगी</a:t>
            </a:r>
            <a:r>
              <a:rPr lang="en-IN" sz="1800" dirty="0"/>
              <a:t> </a:t>
            </a:r>
            <a:r>
              <a:rPr lang="en-IN" sz="1800" dirty="0" err="1"/>
              <a:t>व्यक्तींकडे</a:t>
            </a:r>
            <a:r>
              <a:rPr lang="en-IN" sz="1800" dirty="0"/>
              <a:t> व </a:t>
            </a:r>
            <a:r>
              <a:rPr lang="en-IN" sz="1800" dirty="0" err="1"/>
              <a:t>सरकारकडे</a:t>
            </a:r>
            <a:r>
              <a:rPr lang="en-IN" sz="1800" dirty="0"/>
              <a:t> </a:t>
            </a:r>
            <a:r>
              <a:rPr lang="en-IN" sz="1800" dirty="0" err="1"/>
              <a:t>असते</a:t>
            </a:r>
            <a:endParaRPr lang="en-IN" sz="1800" dirty="0"/>
          </a:p>
          <a:p>
            <a:pPr algn="just">
              <a:lnSpc>
                <a:spcPct val="150000"/>
              </a:lnSpc>
            </a:pPr>
            <a:r>
              <a:rPr lang="en-IN" sz="2000" dirty="0" err="1"/>
              <a:t>सरकार</a:t>
            </a:r>
            <a:r>
              <a:rPr lang="en-IN" sz="2000" dirty="0"/>
              <a:t> व </a:t>
            </a:r>
            <a:r>
              <a:rPr lang="en-IN" sz="2000" dirty="0" err="1"/>
              <a:t>खाजगी</a:t>
            </a:r>
            <a:r>
              <a:rPr lang="en-IN" sz="2000" dirty="0"/>
              <a:t> </a:t>
            </a:r>
            <a:r>
              <a:rPr lang="en-IN" sz="2000" dirty="0" err="1"/>
              <a:t>कंपनी</a:t>
            </a:r>
            <a:r>
              <a:rPr lang="en-IN" sz="2000" dirty="0"/>
              <a:t> </a:t>
            </a:r>
            <a:r>
              <a:rPr lang="en-IN" sz="2000" dirty="0" err="1"/>
              <a:t>यांनी</a:t>
            </a:r>
            <a:r>
              <a:rPr lang="en-IN" sz="2000" dirty="0"/>
              <a:t> </a:t>
            </a:r>
            <a:r>
              <a:rPr lang="en-IN" sz="2000" dirty="0" err="1"/>
              <a:t>संयुक्तपणे</a:t>
            </a:r>
            <a:r>
              <a:rPr lang="en-IN" sz="2000" dirty="0"/>
              <a:t> </a:t>
            </a:r>
            <a:r>
              <a:rPr lang="en-IN" sz="2000" dirty="0" err="1"/>
              <a:t>स्थापन</a:t>
            </a:r>
            <a:r>
              <a:rPr lang="en-IN" sz="2000" dirty="0"/>
              <a:t> </a:t>
            </a:r>
            <a:r>
              <a:rPr lang="en-IN" sz="2000" dirty="0" err="1"/>
              <a:t>केलेले</a:t>
            </a:r>
            <a:r>
              <a:rPr lang="en-IN" sz="2000" dirty="0"/>
              <a:t> </a:t>
            </a:r>
            <a:r>
              <a:rPr lang="en-IN" sz="2000" dirty="0" err="1"/>
              <a:t>उपक्रम</a:t>
            </a:r>
            <a:endParaRPr lang="en-IN" sz="2000" dirty="0"/>
          </a:p>
        </p:txBody>
      </p:sp>
    </p:spTree>
    <p:extLst>
      <p:ext uri="{BB962C8B-B14F-4D97-AF65-F5344CB8AC3E}">
        <p14:creationId xmlns:p14="http://schemas.microsoft.com/office/powerpoint/2010/main" val="401947200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3123C8-0ED6-6B6F-0143-B4334EE934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/>
              <a:t>सेवा</a:t>
            </a:r>
            <a:r>
              <a:rPr lang="en-IN" dirty="0"/>
              <a:t> </a:t>
            </a:r>
            <a:r>
              <a:rPr lang="en-IN" dirty="0" err="1"/>
              <a:t>क्षेत्र</a:t>
            </a:r>
            <a:r>
              <a:rPr lang="en-IN" dirty="0"/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98927B-3481-4241-D884-0B5D6A1787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4174621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05C083-A67E-72CA-42E7-D791DD387E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/>
              <a:t>भांडवलशाही</a:t>
            </a:r>
            <a:r>
              <a:rPr lang="en-IN" dirty="0"/>
              <a:t> </a:t>
            </a:r>
            <a:r>
              <a:rPr lang="en-IN" dirty="0" err="1"/>
              <a:t>अर्थव्यवस्थेचे</a:t>
            </a:r>
            <a:r>
              <a:rPr lang="en-IN" dirty="0"/>
              <a:t> </a:t>
            </a:r>
            <a:r>
              <a:rPr lang="en-IN" dirty="0" err="1"/>
              <a:t>तोटे</a:t>
            </a:r>
            <a:r>
              <a:rPr lang="en-IN" dirty="0"/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27A297-E5ED-F818-8402-7C3662B43E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IN" dirty="0" err="1"/>
              <a:t>संपत्तीचे</a:t>
            </a:r>
            <a:r>
              <a:rPr lang="en-IN" dirty="0"/>
              <a:t> </a:t>
            </a:r>
            <a:r>
              <a:rPr lang="en-IN" dirty="0" err="1"/>
              <a:t>केंद्रीकरण</a:t>
            </a:r>
            <a:r>
              <a:rPr lang="en-IN" dirty="0"/>
              <a:t> </a:t>
            </a:r>
            <a:r>
              <a:rPr lang="en-IN" dirty="0" err="1"/>
              <a:t>होऊन</a:t>
            </a:r>
            <a:r>
              <a:rPr lang="en-IN" dirty="0"/>
              <a:t> </a:t>
            </a:r>
            <a:r>
              <a:rPr lang="en-IN" dirty="0" err="1"/>
              <a:t>आर्थिक</a:t>
            </a:r>
            <a:r>
              <a:rPr lang="en-IN" dirty="0"/>
              <a:t> </a:t>
            </a:r>
            <a:r>
              <a:rPr lang="en-IN" dirty="0" err="1"/>
              <a:t>विषमता</a:t>
            </a:r>
            <a:r>
              <a:rPr lang="en-IN" dirty="0"/>
              <a:t> </a:t>
            </a:r>
            <a:r>
              <a:rPr lang="en-IN" dirty="0" err="1"/>
              <a:t>निर्माण</a:t>
            </a:r>
            <a:r>
              <a:rPr lang="en-IN" dirty="0"/>
              <a:t> </a:t>
            </a:r>
            <a:r>
              <a:rPr lang="en-IN" dirty="0" err="1"/>
              <a:t>होते</a:t>
            </a:r>
            <a:endParaRPr lang="en-IN" dirty="0"/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IN" dirty="0" err="1"/>
              <a:t>नफ्याच्या</a:t>
            </a:r>
            <a:r>
              <a:rPr lang="en-IN" dirty="0"/>
              <a:t> </a:t>
            </a:r>
            <a:r>
              <a:rPr lang="en-IN" dirty="0" err="1"/>
              <a:t>उद्देशांमुळे</a:t>
            </a:r>
            <a:r>
              <a:rPr lang="en-IN" dirty="0"/>
              <a:t> </a:t>
            </a:r>
            <a:r>
              <a:rPr lang="en-IN" dirty="0" err="1"/>
              <a:t>कामगारांचे</a:t>
            </a:r>
            <a:r>
              <a:rPr lang="en-IN" dirty="0"/>
              <a:t> </a:t>
            </a:r>
            <a:r>
              <a:rPr lang="en-IN" dirty="0" err="1"/>
              <a:t>शोषण</a:t>
            </a:r>
            <a:r>
              <a:rPr lang="en-IN" dirty="0"/>
              <a:t> व </a:t>
            </a:r>
            <a:r>
              <a:rPr lang="en-IN" dirty="0" err="1"/>
              <a:t>बेरोजगारीची</a:t>
            </a:r>
            <a:r>
              <a:rPr lang="en-IN" dirty="0"/>
              <a:t> </a:t>
            </a:r>
            <a:r>
              <a:rPr lang="en-IN" dirty="0" err="1"/>
              <a:t>समस्या</a:t>
            </a:r>
            <a:endParaRPr lang="en-IN" dirty="0"/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IN" dirty="0" err="1"/>
              <a:t>चैनीच्या</a:t>
            </a:r>
            <a:r>
              <a:rPr lang="en-IN" dirty="0"/>
              <a:t> व </a:t>
            </a:r>
            <a:r>
              <a:rPr lang="en-IN" dirty="0" err="1"/>
              <a:t>अधिक</a:t>
            </a:r>
            <a:r>
              <a:rPr lang="en-IN" dirty="0"/>
              <a:t> </a:t>
            </a:r>
            <a:r>
              <a:rPr lang="en-IN" dirty="0" err="1"/>
              <a:t>नफा</a:t>
            </a:r>
            <a:r>
              <a:rPr lang="en-IN" dirty="0"/>
              <a:t> </a:t>
            </a:r>
            <a:r>
              <a:rPr lang="en-IN" dirty="0" err="1"/>
              <a:t>मिळवून</a:t>
            </a:r>
            <a:r>
              <a:rPr lang="en-IN" dirty="0"/>
              <a:t> </a:t>
            </a:r>
            <a:r>
              <a:rPr lang="en-IN" dirty="0" err="1"/>
              <a:t>देणाऱ्या</a:t>
            </a:r>
            <a:r>
              <a:rPr lang="en-IN" dirty="0"/>
              <a:t> </a:t>
            </a:r>
            <a:r>
              <a:rPr lang="en-IN" dirty="0" err="1"/>
              <a:t>वस्तूंच्या</a:t>
            </a:r>
            <a:r>
              <a:rPr lang="en-IN" dirty="0"/>
              <a:t> </a:t>
            </a:r>
            <a:r>
              <a:rPr lang="en-IN" dirty="0" err="1"/>
              <a:t>उत्पादनावर</a:t>
            </a:r>
            <a:r>
              <a:rPr lang="en-IN" dirty="0"/>
              <a:t> </a:t>
            </a:r>
            <a:r>
              <a:rPr lang="en-IN" dirty="0" err="1"/>
              <a:t>भर</a:t>
            </a:r>
            <a:endParaRPr lang="en-IN" dirty="0"/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IN" dirty="0" err="1"/>
              <a:t>आर्थिक</a:t>
            </a:r>
            <a:r>
              <a:rPr lang="en-IN" dirty="0"/>
              <a:t> </a:t>
            </a:r>
            <a:r>
              <a:rPr lang="en-IN" dirty="0" err="1"/>
              <a:t>विषमतेमुळे</a:t>
            </a:r>
            <a:r>
              <a:rPr lang="en-IN" dirty="0"/>
              <a:t> </a:t>
            </a:r>
            <a:r>
              <a:rPr lang="en-IN" dirty="0" err="1"/>
              <a:t>भाववाढीची</a:t>
            </a:r>
            <a:r>
              <a:rPr lang="en-IN" dirty="0"/>
              <a:t> </a:t>
            </a:r>
            <a:r>
              <a:rPr lang="en-IN" dirty="0" err="1"/>
              <a:t>समस्या</a:t>
            </a:r>
            <a:r>
              <a:rPr lang="en-IN" dirty="0"/>
              <a:t> </a:t>
            </a:r>
            <a:r>
              <a:rPr lang="en-IN" dirty="0" err="1"/>
              <a:t>निर्माण</a:t>
            </a:r>
            <a:r>
              <a:rPr lang="en-IN" dirty="0"/>
              <a:t> </a:t>
            </a:r>
            <a:r>
              <a:rPr lang="en-IN" dirty="0" err="1"/>
              <a:t>होणे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4818481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D83447-80C4-CFCF-EBC3-28B8C4D342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/>
              <a:t>प्रकरण</a:t>
            </a:r>
            <a:r>
              <a:rPr lang="en-IN" dirty="0"/>
              <a:t> </a:t>
            </a:r>
            <a:r>
              <a:rPr lang="en-IN" dirty="0" err="1"/>
              <a:t>पाचवे</a:t>
            </a:r>
            <a:r>
              <a:rPr lang="en-IN" dirty="0"/>
              <a:t>: </a:t>
            </a:r>
            <a:r>
              <a:rPr lang="en-IN" dirty="0" err="1"/>
              <a:t>आर्थिक</a:t>
            </a:r>
            <a:r>
              <a:rPr lang="en-IN" dirty="0"/>
              <a:t> </a:t>
            </a:r>
            <a:r>
              <a:rPr lang="en-IN" dirty="0" err="1"/>
              <a:t>नियोजन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54548F-4AAE-7C6E-0EC5-1840E67C83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en-IN" dirty="0" err="1"/>
              <a:t>वर्ष</a:t>
            </a:r>
            <a:r>
              <a:rPr lang="en-IN" dirty="0"/>
              <a:t> 1928 </a:t>
            </a:r>
            <a:r>
              <a:rPr lang="en-IN" dirty="0" err="1"/>
              <a:t>नंतर</a:t>
            </a:r>
            <a:r>
              <a:rPr lang="en-IN" dirty="0"/>
              <a:t> </a:t>
            </a:r>
            <a:r>
              <a:rPr lang="en-IN" dirty="0" err="1"/>
              <a:t>रशियन</a:t>
            </a:r>
            <a:r>
              <a:rPr lang="en-IN" dirty="0"/>
              <a:t> </a:t>
            </a:r>
            <a:r>
              <a:rPr lang="en-IN" dirty="0" err="1"/>
              <a:t>सरकारच्या</a:t>
            </a:r>
            <a:r>
              <a:rPr lang="en-IN" dirty="0"/>
              <a:t> </a:t>
            </a:r>
            <a:r>
              <a:rPr lang="en-IN" dirty="0" err="1"/>
              <a:t>पंचवार्षिक</a:t>
            </a:r>
            <a:r>
              <a:rPr lang="en-IN" dirty="0"/>
              <a:t> </a:t>
            </a:r>
            <a:r>
              <a:rPr lang="en-IN" dirty="0" err="1"/>
              <a:t>योजनांच्या</a:t>
            </a:r>
            <a:r>
              <a:rPr lang="en-IN" dirty="0"/>
              <a:t> </a:t>
            </a:r>
            <a:r>
              <a:rPr lang="en-IN" dirty="0" err="1"/>
              <a:t>कार्यक्रमाच्या</a:t>
            </a:r>
            <a:r>
              <a:rPr lang="en-IN" dirty="0"/>
              <a:t> </a:t>
            </a:r>
            <a:r>
              <a:rPr lang="en-IN" dirty="0" err="1"/>
              <a:t>आधारावर</a:t>
            </a:r>
            <a:r>
              <a:rPr lang="en-IN" dirty="0"/>
              <a:t> </a:t>
            </a:r>
            <a:r>
              <a:rPr lang="en-IN" dirty="0" err="1"/>
              <a:t>भारतात</a:t>
            </a:r>
            <a:r>
              <a:rPr lang="en-IN" dirty="0"/>
              <a:t> </a:t>
            </a:r>
            <a:r>
              <a:rPr lang="en-IN" dirty="0" err="1"/>
              <a:t>नियोजनाच्या</a:t>
            </a:r>
            <a:r>
              <a:rPr lang="en-IN" dirty="0"/>
              <a:t> </a:t>
            </a:r>
            <a:r>
              <a:rPr lang="en-IN" dirty="0" err="1"/>
              <a:t>चर्चेस</a:t>
            </a:r>
            <a:r>
              <a:rPr lang="en-IN" dirty="0"/>
              <a:t> </a:t>
            </a:r>
            <a:r>
              <a:rPr lang="en-IN" dirty="0" err="1"/>
              <a:t>सुरुवात</a:t>
            </a:r>
            <a:r>
              <a:rPr lang="en-IN" dirty="0"/>
              <a:t> </a:t>
            </a:r>
          </a:p>
          <a:p>
            <a:pPr algn="just">
              <a:lnSpc>
                <a:spcPct val="150000"/>
              </a:lnSpc>
            </a:pPr>
            <a:r>
              <a:rPr lang="en-IN" dirty="0" err="1"/>
              <a:t>वर्ष</a:t>
            </a:r>
            <a:r>
              <a:rPr lang="en-IN" dirty="0"/>
              <a:t> 1934 : </a:t>
            </a:r>
            <a:r>
              <a:rPr lang="en-IN" dirty="0" err="1"/>
              <a:t>सर</a:t>
            </a:r>
            <a:r>
              <a:rPr lang="en-IN" dirty="0"/>
              <a:t> </a:t>
            </a:r>
            <a:r>
              <a:rPr lang="en-IN" dirty="0" err="1"/>
              <a:t>विश्वेश्वरच्या</a:t>
            </a:r>
            <a:r>
              <a:rPr lang="en-IN" dirty="0"/>
              <a:t> </a:t>
            </a:r>
            <a:r>
              <a:rPr lang="en-IN" dirty="0" err="1"/>
              <a:t>योनी</a:t>
            </a:r>
            <a:r>
              <a:rPr lang="en-IN" dirty="0"/>
              <a:t>  The Planning Economy of India </a:t>
            </a:r>
            <a:r>
              <a:rPr lang="en-IN" dirty="0" err="1"/>
              <a:t>या</a:t>
            </a:r>
            <a:r>
              <a:rPr lang="en-IN" dirty="0"/>
              <a:t> </a:t>
            </a:r>
            <a:r>
              <a:rPr lang="en-IN" dirty="0" err="1"/>
              <a:t>पुस्तकाच्या</a:t>
            </a:r>
            <a:r>
              <a:rPr lang="en-IN" dirty="0"/>
              <a:t> </a:t>
            </a:r>
            <a:r>
              <a:rPr lang="en-IN" dirty="0" err="1"/>
              <a:t>माध्यमातून</a:t>
            </a:r>
            <a:r>
              <a:rPr lang="en-IN" dirty="0"/>
              <a:t> </a:t>
            </a:r>
            <a:r>
              <a:rPr lang="en-IN" dirty="0" err="1"/>
              <a:t>हे</a:t>
            </a:r>
            <a:r>
              <a:rPr lang="en-IN" dirty="0"/>
              <a:t> </a:t>
            </a:r>
            <a:r>
              <a:rPr lang="en-IN" dirty="0" err="1"/>
              <a:t>महत्व</a:t>
            </a:r>
            <a:r>
              <a:rPr lang="en-IN" dirty="0"/>
              <a:t> </a:t>
            </a:r>
            <a:r>
              <a:rPr lang="en-IN" dirty="0" err="1"/>
              <a:t>अधोरेखित</a:t>
            </a:r>
            <a:r>
              <a:rPr lang="en-IN" dirty="0"/>
              <a:t> </a:t>
            </a:r>
            <a:r>
              <a:rPr lang="en-IN" dirty="0" err="1"/>
              <a:t>केले</a:t>
            </a:r>
            <a:r>
              <a:rPr lang="en-IN" dirty="0"/>
              <a:t>, </a:t>
            </a:r>
          </a:p>
          <a:p>
            <a:pPr algn="just">
              <a:lnSpc>
                <a:spcPct val="150000"/>
              </a:lnSpc>
            </a:pPr>
            <a:r>
              <a:rPr lang="en-IN" dirty="0" err="1"/>
              <a:t>भारतीय</a:t>
            </a:r>
            <a:r>
              <a:rPr lang="en-IN" dirty="0"/>
              <a:t> </a:t>
            </a:r>
            <a:r>
              <a:rPr lang="en-IN" dirty="0" err="1"/>
              <a:t>नियोजनाचे</a:t>
            </a:r>
            <a:r>
              <a:rPr lang="en-IN" dirty="0"/>
              <a:t> </a:t>
            </a:r>
            <a:r>
              <a:rPr lang="en-IN" dirty="0" err="1"/>
              <a:t>जनक</a:t>
            </a:r>
            <a:r>
              <a:rPr lang="en-IN" dirty="0"/>
              <a:t>: </a:t>
            </a:r>
            <a:r>
              <a:rPr lang="en-IN" dirty="0" err="1"/>
              <a:t>सर</a:t>
            </a:r>
            <a:r>
              <a:rPr lang="en-IN" dirty="0"/>
              <a:t> </a:t>
            </a:r>
            <a:r>
              <a:rPr lang="en-IN" dirty="0" err="1"/>
              <a:t>सर</a:t>
            </a:r>
            <a:r>
              <a:rPr lang="en-IN" dirty="0"/>
              <a:t> </a:t>
            </a:r>
            <a:r>
              <a:rPr lang="en-IN" dirty="0" err="1"/>
              <a:t>विश्वेश्वरय्या</a:t>
            </a:r>
            <a:r>
              <a:rPr lang="en-IN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5967708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8C9CBD-9B47-7136-0580-104530B516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9972"/>
            <a:ext cx="10515600" cy="1325563"/>
          </a:xfrm>
        </p:spPr>
        <p:txBody>
          <a:bodyPr/>
          <a:lstStyle/>
          <a:p>
            <a:r>
              <a:rPr lang="en-IN" dirty="0" err="1"/>
              <a:t>नियोजन</a:t>
            </a:r>
            <a:r>
              <a:rPr lang="en-IN" dirty="0"/>
              <a:t> </a:t>
            </a:r>
            <a:r>
              <a:rPr lang="en-IN" dirty="0" err="1"/>
              <a:t>आयोगाची</a:t>
            </a:r>
            <a:r>
              <a:rPr lang="en-IN" dirty="0"/>
              <a:t> </a:t>
            </a:r>
            <a:r>
              <a:rPr lang="en-IN" dirty="0" err="1"/>
              <a:t>स्थापना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8D95D9-C693-59FA-5079-C38E35C509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2376" y="1422214"/>
            <a:ext cx="11447930" cy="5193739"/>
          </a:xfrm>
        </p:spPr>
        <p:txBody>
          <a:bodyPr numCol="2">
            <a:normAutofit fontScale="9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en-IN" sz="2400" dirty="0" err="1"/>
              <a:t>स्थापना</a:t>
            </a:r>
            <a:r>
              <a:rPr lang="en-IN" sz="2400" dirty="0"/>
              <a:t>: 15 </a:t>
            </a:r>
            <a:r>
              <a:rPr lang="en-IN" sz="2400" dirty="0" err="1"/>
              <a:t>मार्च</a:t>
            </a:r>
            <a:r>
              <a:rPr lang="en-IN" sz="2400" dirty="0"/>
              <a:t> 1950 (</a:t>
            </a:r>
            <a:r>
              <a:rPr lang="en-IN" sz="2400" dirty="0" err="1"/>
              <a:t>पहिली</a:t>
            </a:r>
            <a:r>
              <a:rPr lang="en-IN" sz="2400" dirty="0"/>
              <a:t> </a:t>
            </a:r>
            <a:r>
              <a:rPr lang="en-IN" sz="2400" dirty="0" err="1"/>
              <a:t>बैठक</a:t>
            </a:r>
            <a:r>
              <a:rPr lang="en-IN" sz="2400" dirty="0"/>
              <a:t> 28 </a:t>
            </a:r>
            <a:r>
              <a:rPr lang="en-IN" sz="2400" dirty="0" err="1"/>
              <a:t>मार्च</a:t>
            </a:r>
            <a:r>
              <a:rPr lang="en-IN" sz="2400" dirty="0"/>
              <a:t> 1950)</a:t>
            </a:r>
          </a:p>
          <a:p>
            <a:pPr algn="just">
              <a:lnSpc>
                <a:spcPct val="150000"/>
              </a:lnSpc>
            </a:pPr>
            <a:r>
              <a:rPr lang="en-IN" sz="2400" dirty="0" err="1"/>
              <a:t>रद्द</a:t>
            </a:r>
            <a:r>
              <a:rPr lang="en-IN" sz="2400" dirty="0"/>
              <a:t>: 17 </a:t>
            </a:r>
            <a:r>
              <a:rPr lang="en-IN" sz="2400" dirty="0" err="1"/>
              <a:t>ऑगस्ट</a:t>
            </a:r>
            <a:r>
              <a:rPr lang="en-IN" sz="2400" dirty="0"/>
              <a:t> 2014</a:t>
            </a:r>
          </a:p>
          <a:p>
            <a:pPr algn="just">
              <a:lnSpc>
                <a:spcPct val="150000"/>
              </a:lnSpc>
            </a:pPr>
            <a:r>
              <a:rPr lang="en-IN" sz="2400" dirty="0" err="1"/>
              <a:t>रचना</a:t>
            </a:r>
            <a:r>
              <a:rPr lang="en-IN" sz="2400" dirty="0"/>
              <a:t> : </a:t>
            </a:r>
            <a:r>
              <a:rPr lang="en-IN" sz="2400" dirty="0" err="1"/>
              <a:t>अध्यक्ष</a:t>
            </a:r>
            <a:r>
              <a:rPr lang="en-IN" sz="2400" dirty="0"/>
              <a:t> (</a:t>
            </a:r>
            <a:r>
              <a:rPr lang="en-IN" sz="2400" dirty="0" err="1"/>
              <a:t>पंतप्रधान</a:t>
            </a:r>
            <a:r>
              <a:rPr lang="en-IN" sz="2400" dirty="0"/>
              <a:t>)</a:t>
            </a:r>
          </a:p>
          <a:p>
            <a:pPr algn="just">
              <a:lnSpc>
                <a:spcPct val="150000"/>
              </a:lnSpc>
            </a:pPr>
            <a:r>
              <a:rPr lang="en-IN" sz="2400" dirty="0" err="1"/>
              <a:t>उपाध्यक्ष</a:t>
            </a:r>
            <a:r>
              <a:rPr lang="en-IN" sz="2400" dirty="0"/>
              <a:t> : </a:t>
            </a:r>
            <a:r>
              <a:rPr lang="en-IN" sz="2400" dirty="0" err="1"/>
              <a:t>शासनाव्दारे</a:t>
            </a:r>
            <a:r>
              <a:rPr lang="en-IN" sz="2400" dirty="0"/>
              <a:t> </a:t>
            </a:r>
            <a:r>
              <a:rPr lang="en-IN" sz="2400" dirty="0" err="1"/>
              <a:t>नियुक्त</a:t>
            </a:r>
            <a:r>
              <a:rPr lang="en-IN" sz="2400" dirty="0"/>
              <a:t> </a:t>
            </a:r>
            <a:r>
              <a:rPr lang="en-IN" sz="2400" dirty="0" err="1"/>
              <a:t>सदस्य</a:t>
            </a:r>
            <a:r>
              <a:rPr lang="en-IN" sz="2400" dirty="0"/>
              <a:t> (</a:t>
            </a:r>
            <a:r>
              <a:rPr lang="en-IN" sz="2400" dirty="0" err="1"/>
              <a:t>पूर्णवेळ</a:t>
            </a:r>
            <a:r>
              <a:rPr lang="en-IN" sz="2400" dirty="0"/>
              <a:t>)</a:t>
            </a:r>
          </a:p>
          <a:p>
            <a:pPr algn="just">
              <a:lnSpc>
                <a:spcPct val="150000"/>
              </a:lnSpc>
            </a:pPr>
            <a:r>
              <a:rPr lang="en-IN" sz="2400" dirty="0" err="1"/>
              <a:t>सदस्य</a:t>
            </a:r>
            <a:r>
              <a:rPr lang="en-IN" sz="2400" dirty="0"/>
              <a:t>: </a:t>
            </a:r>
            <a:r>
              <a:rPr lang="en-IN" sz="2400" dirty="0" err="1"/>
              <a:t>अर्थतज्ञ</a:t>
            </a:r>
            <a:r>
              <a:rPr lang="en-IN" sz="2400" dirty="0"/>
              <a:t>, </a:t>
            </a:r>
            <a:r>
              <a:rPr lang="en-IN" sz="2400" dirty="0" err="1"/>
              <a:t>केंद्रियमंत्री</a:t>
            </a:r>
            <a:r>
              <a:rPr lang="en-IN" sz="2400" dirty="0"/>
              <a:t>, </a:t>
            </a:r>
            <a:r>
              <a:rPr lang="en-IN" sz="2400" dirty="0" err="1"/>
              <a:t>नियोजन</a:t>
            </a:r>
            <a:r>
              <a:rPr lang="en-IN" sz="2400" dirty="0"/>
              <a:t> </a:t>
            </a:r>
            <a:r>
              <a:rPr lang="en-IN" sz="2400" dirty="0" err="1"/>
              <a:t>तज्ञ</a:t>
            </a:r>
            <a:r>
              <a:rPr lang="en-IN" sz="2400" dirty="0"/>
              <a:t>, </a:t>
            </a:r>
            <a:r>
              <a:rPr lang="en-IN" sz="2400" dirty="0" err="1"/>
              <a:t>संख्या</a:t>
            </a:r>
            <a:r>
              <a:rPr lang="en-IN" sz="2400" dirty="0"/>
              <a:t> </a:t>
            </a:r>
            <a:r>
              <a:rPr lang="en-IN" sz="2400" dirty="0" err="1"/>
              <a:t>शास्त्रज्ञ</a:t>
            </a:r>
            <a:r>
              <a:rPr lang="en-IN" sz="2400" dirty="0"/>
              <a:t>, </a:t>
            </a:r>
            <a:r>
              <a:rPr lang="en-IN" sz="2400" dirty="0" err="1"/>
              <a:t>क्षेत्री</a:t>
            </a:r>
            <a:r>
              <a:rPr lang="en-IN" sz="2400" dirty="0"/>
              <a:t> </a:t>
            </a:r>
            <a:r>
              <a:rPr lang="en-IN" sz="2400" dirty="0" err="1"/>
              <a:t>तज्ञ</a:t>
            </a:r>
            <a:endParaRPr lang="en-IN" sz="2400" dirty="0"/>
          </a:p>
          <a:p>
            <a:pPr algn="just">
              <a:lnSpc>
                <a:spcPct val="150000"/>
              </a:lnSpc>
            </a:pPr>
            <a:r>
              <a:rPr lang="en-IN" sz="2400" dirty="0" err="1"/>
              <a:t>स्वरुप</a:t>
            </a:r>
            <a:r>
              <a:rPr lang="en-IN" sz="2400" dirty="0"/>
              <a:t> : </a:t>
            </a:r>
            <a:r>
              <a:rPr lang="en-IN" sz="2400" dirty="0" err="1"/>
              <a:t>असंवैधानिक</a:t>
            </a:r>
            <a:r>
              <a:rPr lang="en-IN" sz="2400" dirty="0"/>
              <a:t> व </a:t>
            </a:r>
            <a:r>
              <a:rPr lang="en-IN" sz="2400" dirty="0" err="1"/>
              <a:t>घटनाबाहय</a:t>
            </a:r>
            <a:r>
              <a:rPr lang="en-IN" sz="2400" dirty="0"/>
              <a:t>‍</a:t>
            </a:r>
          </a:p>
          <a:p>
            <a:pPr algn="just">
              <a:lnSpc>
                <a:spcPct val="150000"/>
              </a:lnSpc>
            </a:pPr>
            <a:r>
              <a:rPr lang="en-IN" sz="2400" dirty="0" err="1"/>
              <a:t>उदिद्ष्टे</a:t>
            </a:r>
            <a:r>
              <a:rPr lang="en-IN" sz="2400" dirty="0"/>
              <a:t> : </a:t>
            </a:r>
          </a:p>
          <a:p>
            <a:pPr marL="971550" lvl="1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IN" sz="1800" dirty="0" err="1"/>
              <a:t>आर्थिक</a:t>
            </a:r>
            <a:r>
              <a:rPr lang="en-IN" sz="1800" dirty="0"/>
              <a:t> </a:t>
            </a:r>
            <a:r>
              <a:rPr lang="en-IN" sz="1800" dirty="0" err="1"/>
              <a:t>विषमता</a:t>
            </a:r>
            <a:r>
              <a:rPr lang="en-IN" sz="1800" dirty="0"/>
              <a:t> </a:t>
            </a:r>
            <a:r>
              <a:rPr lang="en-IN" sz="1800" dirty="0" err="1"/>
              <a:t>कमी</a:t>
            </a:r>
            <a:r>
              <a:rPr lang="en-IN" sz="1800" dirty="0"/>
              <a:t> </a:t>
            </a:r>
            <a:r>
              <a:rPr lang="en-IN" sz="1800" dirty="0" err="1"/>
              <a:t>करणे</a:t>
            </a:r>
            <a:endParaRPr lang="en-IN" sz="1800" dirty="0"/>
          </a:p>
          <a:p>
            <a:pPr marL="971550" lvl="1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IN" sz="1800" dirty="0" err="1"/>
              <a:t>आर्थिक</a:t>
            </a:r>
            <a:r>
              <a:rPr lang="en-IN" sz="1800" dirty="0"/>
              <a:t> </a:t>
            </a:r>
            <a:r>
              <a:rPr lang="en-IN" sz="1800" dirty="0" err="1"/>
              <a:t>वृद्धिदर</a:t>
            </a:r>
            <a:r>
              <a:rPr lang="en-IN" sz="1800" dirty="0"/>
              <a:t> </a:t>
            </a:r>
            <a:r>
              <a:rPr lang="en-IN" sz="1800" dirty="0" err="1"/>
              <a:t>साध्य</a:t>
            </a:r>
            <a:r>
              <a:rPr lang="en-IN" sz="1800" dirty="0"/>
              <a:t> </a:t>
            </a:r>
            <a:r>
              <a:rPr lang="en-IN" sz="1800" dirty="0" err="1"/>
              <a:t>करणे</a:t>
            </a:r>
            <a:endParaRPr lang="en-IN" sz="1800" dirty="0"/>
          </a:p>
          <a:p>
            <a:pPr marL="971550" lvl="1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IN" sz="1800" dirty="0" err="1"/>
              <a:t>रोजगाराच्या</a:t>
            </a:r>
            <a:r>
              <a:rPr lang="en-IN" sz="1800" dirty="0"/>
              <a:t> </a:t>
            </a:r>
            <a:r>
              <a:rPr lang="en-IN" sz="1800" dirty="0" err="1"/>
              <a:t>संधी</a:t>
            </a:r>
            <a:r>
              <a:rPr lang="en-IN" sz="1800" dirty="0"/>
              <a:t> </a:t>
            </a:r>
            <a:r>
              <a:rPr lang="en-IN" sz="1800" dirty="0" err="1"/>
              <a:t>उपलब्ध</a:t>
            </a:r>
            <a:r>
              <a:rPr lang="en-IN" sz="1800" dirty="0"/>
              <a:t> </a:t>
            </a:r>
            <a:r>
              <a:rPr lang="en-IN" sz="1800" dirty="0" err="1"/>
              <a:t>करुन</a:t>
            </a:r>
            <a:r>
              <a:rPr lang="en-IN" sz="1800" dirty="0"/>
              <a:t> </a:t>
            </a:r>
            <a:r>
              <a:rPr lang="en-IN" sz="1800" dirty="0" err="1"/>
              <a:t>बेरोजगारी</a:t>
            </a:r>
            <a:r>
              <a:rPr lang="en-IN" sz="1800" dirty="0"/>
              <a:t> </a:t>
            </a:r>
            <a:r>
              <a:rPr lang="en-IN" sz="1800" dirty="0" err="1"/>
              <a:t>दूर</a:t>
            </a:r>
            <a:r>
              <a:rPr lang="en-IN" sz="1800" dirty="0"/>
              <a:t> </a:t>
            </a:r>
            <a:r>
              <a:rPr lang="en-IN" sz="1800" dirty="0" err="1"/>
              <a:t>करणे</a:t>
            </a:r>
            <a:endParaRPr lang="en-IN" sz="1800" dirty="0"/>
          </a:p>
          <a:p>
            <a:pPr marL="971550" lvl="1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IN" sz="1800" dirty="0" err="1"/>
              <a:t>दारिद्याचे</a:t>
            </a:r>
            <a:r>
              <a:rPr lang="en-IN" sz="1800" dirty="0"/>
              <a:t> </a:t>
            </a:r>
            <a:r>
              <a:rPr lang="en-IN" sz="1800" dirty="0" err="1"/>
              <a:t>निर्मूलन</a:t>
            </a:r>
            <a:r>
              <a:rPr lang="en-IN" sz="1800" dirty="0"/>
              <a:t> </a:t>
            </a:r>
            <a:r>
              <a:rPr lang="en-IN" sz="1800" dirty="0" err="1"/>
              <a:t>करणे</a:t>
            </a:r>
            <a:endParaRPr lang="en-IN" sz="1800" dirty="0"/>
          </a:p>
          <a:p>
            <a:pPr algn="just">
              <a:lnSpc>
                <a:spcPct val="150000"/>
              </a:lnSpc>
            </a:pPr>
            <a:r>
              <a:rPr lang="en-IN" sz="2400" dirty="0" err="1"/>
              <a:t>कार्ये</a:t>
            </a:r>
            <a:r>
              <a:rPr lang="en-IN" sz="2400" dirty="0"/>
              <a:t>:</a:t>
            </a:r>
          </a:p>
          <a:p>
            <a:pPr marL="971550" lvl="1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IN" sz="1800" dirty="0" err="1"/>
              <a:t>देशातील</a:t>
            </a:r>
            <a:r>
              <a:rPr lang="en-IN" sz="1800" dirty="0"/>
              <a:t> </a:t>
            </a:r>
            <a:r>
              <a:rPr lang="en-IN" sz="1800" dirty="0" err="1"/>
              <a:t>भौतिक</a:t>
            </a:r>
            <a:r>
              <a:rPr lang="en-IN" sz="1800" dirty="0"/>
              <a:t>, </a:t>
            </a:r>
            <a:r>
              <a:rPr lang="en-IN" sz="1800" dirty="0" err="1"/>
              <a:t>भांडवलाची</a:t>
            </a:r>
            <a:r>
              <a:rPr lang="en-IN" sz="1800" dirty="0"/>
              <a:t>, </a:t>
            </a:r>
            <a:r>
              <a:rPr lang="en-IN" sz="1800" dirty="0" err="1"/>
              <a:t>मानवी</a:t>
            </a:r>
            <a:r>
              <a:rPr lang="en-IN" sz="1800" dirty="0"/>
              <a:t> </a:t>
            </a:r>
            <a:r>
              <a:rPr lang="en-IN" sz="1800" dirty="0" err="1"/>
              <a:t>संसाधने</a:t>
            </a:r>
            <a:r>
              <a:rPr lang="en-IN" sz="1800" dirty="0"/>
              <a:t>, </a:t>
            </a:r>
            <a:r>
              <a:rPr lang="en-IN" sz="1800" dirty="0" err="1"/>
              <a:t>नैसर्गिक</a:t>
            </a:r>
            <a:r>
              <a:rPr lang="en-IN" sz="1800" dirty="0"/>
              <a:t> </a:t>
            </a:r>
            <a:r>
              <a:rPr lang="en-IN" sz="1800" dirty="0" err="1"/>
              <a:t>साधनसामग्रीचा</a:t>
            </a:r>
            <a:r>
              <a:rPr lang="en-IN" sz="1800" dirty="0"/>
              <a:t> </a:t>
            </a:r>
            <a:r>
              <a:rPr lang="en-IN" sz="1800" dirty="0" err="1"/>
              <a:t>कार्यक्षम</a:t>
            </a:r>
            <a:r>
              <a:rPr lang="en-IN" sz="1800" dirty="0"/>
              <a:t> </a:t>
            </a:r>
            <a:r>
              <a:rPr lang="en-IN" sz="1800" dirty="0" err="1"/>
              <a:t>वापर</a:t>
            </a:r>
            <a:r>
              <a:rPr lang="en-IN" sz="1800" dirty="0"/>
              <a:t> </a:t>
            </a:r>
            <a:r>
              <a:rPr lang="en-IN" sz="1800" dirty="0" err="1"/>
              <a:t>करणे</a:t>
            </a:r>
            <a:endParaRPr lang="en-IN" sz="1800" dirty="0"/>
          </a:p>
          <a:p>
            <a:pPr marL="971550" lvl="1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IN" sz="1800" dirty="0" err="1"/>
              <a:t>नियोजनाचे</a:t>
            </a:r>
            <a:r>
              <a:rPr lang="en-IN" sz="1800" dirty="0"/>
              <a:t> </a:t>
            </a:r>
            <a:r>
              <a:rPr lang="en-IN" sz="1800" dirty="0" err="1"/>
              <a:t>विविध</a:t>
            </a:r>
            <a:r>
              <a:rPr lang="en-IN" sz="1800" dirty="0"/>
              <a:t> </a:t>
            </a:r>
            <a:r>
              <a:rPr lang="en-IN" sz="1800" dirty="0" err="1"/>
              <a:t>टप्पे</a:t>
            </a:r>
            <a:r>
              <a:rPr lang="en-IN" sz="1800" dirty="0"/>
              <a:t> </a:t>
            </a:r>
            <a:r>
              <a:rPr lang="en-IN" sz="1800" dirty="0" err="1"/>
              <a:t>ठरवून</a:t>
            </a:r>
            <a:r>
              <a:rPr lang="en-IN" sz="1800" dirty="0"/>
              <a:t> </a:t>
            </a:r>
            <a:r>
              <a:rPr lang="en-IN" sz="1800" dirty="0" err="1"/>
              <a:t>उद्दिष्ट</a:t>
            </a:r>
            <a:r>
              <a:rPr lang="en-IN" sz="1800" dirty="0"/>
              <a:t> </a:t>
            </a:r>
            <a:r>
              <a:rPr lang="en-IN" sz="1800" dirty="0" err="1"/>
              <a:t>साध्य</a:t>
            </a:r>
            <a:r>
              <a:rPr lang="en-IN" sz="1800" dirty="0"/>
              <a:t> </a:t>
            </a:r>
            <a:r>
              <a:rPr lang="en-IN" sz="1800" dirty="0" err="1"/>
              <a:t>करणे</a:t>
            </a:r>
            <a:endParaRPr lang="en-IN" sz="1800" dirty="0"/>
          </a:p>
          <a:p>
            <a:pPr marL="971550" lvl="1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IN" sz="1800" dirty="0" err="1"/>
              <a:t>आर्थिक</a:t>
            </a:r>
            <a:r>
              <a:rPr lang="en-IN" sz="1800" dirty="0"/>
              <a:t> </a:t>
            </a:r>
            <a:r>
              <a:rPr lang="en-IN" sz="1800" dirty="0" err="1"/>
              <a:t>प्रगतीमधीज</a:t>
            </a:r>
            <a:r>
              <a:rPr lang="en-IN" sz="1800" dirty="0"/>
              <a:t> </a:t>
            </a:r>
            <a:r>
              <a:rPr lang="en-IN" sz="1800" dirty="0" err="1"/>
              <a:t>अडथळे</a:t>
            </a:r>
            <a:r>
              <a:rPr lang="en-IN" sz="1800" dirty="0"/>
              <a:t> </a:t>
            </a:r>
            <a:r>
              <a:rPr lang="en-IN" sz="1800" dirty="0" err="1"/>
              <a:t>दूर</a:t>
            </a:r>
            <a:r>
              <a:rPr lang="en-IN" sz="1800" dirty="0"/>
              <a:t> </a:t>
            </a:r>
            <a:r>
              <a:rPr lang="en-IN" sz="1800" dirty="0" err="1"/>
              <a:t>करणे</a:t>
            </a:r>
            <a:endParaRPr lang="en-IN" sz="1800" dirty="0"/>
          </a:p>
          <a:p>
            <a:pPr marL="971550" lvl="1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IN" sz="1800" dirty="0" err="1"/>
              <a:t>केंद्र</a:t>
            </a:r>
            <a:r>
              <a:rPr lang="en-IN" sz="1800" dirty="0"/>
              <a:t> व </a:t>
            </a:r>
            <a:r>
              <a:rPr lang="en-IN" sz="1800" dirty="0" err="1"/>
              <a:t>राज्यांना</a:t>
            </a:r>
            <a:r>
              <a:rPr lang="en-IN" sz="1800" dirty="0"/>
              <a:t> </a:t>
            </a:r>
            <a:r>
              <a:rPr lang="en-IN" sz="1800" dirty="0" err="1"/>
              <a:t>नियोजनाबाबत</a:t>
            </a:r>
            <a:r>
              <a:rPr lang="en-IN" sz="1800" dirty="0"/>
              <a:t> </a:t>
            </a:r>
            <a:r>
              <a:rPr lang="en-IN" sz="1800" dirty="0" err="1"/>
              <a:t>मार्गदर्शन</a:t>
            </a:r>
            <a:r>
              <a:rPr lang="en-IN" sz="1800" dirty="0"/>
              <a:t> </a:t>
            </a:r>
            <a:r>
              <a:rPr lang="en-IN" sz="1800" dirty="0" err="1"/>
              <a:t>करणे</a:t>
            </a:r>
            <a:endParaRPr lang="en-IN" sz="1800" dirty="0"/>
          </a:p>
          <a:p>
            <a:pPr marL="971550" lvl="1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IN" sz="1800" dirty="0" err="1"/>
              <a:t>भारताचा</a:t>
            </a:r>
            <a:r>
              <a:rPr lang="en-IN" sz="1800" dirty="0"/>
              <a:t> </a:t>
            </a:r>
            <a:r>
              <a:rPr lang="en-IN" sz="1800" dirty="0" err="1"/>
              <a:t>विकास</a:t>
            </a:r>
            <a:r>
              <a:rPr lang="en-IN" sz="1800" dirty="0"/>
              <a:t> </a:t>
            </a:r>
            <a:r>
              <a:rPr lang="en-IN" sz="1800" dirty="0" err="1"/>
              <a:t>साध्य</a:t>
            </a:r>
            <a:r>
              <a:rPr lang="en-IN" sz="1800" dirty="0"/>
              <a:t> </a:t>
            </a:r>
            <a:r>
              <a:rPr lang="en-IN" sz="1800" dirty="0" err="1"/>
              <a:t>करणे</a:t>
            </a:r>
            <a:endParaRPr lang="en-IN" sz="1800" dirty="0"/>
          </a:p>
        </p:txBody>
      </p:sp>
    </p:spTree>
    <p:extLst>
      <p:ext uri="{BB962C8B-B14F-4D97-AF65-F5344CB8AC3E}">
        <p14:creationId xmlns:p14="http://schemas.microsoft.com/office/powerpoint/2010/main" val="2849447664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C5700C-8A4F-6815-A6B5-1A1BE92BF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3759"/>
            <a:ext cx="10515600" cy="1325563"/>
          </a:xfrm>
        </p:spPr>
        <p:txBody>
          <a:bodyPr/>
          <a:lstStyle/>
          <a:p>
            <a:r>
              <a:rPr lang="en-US" dirty="0" err="1"/>
              <a:t>निती</a:t>
            </a:r>
            <a:r>
              <a:rPr lang="en-US" dirty="0"/>
              <a:t> </a:t>
            </a:r>
            <a:r>
              <a:rPr lang="en-US" dirty="0" err="1"/>
              <a:t>आयोग</a:t>
            </a:r>
            <a:r>
              <a:rPr lang="en-US" dirty="0"/>
              <a:t>: NITI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B18A3F-6F9E-A92D-94F8-C4719A30B9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6518" y="1216017"/>
            <a:ext cx="11403106" cy="5274427"/>
          </a:xfrm>
        </p:spPr>
        <p:txBody>
          <a:bodyPr numCol="2">
            <a:normAutofit fontScale="92500"/>
          </a:bodyPr>
          <a:lstStyle/>
          <a:p>
            <a:pPr algn="just">
              <a:lnSpc>
                <a:spcPct val="200000"/>
              </a:lnSpc>
            </a:pPr>
            <a:r>
              <a:rPr lang="en-US" sz="2400" dirty="0" err="1"/>
              <a:t>पार्श्वभूमी</a:t>
            </a:r>
            <a:r>
              <a:rPr lang="en-US" sz="2400" dirty="0"/>
              <a:t>: </a:t>
            </a:r>
            <a:r>
              <a:rPr lang="en-US" sz="2400" dirty="0" err="1"/>
              <a:t>स्थापना</a:t>
            </a:r>
            <a:r>
              <a:rPr lang="en-US" sz="2400" dirty="0"/>
              <a:t>- 1जानेवारी, 2015‍ </a:t>
            </a:r>
            <a:r>
              <a:rPr lang="en-US" sz="2400" dirty="0" err="1"/>
              <a:t>पहिली</a:t>
            </a:r>
            <a:r>
              <a:rPr lang="en-US" sz="2400" dirty="0"/>
              <a:t> </a:t>
            </a:r>
            <a:r>
              <a:rPr lang="en-US" sz="2400" dirty="0" err="1"/>
              <a:t>बैठक</a:t>
            </a:r>
            <a:r>
              <a:rPr lang="en-US" sz="2400" dirty="0"/>
              <a:t>- 8 </a:t>
            </a:r>
            <a:r>
              <a:rPr lang="en-US" sz="2400" dirty="0" err="1"/>
              <a:t>फेब्रुवारी</a:t>
            </a:r>
            <a:r>
              <a:rPr lang="en-US" sz="2400" dirty="0"/>
              <a:t> 2015, NDA </a:t>
            </a:r>
            <a:r>
              <a:rPr lang="en-US" sz="2400" dirty="0" err="1"/>
              <a:t>सरकारने</a:t>
            </a:r>
            <a:r>
              <a:rPr lang="en-US" sz="2400" dirty="0"/>
              <a:t> 29 </a:t>
            </a:r>
            <a:r>
              <a:rPr lang="en-US" sz="2400" dirty="0" err="1"/>
              <a:t>मे</a:t>
            </a:r>
            <a:r>
              <a:rPr lang="en-US" sz="2400" dirty="0"/>
              <a:t> 2014 </a:t>
            </a:r>
            <a:r>
              <a:rPr lang="en-US" sz="2400" dirty="0" err="1"/>
              <a:t>रोजी</a:t>
            </a:r>
            <a:r>
              <a:rPr lang="en-US" sz="2400" dirty="0"/>
              <a:t> Independent Evaluation Office </a:t>
            </a:r>
            <a:r>
              <a:rPr lang="en-US" sz="2400" dirty="0" err="1"/>
              <a:t>ने</a:t>
            </a:r>
            <a:r>
              <a:rPr lang="en-US" sz="2400" dirty="0"/>
              <a:t> </a:t>
            </a:r>
            <a:r>
              <a:rPr lang="en-US" sz="2400" dirty="0" err="1"/>
              <a:t>सादर</a:t>
            </a:r>
            <a:r>
              <a:rPr lang="en-US" sz="2400" dirty="0"/>
              <a:t> </a:t>
            </a:r>
            <a:r>
              <a:rPr lang="en-US" sz="2400" dirty="0" err="1"/>
              <a:t>केलेल्या</a:t>
            </a:r>
            <a:r>
              <a:rPr lang="en-US" sz="2400" dirty="0"/>
              <a:t> </a:t>
            </a:r>
            <a:r>
              <a:rPr lang="en-US" sz="2400" dirty="0" err="1"/>
              <a:t>अहवालानुसार</a:t>
            </a:r>
            <a:r>
              <a:rPr lang="en-US" sz="2400" dirty="0"/>
              <a:t> </a:t>
            </a:r>
            <a:r>
              <a:rPr lang="en-US" sz="2400" dirty="0" err="1"/>
              <a:t>नियोजन</a:t>
            </a:r>
            <a:r>
              <a:rPr lang="en-US" sz="2400" dirty="0"/>
              <a:t> </a:t>
            </a:r>
            <a:r>
              <a:rPr lang="en-US" sz="2400" dirty="0" err="1"/>
              <a:t>आयोग</a:t>
            </a:r>
            <a:r>
              <a:rPr lang="en-US" sz="2400" dirty="0"/>
              <a:t> </a:t>
            </a:r>
            <a:r>
              <a:rPr lang="en-US" sz="2400" dirty="0" err="1"/>
              <a:t>बरखास्त</a:t>
            </a:r>
            <a:endParaRPr lang="en-US" sz="2400" dirty="0"/>
          </a:p>
          <a:p>
            <a:pPr algn="just">
              <a:lnSpc>
                <a:spcPct val="200000"/>
              </a:lnSpc>
            </a:pPr>
            <a:r>
              <a:rPr lang="en-US" sz="2400" dirty="0" err="1"/>
              <a:t>रचना</a:t>
            </a:r>
            <a:r>
              <a:rPr lang="en-US" sz="2400" dirty="0"/>
              <a:t>:</a:t>
            </a:r>
          </a:p>
          <a:p>
            <a:pPr marL="971550" lvl="1" indent="-514350" algn="just">
              <a:lnSpc>
                <a:spcPct val="200000"/>
              </a:lnSpc>
              <a:buFont typeface="+mj-lt"/>
              <a:buAutoNum type="arabicPeriod"/>
            </a:pPr>
            <a:r>
              <a:rPr lang="en-US" sz="1600" dirty="0" err="1"/>
              <a:t>अध्यक्ष</a:t>
            </a:r>
            <a:r>
              <a:rPr lang="en-US" sz="1600" dirty="0"/>
              <a:t>: </a:t>
            </a:r>
            <a:r>
              <a:rPr lang="en-US" sz="1600" dirty="0" err="1"/>
              <a:t>पंतप्रधान</a:t>
            </a:r>
            <a:endParaRPr lang="en-US" sz="1600" dirty="0"/>
          </a:p>
          <a:p>
            <a:pPr marL="971550" lvl="1" indent="-514350" algn="just">
              <a:lnSpc>
                <a:spcPct val="200000"/>
              </a:lnSpc>
              <a:buFont typeface="+mj-lt"/>
              <a:buAutoNum type="arabicPeriod"/>
            </a:pPr>
            <a:r>
              <a:rPr lang="en-US" sz="1600" dirty="0" err="1"/>
              <a:t>उपाध्यक्ष</a:t>
            </a:r>
            <a:r>
              <a:rPr lang="en-US" sz="1600" dirty="0"/>
              <a:t>: </a:t>
            </a:r>
            <a:r>
              <a:rPr lang="en-US" sz="1600" dirty="0" err="1"/>
              <a:t>निवड</a:t>
            </a:r>
            <a:r>
              <a:rPr lang="en-US" sz="1600" dirty="0"/>
              <a:t> </a:t>
            </a:r>
            <a:r>
              <a:rPr lang="en-US" sz="1600" dirty="0" err="1"/>
              <a:t>पंतप्रधानांव्दारे</a:t>
            </a:r>
            <a:endParaRPr lang="en-US" sz="1600" dirty="0"/>
          </a:p>
          <a:p>
            <a:pPr marL="971550" lvl="1" indent="-514350" algn="just">
              <a:lnSpc>
                <a:spcPct val="200000"/>
              </a:lnSpc>
              <a:buFont typeface="+mj-lt"/>
              <a:buAutoNum type="arabicPeriod"/>
            </a:pPr>
            <a:r>
              <a:rPr lang="en-US" sz="1600" dirty="0" err="1"/>
              <a:t>पूर्णवेळ</a:t>
            </a:r>
            <a:r>
              <a:rPr lang="en-US" sz="1600" dirty="0"/>
              <a:t> </a:t>
            </a:r>
            <a:r>
              <a:rPr lang="en-US" sz="1600" dirty="0" err="1"/>
              <a:t>सदस्य</a:t>
            </a:r>
            <a:r>
              <a:rPr lang="en-US" sz="1600" dirty="0"/>
              <a:t>: </a:t>
            </a:r>
            <a:r>
              <a:rPr lang="en-US" sz="1600" dirty="0" err="1"/>
              <a:t>पंतप्रधानांव्दारे</a:t>
            </a:r>
            <a:r>
              <a:rPr lang="en-US" sz="1600" dirty="0"/>
              <a:t> </a:t>
            </a:r>
            <a:r>
              <a:rPr lang="en-US" sz="1600" dirty="0" err="1"/>
              <a:t>नेमणूक</a:t>
            </a:r>
            <a:r>
              <a:rPr lang="en-US" sz="1600" dirty="0"/>
              <a:t>, </a:t>
            </a:r>
            <a:r>
              <a:rPr lang="en-US" sz="1600" dirty="0" err="1"/>
              <a:t>सदस्यसंख्या</a:t>
            </a:r>
            <a:r>
              <a:rPr lang="en-US" sz="1600" dirty="0"/>
              <a:t> </a:t>
            </a:r>
            <a:r>
              <a:rPr lang="en-US" sz="1600" dirty="0" err="1"/>
              <a:t>अनिश्चित</a:t>
            </a:r>
            <a:endParaRPr lang="en-US" sz="1600" dirty="0"/>
          </a:p>
          <a:p>
            <a:pPr marL="971550" lvl="1" indent="-514350" algn="just">
              <a:lnSpc>
                <a:spcPct val="200000"/>
              </a:lnSpc>
              <a:buFont typeface="+mj-lt"/>
              <a:buAutoNum type="arabicPeriod"/>
            </a:pPr>
            <a:r>
              <a:rPr lang="en-US" sz="1600" dirty="0" err="1"/>
              <a:t>अर्धवेळ</a:t>
            </a:r>
            <a:r>
              <a:rPr lang="en-US" sz="1600" dirty="0"/>
              <a:t> </a:t>
            </a:r>
            <a:r>
              <a:rPr lang="en-US" sz="1600" dirty="0" err="1"/>
              <a:t>सदस्य</a:t>
            </a:r>
            <a:r>
              <a:rPr lang="en-US" sz="1600" dirty="0"/>
              <a:t>: 2 </a:t>
            </a:r>
            <a:r>
              <a:rPr lang="en-US" sz="1600" dirty="0" err="1"/>
              <a:t>तज्ञांची</a:t>
            </a:r>
            <a:r>
              <a:rPr lang="en-US" sz="1600" dirty="0"/>
              <a:t> </a:t>
            </a:r>
            <a:r>
              <a:rPr lang="en-US" sz="1600" dirty="0" err="1"/>
              <a:t>विद्यापीठ</a:t>
            </a:r>
            <a:r>
              <a:rPr lang="en-US" sz="1600" dirty="0"/>
              <a:t> </a:t>
            </a:r>
            <a:r>
              <a:rPr lang="en-US" sz="1600" dirty="0" err="1"/>
              <a:t>किंवा</a:t>
            </a:r>
            <a:r>
              <a:rPr lang="en-US" sz="1600" dirty="0"/>
              <a:t> </a:t>
            </a:r>
            <a:r>
              <a:rPr lang="en-US" sz="1600" dirty="0" err="1"/>
              <a:t>संशोधन</a:t>
            </a:r>
            <a:r>
              <a:rPr lang="en-US" sz="1600" dirty="0"/>
              <a:t> </a:t>
            </a:r>
            <a:r>
              <a:rPr lang="en-US" sz="1600" dirty="0" err="1"/>
              <a:t>संस्थांमधून</a:t>
            </a:r>
            <a:endParaRPr lang="en-US" sz="1600" dirty="0"/>
          </a:p>
          <a:p>
            <a:pPr marL="971550" lvl="1" indent="-514350" algn="just">
              <a:lnSpc>
                <a:spcPct val="200000"/>
              </a:lnSpc>
              <a:buFont typeface="+mj-lt"/>
              <a:buAutoNum type="arabicPeriod"/>
            </a:pPr>
            <a:r>
              <a:rPr lang="en-US" sz="1600" dirty="0" err="1"/>
              <a:t>पदसिध्द</a:t>
            </a:r>
            <a:r>
              <a:rPr lang="en-US" sz="1600" dirty="0"/>
              <a:t> </a:t>
            </a:r>
            <a:r>
              <a:rPr lang="en-US" sz="1600" dirty="0" err="1"/>
              <a:t>सदस्य</a:t>
            </a:r>
            <a:r>
              <a:rPr lang="en-US" sz="1600" dirty="0"/>
              <a:t> </a:t>
            </a:r>
            <a:r>
              <a:rPr lang="en-US" sz="1600" dirty="0" err="1"/>
              <a:t>केंद्रिय</a:t>
            </a:r>
            <a:r>
              <a:rPr lang="en-US" sz="1600" dirty="0"/>
              <a:t> </a:t>
            </a:r>
            <a:r>
              <a:rPr lang="en-US" sz="1600" dirty="0" err="1"/>
              <a:t>मंत्रीमंडळातील</a:t>
            </a:r>
            <a:r>
              <a:rPr lang="en-US" sz="1600" dirty="0"/>
              <a:t> 4 </a:t>
            </a:r>
            <a:r>
              <a:rPr lang="en-US" sz="1600" dirty="0" err="1"/>
              <a:t>सदस्य</a:t>
            </a:r>
            <a:endParaRPr lang="en-US" sz="1600" dirty="0"/>
          </a:p>
          <a:p>
            <a:pPr marL="971550" lvl="1" indent="-514350" algn="just">
              <a:lnSpc>
                <a:spcPct val="200000"/>
              </a:lnSpc>
              <a:buFont typeface="+mj-lt"/>
              <a:buAutoNum type="arabicPeriod"/>
            </a:pPr>
            <a:r>
              <a:rPr lang="en-US" sz="1600" dirty="0" err="1"/>
              <a:t>मुख्य</a:t>
            </a:r>
            <a:r>
              <a:rPr lang="en-US" sz="1600" dirty="0"/>
              <a:t> </a:t>
            </a:r>
            <a:r>
              <a:rPr lang="en-US" sz="1600" dirty="0" err="1"/>
              <a:t>कार्यकारी</a:t>
            </a:r>
            <a:r>
              <a:rPr lang="en-US" sz="1600" dirty="0"/>
              <a:t> </a:t>
            </a:r>
            <a:r>
              <a:rPr lang="en-US" sz="1600" dirty="0" err="1"/>
              <a:t>अधिकारी</a:t>
            </a:r>
            <a:r>
              <a:rPr lang="en-US" sz="1600" dirty="0"/>
              <a:t>: </a:t>
            </a:r>
            <a:r>
              <a:rPr lang="en-US" sz="1600" dirty="0" err="1"/>
              <a:t>केंद्र</a:t>
            </a:r>
            <a:r>
              <a:rPr lang="en-US" sz="1600" dirty="0"/>
              <a:t> </a:t>
            </a:r>
            <a:r>
              <a:rPr lang="en-US" sz="1600" dirty="0" err="1"/>
              <a:t>सरकारच्या</a:t>
            </a:r>
            <a:r>
              <a:rPr lang="en-US" sz="1600" dirty="0"/>
              <a:t> </a:t>
            </a:r>
            <a:r>
              <a:rPr lang="en-US" sz="1600" dirty="0" err="1"/>
              <a:t>सचिव</a:t>
            </a:r>
            <a:r>
              <a:rPr lang="en-US" sz="1600" dirty="0"/>
              <a:t> </a:t>
            </a:r>
            <a:r>
              <a:rPr lang="en-US" sz="1600" dirty="0" err="1"/>
              <a:t>दर्जाचा</a:t>
            </a:r>
            <a:r>
              <a:rPr lang="en-US" sz="1600" dirty="0"/>
              <a:t> </a:t>
            </a:r>
            <a:r>
              <a:rPr lang="en-US" sz="1600" dirty="0" err="1"/>
              <a:t>अधिकारी</a:t>
            </a:r>
            <a:endParaRPr lang="en-US" sz="1600" dirty="0"/>
          </a:p>
          <a:p>
            <a:pPr marL="971550" lvl="1" indent="-514350" algn="just">
              <a:lnSpc>
                <a:spcPct val="200000"/>
              </a:lnSpc>
              <a:buFont typeface="+mj-lt"/>
              <a:buAutoNum type="arabicPeriod"/>
            </a:pPr>
            <a:r>
              <a:rPr lang="en-US" sz="1600" dirty="0" err="1"/>
              <a:t>विशेष</a:t>
            </a:r>
            <a:r>
              <a:rPr lang="en-US" sz="1600" dirty="0"/>
              <a:t> </a:t>
            </a:r>
            <a:r>
              <a:rPr lang="en-US" sz="1600" dirty="0" err="1"/>
              <a:t>आमंत्रित</a:t>
            </a:r>
            <a:r>
              <a:rPr lang="en-US" sz="1600" dirty="0"/>
              <a:t> </a:t>
            </a:r>
            <a:r>
              <a:rPr lang="en-US" sz="1600" dirty="0" err="1"/>
              <a:t>सदस्य</a:t>
            </a:r>
            <a:r>
              <a:rPr lang="en-US" sz="1600" dirty="0"/>
              <a:t>: </a:t>
            </a:r>
            <a:r>
              <a:rPr lang="en-US" sz="1600" dirty="0" err="1"/>
              <a:t>पंतप्रधानांव्दारे</a:t>
            </a:r>
            <a:r>
              <a:rPr lang="en-US" sz="1600" dirty="0"/>
              <a:t> </a:t>
            </a:r>
            <a:r>
              <a:rPr lang="en-US" sz="1600" dirty="0" err="1"/>
              <a:t>नेमणूक</a:t>
            </a:r>
            <a:endParaRPr lang="en-US" sz="1600" dirty="0"/>
          </a:p>
          <a:p>
            <a:pPr marL="971550" lvl="1" indent="-514350" algn="just">
              <a:lnSpc>
                <a:spcPct val="200000"/>
              </a:lnSpc>
              <a:buFont typeface="+mj-lt"/>
              <a:buAutoNum type="arabicPeriod"/>
            </a:pPr>
            <a:r>
              <a:rPr lang="en-US" sz="1600" dirty="0" err="1"/>
              <a:t>इतर</a:t>
            </a:r>
            <a:r>
              <a:rPr lang="en-US" sz="1600" dirty="0"/>
              <a:t> </a:t>
            </a:r>
            <a:r>
              <a:rPr lang="en-US" sz="1600" dirty="0" err="1"/>
              <a:t>सदस्य</a:t>
            </a:r>
            <a:r>
              <a:rPr lang="en-US" sz="1600" dirty="0"/>
              <a:t>: </a:t>
            </a:r>
            <a:r>
              <a:rPr lang="en-US" sz="1600" dirty="0" err="1"/>
              <a:t>सर्व</a:t>
            </a:r>
            <a:r>
              <a:rPr lang="en-US" sz="1600" dirty="0"/>
              <a:t> </a:t>
            </a:r>
            <a:r>
              <a:rPr lang="en-US" sz="1600" dirty="0" err="1"/>
              <a:t>राज्यांचे</a:t>
            </a:r>
            <a:r>
              <a:rPr lang="en-US" sz="1600" dirty="0"/>
              <a:t> </a:t>
            </a:r>
            <a:r>
              <a:rPr lang="en-US" sz="1600" dirty="0" err="1"/>
              <a:t>मुख्यमंत्री</a:t>
            </a:r>
            <a:r>
              <a:rPr lang="en-US" sz="1600" dirty="0"/>
              <a:t> व </a:t>
            </a:r>
            <a:r>
              <a:rPr lang="en-US" sz="1600" dirty="0" err="1"/>
              <a:t>केंद्रशासित</a:t>
            </a:r>
            <a:r>
              <a:rPr lang="en-US" sz="1600" dirty="0"/>
              <a:t> </a:t>
            </a:r>
            <a:r>
              <a:rPr lang="en-US" sz="1600" dirty="0" err="1"/>
              <a:t>प्रदेशाचे</a:t>
            </a:r>
            <a:r>
              <a:rPr lang="en-US" sz="1600" dirty="0"/>
              <a:t> </a:t>
            </a:r>
            <a:r>
              <a:rPr lang="en-US" sz="1600" dirty="0" err="1"/>
              <a:t>प्रशासक</a:t>
            </a:r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1297563489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682078-A79B-B2F4-576F-8B24982724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निती</a:t>
            </a:r>
            <a:r>
              <a:rPr lang="en-US" dirty="0"/>
              <a:t> </a:t>
            </a:r>
            <a:r>
              <a:rPr lang="en-US" dirty="0" err="1"/>
              <a:t>आयोग</a:t>
            </a:r>
            <a:r>
              <a:rPr lang="en-US" dirty="0"/>
              <a:t> </a:t>
            </a:r>
            <a:r>
              <a:rPr lang="en-US" dirty="0" err="1"/>
              <a:t>कार्ये</a:t>
            </a:r>
            <a:r>
              <a:rPr lang="en-US" dirty="0"/>
              <a:t>: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0280D7-24E0-52F1-2968-5C08C9972E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/>
              <a:t>भारतातील</a:t>
            </a:r>
            <a:r>
              <a:rPr lang="en-US" sz="2400" dirty="0"/>
              <a:t> </a:t>
            </a:r>
            <a:r>
              <a:rPr lang="en-US" sz="2400" dirty="0" err="1"/>
              <a:t>तरुणांचे</a:t>
            </a:r>
            <a:r>
              <a:rPr lang="en-US" sz="2400" dirty="0"/>
              <a:t> (</a:t>
            </a:r>
            <a:r>
              <a:rPr lang="en-US" sz="2400" dirty="0" err="1"/>
              <a:t>पुरुष</a:t>
            </a:r>
            <a:r>
              <a:rPr lang="en-US" sz="2400" dirty="0"/>
              <a:t>/</a:t>
            </a:r>
            <a:r>
              <a:rPr lang="en-US" sz="2400" dirty="0" err="1"/>
              <a:t>स्त्रिया</a:t>
            </a:r>
            <a:r>
              <a:rPr lang="en-US" sz="2400" dirty="0"/>
              <a:t>) </a:t>
            </a:r>
            <a:r>
              <a:rPr lang="en-US" sz="2400" dirty="0" err="1"/>
              <a:t>कैशल्य</a:t>
            </a:r>
            <a:r>
              <a:rPr lang="en-US" sz="2400" dirty="0"/>
              <a:t> </a:t>
            </a:r>
            <a:r>
              <a:rPr lang="en-US" sz="2400" dirty="0" err="1"/>
              <a:t>विकास</a:t>
            </a:r>
            <a:r>
              <a:rPr lang="en-US" sz="2400" dirty="0"/>
              <a:t> </a:t>
            </a:r>
            <a:r>
              <a:rPr lang="en-US" sz="2400" dirty="0" err="1"/>
              <a:t>करुन</a:t>
            </a:r>
            <a:r>
              <a:rPr lang="en-US" sz="2400" dirty="0"/>
              <a:t> </a:t>
            </a:r>
            <a:r>
              <a:rPr lang="en-US" sz="2400" dirty="0" err="1"/>
              <a:t>त्यांना</a:t>
            </a:r>
            <a:r>
              <a:rPr lang="en-US" sz="2400" dirty="0"/>
              <a:t> </a:t>
            </a:r>
            <a:r>
              <a:rPr lang="en-US" sz="2400" dirty="0" err="1"/>
              <a:t>रोजगार</a:t>
            </a:r>
            <a:r>
              <a:rPr lang="en-US" sz="2400" dirty="0"/>
              <a:t> </a:t>
            </a:r>
            <a:r>
              <a:rPr lang="en-US" sz="2400" dirty="0" err="1"/>
              <a:t>पुरविणे</a:t>
            </a:r>
            <a:endParaRPr lang="en-US" sz="2400" dirty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/>
              <a:t>समाजातील</a:t>
            </a:r>
            <a:r>
              <a:rPr lang="en-US" sz="2400" dirty="0"/>
              <a:t> </a:t>
            </a:r>
            <a:r>
              <a:rPr lang="en-US" sz="2400" dirty="0" err="1"/>
              <a:t>लैंगिक</a:t>
            </a:r>
            <a:r>
              <a:rPr lang="en-US" sz="2400" dirty="0"/>
              <a:t> </a:t>
            </a:r>
            <a:r>
              <a:rPr lang="en-US" sz="2400" dirty="0" err="1"/>
              <a:t>असमानता</a:t>
            </a:r>
            <a:r>
              <a:rPr lang="en-US" sz="2400" dirty="0"/>
              <a:t> </a:t>
            </a:r>
            <a:r>
              <a:rPr lang="en-US" sz="2400" dirty="0" err="1"/>
              <a:t>दूर</a:t>
            </a:r>
            <a:r>
              <a:rPr lang="en-US" sz="2400" dirty="0"/>
              <a:t> </a:t>
            </a:r>
            <a:r>
              <a:rPr lang="en-US" sz="2400" dirty="0" err="1"/>
              <a:t>करणे</a:t>
            </a:r>
            <a:endParaRPr lang="en-US" sz="2400" dirty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/>
              <a:t>समाजातील</a:t>
            </a:r>
            <a:r>
              <a:rPr lang="en-US" sz="2400" dirty="0"/>
              <a:t> </a:t>
            </a:r>
            <a:r>
              <a:rPr lang="en-US" sz="2400" dirty="0" err="1"/>
              <a:t>लैंगिक</a:t>
            </a:r>
            <a:r>
              <a:rPr lang="en-US" sz="2400" dirty="0"/>
              <a:t>, </a:t>
            </a:r>
            <a:r>
              <a:rPr lang="en-US" sz="2400" dirty="0" err="1"/>
              <a:t>जातीय</a:t>
            </a:r>
            <a:r>
              <a:rPr lang="en-US" sz="2400" dirty="0"/>
              <a:t> व </a:t>
            </a:r>
            <a:r>
              <a:rPr lang="en-US" sz="2400" dirty="0" err="1"/>
              <a:t>आर्थिक</a:t>
            </a:r>
            <a:r>
              <a:rPr lang="en-US" sz="2400" dirty="0"/>
              <a:t> </a:t>
            </a:r>
            <a:r>
              <a:rPr lang="en-US" sz="2400" dirty="0" err="1"/>
              <a:t>असमानता</a:t>
            </a:r>
            <a:r>
              <a:rPr lang="en-US" sz="2400" dirty="0"/>
              <a:t> </a:t>
            </a:r>
            <a:r>
              <a:rPr lang="en-US" sz="2400" dirty="0" err="1"/>
              <a:t>लक्षात</a:t>
            </a:r>
            <a:r>
              <a:rPr lang="en-US" sz="2400" dirty="0"/>
              <a:t> </a:t>
            </a:r>
            <a:r>
              <a:rPr lang="en-US" sz="2400" dirty="0" err="1"/>
              <a:t>घेऊप</a:t>
            </a:r>
            <a:r>
              <a:rPr lang="en-US" sz="2400" dirty="0"/>
              <a:t> </a:t>
            </a:r>
            <a:r>
              <a:rPr lang="en-US" sz="2400" dirty="0" err="1"/>
              <a:t>उपाययोजना</a:t>
            </a:r>
            <a:r>
              <a:rPr lang="en-US" sz="2400" dirty="0"/>
              <a:t> </a:t>
            </a:r>
            <a:r>
              <a:rPr lang="en-US" sz="2400" dirty="0" err="1"/>
              <a:t>करणे</a:t>
            </a:r>
            <a:endParaRPr lang="en-US" sz="2400" dirty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/>
              <a:t>प्रत्येक</a:t>
            </a:r>
            <a:r>
              <a:rPr lang="en-US" sz="2400" dirty="0"/>
              <a:t> </a:t>
            </a:r>
            <a:r>
              <a:rPr lang="en-US" sz="2400" dirty="0" err="1"/>
              <a:t>भारतहयाजा</a:t>
            </a:r>
            <a:r>
              <a:rPr lang="en-US" sz="2400" dirty="0"/>
              <a:t> </a:t>
            </a:r>
            <a:r>
              <a:rPr lang="en-US" sz="2400" dirty="0" err="1"/>
              <a:t>आत्मसन्मानाने</a:t>
            </a:r>
            <a:r>
              <a:rPr lang="en-US" sz="2400" dirty="0"/>
              <a:t> </a:t>
            </a:r>
            <a:r>
              <a:rPr lang="en-US" sz="2400" dirty="0" err="1"/>
              <a:t>जीवन</a:t>
            </a:r>
            <a:r>
              <a:rPr lang="en-US" sz="2400" dirty="0"/>
              <a:t> </a:t>
            </a:r>
            <a:r>
              <a:rPr lang="en-US" sz="2400" dirty="0" err="1"/>
              <a:t>जगता</a:t>
            </a:r>
            <a:r>
              <a:rPr lang="en-US" sz="2400" dirty="0"/>
              <a:t> </a:t>
            </a:r>
            <a:r>
              <a:rPr lang="en-US" sz="2400" dirty="0" err="1"/>
              <a:t>येण्यासाठी</a:t>
            </a:r>
            <a:r>
              <a:rPr lang="en-US" sz="2400" dirty="0"/>
              <a:t> </a:t>
            </a:r>
            <a:r>
              <a:rPr lang="en-US" sz="2400" dirty="0" err="1"/>
              <a:t>संधी</a:t>
            </a:r>
            <a:r>
              <a:rPr lang="en-US" sz="2400" dirty="0"/>
              <a:t> </a:t>
            </a:r>
            <a:r>
              <a:rPr lang="en-US" sz="2400" dirty="0" err="1"/>
              <a:t>निर्माण</a:t>
            </a:r>
            <a:r>
              <a:rPr lang="en-US" sz="2400" dirty="0"/>
              <a:t> </a:t>
            </a:r>
            <a:r>
              <a:rPr lang="en-US" sz="2400" dirty="0" err="1"/>
              <a:t>करुन</a:t>
            </a:r>
            <a:r>
              <a:rPr lang="en-US" sz="2400" dirty="0"/>
              <a:t> </a:t>
            </a:r>
            <a:r>
              <a:rPr lang="en-US" sz="2400" dirty="0" err="1"/>
              <a:t>देणे</a:t>
            </a:r>
            <a:endParaRPr lang="en-US" sz="2400" dirty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/>
              <a:t>देशातील</a:t>
            </a:r>
            <a:r>
              <a:rPr lang="en-US" sz="2400" dirty="0"/>
              <a:t> </a:t>
            </a:r>
            <a:r>
              <a:rPr lang="en-US" sz="2400" dirty="0" err="1"/>
              <a:t>दारिद्रय</a:t>
            </a:r>
            <a:r>
              <a:rPr lang="en-US" sz="2400" dirty="0"/>
              <a:t> </a:t>
            </a:r>
            <a:r>
              <a:rPr lang="en-US" sz="2400" dirty="0" err="1"/>
              <a:t>निर्मुलन</a:t>
            </a:r>
            <a:r>
              <a:rPr lang="en-US" sz="2400" dirty="0"/>
              <a:t> </a:t>
            </a:r>
            <a:r>
              <a:rPr lang="en-US" sz="2400" dirty="0" err="1"/>
              <a:t>करणे</a:t>
            </a:r>
            <a:endParaRPr lang="en-US" sz="2400" dirty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/>
              <a:t>पर्यावणीय</a:t>
            </a:r>
            <a:r>
              <a:rPr lang="en-US" sz="2400" dirty="0"/>
              <a:t> </a:t>
            </a:r>
            <a:r>
              <a:rPr lang="en-US" sz="2400" dirty="0" err="1"/>
              <a:t>परिस्थितीकीचे</a:t>
            </a:r>
            <a:r>
              <a:rPr lang="en-US" sz="2400" dirty="0"/>
              <a:t> </a:t>
            </a:r>
            <a:r>
              <a:rPr lang="en-US" sz="2400" dirty="0" err="1"/>
              <a:t>संरक्षण</a:t>
            </a:r>
            <a:r>
              <a:rPr lang="en-US" sz="2400" dirty="0"/>
              <a:t> </a:t>
            </a:r>
            <a:r>
              <a:rPr lang="en-US" sz="2400" dirty="0" err="1"/>
              <a:t>करणे</a:t>
            </a:r>
            <a:endParaRPr lang="en-US" sz="2400" dirty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/>
              <a:t>अधिकाधिक</a:t>
            </a:r>
            <a:r>
              <a:rPr lang="en-US" sz="2400" dirty="0"/>
              <a:t> </a:t>
            </a:r>
            <a:r>
              <a:rPr lang="en-US" sz="2400" dirty="0" err="1"/>
              <a:t>रोजगार</a:t>
            </a:r>
            <a:r>
              <a:rPr lang="en-US" sz="2400" dirty="0"/>
              <a:t> </a:t>
            </a:r>
            <a:r>
              <a:rPr lang="en-US" sz="2400" dirty="0" err="1"/>
              <a:t>क्षमता</a:t>
            </a:r>
            <a:r>
              <a:rPr lang="en-US" sz="2400" dirty="0"/>
              <a:t> </a:t>
            </a:r>
            <a:r>
              <a:rPr lang="en-US" sz="2400" dirty="0" err="1"/>
              <a:t>असणाऱ्या</a:t>
            </a:r>
            <a:r>
              <a:rPr lang="en-US" sz="2400" dirty="0"/>
              <a:t> </a:t>
            </a:r>
            <a:r>
              <a:rPr lang="en-US" sz="2400" dirty="0" err="1"/>
              <a:t>उद्योगांना</a:t>
            </a:r>
            <a:r>
              <a:rPr lang="en-US" sz="2400" dirty="0"/>
              <a:t> </a:t>
            </a:r>
            <a:r>
              <a:rPr lang="en-US" sz="2400" dirty="0" err="1"/>
              <a:t>धोरणात्मक</a:t>
            </a:r>
            <a:r>
              <a:rPr lang="en-US" sz="2400" dirty="0"/>
              <a:t> </a:t>
            </a:r>
            <a:r>
              <a:rPr lang="en-US" sz="2400" dirty="0" err="1"/>
              <a:t>सहाय्य</a:t>
            </a:r>
            <a:r>
              <a:rPr lang="en-US" sz="2400" dirty="0"/>
              <a:t> </a:t>
            </a:r>
            <a:r>
              <a:rPr lang="en-US" sz="2400" dirty="0" err="1"/>
              <a:t>पुरविणे</a:t>
            </a:r>
            <a:endParaRPr lang="en-US" sz="2400" dirty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/>
              <a:t>राष्ट्राच्या</a:t>
            </a:r>
            <a:r>
              <a:rPr lang="en-US" sz="2400" dirty="0"/>
              <a:t> </a:t>
            </a:r>
            <a:r>
              <a:rPr lang="en-US" sz="2400" dirty="0" err="1"/>
              <a:t>विकास</a:t>
            </a:r>
            <a:r>
              <a:rPr lang="en-US" sz="2400" dirty="0"/>
              <a:t> </a:t>
            </a:r>
            <a:r>
              <a:rPr lang="en-US" sz="2400" dirty="0" err="1"/>
              <a:t>प्रक्रियेत</a:t>
            </a:r>
            <a:r>
              <a:rPr lang="en-US" sz="2400" dirty="0"/>
              <a:t> </a:t>
            </a:r>
            <a:r>
              <a:rPr lang="en-US" sz="2400" dirty="0" err="1"/>
              <a:t>ग्रामीण</a:t>
            </a:r>
            <a:r>
              <a:rPr lang="en-US" sz="2400" dirty="0"/>
              <a:t> </a:t>
            </a:r>
            <a:r>
              <a:rPr lang="en-US" sz="2400" dirty="0" err="1"/>
              <a:t>भागाचा</a:t>
            </a:r>
            <a:r>
              <a:rPr lang="en-US" sz="2400" dirty="0"/>
              <a:t> </a:t>
            </a:r>
            <a:r>
              <a:rPr lang="en-US" sz="2400" dirty="0" err="1"/>
              <a:t>अंतर्भाव</a:t>
            </a:r>
            <a:r>
              <a:rPr lang="en-US" sz="2400" dirty="0"/>
              <a:t> </a:t>
            </a:r>
            <a:r>
              <a:rPr lang="en-US" sz="2400" dirty="0" err="1"/>
              <a:t>करणे</a:t>
            </a:r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137781303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055029-BF83-92B5-CF25-7189D87179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निती</a:t>
            </a:r>
            <a:r>
              <a:rPr lang="en-US" dirty="0"/>
              <a:t> </a:t>
            </a:r>
            <a:r>
              <a:rPr lang="en-US" dirty="0" err="1"/>
              <a:t>आयोग</a:t>
            </a:r>
            <a:r>
              <a:rPr lang="en-US" dirty="0"/>
              <a:t> </a:t>
            </a:r>
            <a:r>
              <a:rPr lang="en-US" dirty="0" err="1"/>
              <a:t>उद्दिष्ट</a:t>
            </a:r>
            <a:r>
              <a:rPr lang="en-US" dirty="0"/>
              <a:t>: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910421-F5ED-13C4-1B9A-A7F9DC33D9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2000" dirty="0" err="1"/>
              <a:t>राज्यांच्या</a:t>
            </a:r>
            <a:r>
              <a:rPr lang="en-US" sz="2000" dirty="0"/>
              <a:t> </a:t>
            </a:r>
            <a:r>
              <a:rPr lang="en-US" sz="2000" dirty="0" err="1"/>
              <a:t>सहभागाव्दारे</a:t>
            </a:r>
            <a:r>
              <a:rPr lang="en-US" sz="2000" dirty="0"/>
              <a:t> </a:t>
            </a:r>
            <a:r>
              <a:rPr lang="en-US" sz="2000" dirty="0" err="1"/>
              <a:t>देशाच्या</a:t>
            </a:r>
            <a:r>
              <a:rPr lang="en-US" sz="2000" dirty="0"/>
              <a:t> </a:t>
            </a:r>
            <a:r>
              <a:rPr lang="en-US" sz="2000" dirty="0" err="1"/>
              <a:t>उद्दिष्टानुसार</a:t>
            </a:r>
            <a:r>
              <a:rPr lang="en-US" sz="2000" dirty="0"/>
              <a:t> </a:t>
            </a:r>
            <a:r>
              <a:rPr lang="en-US" sz="2000" dirty="0" err="1"/>
              <a:t>विविध</a:t>
            </a:r>
            <a:r>
              <a:rPr lang="en-US" sz="2000" dirty="0"/>
              <a:t> </a:t>
            </a:r>
            <a:r>
              <a:rPr lang="en-US" sz="2000" dirty="0" err="1"/>
              <a:t>धोरणे</a:t>
            </a:r>
            <a:r>
              <a:rPr lang="en-US" sz="2000" dirty="0"/>
              <a:t> </a:t>
            </a:r>
            <a:r>
              <a:rPr lang="en-US" sz="2000" dirty="0" err="1"/>
              <a:t>तयार</a:t>
            </a:r>
            <a:r>
              <a:rPr lang="en-US" sz="2000" dirty="0"/>
              <a:t> </a:t>
            </a:r>
            <a:r>
              <a:rPr lang="en-US" sz="2000" dirty="0" err="1"/>
              <a:t>करणे</a:t>
            </a:r>
            <a:endParaRPr lang="en-US" sz="2000" dirty="0"/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2000" dirty="0" err="1"/>
              <a:t>तळागाळातील</a:t>
            </a:r>
            <a:r>
              <a:rPr lang="en-US" sz="2000" dirty="0"/>
              <a:t> </a:t>
            </a:r>
            <a:r>
              <a:rPr lang="en-US" sz="2000" dirty="0" err="1"/>
              <a:t>घटकांपर्यंत</a:t>
            </a:r>
            <a:r>
              <a:rPr lang="en-US" sz="2000" dirty="0"/>
              <a:t> </a:t>
            </a:r>
            <a:r>
              <a:rPr lang="en-US" sz="2000" dirty="0" err="1"/>
              <a:t>आर्थिक</a:t>
            </a:r>
            <a:r>
              <a:rPr lang="en-US" sz="2000" dirty="0"/>
              <a:t> </a:t>
            </a:r>
            <a:r>
              <a:rPr lang="en-US" sz="2000" dirty="0" err="1"/>
              <a:t>विकासाचा</a:t>
            </a:r>
            <a:r>
              <a:rPr lang="en-US" sz="2000" dirty="0"/>
              <a:t> </a:t>
            </a:r>
            <a:r>
              <a:rPr lang="en-US" sz="2000" dirty="0" err="1"/>
              <a:t>लाभ</a:t>
            </a:r>
            <a:r>
              <a:rPr lang="en-US" sz="2000" dirty="0"/>
              <a:t> </a:t>
            </a:r>
            <a:r>
              <a:rPr lang="en-US" sz="2000" dirty="0" err="1"/>
              <a:t>पोहोचवणे</a:t>
            </a:r>
            <a:endParaRPr lang="en-US" sz="2000" dirty="0"/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2000" dirty="0" err="1"/>
              <a:t>ग्रामस्तरापासून</a:t>
            </a:r>
            <a:r>
              <a:rPr lang="en-US" sz="2000" dirty="0"/>
              <a:t> </a:t>
            </a:r>
            <a:r>
              <a:rPr lang="en-US" sz="2000" dirty="0" err="1"/>
              <a:t>वरिष्ठ</a:t>
            </a:r>
            <a:r>
              <a:rPr lang="en-US" sz="2000" dirty="0"/>
              <a:t> </a:t>
            </a:r>
            <a:r>
              <a:rPr lang="en-US" sz="2000" dirty="0" err="1"/>
              <a:t>स्तरांपर्यंत</a:t>
            </a:r>
            <a:r>
              <a:rPr lang="en-US" sz="2000" dirty="0"/>
              <a:t> </a:t>
            </a:r>
            <a:r>
              <a:rPr lang="en-US" sz="2000" dirty="0" err="1"/>
              <a:t>नियोजन</a:t>
            </a:r>
            <a:r>
              <a:rPr lang="en-US" sz="2000" dirty="0"/>
              <a:t> </a:t>
            </a:r>
            <a:r>
              <a:rPr lang="en-US" sz="2000" dirty="0" err="1"/>
              <a:t>करण्यासाठी</a:t>
            </a:r>
            <a:r>
              <a:rPr lang="en-US" sz="2000" dirty="0"/>
              <a:t> </a:t>
            </a:r>
            <a:r>
              <a:rPr lang="en-US" sz="2000" dirty="0" err="1"/>
              <a:t>यंत्रणा</a:t>
            </a:r>
            <a:r>
              <a:rPr lang="en-US" sz="2000" dirty="0"/>
              <a:t> </a:t>
            </a:r>
            <a:r>
              <a:rPr lang="en-US" sz="2000" dirty="0" err="1"/>
              <a:t>सक्षम</a:t>
            </a:r>
            <a:r>
              <a:rPr lang="en-US" sz="2000" dirty="0"/>
              <a:t> </a:t>
            </a:r>
            <a:r>
              <a:rPr lang="en-US" sz="2000" dirty="0" err="1"/>
              <a:t>करणे</a:t>
            </a:r>
            <a:endParaRPr lang="en-US" sz="2000" dirty="0"/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2000" dirty="0" err="1"/>
              <a:t>प्रशासनात</a:t>
            </a:r>
            <a:r>
              <a:rPr lang="en-US" sz="2000" dirty="0"/>
              <a:t> </a:t>
            </a:r>
            <a:r>
              <a:rPr lang="en-US" sz="2000" dirty="0" err="1"/>
              <a:t>बदल</a:t>
            </a:r>
            <a:r>
              <a:rPr lang="en-US" sz="2000" dirty="0"/>
              <a:t> </a:t>
            </a:r>
            <a:r>
              <a:rPr lang="en-US" sz="2000" dirty="0" err="1"/>
              <a:t>करुन</a:t>
            </a:r>
            <a:r>
              <a:rPr lang="en-US" sz="2000" dirty="0"/>
              <a:t> </a:t>
            </a:r>
            <a:r>
              <a:rPr lang="en-US" sz="2000" dirty="0" err="1"/>
              <a:t>राष्ट्रीय</a:t>
            </a:r>
            <a:r>
              <a:rPr lang="en-US" sz="2000" dirty="0"/>
              <a:t> </a:t>
            </a:r>
            <a:r>
              <a:rPr lang="en-US" sz="2000" dirty="0" err="1"/>
              <a:t>उद्दिष्ट</a:t>
            </a:r>
            <a:r>
              <a:rPr lang="en-US" sz="2000" dirty="0"/>
              <a:t> </a:t>
            </a:r>
            <a:r>
              <a:rPr lang="en-US" sz="2000" dirty="0" err="1"/>
              <a:t>साध्य</a:t>
            </a:r>
            <a:r>
              <a:rPr lang="en-US" sz="2000" dirty="0"/>
              <a:t> </a:t>
            </a:r>
            <a:r>
              <a:rPr lang="en-US" sz="2000" dirty="0" err="1"/>
              <a:t>करणे</a:t>
            </a:r>
            <a:endParaRPr lang="en-US" sz="2000" dirty="0"/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2000" dirty="0" err="1"/>
              <a:t>कृषी</a:t>
            </a:r>
            <a:r>
              <a:rPr lang="en-US" sz="2000" dirty="0"/>
              <a:t> </a:t>
            </a:r>
            <a:r>
              <a:rPr lang="en-US" sz="2000" dirty="0" err="1"/>
              <a:t>उत्पादन</a:t>
            </a:r>
            <a:r>
              <a:rPr lang="en-US" sz="2000" dirty="0"/>
              <a:t> </a:t>
            </a:r>
            <a:r>
              <a:rPr lang="en-US" sz="2000" dirty="0" err="1"/>
              <a:t>तसेच</a:t>
            </a:r>
            <a:r>
              <a:rPr lang="en-US" sz="2000" dirty="0"/>
              <a:t> </a:t>
            </a:r>
            <a:r>
              <a:rPr lang="en-US" sz="2000" dirty="0" err="1"/>
              <a:t>शेतकरी</a:t>
            </a:r>
            <a:r>
              <a:rPr lang="en-US" sz="2000" dirty="0"/>
              <a:t> </a:t>
            </a:r>
            <a:r>
              <a:rPr lang="en-US" sz="2000" dirty="0" err="1"/>
              <a:t>वर्गाला</a:t>
            </a:r>
            <a:r>
              <a:rPr lang="en-US" sz="2000" dirty="0"/>
              <a:t> </a:t>
            </a:r>
            <a:r>
              <a:rPr lang="en-US" sz="2000" dirty="0" err="1"/>
              <a:t>योग्य</a:t>
            </a:r>
            <a:r>
              <a:rPr lang="en-US" sz="2000" dirty="0"/>
              <a:t> </a:t>
            </a:r>
            <a:r>
              <a:rPr lang="en-US" sz="2000" dirty="0" err="1"/>
              <a:t>मोबदला</a:t>
            </a:r>
            <a:r>
              <a:rPr lang="en-US" sz="2000" dirty="0"/>
              <a:t> </a:t>
            </a:r>
            <a:r>
              <a:rPr lang="en-US" sz="2000" dirty="0" err="1"/>
              <a:t>देऊन</a:t>
            </a:r>
            <a:r>
              <a:rPr lang="en-US" sz="2000" dirty="0"/>
              <a:t> </a:t>
            </a:r>
            <a:r>
              <a:rPr lang="en-US" sz="2000" dirty="0" err="1"/>
              <a:t>अन्न</a:t>
            </a:r>
            <a:r>
              <a:rPr lang="en-US" sz="2000" dirty="0"/>
              <a:t> </a:t>
            </a:r>
            <a:r>
              <a:rPr lang="en-US" sz="2000" dirty="0" err="1"/>
              <a:t>सुरक्षा</a:t>
            </a:r>
            <a:r>
              <a:rPr lang="en-US" sz="2000" dirty="0"/>
              <a:t> </a:t>
            </a:r>
            <a:r>
              <a:rPr lang="en-US" sz="2000" dirty="0" err="1"/>
              <a:t>साध्य</a:t>
            </a:r>
            <a:r>
              <a:rPr lang="en-US" sz="2000" dirty="0"/>
              <a:t> </a:t>
            </a:r>
            <a:r>
              <a:rPr lang="en-US" sz="2000" dirty="0" err="1"/>
              <a:t>करणे</a:t>
            </a:r>
            <a:endParaRPr lang="en-US" sz="2000" dirty="0"/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2000" dirty="0" err="1"/>
              <a:t>व्यावसायिक</a:t>
            </a:r>
            <a:r>
              <a:rPr lang="en-US" sz="2000" dirty="0"/>
              <a:t>, </a:t>
            </a:r>
            <a:r>
              <a:rPr lang="en-US" sz="2000" dirty="0" err="1"/>
              <a:t>वैज्ञानिक</a:t>
            </a:r>
            <a:r>
              <a:rPr lang="en-US" sz="2000" dirty="0"/>
              <a:t> </a:t>
            </a:r>
            <a:r>
              <a:rPr lang="en-US" sz="2000" dirty="0" err="1"/>
              <a:t>तसेच</a:t>
            </a:r>
            <a:r>
              <a:rPr lang="en-US" sz="2000" dirty="0"/>
              <a:t> </a:t>
            </a:r>
            <a:r>
              <a:rPr lang="en-US" sz="2000" dirty="0" err="1"/>
              <a:t>बौध्दिक</a:t>
            </a:r>
            <a:r>
              <a:rPr lang="en-US" sz="2000" dirty="0"/>
              <a:t> </a:t>
            </a:r>
            <a:r>
              <a:rPr lang="en-US" sz="2000" dirty="0" err="1"/>
              <a:t>मानवी</a:t>
            </a:r>
            <a:r>
              <a:rPr lang="en-US" sz="2000" dirty="0"/>
              <a:t> </a:t>
            </a:r>
            <a:r>
              <a:rPr lang="en-US" sz="2000" dirty="0" err="1"/>
              <a:t>भांडवलाचा</a:t>
            </a:r>
            <a:r>
              <a:rPr lang="en-US" sz="2000" dirty="0"/>
              <a:t> </a:t>
            </a:r>
            <a:r>
              <a:rPr lang="en-US" sz="2000" dirty="0" err="1"/>
              <a:t>राष्ट्रविकासात</a:t>
            </a:r>
            <a:r>
              <a:rPr lang="en-US" sz="2000" dirty="0"/>
              <a:t> </a:t>
            </a:r>
            <a:r>
              <a:rPr lang="en-US" sz="2000" dirty="0" err="1"/>
              <a:t>वापर</a:t>
            </a:r>
            <a:r>
              <a:rPr lang="en-US" sz="2000" dirty="0"/>
              <a:t> </a:t>
            </a:r>
            <a:r>
              <a:rPr lang="en-US" sz="2000" dirty="0" err="1"/>
              <a:t>करणे</a:t>
            </a:r>
            <a:endParaRPr lang="en-US" sz="2000" dirty="0"/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2000" dirty="0" err="1"/>
              <a:t>नवीन</a:t>
            </a:r>
            <a:r>
              <a:rPr lang="en-US" sz="2000" dirty="0"/>
              <a:t> </a:t>
            </a:r>
            <a:r>
              <a:rPr lang="en-US" sz="2000" dirty="0" err="1"/>
              <a:t>तंत्रज्ञानाचा</a:t>
            </a:r>
            <a:r>
              <a:rPr lang="en-US" sz="2000" dirty="0"/>
              <a:t> </a:t>
            </a:r>
            <a:r>
              <a:rPr lang="en-US" sz="2000" dirty="0" err="1"/>
              <a:t>वापर</a:t>
            </a:r>
            <a:r>
              <a:rPr lang="en-US" sz="2000" dirty="0"/>
              <a:t> </a:t>
            </a:r>
            <a:r>
              <a:rPr lang="en-US" sz="2000" dirty="0" err="1"/>
              <a:t>करुन</a:t>
            </a:r>
            <a:r>
              <a:rPr lang="en-US" sz="2000" dirty="0"/>
              <a:t> </a:t>
            </a:r>
            <a:r>
              <a:rPr lang="en-US" sz="2000" dirty="0" err="1"/>
              <a:t>स्वयंपूर्ण</a:t>
            </a:r>
            <a:r>
              <a:rPr lang="en-US" sz="2000" dirty="0"/>
              <a:t> व </a:t>
            </a:r>
            <a:r>
              <a:rPr lang="en-US" sz="2000" dirty="0" err="1"/>
              <a:t>सुरक्षित</a:t>
            </a:r>
            <a:r>
              <a:rPr lang="en-US" sz="2000" dirty="0"/>
              <a:t> </a:t>
            </a:r>
            <a:r>
              <a:rPr lang="en-US" sz="2000" dirty="0" err="1"/>
              <a:t>अधिवास</a:t>
            </a:r>
            <a:r>
              <a:rPr lang="en-US" sz="2000" dirty="0"/>
              <a:t> </a:t>
            </a:r>
            <a:r>
              <a:rPr lang="en-US" sz="2000" dirty="0" err="1"/>
              <a:t>निर्माण</a:t>
            </a:r>
            <a:r>
              <a:rPr lang="en-US" sz="2000" dirty="0"/>
              <a:t> </a:t>
            </a:r>
            <a:r>
              <a:rPr lang="en-US" sz="2000" dirty="0" err="1"/>
              <a:t>करणे</a:t>
            </a:r>
            <a:endParaRPr lang="en-US" sz="2000" dirty="0"/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2000" dirty="0" err="1"/>
              <a:t>मध्यमवर्गाचा</a:t>
            </a:r>
            <a:r>
              <a:rPr lang="en-US" sz="2000" dirty="0"/>
              <a:t> </a:t>
            </a:r>
            <a:r>
              <a:rPr lang="en-US" sz="2000" dirty="0" err="1"/>
              <a:t>सहभाग</a:t>
            </a:r>
            <a:r>
              <a:rPr lang="en-US" sz="2000" dirty="0"/>
              <a:t> </a:t>
            </a:r>
            <a:r>
              <a:rPr lang="en-US" sz="2000" dirty="0" err="1"/>
              <a:t>वाढवून</a:t>
            </a:r>
            <a:r>
              <a:rPr lang="en-US" sz="2000" dirty="0"/>
              <a:t> </a:t>
            </a:r>
            <a:r>
              <a:rPr lang="en-US" sz="2000" dirty="0" err="1"/>
              <a:t>त्यांची</a:t>
            </a:r>
            <a:r>
              <a:rPr lang="en-US" sz="2000" dirty="0"/>
              <a:t> </a:t>
            </a:r>
            <a:r>
              <a:rPr lang="en-US" sz="2000" dirty="0" err="1"/>
              <a:t>पूर्ण</a:t>
            </a:r>
            <a:r>
              <a:rPr lang="en-US" sz="2000" dirty="0"/>
              <a:t> </a:t>
            </a:r>
            <a:r>
              <a:rPr lang="en-US" sz="2000" dirty="0" err="1"/>
              <a:t>क्षमता</a:t>
            </a:r>
            <a:r>
              <a:rPr lang="en-US" sz="2000" dirty="0"/>
              <a:t> </a:t>
            </a:r>
            <a:r>
              <a:rPr lang="en-US" sz="2000" dirty="0" err="1"/>
              <a:t>वापरणे</a:t>
            </a:r>
            <a:endParaRPr lang="en-IN" sz="2000" dirty="0"/>
          </a:p>
        </p:txBody>
      </p:sp>
    </p:spTree>
    <p:extLst>
      <p:ext uri="{BB962C8B-B14F-4D97-AF65-F5344CB8AC3E}">
        <p14:creationId xmlns:p14="http://schemas.microsoft.com/office/powerpoint/2010/main" val="748957442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FE9EC8-41E8-9D10-E39B-FF98F85653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निती</a:t>
            </a:r>
            <a:r>
              <a:rPr lang="en-US" dirty="0"/>
              <a:t> </a:t>
            </a:r>
            <a:r>
              <a:rPr lang="en-US" dirty="0" err="1"/>
              <a:t>आयोग</a:t>
            </a:r>
            <a:r>
              <a:rPr lang="en-US" dirty="0"/>
              <a:t> 2.0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252808-466C-07A9-6F40-71B41D85DF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7718"/>
            <a:ext cx="10515600" cy="5023411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1600" dirty="0" err="1"/>
              <a:t>जून</a:t>
            </a:r>
            <a:r>
              <a:rPr lang="en-US" sz="1600" dirty="0"/>
              <a:t> 2019 </a:t>
            </a:r>
            <a:r>
              <a:rPr lang="en-US" sz="1600" dirty="0" err="1"/>
              <a:t>पासून</a:t>
            </a:r>
            <a:r>
              <a:rPr lang="en-US" sz="1600" dirty="0"/>
              <a:t> </a:t>
            </a:r>
            <a:r>
              <a:rPr lang="en-US" sz="1600" dirty="0" err="1"/>
              <a:t>नीति</a:t>
            </a:r>
            <a:r>
              <a:rPr lang="en-US" sz="1600" dirty="0"/>
              <a:t> </a:t>
            </a:r>
            <a:r>
              <a:rPr lang="en-US" sz="1600" dirty="0" err="1"/>
              <a:t>आयोगाची</a:t>
            </a:r>
            <a:r>
              <a:rPr lang="en-US" sz="1600" dirty="0"/>
              <a:t> </a:t>
            </a:r>
            <a:r>
              <a:rPr lang="en-US" sz="1600" dirty="0" err="1"/>
              <a:t>पुनर्स्थापना</a:t>
            </a:r>
            <a:r>
              <a:rPr lang="en-US" sz="1600" dirty="0"/>
              <a:t> </a:t>
            </a:r>
            <a:r>
              <a:rPr lang="en-US" sz="1600" dirty="0" err="1"/>
              <a:t>करण्यात</a:t>
            </a:r>
            <a:r>
              <a:rPr lang="en-US" sz="1600" dirty="0"/>
              <a:t> </a:t>
            </a:r>
            <a:r>
              <a:rPr lang="en-US" sz="1600" dirty="0" err="1"/>
              <a:t>आली</a:t>
            </a:r>
            <a:r>
              <a:rPr lang="en-US" sz="1600" dirty="0"/>
              <a:t> </a:t>
            </a:r>
            <a:r>
              <a:rPr lang="en-US" sz="1600" dirty="0" err="1"/>
              <a:t>असून</a:t>
            </a:r>
            <a:r>
              <a:rPr lang="en-US" sz="1600" dirty="0"/>
              <a:t> </a:t>
            </a:r>
            <a:r>
              <a:rPr lang="en-US" sz="1600" dirty="0" err="1"/>
              <a:t>त्यानुसार</a:t>
            </a:r>
            <a:r>
              <a:rPr lang="en-US" sz="1600" dirty="0"/>
              <a:t> </a:t>
            </a:r>
            <a:r>
              <a:rPr lang="en-US" sz="1600" dirty="0" err="1"/>
              <a:t>नवीन</a:t>
            </a:r>
            <a:r>
              <a:rPr lang="en-US" sz="1600" dirty="0"/>
              <a:t> </a:t>
            </a:r>
            <a:r>
              <a:rPr lang="en-US" sz="1600" dirty="0" err="1"/>
              <a:t>सदस्य</a:t>
            </a:r>
            <a:r>
              <a:rPr lang="en-US" sz="1600" dirty="0"/>
              <a:t> </a:t>
            </a:r>
            <a:r>
              <a:rPr lang="en-US" sz="1600" dirty="0" err="1"/>
              <a:t>नियुक्त</a:t>
            </a:r>
            <a:r>
              <a:rPr lang="en-US" sz="1600" dirty="0"/>
              <a:t> </a:t>
            </a:r>
            <a:r>
              <a:rPr lang="en-US" sz="1600" dirty="0" err="1"/>
              <a:t>करण्यात</a:t>
            </a:r>
            <a:r>
              <a:rPr lang="en-US" sz="1600" dirty="0"/>
              <a:t> </a:t>
            </a:r>
            <a:r>
              <a:rPr lang="en-US" sz="1600" dirty="0" err="1"/>
              <a:t>आले</a:t>
            </a:r>
            <a:r>
              <a:rPr lang="en-US" sz="1600" dirty="0"/>
              <a:t> </a:t>
            </a:r>
            <a:r>
              <a:rPr lang="en-US" sz="1600" dirty="0" err="1"/>
              <a:t>आहेत</a:t>
            </a:r>
            <a:r>
              <a:rPr lang="en-US" sz="1600" dirty="0"/>
              <a:t>.</a:t>
            </a:r>
          </a:p>
          <a:p>
            <a:pPr algn="just">
              <a:lnSpc>
                <a:spcPct val="150000"/>
              </a:lnSpc>
            </a:pPr>
            <a:r>
              <a:rPr lang="en-US" sz="1600" dirty="0" err="1"/>
              <a:t>अध्यक्ष</a:t>
            </a:r>
            <a:r>
              <a:rPr lang="en-US" sz="1600" dirty="0"/>
              <a:t>: </a:t>
            </a:r>
            <a:r>
              <a:rPr lang="en-US" sz="1600" dirty="0" err="1"/>
              <a:t>नरेंद्र</a:t>
            </a:r>
            <a:r>
              <a:rPr lang="en-US" sz="1600" dirty="0"/>
              <a:t> </a:t>
            </a:r>
            <a:r>
              <a:rPr lang="en-US" sz="1600" dirty="0" err="1"/>
              <a:t>मोदी</a:t>
            </a:r>
            <a:endParaRPr lang="en-US" sz="1600" dirty="0"/>
          </a:p>
          <a:p>
            <a:pPr algn="just">
              <a:lnSpc>
                <a:spcPct val="150000"/>
              </a:lnSpc>
            </a:pPr>
            <a:r>
              <a:rPr lang="en-US" sz="1600" dirty="0" err="1"/>
              <a:t>उपाध्यक्ष</a:t>
            </a:r>
            <a:r>
              <a:rPr lang="en-US" sz="1600" dirty="0"/>
              <a:t>: </a:t>
            </a:r>
            <a:r>
              <a:rPr lang="en-US" sz="1600" dirty="0" err="1"/>
              <a:t>डॉ</a:t>
            </a:r>
            <a:r>
              <a:rPr lang="en-US" sz="1600" dirty="0"/>
              <a:t>. </a:t>
            </a:r>
            <a:r>
              <a:rPr lang="en-US" sz="1600" dirty="0" err="1"/>
              <a:t>राजीव</a:t>
            </a:r>
            <a:r>
              <a:rPr lang="en-US" sz="1600" dirty="0"/>
              <a:t> </a:t>
            </a:r>
            <a:r>
              <a:rPr lang="en-US" sz="1600" dirty="0" err="1"/>
              <a:t>कुमार</a:t>
            </a:r>
            <a:r>
              <a:rPr lang="en-US" sz="1600" dirty="0"/>
              <a:t>, 2017 </a:t>
            </a:r>
            <a:r>
              <a:rPr lang="en-US" sz="1600" dirty="0" err="1"/>
              <a:t>पासून</a:t>
            </a:r>
            <a:r>
              <a:rPr lang="en-US" sz="1600" dirty="0"/>
              <a:t> (</a:t>
            </a:r>
            <a:r>
              <a:rPr lang="en-US" sz="1600" dirty="0" err="1"/>
              <a:t>या</a:t>
            </a:r>
            <a:r>
              <a:rPr lang="en-US" sz="1600" dirty="0"/>
              <a:t> </a:t>
            </a:r>
            <a:r>
              <a:rPr lang="en-US" sz="1600" dirty="0" err="1"/>
              <a:t>पूर्वी</a:t>
            </a:r>
            <a:r>
              <a:rPr lang="en-US" sz="1600" dirty="0"/>
              <a:t> </a:t>
            </a:r>
            <a:r>
              <a:rPr lang="en-US" sz="1600" dirty="0" err="1"/>
              <a:t>अरविंद</a:t>
            </a:r>
            <a:r>
              <a:rPr lang="en-US" sz="1600" dirty="0"/>
              <a:t> </a:t>
            </a:r>
            <a:r>
              <a:rPr lang="en-US" sz="1600" dirty="0" err="1"/>
              <a:t>परगारिया</a:t>
            </a:r>
            <a:r>
              <a:rPr lang="en-US" sz="1600" dirty="0"/>
              <a:t>)</a:t>
            </a:r>
          </a:p>
          <a:p>
            <a:pPr algn="just">
              <a:lnSpc>
                <a:spcPct val="150000"/>
              </a:lnSpc>
            </a:pPr>
            <a:r>
              <a:rPr lang="en-US" sz="1600" dirty="0"/>
              <a:t>(</a:t>
            </a:r>
            <a:r>
              <a:rPr lang="en-US" sz="1600" dirty="0" err="1"/>
              <a:t>उपाध्यक्षाला</a:t>
            </a:r>
            <a:r>
              <a:rPr lang="en-US" sz="1600" dirty="0"/>
              <a:t> </a:t>
            </a:r>
            <a:r>
              <a:rPr lang="en-US" sz="1600" dirty="0" err="1"/>
              <a:t>केंद्रिय</a:t>
            </a:r>
            <a:r>
              <a:rPr lang="en-US" sz="1600" dirty="0"/>
              <a:t> </a:t>
            </a:r>
            <a:r>
              <a:rPr lang="en-US" sz="1600" dirty="0" err="1"/>
              <a:t>कॅबिनेट</a:t>
            </a:r>
            <a:r>
              <a:rPr lang="en-US" sz="1600" dirty="0"/>
              <a:t> </a:t>
            </a:r>
            <a:r>
              <a:rPr lang="en-US" sz="1600" dirty="0" err="1"/>
              <a:t>मंत्र्याचा</a:t>
            </a:r>
            <a:r>
              <a:rPr lang="en-US" sz="1600" dirty="0"/>
              <a:t> </a:t>
            </a:r>
            <a:r>
              <a:rPr lang="en-US" sz="1600" dirty="0" err="1"/>
              <a:t>दर्जा</a:t>
            </a:r>
            <a:r>
              <a:rPr lang="en-US" sz="1600" dirty="0"/>
              <a:t> </a:t>
            </a:r>
            <a:r>
              <a:rPr lang="en-US" sz="1600" dirty="0" err="1"/>
              <a:t>असतो</a:t>
            </a:r>
            <a:r>
              <a:rPr lang="en-US" sz="1600" dirty="0"/>
              <a:t>)</a:t>
            </a:r>
          </a:p>
          <a:p>
            <a:pPr algn="just">
              <a:lnSpc>
                <a:spcPct val="150000"/>
              </a:lnSpc>
            </a:pPr>
            <a:r>
              <a:rPr lang="en-US" sz="1600" dirty="0" err="1"/>
              <a:t>पूर्णवेळ</a:t>
            </a:r>
            <a:r>
              <a:rPr lang="en-US" sz="1600" dirty="0"/>
              <a:t> </a:t>
            </a:r>
            <a:r>
              <a:rPr lang="en-US" sz="1600" dirty="0" err="1"/>
              <a:t>सदस्य</a:t>
            </a:r>
            <a:r>
              <a:rPr lang="en-US" sz="1600" dirty="0"/>
              <a:t>: </a:t>
            </a:r>
            <a:r>
              <a:rPr lang="en-US" sz="1600" dirty="0" err="1"/>
              <a:t>डॉ</a:t>
            </a:r>
            <a:r>
              <a:rPr lang="en-US" sz="1600" dirty="0"/>
              <a:t>. </a:t>
            </a:r>
            <a:r>
              <a:rPr lang="en-US" sz="1600" dirty="0" err="1"/>
              <a:t>व्ही</a:t>
            </a:r>
            <a:r>
              <a:rPr lang="en-US" sz="1600" dirty="0"/>
              <a:t>. </a:t>
            </a:r>
            <a:r>
              <a:rPr lang="en-US" sz="1600" dirty="0" err="1"/>
              <a:t>के</a:t>
            </a:r>
            <a:r>
              <a:rPr lang="en-US" sz="1600" dirty="0"/>
              <a:t>. </a:t>
            </a:r>
            <a:r>
              <a:rPr lang="en-US" sz="1600" dirty="0" err="1"/>
              <a:t>सारस्वत</a:t>
            </a:r>
            <a:r>
              <a:rPr lang="en-US" sz="1600" dirty="0"/>
              <a:t>, </a:t>
            </a:r>
            <a:r>
              <a:rPr lang="en-US" sz="1600" dirty="0" err="1"/>
              <a:t>रमेशचंद</a:t>
            </a:r>
            <a:r>
              <a:rPr lang="en-US" sz="1600" dirty="0"/>
              <a:t>, </a:t>
            </a:r>
            <a:r>
              <a:rPr lang="en-US" sz="1600" dirty="0" err="1"/>
              <a:t>व्ही</a:t>
            </a:r>
            <a:r>
              <a:rPr lang="en-US" sz="1600" dirty="0"/>
              <a:t>. </a:t>
            </a:r>
            <a:r>
              <a:rPr lang="en-US" sz="1600" dirty="0" err="1"/>
              <a:t>के</a:t>
            </a:r>
            <a:r>
              <a:rPr lang="en-US" sz="1600" dirty="0"/>
              <a:t>. </a:t>
            </a:r>
            <a:r>
              <a:rPr lang="en-US" sz="1600" dirty="0" err="1"/>
              <a:t>पॉल</a:t>
            </a:r>
            <a:endParaRPr lang="en-US" sz="1600" dirty="0"/>
          </a:p>
          <a:p>
            <a:pPr algn="just">
              <a:lnSpc>
                <a:spcPct val="150000"/>
              </a:lnSpc>
            </a:pPr>
            <a:r>
              <a:rPr lang="en-US" sz="1600" dirty="0" err="1"/>
              <a:t>अर्धवेळ</a:t>
            </a:r>
            <a:r>
              <a:rPr lang="en-US" sz="1600" dirty="0"/>
              <a:t> </a:t>
            </a:r>
            <a:r>
              <a:rPr lang="en-US" sz="1600" dirty="0" err="1"/>
              <a:t>सदस्य</a:t>
            </a:r>
            <a:r>
              <a:rPr lang="en-US" sz="1600" dirty="0"/>
              <a:t>: </a:t>
            </a:r>
            <a:r>
              <a:rPr lang="en-US" sz="1600" dirty="0" err="1"/>
              <a:t>अद्याप</a:t>
            </a:r>
            <a:r>
              <a:rPr lang="en-US" sz="1600" dirty="0"/>
              <a:t> </a:t>
            </a:r>
            <a:r>
              <a:rPr lang="en-US" sz="1600" dirty="0" err="1"/>
              <a:t>नेमणूक</a:t>
            </a:r>
            <a:r>
              <a:rPr lang="en-US" sz="1600" dirty="0"/>
              <a:t> </a:t>
            </a:r>
            <a:r>
              <a:rPr lang="en-US" sz="1600" dirty="0" err="1"/>
              <a:t>नाही</a:t>
            </a:r>
            <a:r>
              <a:rPr lang="en-US" sz="1600" dirty="0"/>
              <a:t>.</a:t>
            </a:r>
          </a:p>
          <a:p>
            <a:pPr algn="just">
              <a:lnSpc>
                <a:spcPct val="150000"/>
              </a:lnSpc>
            </a:pPr>
            <a:r>
              <a:rPr lang="en-US" sz="1600" dirty="0" err="1"/>
              <a:t>पदसिध्द</a:t>
            </a:r>
            <a:r>
              <a:rPr lang="en-US" sz="1600" dirty="0"/>
              <a:t> </a:t>
            </a:r>
            <a:r>
              <a:rPr lang="en-US" sz="1600" dirty="0" err="1"/>
              <a:t>सदस्य</a:t>
            </a:r>
            <a:r>
              <a:rPr lang="en-US" sz="1600" dirty="0"/>
              <a:t>: </a:t>
            </a:r>
            <a:r>
              <a:rPr lang="en-US" sz="1600" dirty="0" err="1"/>
              <a:t>राजनाथ</a:t>
            </a:r>
            <a:r>
              <a:rPr lang="en-US" sz="1600" dirty="0"/>
              <a:t> </a:t>
            </a:r>
            <a:r>
              <a:rPr lang="en-US" sz="1600" dirty="0" err="1"/>
              <a:t>सिंह</a:t>
            </a:r>
            <a:r>
              <a:rPr lang="en-US" sz="1600" dirty="0"/>
              <a:t>, </a:t>
            </a:r>
            <a:r>
              <a:rPr lang="en-US" sz="1600" dirty="0" err="1"/>
              <a:t>अमित</a:t>
            </a:r>
            <a:r>
              <a:rPr lang="en-US" sz="1600" dirty="0"/>
              <a:t> </a:t>
            </a:r>
            <a:r>
              <a:rPr lang="en-US" sz="1600" dirty="0" err="1"/>
              <a:t>शाह</a:t>
            </a:r>
            <a:r>
              <a:rPr lang="en-US" sz="1600" dirty="0"/>
              <a:t>, </a:t>
            </a:r>
            <a:r>
              <a:rPr lang="en-US" sz="1600" dirty="0" err="1"/>
              <a:t>निर्मला</a:t>
            </a:r>
            <a:r>
              <a:rPr lang="en-US" sz="1600" dirty="0"/>
              <a:t> </a:t>
            </a:r>
            <a:r>
              <a:rPr lang="en-US" sz="1600" dirty="0" err="1"/>
              <a:t>सितारामन</a:t>
            </a:r>
            <a:r>
              <a:rPr lang="en-US" sz="1600" dirty="0"/>
              <a:t>, </a:t>
            </a:r>
            <a:r>
              <a:rPr lang="en-US" sz="1600" dirty="0" err="1"/>
              <a:t>नरेंद्रसिंग</a:t>
            </a:r>
            <a:r>
              <a:rPr lang="en-US" sz="1600" dirty="0"/>
              <a:t> </a:t>
            </a:r>
            <a:r>
              <a:rPr lang="en-US" sz="1600" dirty="0" err="1"/>
              <a:t>तोमर</a:t>
            </a:r>
            <a:endParaRPr lang="en-US" sz="1600" dirty="0"/>
          </a:p>
          <a:p>
            <a:pPr algn="just">
              <a:lnSpc>
                <a:spcPct val="150000"/>
              </a:lnSpc>
            </a:pPr>
            <a:r>
              <a:rPr lang="en-US" sz="1600" dirty="0" err="1"/>
              <a:t>मुख्य</a:t>
            </a:r>
            <a:r>
              <a:rPr lang="en-US" sz="1600" dirty="0"/>
              <a:t> </a:t>
            </a:r>
            <a:r>
              <a:rPr lang="en-US" sz="1600" dirty="0" err="1"/>
              <a:t>कार्यकारी</a:t>
            </a:r>
            <a:r>
              <a:rPr lang="en-US" sz="1600" dirty="0"/>
              <a:t> </a:t>
            </a:r>
            <a:r>
              <a:rPr lang="en-US" sz="1600" dirty="0" err="1"/>
              <a:t>अधिकारी</a:t>
            </a:r>
            <a:r>
              <a:rPr lang="en-US" sz="1600" dirty="0"/>
              <a:t>: </a:t>
            </a:r>
            <a:r>
              <a:rPr lang="en-US" sz="1600" dirty="0" err="1"/>
              <a:t>अमिताभ</a:t>
            </a:r>
            <a:r>
              <a:rPr lang="en-US" sz="1600" dirty="0"/>
              <a:t> </a:t>
            </a:r>
            <a:r>
              <a:rPr lang="en-US" sz="1600" dirty="0" err="1"/>
              <a:t>कांत</a:t>
            </a:r>
            <a:endParaRPr lang="en-US" sz="1600" dirty="0"/>
          </a:p>
          <a:p>
            <a:pPr algn="just">
              <a:lnSpc>
                <a:spcPct val="150000"/>
              </a:lnSpc>
            </a:pPr>
            <a:r>
              <a:rPr lang="en-US" sz="1600" dirty="0" err="1"/>
              <a:t>विशेष</a:t>
            </a:r>
            <a:r>
              <a:rPr lang="en-US" sz="1600" dirty="0"/>
              <a:t> </a:t>
            </a:r>
            <a:r>
              <a:rPr lang="en-US" sz="1600" dirty="0" err="1"/>
              <a:t>आमंत्रित</a:t>
            </a:r>
            <a:r>
              <a:rPr lang="en-US" sz="1600" dirty="0"/>
              <a:t> </a:t>
            </a:r>
            <a:r>
              <a:rPr lang="en-US" sz="1600" dirty="0" err="1"/>
              <a:t>सदस्य</a:t>
            </a:r>
            <a:r>
              <a:rPr lang="en-US" sz="1600" dirty="0"/>
              <a:t>: </a:t>
            </a:r>
            <a:r>
              <a:rPr lang="en-US" sz="1600" dirty="0" err="1"/>
              <a:t>नितीन</a:t>
            </a:r>
            <a:r>
              <a:rPr lang="en-US" sz="1600" dirty="0"/>
              <a:t> </a:t>
            </a:r>
            <a:r>
              <a:rPr lang="en-US" sz="1600" dirty="0" err="1"/>
              <a:t>गडकरी</a:t>
            </a:r>
            <a:r>
              <a:rPr lang="en-US" sz="1600" dirty="0"/>
              <a:t>, </a:t>
            </a:r>
            <a:r>
              <a:rPr lang="en-US" sz="1600" dirty="0" err="1"/>
              <a:t>थावरचंद</a:t>
            </a:r>
            <a:r>
              <a:rPr lang="en-US" sz="1600" dirty="0"/>
              <a:t> </a:t>
            </a:r>
            <a:r>
              <a:rPr lang="en-US" sz="1600" dirty="0" err="1"/>
              <a:t>गेहलोत</a:t>
            </a:r>
            <a:r>
              <a:rPr lang="en-US" sz="1600" dirty="0"/>
              <a:t>, </a:t>
            </a:r>
            <a:r>
              <a:rPr lang="en-US" sz="1600" dirty="0" err="1"/>
              <a:t>पियुष</a:t>
            </a:r>
            <a:r>
              <a:rPr lang="en-US" sz="1600" dirty="0"/>
              <a:t> </a:t>
            </a:r>
            <a:r>
              <a:rPr lang="en-US" sz="1600" dirty="0" err="1"/>
              <a:t>गोयल</a:t>
            </a:r>
            <a:r>
              <a:rPr lang="en-US" sz="1600" dirty="0"/>
              <a:t>, </a:t>
            </a:r>
            <a:r>
              <a:rPr lang="en-US" sz="1600" dirty="0" err="1"/>
              <a:t>राव</a:t>
            </a:r>
            <a:r>
              <a:rPr lang="en-US" sz="1600" dirty="0"/>
              <a:t> </a:t>
            </a:r>
            <a:r>
              <a:rPr lang="en-US" sz="1600" dirty="0" err="1"/>
              <a:t>इंद्रजित</a:t>
            </a:r>
            <a:r>
              <a:rPr lang="en-US" sz="1600" dirty="0"/>
              <a:t> </a:t>
            </a:r>
            <a:r>
              <a:rPr lang="en-US" sz="1600" dirty="0" err="1"/>
              <a:t>सिंग</a:t>
            </a:r>
            <a:r>
              <a:rPr lang="en-US" sz="1600" dirty="0"/>
              <a:t>, </a:t>
            </a:r>
            <a:r>
              <a:rPr lang="en-US" sz="1600" dirty="0" err="1"/>
              <a:t>विरेंद्र</a:t>
            </a:r>
            <a:r>
              <a:rPr lang="en-US" sz="1600" dirty="0"/>
              <a:t> </a:t>
            </a:r>
            <a:r>
              <a:rPr lang="en-US" sz="1600" dirty="0" err="1"/>
              <a:t>कुमार</a:t>
            </a:r>
            <a:r>
              <a:rPr lang="en-US" sz="1600" dirty="0"/>
              <a:t>, </a:t>
            </a:r>
            <a:r>
              <a:rPr lang="en-US" sz="1600" dirty="0" err="1"/>
              <a:t>अश्विनी</a:t>
            </a:r>
            <a:r>
              <a:rPr lang="en-US" sz="1600" dirty="0"/>
              <a:t> </a:t>
            </a:r>
            <a:r>
              <a:rPr lang="en-US" sz="1600" dirty="0" err="1"/>
              <a:t>वैष्णव</a:t>
            </a:r>
            <a:endParaRPr lang="en-US" sz="1600" dirty="0"/>
          </a:p>
          <a:p>
            <a:pPr algn="just">
              <a:lnSpc>
                <a:spcPct val="150000"/>
              </a:lnSpc>
            </a:pPr>
            <a:r>
              <a:rPr lang="en-US" sz="1600" dirty="0" err="1"/>
              <a:t>इतर</a:t>
            </a:r>
            <a:r>
              <a:rPr lang="en-US" sz="1600" dirty="0"/>
              <a:t> </a:t>
            </a:r>
            <a:r>
              <a:rPr lang="en-US" sz="1600" dirty="0" err="1"/>
              <a:t>सदस्य</a:t>
            </a:r>
            <a:r>
              <a:rPr lang="en-US" sz="1600" dirty="0"/>
              <a:t>: </a:t>
            </a:r>
            <a:r>
              <a:rPr lang="en-US" sz="1600" dirty="0" err="1"/>
              <a:t>सर्व</a:t>
            </a:r>
            <a:r>
              <a:rPr lang="en-US" sz="1600" dirty="0"/>
              <a:t> </a:t>
            </a:r>
            <a:r>
              <a:rPr lang="en-US" sz="1600" dirty="0" err="1"/>
              <a:t>राज्यांचे</a:t>
            </a:r>
            <a:r>
              <a:rPr lang="en-US" sz="1600" dirty="0"/>
              <a:t> </a:t>
            </a:r>
            <a:r>
              <a:rPr lang="en-US" sz="1600" dirty="0" err="1"/>
              <a:t>मुख्यमंत्री</a:t>
            </a:r>
            <a:r>
              <a:rPr lang="en-US" sz="1600" dirty="0"/>
              <a:t> व </a:t>
            </a:r>
            <a:r>
              <a:rPr lang="en-US" sz="1600" dirty="0" err="1"/>
              <a:t>केंद्रशासित</a:t>
            </a:r>
            <a:r>
              <a:rPr lang="en-US" sz="1600" dirty="0"/>
              <a:t> </a:t>
            </a:r>
            <a:r>
              <a:rPr lang="en-US" sz="1600" dirty="0" err="1"/>
              <a:t>प्रदेशाचे</a:t>
            </a:r>
            <a:r>
              <a:rPr lang="en-US" sz="1600" dirty="0"/>
              <a:t> </a:t>
            </a:r>
            <a:r>
              <a:rPr lang="en-US" sz="1600" dirty="0" err="1"/>
              <a:t>प्रशासक</a:t>
            </a:r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3929641861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B429CE-8225-F84E-3538-52142FB082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4442"/>
            <a:ext cx="10515600" cy="1325563"/>
          </a:xfrm>
        </p:spPr>
        <p:txBody>
          <a:bodyPr/>
          <a:lstStyle/>
          <a:p>
            <a:r>
              <a:rPr lang="en-US" dirty="0" err="1"/>
              <a:t>निती</a:t>
            </a:r>
            <a:r>
              <a:rPr lang="en-US" dirty="0"/>
              <a:t> </a:t>
            </a:r>
            <a:r>
              <a:rPr lang="en-US" dirty="0" err="1"/>
              <a:t>आयोग</a:t>
            </a:r>
            <a:r>
              <a:rPr lang="en-US" dirty="0"/>
              <a:t> ROAD MAP: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C071DB-321C-C3A9-7575-A75B2B5CAE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0004"/>
            <a:ext cx="10515600" cy="5083553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16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3 </a:t>
            </a:r>
            <a:r>
              <a:rPr lang="en-US" sz="1600" dirty="0" err="1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वर्षाचा</a:t>
            </a:r>
            <a:r>
              <a:rPr lang="en-US" sz="16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1600" dirty="0" err="1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आराखडा</a:t>
            </a:r>
            <a:r>
              <a:rPr lang="en-US" sz="16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(2017-2020)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600" dirty="0" err="1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लक्ष्य</a:t>
            </a:r>
            <a:r>
              <a:rPr lang="en-US" sz="16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:</a:t>
            </a:r>
          </a:p>
          <a:p>
            <a:pPr marL="971550" lvl="1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6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Gross tax to GDP ratio = 12.3 % (2019-20)</a:t>
            </a:r>
          </a:p>
          <a:p>
            <a:pPr marL="971550" lvl="1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600" dirty="0" err="1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महसुली</a:t>
            </a:r>
            <a:r>
              <a:rPr lang="en-US" sz="16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1600" dirty="0" err="1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तूट</a:t>
            </a:r>
            <a:r>
              <a:rPr lang="en-US" sz="16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0.9 % </a:t>
            </a:r>
            <a:r>
              <a:rPr lang="en-US" sz="1600" dirty="0" err="1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करणे</a:t>
            </a:r>
            <a:r>
              <a:rPr lang="en-US" sz="16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. (2019-20)</a:t>
            </a:r>
          </a:p>
          <a:p>
            <a:pPr marL="971550" lvl="1" indent="-514350">
              <a:lnSpc>
                <a:spcPct val="150000"/>
              </a:lnSpc>
              <a:buFont typeface="+mj-lt"/>
              <a:buAutoNum type="arabicPeriod"/>
            </a:pPr>
            <a:r>
              <a:rPr lang="en-IN" sz="1600" dirty="0" err="1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आरोग्यावरील</a:t>
            </a:r>
            <a:r>
              <a:rPr lang="en-IN" sz="16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IN" sz="1600" dirty="0" err="1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खर्च</a:t>
            </a:r>
            <a:r>
              <a:rPr lang="en-IN" sz="16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IN" sz="1600" dirty="0" err="1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जीडीपीच्या</a:t>
            </a:r>
            <a:r>
              <a:rPr lang="en-IN" sz="16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4 </a:t>
            </a:r>
            <a:r>
              <a:rPr lang="en-US" sz="16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%</a:t>
            </a:r>
            <a:r>
              <a:rPr lang="en-IN" sz="16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IN" sz="1600" dirty="0" err="1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पर्यंत</a:t>
            </a:r>
            <a:r>
              <a:rPr lang="en-IN" sz="16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IN" sz="1600" dirty="0" err="1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वाढविणे</a:t>
            </a:r>
            <a:endParaRPr lang="en-IN" sz="1600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  <a:p>
            <a:pPr marL="971550" lvl="1" indent="-514350">
              <a:lnSpc>
                <a:spcPct val="150000"/>
              </a:lnSpc>
              <a:buFont typeface="+mj-lt"/>
              <a:buAutoNum type="arabicPeriod"/>
            </a:pPr>
            <a:r>
              <a:rPr lang="en-IN" sz="1600" dirty="0" err="1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शेतकऱ्यांचे</a:t>
            </a:r>
            <a:r>
              <a:rPr lang="en-IN" sz="16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IN" sz="1600" dirty="0" err="1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उत्पन्न</a:t>
            </a:r>
            <a:r>
              <a:rPr lang="en-IN" sz="16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2022 </a:t>
            </a:r>
            <a:r>
              <a:rPr lang="en-IN" sz="1600" dirty="0" err="1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पर्यंत</a:t>
            </a:r>
            <a:r>
              <a:rPr lang="en-IN" sz="16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IN" sz="1600" dirty="0" err="1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दुप्पट</a:t>
            </a:r>
            <a:r>
              <a:rPr lang="en-IN" sz="16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IN" sz="1600" dirty="0" err="1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करणे</a:t>
            </a:r>
            <a:endParaRPr lang="en-IN" sz="1600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  <a:p>
            <a:pPr marL="971550" lvl="1" indent="-514350">
              <a:lnSpc>
                <a:spcPct val="150000"/>
              </a:lnSpc>
              <a:buFont typeface="+mj-lt"/>
              <a:buAutoNum type="arabicPeriod"/>
            </a:pPr>
            <a:r>
              <a:rPr lang="en-IN" sz="1600" dirty="0" err="1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जागतिक</a:t>
            </a:r>
            <a:r>
              <a:rPr lang="en-IN" sz="16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IN" sz="1600" dirty="0" err="1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स्तरावरील</a:t>
            </a:r>
            <a:r>
              <a:rPr lang="en-IN" sz="16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20 </a:t>
            </a:r>
            <a:r>
              <a:rPr lang="en-IN" sz="1600" dirty="0" err="1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विद्यापिठांची</a:t>
            </a:r>
            <a:r>
              <a:rPr lang="en-IN" sz="16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IN" sz="1600" dirty="0" err="1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स्थापना</a:t>
            </a:r>
            <a:r>
              <a:rPr lang="en-IN" sz="16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IN" sz="1600" dirty="0" err="1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करणे</a:t>
            </a:r>
            <a:endParaRPr lang="en-IN" sz="1600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  <a:p>
            <a:pPr marL="971550" lvl="1" indent="-514350">
              <a:lnSpc>
                <a:spcPct val="150000"/>
              </a:lnSpc>
              <a:buFont typeface="+mj-lt"/>
              <a:buAutoNum type="arabicPeriod"/>
            </a:pPr>
            <a:r>
              <a:rPr lang="en-IN" sz="16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50 </a:t>
            </a:r>
            <a:r>
              <a:rPr lang="en-IN" sz="1600" dirty="0" err="1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लाख</a:t>
            </a:r>
            <a:r>
              <a:rPr lang="en-IN" sz="16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IN" sz="1600" dirty="0" err="1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अकुशल</a:t>
            </a:r>
            <a:r>
              <a:rPr lang="en-IN" sz="16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IN" sz="1600" dirty="0" err="1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कारागिरांना</a:t>
            </a:r>
            <a:r>
              <a:rPr lang="en-IN" sz="16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IN" sz="1600" dirty="0" err="1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कौशल्याचे</a:t>
            </a:r>
            <a:r>
              <a:rPr lang="en-IN" sz="16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IN" sz="1600" dirty="0" err="1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प्रशिक्षण</a:t>
            </a:r>
            <a:r>
              <a:rPr lang="en-IN" sz="16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IN" sz="1600" dirty="0" err="1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देणे</a:t>
            </a:r>
            <a:endParaRPr lang="en-IN" sz="1600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IN" sz="16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New India @ 75</a:t>
            </a:r>
          </a:p>
          <a:p>
            <a:pPr marL="1885950" lvl="3" indent="-514350">
              <a:lnSpc>
                <a:spcPct val="150000"/>
              </a:lnSpc>
              <a:buFont typeface="+mj-lt"/>
              <a:buAutoNum type="arabicPeriod"/>
            </a:pPr>
            <a:r>
              <a:rPr lang="en-IN" sz="16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7 </a:t>
            </a:r>
            <a:r>
              <a:rPr lang="en-IN" sz="1600" dirty="0" err="1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वर्षांचा</a:t>
            </a:r>
            <a:r>
              <a:rPr lang="en-IN" sz="16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Strategy document (2015-22)</a:t>
            </a:r>
          </a:p>
          <a:p>
            <a:pPr marL="1885950" lvl="3" indent="-514350">
              <a:lnSpc>
                <a:spcPct val="150000"/>
              </a:lnSpc>
              <a:buFont typeface="+mj-lt"/>
              <a:buAutoNum type="arabicPeriod"/>
            </a:pPr>
            <a:r>
              <a:rPr lang="en-IN" sz="16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2022 </a:t>
            </a:r>
            <a:r>
              <a:rPr lang="en-IN" sz="1600" dirty="0" err="1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पर्यंत</a:t>
            </a:r>
            <a:r>
              <a:rPr lang="en-IN" sz="16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IN" sz="1600" dirty="0" err="1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सरासरी</a:t>
            </a:r>
            <a:r>
              <a:rPr lang="en-IN" sz="16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IN" sz="1600" dirty="0" err="1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जीडीपी</a:t>
            </a:r>
            <a:r>
              <a:rPr lang="en-IN" sz="16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IN" sz="1600" dirty="0" err="1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वृध्दिदर</a:t>
            </a:r>
            <a:r>
              <a:rPr lang="en-IN" sz="16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8 </a:t>
            </a:r>
            <a:r>
              <a:rPr lang="en-IN" sz="1600" dirty="0" err="1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टक्के</a:t>
            </a:r>
            <a:r>
              <a:rPr lang="en-IN" sz="16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IN" sz="1600" dirty="0" err="1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साध्य</a:t>
            </a:r>
            <a:r>
              <a:rPr lang="en-IN" sz="16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IN" sz="1600" dirty="0" err="1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करणे</a:t>
            </a:r>
            <a:endParaRPr lang="en-IN" sz="1600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  <a:p>
            <a:pPr marL="1885950" lvl="3" indent="-514350">
              <a:lnSpc>
                <a:spcPct val="150000"/>
              </a:lnSpc>
              <a:buFont typeface="+mj-lt"/>
              <a:buAutoNum type="arabicPeriod"/>
            </a:pPr>
            <a:r>
              <a:rPr lang="en-IN" sz="16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Gross fixed capital formation (GFCF) 36 % (of GDP) </a:t>
            </a:r>
            <a:r>
              <a:rPr lang="en-IN" sz="1600" dirty="0" err="1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पर्यंत</a:t>
            </a:r>
            <a:r>
              <a:rPr lang="en-IN" sz="1600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IN" sz="1600" dirty="0" err="1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वाढविणे</a:t>
            </a:r>
            <a:endParaRPr lang="en-IN" sz="1600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6709272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DC4388-BC0A-0536-7813-60C0E3DBFC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Vision Document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428207-CB6A-E798-936E-315CEF0E30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1" y="1691151"/>
            <a:ext cx="11465858" cy="4801724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dirty="0" err="1"/>
              <a:t>हा</a:t>
            </a:r>
            <a:r>
              <a:rPr lang="en-US" dirty="0"/>
              <a:t> 15 </a:t>
            </a:r>
            <a:r>
              <a:rPr lang="en-US" dirty="0" err="1"/>
              <a:t>वर्षांचा</a:t>
            </a:r>
            <a:r>
              <a:rPr lang="en-US" dirty="0"/>
              <a:t> Vision document (2017-32) </a:t>
            </a:r>
            <a:r>
              <a:rPr lang="en-US" dirty="0" err="1"/>
              <a:t>असून</a:t>
            </a:r>
            <a:r>
              <a:rPr lang="en-US" dirty="0"/>
              <a:t> </a:t>
            </a:r>
            <a:r>
              <a:rPr lang="en-US" dirty="0" err="1"/>
              <a:t>यामध्ये</a:t>
            </a:r>
            <a:r>
              <a:rPr lang="en-US" dirty="0"/>
              <a:t> </a:t>
            </a:r>
            <a:r>
              <a:rPr lang="en-US" dirty="0" err="1"/>
              <a:t>पुढील</a:t>
            </a:r>
            <a:r>
              <a:rPr lang="en-US" dirty="0"/>
              <a:t> </a:t>
            </a:r>
            <a:r>
              <a:rPr lang="en-US" dirty="0" err="1"/>
              <a:t>उद्दिष्टांचा</a:t>
            </a:r>
            <a:r>
              <a:rPr lang="en-US" dirty="0"/>
              <a:t> </a:t>
            </a:r>
            <a:r>
              <a:rPr lang="en-US" dirty="0" err="1"/>
              <a:t>अंतर्भाव</a:t>
            </a:r>
            <a:r>
              <a:rPr lang="en-US" dirty="0"/>
              <a:t> </a:t>
            </a:r>
            <a:r>
              <a:rPr lang="en-US" dirty="0" err="1"/>
              <a:t>आहे</a:t>
            </a:r>
            <a:r>
              <a:rPr lang="en-US" dirty="0"/>
              <a:t>.</a:t>
            </a:r>
          </a:p>
          <a:p>
            <a:pPr algn="just">
              <a:lnSpc>
                <a:spcPct val="150000"/>
              </a:lnSpc>
            </a:pPr>
            <a:r>
              <a:rPr lang="en-US" dirty="0" err="1"/>
              <a:t>संपूर्णपणे</a:t>
            </a:r>
            <a:r>
              <a:rPr lang="en-US" dirty="0"/>
              <a:t> </a:t>
            </a:r>
            <a:r>
              <a:rPr lang="en-US" dirty="0" err="1"/>
              <a:t>शिक्षित</a:t>
            </a:r>
            <a:r>
              <a:rPr lang="en-US" dirty="0"/>
              <a:t> </a:t>
            </a:r>
            <a:r>
              <a:rPr lang="en-US" dirty="0" err="1"/>
              <a:t>लोकसंख्या</a:t>
            </a:r>
            <a:endParaRPr lang="en-US" dirty="0"/>
          </a:p>
          <a:p>
            <a:pPr algn="just">
              <a:lnSpc>
                <a:spcPct val="150000"/>
              </a:lnSpc>
            </a:pPr>
            <a:r>
              <a:rPr lang="en-US" dirty="0" err="1"/>
              <a:t>सर्वांना</a:t>
            </a:r>
            <a:r>
              <a:rPr lang="en-US" dirty="0"/>
              <a:t> </a:t>
            </a:r>
            <a:r>
              <a:rPr lang="en-US" dirty="0" err="1"/>
              <a:t>दुचाकी</a:t>
            </a:r>
            <a:r>
              <a:rPr lang="en-US" dirty="0"/>
              <a:t> </a:t>
            </a:r>
            <a:r>
              <a:rPr lang="en-US" dirty="0" err="1"/>
              <a:t>तसेच</a:t>
            </a:r>
            <a:r>
              <a:rPr lang="en-US" dirty="0"/>
              <a:t> </a:t>
            </a:r>
            <a:r>
              <a:rPr lang="en-US" dirty="0" err="1"/>
              <a:t>चारचाकी</a:t>
            </a:r>
            <a:r>
              <a:rPr lang="en-US" dirty="0"/>
              <a:t> </a:t>
            </a:r>
            <a:r>
              <a:rPr lang="en-US" dirty="0" err="1"/>
              <a:t>वाहन</a:t>
            </a:r>
            <a:r>
              <a:rPr lang="en-US" dirty="0"/>
              <a:t> </a:t>
            </a:r>
            <a:r>
              <a:rPr lang="en-US" dirty="0" err="1"/>
              <a:t>उपलब्ध</a:t>
            </a:r>
            <a:r>
              <a:rPr lang="en-US" dirty="0"/>
              <a:t> </a:t>
            </a:r>
            <a:r>
              <a:rPr lang="en-US" dirty="0" err="1"/>
              <a:t>करुन</a:t>
            </a:r>
            <a:r>
              <a:rPr lang="en-US" dirty="0"/>
              <a:t> </a:t>
            </a:r>
            <a:r>
              <a:rPr lang="en-US" dirty="0" err="1"/>
              <a:t>देणे</a:t>
            </a:r>
            <a:endParaRPr lang="en-US" dirty="0"/>
          </a:p>
          <a:p>
            <a:pPr algn="just">
              <a:lnSpc>
                <a:spcPct val="150000"/>
              </a:lnSpc>
            </a:pPr>
            <a:r>
              <a:rPr lang="en-US" dirty="0" err="1"/>
              <a:t>सर्वांना</a:t>
            </a:r>
            <a:r>
              <a:rPr lang="en-US" dirty="0"/>
              <a:t> </a:t>
            </a:r>
            <a:r>
              <a:rPr lang="en-US" dirty="0" err="1"/>
              <a:t>वीज</a:t>
            </a:r>
            <a:r>
              <a:rPr lang="en-US" dirty="0"/>
              <a:t>, </a:t>
            </a:r>
            <a:r>
              <a:rPr lang="en-US" dirty="0" err="1"/>
              <a:t>पाणी</a:t>
            </a:r>
            <a:r>
              <a:rPr lang="en-US" dirty="0"/>
              <a:t>, </a:t>
            </a:r>
            <a:r>
              <a:rPr lang="en-US" dirty="0" err="1"/>
              <a:t>स्वच्छतागृहे</a:t>
            </a:r>
            <a:r>
              <a:rPr lang="en-US" dirty="0"/>
              <a:t> व </a:t>
            </a:r>
            <a:r>
              <a:rPr lang="en-US" dirty="0" err="1"/>
              <a:t>डिजिटल</a:t>
            </a:r>
            <a:r>
              <a:rPr lang="en-US" dirty="0"/>
              <a:t> </a:t>
            </a:r>
            <a:r>
              <a:rPr lang="en-US" dirty="0" err="1"/>
              <a:t>कनेक्शन</a:t>
            </a:r>
            <a:r>
              <a:rPr lang="en-US" dirty="0"/>
              <a:t> </a:t>
            </a:r>
            <a:r>
              <a:rPr lang="en-US" dirty="0" err="1"/>
              <a:t>पुरविणे</a:t>
            </a:r>
            <a:endParaRPr lang="en-US" dirty="0"/>
          </a:p>
          <a:p>
            <a:pPr algn="just">
              <a:lnSpc>
                <a:spcPct val="150000"/>
              </a:lnSpc>
            </a:pPr>
            <a:r>
              <a:rPr lang="en-US" dirty="0" err="1"/>
              <a:t>पर्यावरण</a:t>
            </a:r>
            <a:r>
              <a:rPr lang="en-US" dirty="0"/>
              <a:t> </a:t>
            </a:r>
            <a:r>
              <a:rPr lang="en-US" dirty="0" err="1"/>
              <a:t>पूरक</a:t>
            </a:r>
            <a:r>
              <a:rPr lang="en-US" dirty="0"/>
              <a:t> </a:t>
            </a:r>
            <a:r>
              <a:rPr lang="en-US" dirty="0" err="1"/>
              <a:t>भारत</a:t>
            </a:r>
            <a:r>
              <a:rPr lang="en-US" dirty="0"/>
              <a:t> </a:t>
            </a:r>
            <a:r>
              <a:rPr lang="en-US" dirty="0" err="1"/>
              <a:t>निर्माण</a:t>
            </a:r>
            <a:r>
              <a:rPr lang="en-US" dirty="0"/>
              <a:t> </a:t>
            </a:r>
            <a:r>
              <a:rPr lang="en-US" dirty="0" err="1"/>
              <a:t>करणे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923811300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4A4D1E-C238-4F6D-72AD-12B63C8A0A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बारावी</a:t>
            </a:r>
            <a:r>
              <a:rPr lang="en-US" dirty="0"/>
              <a:t> </a:t>
            </a:r>
            <a:r>
              <a:rPr lang="en-US" dirty="0" err="1"/>
              <a:t>पंचवार्षिक</a:t>
            </a:r>
            <a:r>
              <a:rPr lang="en-US" dirty="0"/>
              <a:t> </a:t>
            </a:r>
            <a:r>
              <a:rPr lang="en-US" dirty="0" err="1"/>
              <a:t>योजना</a:t>
            </a:r>
            <a:r>
              <a:rPr lang="en-US" dirty="0"/>
              <a:t>: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38E1EF-984B-5DE1-6C54-EB3EE9BFB7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73220"/>
            <a:ext cx="10515600" cy="4906874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US" sz="1800" dirty="0" err="1"/>
              <a:t>कालावधी</a:t>
            </a:r>
            <a:r>
              <a:rPr lang="en-US" sz="1800" dirty="0"/>
              <a:t>: 1 </a:t>
            </a:r>
            <a:r>
              <a:rPr lang="en-US" sz="1800" dirty="0" err="1"/>
              <a:t>एप्रिल</a:t>
            </a:r>
            <a:r>
              <a:rPr lang="en-US" sz="1800" dirty="0"/>
              <a:t>, 2012 </a:t>
            </a:r>
            <a:r>
              <a:rPr lang="en-US" sz="1800" dirty="0" err="1"/>
              <a:t>ते</a:t>
            </a:r>
            <a:r>
              <a:rPr lang="en-US" sz="1800" dirty="0"/>
              <a:t> 31 </a:t>
            </a:r>
            <a:r>
              <a:rPr lang="en-US" sz="1800" dirty="0" err="1"/>
              <a:t>मार्च</a:t>
            </a:r>
            <a:r>
              <a:rPr lang="en-US" sz="1800" dirty="0"/>
              <a:t>, 2017</a:t>
            </a:r>
          </a:p>
          <a:p>
            <a:pPr>
              <a:lnSpc>
                <a:spcPct val="150000"/>
              </a:lnSpc>
            </a:pPr>
            <a:r>
              <a:rPr lang="en-US" sz="1800" dirty="0" err="1"/>
              <a:t>अध्यक्ष</a:t>
            </a:r>
            <a:r>
              <a:rPr lang="en-US" sz="1800" dirty="0"/>
              <a:t>: </a:t>
            </a:r>
            <a:r>
              <a:rPr lang="en-US" sz="1800" dirty="0" err="1"/>
              <a:t>डॉ</a:t>
            </a:r>
            <a:r>
              <a:rPr lang="en-US" sz="1800" dirty="0"/>
              <a:t>. </a:t>
            </a:r>
            <a:r>
              <a:rPr lang="en-US" sz="1800" dirty="0" err="1"/>
              <a:t>मनमोहन</a:t>
            </a:r>
            <a:r>
              <a:rPr lang="en-US" sz="1800" dirty="0"/>
              <a:t> </a:t>
            </a:r>
            <a:r>
              <a:rPr lang="en-US" sz="1800" dirty="0" err="1"/>
              <a:t>सिंग</a:t>
            </a:r>
            <a:endParaRPr lang="en-US" sz="1800" dirty="0"/>
          </a:p>
          <a:p>
            <a:pPr>
              <a:lnSpc>
                <a:spcPct val="150000"/>
              </a:lnSpc>
            </a:pPr>
            <a:r>
              <a:rPr lang="en-US" sz="1800" dirty="0" err="1"/>
              <a:t>उपाध्यक्ष</a:t>
            </a:r>
            <a:r>
              <a:rPr lang="en-US" sz="1800" dirty="0"/>
              <a:t>: </a:t>
            </a:r>
            <a:r>
              <a:rPr lang="en-US" sz="1800" dirty="0" err="1"/>
              <a:t>माँटेकसिंग</a:t>
            </a:r>
            <a:r>
              <a:rPr lang="en-US" sz="1800" dirty="0"/>
              <a:t> </a:t>
            </a:r>
            <a:r>
              <a:rPr lang="en-US" sz="1800" dirty="0" err="1"/>
              <a:t>अहलूवालिया</a:t>
            </a:r>
            <a:endParaRPr lang="en-US" sz="1800" dirty="0"/>
          </a:p>
          <a:p>
            <a:pPr>
              <a:lnSpc>
                <a:spcPct val="150000"/>
              </a:lnSpc>
            </a:pPr>
            <a:r>
              <a:rPr lang="en-US" sz="1800" dirty="0" err="1"/>
              <a:t>घोषवाक्य</a:t>
            </a:r>
            <a:r>
              <a:rPr lang="en-US" sz="1800" dirty="0"/>
              <a:t>: </a:t>
            </a:r>
            <a:r>
              <a:rPr lang="en-US" sz="1800" dirty="0" err="1"/>
              <a:t>वेगवान</a:t>
            </a:r>
            <a:r>
              <a:rPr lang="en-US" sz="1800" dirty="0"/>
              <a:t> (</a:t>
            </a:r>
            <a:r>
              <a:rPr lang="en-US" sz="1800" dirty="0" err="1"/>
              <a:t>तीव्र</a:t>
            </a:r>
            <a:r>
              <a:rPr lang="en-US" sz="1800" dirty="0"/>
              <a:t>) </a:t>
            </a:r>
            <a:r>
              <a:rPr lang="en-US" sz="1800" dirty="0" err="1"/>
              <a:t>आर्थिक</a:t>
            </a:r>
            <a:r>
              <a:rPr lang="en-US" sz="1800" dirty="0"/>
              <a:t> </a:t>
            </a:r>
            <a:r>
              <a:rPr lang="en-US" sz="1800" dirty="0" err="1"/>
              <a:t>विकास</a:t>
            </a:r>
            <a:endParaRPr lang="en-US" sz="1800" dirty="0"/>
          </a:p>
          <a:p>
            <a:pPr>
              <a:lnSpc>
                <a:spcPct val="150000"/>
              </a:lnSpc>
            </a:pPr>
            <a:r>
              <a:rPr lang="en-US" sz="1800" dirty="0"/>
              <a:t>NDC </a:t>
            </a:r>
            <a:r>
              <a:rPr lang="en-US" sz="1800" dirty="0" err="1"/>
              <a:t>ची</a:t>
            </a:r>
            <a:r>
              <a:rPr lang="en-US" sz="1800" dirty="0"/>
              <a:t> </a:t>
            </a:r>
            <a:r>
              <a:rPr lang="en-US" sz="1800" dirty="0" err="1"/>
              <a:t>मान्यता</a:t>
            </a:r>
            <a:r>
              <a:rPr lang="en-US" sz="1800" dirty="0"/>
              <a:t>: 27 </a:t>
            </a:r>
            <a:r>
              <a:rPr lang="en-US" sz="1800" dirty="0" err="1"/>
              <a:t>डिसेंबर</a:t>
            </a:r>
            <a:r>
              <a:rPr lang="en-US" sz="1800" dirty="0"/>
              <a:t>, 2012</a:t>
            </a:r>
          </a:p>
          <a:p>
            <a:pPr>
              <a:lnSpc>
                <a:spcPct val="150000"/>
              </a:lnSpc>
            </a:pPr>
            <a:r>
              <a:rPr lang="en-US" sz="1800" dirty="0" err="1"/>
              <a:t>नियोजन</a:t>
            </a:r>
            <a:r>
              <a:rPr lang="en-US" sz="1800" dirty="0"/>
              <a:t> </a:t>
            </a:r>
            <a:r>
              <a:rPr lang="en-US" sz="1800" dirty="0" err="1"/>
              <a:t>आयोगाची</a:t>
            </a:r>
            <a:r>
              <a:rPr lang="en-US" sz="1800" dirty="0"/>
              <a:t> </a:t>
            </a:r>
            <a:r>
              <a:rPr lang="en-US" sz="1800" dirty="0" err="1"/>
              <a:t>मंजुरी</a:t>
            </a:r>
            <a:r>
              <a:rPr lang="en-US" sz="1800" dirty="0"/>
              <a:t>: 14 </a:t>
            </a:r>
            <a:r>
              <a:rPr lang="en-US" sz="1800" dirty="0" err="1"/>
              <a:t>सप्टेंबर</a:t>
            </a:r>
            <a:r>
              <a:rPr lang="en-US" sz="1800" dirty="0"/>
              <a:t>, 2012</a:t>
            </a:r>
          </a:p>
          <a:p>
            <a:pPr>
              <a:lnSpc>
                <a:spcPct val="150000"/>
              </a:lnSpc>
            </a:pPr>
            <a:r>
              <a:rPr lang="en-US" sz="1800" dirty="0" err="1"/>
              <a:t>योजने</a:t>
            </a:r>
            <a:r>
              <a:rPr lang="en-US" sz="1800" dirty="0"/>
              <a:t> </a:t>
            </a:r>
            <a:r>
              <a:rPr lang="en-US" sz="1800" dirty="0" err="1"/>
              <a:t>अंतर्गत</a:t>
            </a:r>
            <a:r>
              <a:rPr lang="en-US" sz="1800" dirty="0"/>
              <a:t> 8.2 </a:t>
            </a:r>
            <a:r>
              <a:rPr lang="en-US" sz="1800" dirty="0" err="1"/>
              <a:t>टक्के</a:t>
            </a:r>
            <a:r>
              <a:rPr lang="en-US" sz="1800" dirty="0"/>
              <a:t> </a:t>
            </a:r>
            <a:r>
              <a:rPr lang="en-US" sz="1800" dirty="0" err="1"/>
              <a:t>विकासदर</a:t>
            </a:r>
            <a:r>
              <a:rPr lang="en-US" sz="1800" dirty="0"/>
              <a:t> </a:t>
            </a:r>
            <a:r>
              <a:rPr lang="en-US" sz="1800" dirty="0" err="1"/>
              <a:t>लक्ष्य</a:t>
            </a:r>
            <a:r>
              <a:rPr lang="en-US" sz="1800" dirty="0"/>
              <a:t> </a:t>
            </a:r>
            <a:r>
              <a:rPr lang="en-US" sz="1800" dirty="0" err="1"/>
              <a:t>ठरविण्यात</a:t>
            </a:r>
            <a:r>
              <a:rPr lang="en-US" sz="1800" dirty="0"/>
              <a:t> </a:t>
            </a:r>
            <a:r>
              <a:rPr lang="en-US" sz="1800" dirty="0" err="1"/>
              <a:t>आले</a:t>
            </a:r>
            <a:r>
              <a:rPr lang="en-US" sz="1800" dirty="0"/>
              <a:t>.</a:t>
            </a:r>
          </a:p>
          <a:p>
            <a:pPr>
              <a:lnSpc>
                <a:spcPct val="150000"/>
              </a:lnSpc>
            </a:pPr>
            <a:r>
              <a:rPr lang="en-US" sz="1800" dirty="0" err="1"/>
              <a:t>विविध</a:t>
            </a:r>
            <a:r>
              <a:rPr lang="en-US" sz="1800" dirty="0"/>
              <a:t> </a:t>
            </a:r>
            <a:r>
              <a:rPr lang="en-US" sz="1800" dirty="0" err="1"/>
              <a:t>क्षेत्रातील</a:t>
            </a:r>
            <a:r>
              <a:rPr lang="en-US" sz="1800" dirty="0"/>
              <a:t> </a:t>
            </a:r>
            <a:r>
              <a:rPr lang="en-US" sz="1800" dirty="0" err="1"/>
              <a:t>लक्ष्य</a:t>
            </a:r>
            <a:r>
              <a:rPr lang="en-US" sz="1800" dirty="0"/>
              <a:t>: </a:t>
            </a:r>
            <a:r>
              <a:rPr lang="en-US" sz="1800" dirty="0" err="1"/>
              <a:t>कृषी</a:t>
            </a:r>
            <a:r>
              <a:rPr lang="en-US" sz="1800" dirty="0"/>
              <a:t> (4.0 </a:t>
            </a:r>
            <a:r>
              <a:rPr lang="en-US" sz="1800" dirty="0" err="1"/>
              <a:t>टक्के</a:t>
            </a:r>
            <a:r>
              <a:rPr lang="en-US" sz="1800" dirty="0"/>
              <a:t>), </a:t>
            </a:r>
            <a:r>
              <a:rPr lang="en-US" sz="1800" dirty="0" err="1"/>
              <a:t>उद्योग</a:t>
            </a:r>
            <a:r>
              <a:rPr lang="en-US" sz="1800" dirty="0"/>
              <a:t> (8.1 </a:t>
            </a:r>
            <a:r>
              <a:rPr lang="en-US" sz="1800" dirty="0" err="1"/>
              <a:t>टक्के</a:t>
            </a:r>
            <a:r>
              <a:rPr lang="en-US" sz="1800" dirty="0"/>
              <a:t>), </a:t>
            </a:r>
            <a:r>
              <a:rPr lang="en-US" sz="1800" dirty="0" err="1"/>
              <a:t>सेवा</a:t>
            </a:r>
            <a:r>
              <a:rPr lang="en-US" sz="1800" dirty="0"/>
              <a:t> (9.0) </a:t>
            </a:r>
            <a:r>
              <a:rPr lang="en-US" sz="1800" dirty="0" err="1"/>
              <a:t>टक्के</a:t>
            </a:r>
            <a:endParaRPr lang="en-US" sz="1800" dirty="0"/>
          </a:p>
          <a:p>
            <a:pPr>
              <a:lnSpc>
                <a:spcPct val="150000"/>
              </a:lnSpc>
            </a:pPr>
            <a:r>
              <a:rPr lang="en-US" sz="1800" dirty="0" err="1"/>
              <a:t>एकूण</a:t>
            </a:r>
            <a:r>
              <a:rPr lang="en-US" sz="1800" dirty="0"/>
              <a:t> </a:t>
            </a:r>
            <a:r>
              <a:rPr lang="en-US" sz="1800" dirty="0" err="1"/>
              <a:t>योजना</a:t>
            </a:r>
            <a:r>
              <a:rPr lang="en-US" sz="1800" dirty="0"/>
              <a:t> </a:t>
            </a:r>
            <a:r>
              <a:rPr lang="en-US" sz="1800" dirty="0" err="1"/>
              <a:t>खर्च</a:t>
            </a:r>
            <a:r>
              <a:rPr lang="en-US" sz="1800" dirty="0"/>
              <a:t>: 76,69,807 </a:t>
            </a:r>
            <a:r>
              <a:rPr lang="en-US" sz="1800" dirty="0" err="1"/>
              <a:t>कोटी</a:t>
            </a:r>
            <a:r>
              <a:rPr lang="en-US" sz="1800" dirty="0"/>
              <a:t> </a:t>
            </a:r>
            <a:r>
              <a:rPr lang="en-US" sz="1800" dirty="0" err="1"/>
              <a:t>रु</a:t>
            </a:r>
            <a:r>
              <a:rPr lang="en-US" sz="1800" dirty="0"/>
              <a:t>.</a:t>
            </a:r>
          </a:p>
          <a:p>
            <a:pPr>
              <a:lnSpc>
                <a:spcPct val="150000"/>
              </a:lnSpc>
            </a:pPr>
            <a:r>
              <a:rPr lang="en-US" sz="1800" dirty="0" err="1"/>
              <a:t>आकराच्या</a:t>
            </a:r>
            <a:r>
              <a:rPr lang="en-US" sz="1800" dirty="0"/>
              <a:t> </a:t>
            </a:r>
            <a:r>
              <a:rPr lang="en-US" sz="1800" dirty="0" err="1"/>
              <a:t>योजनेच्या</a:t>
            </a:r>
            <a:r>
              <a:rPr lang="en-US" sz="1800" dirty="0"/>
              <a:t> </a:t>
            </a:r>
            <a:r>
              <a:rPr lang="en-US" sz="1800" dirty="0" err="1"/>
              <a:t>खर्चाच्या</a:t>
            </a:r>
            <a:r>
              <a:rPr lang="en-US" sz="1800" dirty="0"/>
              <a:t> </a:t>
            </a:r>
            <a:r>
              <a:rPr lang="en-US" sz="1800" dirty="0" err="1"/>
              <a:t>प्रमाणात</a:t>
            </a:r>
            <a:r>
              <a:rPr lang="en-US" sz="1800" dirty="0"/>
              <a:t> 108.59 </a:t>
            </a:r>
            <a:r>
              <a:rPr lang="en-US" sz="1800" dirty="0" err="1"/>
              <a:t>टक्के</a:t>
            </a:r>
            <a:r>
              <a:rPr lang="en-US" sz="1800" dirty="0"/>
              <a:t> </a:t>
            </a:r>
            <a:r>
              <a:rPr lang="en-US" sz="1800" dirty="0" err="1"/>
              <a:t>वाढ</a:t>
            </a:r>
            <a:endParaRPr lang="en-IN" sz="1800" dirty="0"/>
          </a:p>
        </p:txBody>
      </p:sp>
    </p:spTree>
    <p:extLst>
      <p:ext uri="{BB962C8B-B14F-4D97-AF65-F5344CB8AC3E}">
        <p14:creationId xmlns:p14="http://schemas.microsoft.com/office/powerpoint/2010/main" val="3083847586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F57B48-4BDB-CE67-1084-D967C654D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5831"/>
            <a:ext cx="10515600" cy="1325563"/>
          </a:xfrm>
        </p:spPr>
        <p:txBody>
          <a:bodyPr/>
          <a:lstStyle/>
          <a:p>
            <a:r>
              <a:rPr lang="en-US" dirty="0" err="1"/>
              <a:t>बाराव्या</a:t>
            </a:r>
            <a:r>
              <a:rPr lang="en-US" dirty="0"/>
              <a:t> </a:t>
            </a:r>
            <a:r>
              <a:rPr lang="en-US" dirty="0" err="1"/>
              <a:t>योजनेचे</a:t>
            </a:r>
            <a:r>
              <a:rPr lang="en-US" dirty="0"/>
              <a:t> </a:t>
            </a:r>
            <a:r>
              <a:rPr lang="en-US" dirty="0" err="1"/>
              <a:t>लक्ष्य</a:t>
            </a:r>
            <a:r>
              <a:rPr lang="en-US" dirty="0"/>
              <a:t>: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B696CC-749F-31C2-A8A1-411CF4B915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8071"/>
            <a:ext cx="10515600" cy="5214098"/>
          </a:xfrm>
        </p:spPr>
        <p:txBody>
          <a:bodyPr numCol="2">
            <a:normAutofit fontScale="77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en-US" sz="1600" dirty="0" err="1"/>
              <a:t>पायाभूत</a:t>
            </a:r>
            <a:r>
              <a:rPr lang="en-US" sz="1600" dirty="0"/>
              <a:t> </a:t>
            </a:r>
            <a:r>
              <a:rPr lang="en-US" sz="1600" dirty="0" err="1"/>
              <a:t>सुविधा</a:t>
            </a:r>
            <a:endParaRPr lang="en-US" sz="1600" dirty="0"/>
          </a:p>
          <a:p>
            <a:pPr marL="971550" lvl="1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1400" dirty="0" err="1"/>
              <a:t>पायाभूत</a:t>
            </a:r>
            <a:r>
              <a:rPr lang="en-US" sz="1400" dirty="0"/>
              <a:t> </a:t>
            </a:r>
            <a:r>
              <a:rPr lang="en-US" sz="1400" dirty="0" err="1"/>
              <a:t>सुविधांवरील</a:t>
            </a:r>
            <a:r>
              <a:rPr lang="en-US" sz="1400" dirty="0"/>
              <a:t> </a:t>
            </a:r>
            <a:r>
              <a:rPr lang="en-US" sz="1400" dirty="0" err="1"/>
              <a:t>खर्च</a:t>
            </a:r>
            <a:r>
              <a:rPr lang="en-US" sz="1400" dirty="0"/>
              <a:t> 9.0 </a:t>
            </a:r>
            <a:r>
              <a:rPr lang="en-US" sz="1400" dirty="0" err="1"/>
              <a:t>टक्के</a:t>
            </a:r>
            <a:r>
              <a:rPr lang="en-US" sz="1400" dirty="0"/>
              <a:t> </a:t>
            </a:r>
            <a:r>
              <a:rPr lang="en-US" sz="1400" dirty="0" err="1"/>
              <a:t>पर्यंत</a:t>
            </a:r>
            <a:r>
              <a:rPr lang="en-US" sz="1400" dirty="0"/>
              <a:t> </a:t>
            </a:r>
            <a:r>
              <a:rPr lang="en-US" sz="1400" dirty="0" err="1"/>
              <a:t>आणणे</a:t>
            </a:r>
            <a:endParaRPr lang="en-US" sz="1400" dirty="0"/>
          </a:p>
          <a:p>
            <a:pPr marL="971550" lvl="1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1400" dirty="0" err="1"/>
              <a:t>योजनेच्या</a:t>
            </a:r>
            <a:r>
              <a:rPr lang="en-US" sz="1400" dirty="0"/>
              <a:t> </a:t>
            </a:r>
            <a:r>
              <a:rPr lang="en-US" sz="1400" dirty="0" err="1"/>
              <a:t>अखेर</a:t>
            </a:r>
            <a:r>
              <a:rPr lang="en-US" sz="1400" dirty="0"/>
              <a:t> </a:t>
            </a:r>
            <a:r>
              <a:rPr lang="en-US" sz="1400" dirty="0" err="1"/>
              <a:t>पर्यंत</a:t>
            </a:r>
            <a:r>
              <a:rPr lang="en-US" sz="1400" dirty="0"/>
              <a:t> </a:t>
            </a:r>
            <a:r>
              <a:rPr lang="en-US" sz="1400" dirty="0" err="1"/>
              <a:t>सर्व</a:t>
            </a:r>
            <a:r>
              <a:rPr lang="en-US" sz="1400" dirty="0"/>
              <a:t> </a:t>
            </a:r>
            <a:r>
              <a:rPr lang="en-US" sz="1400" dirty="0" err="1"/>
              <a:t>गावांना</a:t>
            </a:r>
            <a:r>
              <a:rPr lang="en-US" sz="1400" dirty="0"/>
              <a:t> </a:t>
            </a:r>
            <a:r>
              <a:rPr lang="en-US" sz="1400" dirty="0" err="1"/>
              <a:t>वीजपुरवठा</a:t>
            </a:r>
            <a:r>
              <a:rPr lang="en-US" sz="1400" dirty="0"/>
              <a:t> </a:t>
            </a:r>
            <a:r>
              <a:rPr lang="en-US" sz="1400" dirty="0" err="1"/>
              <a:t>करणे</a:t>
            </a:r>
            <a:endParaRPr lang="en-US" sz="1400" dirty="0"/>
          </a:p>
          <a:p>
            <a:pPr marL="971550" lvl="1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1400" dirty="0" err="1"/>
              <a:t>सर्व</a:t>
            </a:r>
            <a:r>
              <a:rPr lang="en-US" sz="1400" dirty="0"/>
              <a:t> </a:t>
            </a:r>
            <a:r>
              <a:rPr lang="en-US" sz="1400" dirty="0" err="1"/>
              <a:t>गावांना</a:t>
            </a:r>
            <a:r>
              <a:rPr lang="en-US" sz="1400" dirty="0"/>
              <a:t> </a:t>
            </a:r>
            <a:r>
              <a:rPr lang="en-US" sz="1400" dirty="0" err="1"/>
              <a:t>बारमाही</a:t>
            </a:r>
            <a:r>
              <a:rPr lang="en-US" sz="1400" dirty="0"/>
              <a:t> </a:t>
            </a:r>
            <a:r>
              <a:rPr lang="en-US" sz="1400" dirty="0" err="1"/>
              <a:t>रस्त्यांशी</a:t>
            </a:r>
            <a:r>
              <a:rPr lang="en-US" sz="1400" dirty="0"/>
              <a:t> </a:t>
            </a:r>
            <a:r>
              <a:rPr lang="en-US" sz="1400" dirty="0" err="1"/>
              <a:t>जोडणे</a:t>
            </a:r>
            <a:endParaRPr lang="en-US" sz="1400" dirty="0"/>
          </a:p>
          <a:p>
            <a:pPr marL="971550" lvl="1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1400" dirty="0"/>
              <a:t>2017 </a:t>
            </a:r>
            <a:r>
              <a:rPr lang="en-US" sz="1400" dirty="0" err="1"/>
              <a:t>अखेर</a:t>
            </a:r>
            <a:r>
              <a:rPr lang="en-US" sz="1400" dirty="0"/>
              <a:t> </a:t>
            </a:r>
            <a:r>
              <a:rPr lang="en-US" sz="1400" dirty="0" err="1"/>
              <a:t>गंभीर</a:t>
            </a:r>
            <a:r>
              <a:rPr lang="en-US" sz="1400" dirty="0"/>
              <a:t> </a:t>
            </a:r>
            <a:r>
              <a:rPr lang="en-US" sz="1400" dirty="0" err="1"/>
              <a:t>प्रदुषित</a:t>
            </a:r>
            <a:r>
              <a:rPr lang="en-US" sz="1400" dirty="0"/>
              <a:t> 80 </a:t>
            </a:r>
            <a:r>
              <a:rPr lang="en-US" sz="1400" dirty="0" err="1"/>
              <a:t>टक्के</a:t>
            </a:r>
            <a:r>
              <a:rPr lang="en-US" sz="1400" dirty="0"/>
              <a:t> व 2020 </a:t>
            </a:r>
            <a:r>
              <a:rPr lang="en-US" sz="1400" dirty="0" err="1"/>
              <a:t>अखेर</a:t>
            </a:r>
            <a:r>
              <a:rPr lang="en-US" sz="1400" dirty="0"/>
              <a:t> 100 </a:t>
            </a:r>
            <a:r>
              <a:rPr lang="en-US" sz="1400" dirty="0" err="1"/>
              <a:t>टक्के</a:t>
            </a:r>
            <a:r>
              <a:rPr lang="en-US" sz="1400" dirty="0"/>
              <a:t> </a:t>
            </a:r>
            <a:r>
              <a:rPr lang="en-US" sz="1400" dirty="0" err="1"/>
              <a:t>नद्या</a:t>
            </a:r>
            <a:r>
              <a:rPr lang="en-US" sz="1400" dirty="0"/>
              <a:t> </a:t>
            </a:r>
            <a:r>
              <a:rPr lang="en-US" sz="1400" dirty="0" err="1"/>
              <a:t>स्वच्छ</a:t>
            </a:r>
            <a:r>
              <a:rPr lang="en-US" sz="1400" dirty="0"/>
              <a:t> </a:t>
            </a:r>
            <a:r>
              <a:rPr lang="en-US" sz="1400" dirty="0" err="1"/>
              <a:t>करणे</a:t>
            </a:r>
            <a:endParaRPr lang="en-US" sz="1400" dirty="0"/>
          </a:p>
          <a:p>
            <a:pPr marL="971550" lvl="1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1400" dirty="0" err="1"/>
              <a:t>सर्व</a:t>
            </a:r>
            <a:r>
              <a:rPr lang="en-US" sz="1400" dirty="0"/>
              <a:t> </a:t>
            </a:r>
            <a:r>
              <a:rPr lang="en-US" sz="1400" dirty="0" err="1"/>
              <a:t>राष्ट्रीय</a:t>
            </a:r>
            <a:r>
              <a:rPr lang="en-US" sz="1400" dirty="0"/>
              <a:t> </a:t>
            </a:r>
            <a:r>
              <a:rPr lang="en-US" sz="1400" dirty="0" err="1"/>
              <a:t>राजमार्ग</a:t>
            </a:r>
            <a:r>
              <a:rPr lang="en-US" sz="1400" dirty="0"/>
              <a:t> </a:t>
            </a:r>
            <a:r>
              <a:rPr lang="en-US" sz="1400" dirty="0" err="1"/>
              <a:t>आणि</a:t>
            </a:r>
            <a:r>
              <a:rPr lang="en-US" sz="1400" dirty="0"/>
              <a:t> </a:t>
            </a:r>
            <a:r>
              <a:rPr lang="en-US" sz="1400" dirty="0" err="1"/>
              <a:t>विभागीय</a:t>
            </a:r>
            <a:r>
              <a:rPr lang="en-US" sz="1400" dirty="0"/>
              <a:t> </a:t>
            </a:r>
            <a:r>
              <a:rPr lang="en-US" sz="1400" dirty="0" err="1"/>
              <a:t>राजमार्गाचे</a:t>
            </a:r>
            <a:r>
              <a:rPr lang="en-US" sz="1400" dirty="0"/>
              <a:t> </a:t>
            </a:r>
            <a:r>
              <a:rPr lang="en-US" sz="1400" dirty="0" err="1"/>
              <a:t>कमीत</a:t>
            </a:r>
            <a:r>
              <a:rPr lang="en-US" sz="1400" dirty="0"/>
              <a:t> </a:t>
            </a:r>
            <a:r>
              <a:rPr lang="en-US" sz="1400" dirty="0" err="1"/>
              <a:t>कमी</a:t>
            </a:r>
            <a:r>
              <a:rPr lang="en-US" sz="1400" dirty="0"/>
              <a:t> </a:t>
            </a:r>
            <a:r>
              <a:rPr lang="en-US" sz="1400" dirty="0" err="1"/>
              <a:t>दुपदरीकरण</a:t>
            </a:r>
            <a:r>
              <a:rPr lang="en-US" sz="1400" dirty="0"/>
              <a:t> </a:t>
            </a:r>
            <a:r>
              <a:rPr lang="en-US" sz="1400" dirty="0" err="1"/>
              <a:t>करणे</a:t>
            </a:r>
            <a:endParaRPr lang="en-US" sz="1400" dirty="0"/>
          </a:p>
          <a:p>
            <a:pPr algn="just">
              <a:lnSpc>
                <a:spcPct val="150000"/>
              </a:lnSpc>
            </a:pPr>
            <a:r>
              <a:rPr lang="en-US" sz="1600" dirty="0" err="1"/>
              <a:t>शिक्षण</a:t>
            </a:r>
            <a:endParaRPr lang="en-US" sz="1600" dirty="0"/>
          </a:p>
          <a:p>
            <a:pPr marL="914400" lvl="1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sz="1400" dirty="0" err="1"/>
              <a:t>शिक्षणामधील</a:t>
            </a:r>
            <a:r>
              <a:rPr lang="en-US" sz="1400" dirty="0"/>
              <a:t> </a:t>
            </a:r>
            <a:r>
              <a:rPr lang="en-US" sz="1400" dirty="0" err="1"/>
              <a:t>सामाजिक</a:t>
            </a:r>
            <a:r>
              <a:rPr lang="en-US" sz="1400" dirty="0"/>
              <a:t> </a:t>
            </a:r>
            <a:r>
              <a:rPr lang="en-US" sz="1400" dirty="0" err="1"/>
              <a:t>आणि</a:t>
            </a:r>
            <a:r>
              <a:rPr lang="en-US" sz="1400" dirty="0"/>
              <a:t> </a:t>
            </a:r>
            <a:r>
              <a:rPr lang="en-US" sz="1400" dirty="0" err="1"/>
              <a:t>लैंगिक</a:t>
            </a:r>
            <a:r>
              <a:rPr lang="en-US" sz="1400" dirty="0"/>
              <a:t> </a:t>
            </a:r>
            <a:r>
              <a:rPr lang="en-US" sz="1400" dirty="0" err="1"/>
              <a:t>अंतर</a:t>
            </a:r>
            <a:r>
              <a:rPr lang="en-US" sz="1400" dirty="0"/>
              <a:t> </a:t>
            </a:r>
            <a:r>
              <a:rPr lang="en-US" sz="1400" dirty="0" err="1"/>
              <a:t>समाप्त</a:t>
            </a:r>
            <a:r>
              <a:rPr lang="en-US" sz="1400" dirty="0"/>
              <a:t> </a:t>
            </a:r>
            <a:r>
              <a:rPr lang="en-US" sz="1400" dirty="0" err="1"/>
              <a:t>करणे</a:t>
            </a:r>
            <a:endParaRPr lang="en-US" sz="1400" dirty="0"/>
          </a:p>
          <a:p>
            <a:pPr marL="914400" lvl="1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sz="1400" dirty="0" err="1"/>
              <a:t>तसेच</a:t>
            </a:r>
            <a:r>
              <a:rPr lang="en-US" sz="1400" dirty="0"/>
              <a:t> </a:t>
            </a:r>
            <a:r>
              <a:rPr lang="en-US" sz="1400" dirty="0" err="1"/>
              <a:t>शाळेत</a:t>
            </a:r>
            <a:r>
              <a:rPr lang="en-US" sz="1400" dirty="0"/>
              <a:t> </a:t>
            </a:r>
            <a:r>
              <a:rPr lang="en-US" sz="1400" dirty="0" err="1"/>
              <a:t>जाण्याचे</a:t>
            </a:r>
            <a:r>
              <a:rPr lang="en-US" sz="1400" dirty="0"/>
              <a:t> </a:t>
            </a:r>
            <a:r>
              <a:rPr lang="en-US" sz="1400" dirty="0" err="1"/>
              <a:t>सरासरी</a:t>
            </a:r>
            <a:r>
              <a:rPr lang="en-US" sz="1400" dirty="0"/>
              <a:t> </a:t>
            </a:r>
            <a:r>
              <a:rPr lang="en-US" sz="1400" dirty="0" err="1"/>
              <a:t>वय</a:t>
            </a:r>
            <a:r>
              <a:rPr lang="en-US" sz="1400" dirty="0"/>
              <a:t> </a:t>
            </a:r>
            <a:r>
              <a:rPr lang="en-US" sz="1400" dirty="0" err="1"/>
              <a:t>वर्ष</a:t>
            </a:r>
            <a:r>
              <a:rPr lang="en-US" sz="1400" dirty="0"/>
              <a:t> 7 </a:t>
            </a:r>
            <a:r>
              <a:rPr lang="en-US" sz="1400" dirty="0" err="1"/>
              <a:t>करणे</a:t>
            </a:r>
            <a:endParaRPr lang="en-US" sz="1400" dirty="0"/>
          </a:p>
          <a:p>
            <a:pPr marL="914400" lvl="1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sz="1400" dirty="0" err="1"/>
              <a:t>माध्यमिक</a:t>
            </a:r>
            <a:r>
              <a:rPr lang="en-US" sz="1400" dirty="0"/>
              <a:t> </a:t>
            </a:r>
            <a:r>
              <a:rPr lang="en-US" sz="1400" dirty="0" err="1"/>
              <a:t>शिक्षण</a:t>
            </a:r>
            <a:r>
              <a:rPr lang="en-US" sz="1400" dirty="0"/>
              <a:t> </a:t>
            </a:r>
            <a:r>
              <a:rPr lang="en-US" sz="1400" dirty="0" err="1"/>
              <a:t>गळती</a:t>
            </a:r>
            <a:r>
              <a:rPr lang="en-US" sz="1400" dirty="0"/>
              <a:t> </a:t>
            </a:r>
            <a:r>
              <a:rPr lang="en-US" sz="1400" dirty="0" err="1"/>
              <a:t>प्रमाण</a:t>
            </a:r>
            <a:r>
              <a:rPr lang="en-US" sz="1400" dirty="0"/>
              <a:t> 10 </a:t>
            </a:r>
            <a:r>
              <a:rPr lang="en-US" sz="1400" dirty="0" err="1"/>
              <a:t>टक्के</a:t>
            </a:r>
            <a:r>
              <a:rPr lang="en-US" sz="1400" dirty="0"/>
              <a:t> </a:t>
            </a:r>
            <a:r>
              <a:rPr lang="en-US" sz="1400" dirty="0" err="1"/>
              <a:t>पेक्षा</a:t>
            </a:r>
            <a:r>
              <a:rPr lang="en-US" sz="1400" dirty="0"/>
              <a:t> </a:t>
            </a:r>
            <a:r>
              <a:rPr lang="en-US" sz="1400" dirty="0" err="1"/>
              <a:t>खाली</a:t>
            </a:r>
            <a:r>
              <a:rPr lang="en-US" sz="1400" dirty="0"/>
              <a:t> </a:t>
            </a:r>
            <a:r>
              <a:rPr lang="en-US" sz="1400" dirty="0" err="1"/>
              <a:t>आणणे</a:t>
            </a:r>
            <a:endParaRPr lang="en-US" sz="1400" dirty="0"/>
          </a:p>
          <a:p>
            <a:pPr algn="just">
              <a:lnSpc>
                <a:spcPct val="150000"/>
              </a:lnSpc>
            </a:pPr>
            <a:r>
              <a:rPr lang="en-US" sz="1600" dirty="0" err="1"/>
              <a:t>पर्यावरण</a:t>
            </a:r>
            <a:r>
              <a:rPr lang="en-US" sz="1600" dirty="0"/>
              <a:t> </a:t>
            </a:r>
            <a:r>
              <a:rPr lang="en-US" sz="1600" dirty="0" err="1"/>
              <a:t>आणि</a:t>
            </a:r>
            <a:r>
              <a:rPr lang="en-US" sz="1600" dirty="0"/>
              <a:t> </a:t>
            </a:r>
            <a:r>
              <a:rPr lang="en-US" sz="1600" dirty="0" err="1"/>
              <a:t>शाश्वतता</a:t>
            </a:r>
            <a:endParaRPr lang="en-US" sz="1600" dirty="0"/>
          </a:p>
          <a:p>
            <a:pPr lvl="1" algn="just">
              <a:lnSpc>
                <a:spcPct val="150000"/>
              </a:lnSpc>
            </a:pPr>
            <a:r>
              <a:rPr lang="en-US" sz="1400" dirty="0" err="1"/>
              <a:t>उपग्रह</a:t>
            </a:r>
            <a:r>
              <a:rPr lang="en-US" sz="1400" dirty="0"/>
              <a:t> </a:t>
            </a:r>
            <a:r>
              <a:rPr lang="en-US" sz="1400" dirty="0" err="1"/>
              <a:t>आधरित</a:t>
            </a:r>
            <a:r>
              <a:rPr lang="en-US" sz="1400" dirty="0"/>
              <a:t> </a:t>
            </a:r>
            <a:r>
              <a:rPr lang="en-US" sz="1400" dirty="0" err="1"/>
              <a:t>वनाच्छादित</a:t>
            </a:r>
            <a:r>
              <a:rPr lang="en-US" sz="1400" dirty="0"/>
              <a:t> </a:t>
            </a:r>
            <a:r>
              <a:rPr lang="en-US" sz="1400" dirty="0" err="1"/>
              <a:t>प्रदेशात</a:t>
            </a:r>
            <a:r>
              <a:rPr lang="en-US" sz="1400" dirty="0"/>
              <a:t> </a:t>
            </a:r>
            <a:r>
              <a:rPr lang="en-US" sz="1400" dirty="0" err="1"/>
              <a:t>दरवर्षी</a:t>
            </a:r>
            <a:r>
              <a:rPr lang="en-US" sz="1400" dirty="0"/>
              <a:t> 1 </a:t>
            </a:r>
            <a:r>
              <a:rPr lang="en-US" sz="1400" dirty="0" err="1"/>
              <a:t>दशलक्ष</a:t>
            </a:r>
            <a:r>
              <a:rPr lang="en-US" sz="1400" dirty="0"/>
              <a:t>‍ </a:t>
            </a:r>
            <a:r>
              <a:rPr lang="en-US" sz="1400" dirty="0" err="1"/>
              <a:t>हेक्टरची</a:t>
            </a:r>
            <a:r>
              <a:rPr lang="en-US" sz="1400" dirty="0"/>
              <a:t> </a:t>
            </a:r>
            <a:r>
              <a:rPr lang="en-US" sz="1400" dirty="0" err="1"/>
              <a:t>वाढ</a:t>
            </a:r>
            <a:r>
              <a:rPr lang="en-US" sz="1400" dirty="0"/>
              <a:t> </a:t>
            </a:r>
            <a:r>
              <a:rPr lang="en-US" sz="1400" dirty="0" err="1"/>
              <a:t>करणे</a:t>
            </a:r>
            <a:endParaRPr lang="en-US" sz="1400" dirty="0"/>
          </a:p>
          <a:p>
            <a:pPr lvl="1" algn="just">
              <a:lnSpc>
                <a:spcPct val="150000"/>
              </a:lnSpc>
            </a:pPr>
            <a:r>
              <a:rPr lang="en-US" sz="1400" dirty="0" err="1"/>
              <a:t>अक्षय</a:t>
            </a:r>
            <a:r>
              <a:rPr lang="en-US" sz="1400" dirty="0"/>
              <a:t> </a:t>
            </a:r>
            <a:r>
              <a:rPr lang="en-US" sz="1400" dirty="0" err="1"/>
              <a:t>ऊर्जा</a:t>
            </a:r>
            <a:r>
              <a:rPr lang="en-US" sz="1400" dirty="0"/>
              <a:t> 30,000 </a:t>
            </a:r>
            <a:r>
              <a:rPr lang="en-US" sz="1400" dirty="0" err="1"/>
              <a:t>मेगावॅट</a:t>
            </a:r>
            <a:r>
              <a:rPr lang="en-US" sz="1400" dirty="0"/>
              <a:t> </a:t>
            </a:r>
            <a:r>
              <a:rPr lang="en-US" sz="1400" dirty="0" err="1"/>
              <a:t>निर्माण</a:t>
            </a:r>
            <a:r>
              <a:rPr lang="en-US" sz="1400" dirty="0"/>
              <a:t> </a:t>
            </a:r>
            <a:r>
              <a:rPr lang="en-US" sz="1400" dirty="0" err="1"/>
              <a:t>करणे</a:t>
            </a:r>
            <a:endParaRPr lang="en-US" sz="1400" dirty="0"/>
          </a:p>
          <a:p>
            <a:pPr lvl="1" algn="just">
              <a:lnSpc>
                <a:spcPct val="150000"/>
              </a:lnSpc>
            </a:pPr>
            <a:r>
              <a:rPr lang="en-US" sz="1400" dirty="0" err="1"/>
              <a:t>सेवांची</a:t>
            </a:r>
            <a:r>
              <a:rPr lang="en-US" sz="1400" dirty="0"/>
              <a:t> </a:t>
            </a:r>
            <a:r>
              <a:rPr lang="en-US" sz="1400" dirty="0" err="1"/>
              <a:t>उपलब्धता</a:t>
            </a:r>
            <a:r>
              <a:rPr lang="en-US" sz="1400" dirty="0"/>
              <a:t>: </a:t>
            </a:r>
          </a:p>
          <a:p>
            <a:pPr marL="1371600" lvl="2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sz="1000" dirty="0" err="1"/>
              <a:t>देशातील</a:t>
            </a:r>
            <a:r>
              <a:rPr lang="en-US" sz="1000" dirty="0"/>
              <a:t> 90 </a:t>
            </a:r>
            <a:r>
              <a:rPr lang="en-US" sz="1000" dirty="0" err="1"/>
              <a:t>टक्के</a:t>
            </a:r>
            <a:r>
              <a:rPr lang="en-US" sz="1000" dirty="0"/>
              <a:t> </a:t>
            </a:r>
            <a:r>
              <a:rPr lang="en-US" sz="1000" dirty="0" err="1"/>
              <a:t>कुटुंबांपर्यंत</a:t>
            </a:r>
            <a:r>
              <a:rPr lang="en-US" sz="1000" dirty="0"/>
              <a:t> </a:t>
            </a:r>
            <a:r>
              <a:rPr lang="en-US" sz="1000" dirty="0" err="1"/>
              <a:t>बँकिंग</a:t>
            </a:r>
            <a:r>
              <a:rPr lang="en-US" sz="1000" dirty="0"/>
              <a:t> </a:t>
            </a:r>
            <a:r>
              <a:rPr lang="en-US" sz="1000" dirty="0" err="1"/>
              <a:t>सेवा</a:t>
            </a:r>
            <a:r>
              <a:rPr lang="en-US" sz="1000" dirty="0"/>
              <a:t> </a:t>
            </a:r>
            <a:r>
              <a:rPr lang="en-US" sz="1000" dirty="0" err="1"/>
              <a:t>पुरविणे</a:t>
            </a:r>
            <a:endParaRPr lang="en-US" sz="1000" dirty="0"/>
          </a:p>
          <a:p>
            <a:pPr marL="1371600" lvl="2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sz="1000" dirty="0" err="1"/>
              <a:t>आधार</a:t>
            </a:r>
            <a:r>
              <a:rPr lang="en-US" sz="1000" dirty="0"/>
              <a:t> </a:t>
            </a:r>
            <a:r>
              <a:rPr lang="en-US" sz="1000" dirty="0" err="1"/>
              <a:t>संबंधी</a:t>
            </a:r>
            <a:r>
              <a:rPr lang="en-US" sz="1000" dirty="0"/>
              <a:t> </a:t>
            </a:r>
            <a:r>
              <a:rPr lang="en-US" sz="1000" dirty="0" err="1"/>
              <a:t>बँक</a:t>
            </a:r>
            <a:r>
              <a:rPr lang="en-US" sz="1000" dirty="0"/>
              <a:t> </a:t>
            </a:r>
            <a:r>
              <a:rPr lang="en-US" sz="1000" dirty="0" err="1"/>
              <a:t>खात्याच्य</a:t>
            </a:r>
            <a:r>
              <a:rPr lang="en-US" sz="1000" dirty="0"/>
              <a:t> </a:t>
            </a:r>
            <a:r>
              <a:rPr lang="en-US" sz="1000" dirty="0" err="1"/>
              <a:t>माध्यमातून</a:t>
            </a:r>
            <a:r>
              <a:rPr lang="en-US" sz="1000" dirty="0"/>
              <a:t> </a:t>
            </a:r>
            <a:r>
              <a:rPr lang="en-US" sz="1000" dirty="0" err="1"/>
              <a:t>अनुदान</a:t>
            </a:r>
            <a:r>
              <a:rPr lang="en-US" sz="1000" dirty="0"/>
              <a:t> व </a:t>
            </a:r>
            <a:r>
              <a:rPr lang="en-US" sz="1000" dirty="0" err="1"/>
              <a:t>कल्याणकारी</a:t>
            </a:r>
            <a:r>
              <a:rPr lang="en-US" sz="1000" dirty="0"/>
              <a:t> </a:t>
            </a:r>
            <a:r>
              <a:rPr lang="en-US" sz="1000" dirty="0" err="1"/>
              <a:t>संबंधी</a:t>
            </a:r>
            <a:r>
              <a:rPr lang="en-US" sz="1000" dirty="0"/>
              <a:t> </a:t>
            </a:r>
            <a:r>
              <a:rPr lang="en-US" sz="1000" dirty="0" err="1"/>
              <a:t>लाभार्थी</a:t>
            </a:r>
            <a:r>
              <a:rPr lang="en-US" sz="1000" dirty="0"/>
              <a:t> </a:t>
            </a:r>
            <a:r>
              <a:rPr lang="en-US" sz="1000" dirty="0" err="1"/>
              <a:t>देयता</a:t>
            </a:r>
            <a:r>
              <a:rPr lang="en-US" sz="1000" dirty="0"/>
              <a:t> </a:t>
            </a:r>
            <a:r>
              <a:rPr lang="en-US" sz="1000" dirty="0" err="1"/>
              <a:t>प्रत्यक्ष</a:t>
            </a:r>
            <a:r>
              <a:rPr lang="en-US" sz="1000" dirty="0"/>
              <a:t> </a:t>
            </a:r>
            <a:r>
              <a:rPr lang="en-US" sz="1000" dirty="0" err="1"/>
              <a:t>रोख</a:t>
            </a:r>
            <a:r>
              <a:rPr lang="en-US" sz="1000" dirty="0"/>
              <a:t> </a:t>
            </a:r>
            <a:r>
              <a:rPr lang="en-US" sz="1000" dirty="0" err="1"/>
              <a:t>हस्तांतरण</a:t>
            </a:r>
            <a:r>
              <a:rPr lang="en-US" sz="1000" dirty="0"/>
              <a:t> </a:t>
            </a:r>
            <a:r>
              <a:rPr lang="en-US" sz="1000" dirty="0" err="1"/>
              <a:t>योजनेअंतर्गत</a:t>
            </a:r>
            <a:r>
              <a:rPr lang="en-US" sz="1000" dirty="0"/>
              <a:t> </a:t>
            </a:r>
            <a:r>
              <a:rPr lang="en-US" sz="1000" dirty="0" err="1"/>
              <a:t>आणणे</a:t>
            </a:r>
            <a:endParaRPr lang="en-US" sz="1000" dirty="0"/>
          </a:p>
          <a:p>
            <a:pPr algn="just">
              <a:lnSpc>
                <a:spcPct val="150000"/>
              </a:lnSpc>
            </a:pPr>
            <a:r>
              <a:rPr lang="en-US" sz="1600" dirty="0" err="1"/>
              <a:t>दारिद्य</a:t>
            </a:r>
            <a:r>
              <a:rPr lang="en-US" sz="1600" dirty="0"/>
              <a:t> </a:t>
            </a:r>
            <a:r>
              <a:rPr lang="en-US" sz="1600" dirty="0" err="1"/>
              <a:t>आणि</a:t>
            </a:r>
            <a:r>
              <a:rPr lang="en-US" sz="1600" dirty="0"/>
              <a:t> </a:t>
            </a:r>
            <a:r>
              <a:rPr lang="en-US" sz="1600" dirty="0" err="1"/>
              <a:t>रोजगार</a:t>
            </a:r>
            <a:endParaRPr lang="en-US" sz="1600" dirty="0"/>
          </a:p>
          <a:p>
            <a:pPr marL="971550" lvl="1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1400" dirty="0" err="1"/>
              <a:t>दारिद्रय</a:t>
            </a:r>
            <a:r>
              <a:rPr lang="en-US" sz="1400" dirty="0"/>
              <a:t> </a:t>
            </a:r>
            <a:r>
              <a:rPr lang="en-US" sz="1400" dirty="0" err="1"/>
              <a:t>गुणोत्तर</a:t>
            </a:r>
            <a:r>
              <a:rPr lang="en-US" sz="1400" dirty="0"/>
              <a:t> 10 </a:t>
            </a:r>
            <a:r>
              <a:rPr lang="en-US" sz="1400" dirty="0" err="1"/>
              <a:t>टक्के</a:t>
            </a:r>
            <a:r>
              <a:rPr lang="en-US" sz="1400" dirty="0"/>
              <a:t> </a:t>
            </a:r>
            <a:r>
              <a:rPr lang="en-US" sz="1400" dirty="0" err="1"/>
              <a:t>पर्यंत</a:t>
            </a:r>
            <a:r>
              <a:rPr lang="en-US" sz="1400" dirty="0"/>
              <a:t> </a:t>
            </a:r>
            <a:r>
              <a:rPr lang="en-US" sz="1400" dirty="0" err="1"/>
              <a:t>कमी</a:t>
            </a:r>
            <a:r>
              <a:rPr lang="en-US" sz="1400" dirty="0"/>
              <a:t> </a:t>
            </a:r>
            <a:r>
              <a:rPr lang="en-US" sz="1400" dirty="0" err="1"/>
              <a:t>करणे</a:t>
            </a:r>
            <a:endParaRPr lang="en-US" sz="1400" dirty="0"/>
          </a:p>
          <a:p>
            <a:pPr marL="971550" lvl="1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1400" dirty="0" err="1"/>
              <a:t>बिगर</a:t>
            </a:r>
            <a:r>
              <a:rPr lang="en-US" sz="1400" dirty="0"/>
              <a:t> </a:t>
            </a:r>
            <a:r>
              <a:rPr lang="en-US" sz="1400" dirty="0" err="1"/>
              <a:t>कृषी</a:t>
            </a:r>
            <a:r>
              <a:rPr lang="en-US" sz="1400" dirty="0"/>
              <a:t> </a:t>
            </a:r>
            <a:r>
              <a:rPr lang="en-US" sz="1400" dirty="0" err="1"/>
              <a:t>क्षेत्रामध्ये</a:t>
            </a:r>
            <a:r>
              <a:rPr lang="en-US" sz="1400" dirty="0"/>
              <a:t> 50.3 </a:t>
            </a:r>
            <a:r>
              <a:rPr lang="en-US" sz="1400" dirty="0" err="1"/>
              <a:t>दशलक्ष</a:t>
            </a:r>
            <a:r>
              <a:rPr lang="en-US" sz="1400" dirty="0"/>
              <a:t> </a:t>
            </a:r>
            <a:r>
              <a:rPr lang="en-US" sz="1400" dirty="0" err="1"/>
              <a:t>रोजगार</a:t>
            </a:r>
            <a:r>
              <a:rPr lang="en-US" sz="1400" dirty="0"/>
              <a:t> </a:t>
            </a:r>
            <a:r>
              <a:rPr lang="en-US" sz="1400" dirty="0" err="1"/>
              <a:t>निर्माण</a:t>
            </a:r>
            <a:r>
              <a:rPr lang="en-US" sz="1400" dirty="0"/>
              <a:t> </a:t>
            </a:r>
            <a:r>
              <a:rPr lang="en-US" sz="1400" dirty="0" err="1"/>
              <a:t>करणे</a:t>
            </a:r>
            <a:endParaRPr lang="en-US" sz="1400" dirty="0"/>
          </a:p>
          <a:p>
            <a:pPr marL="971550" lvl="1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1400" dirty="0" err="1"/>
              <a:t>त्याचबरोबर</a:t>
            </a:r>
            <a:r>
              <a:rPr lang="en-US" sz="1400" dirty="0"/>
              <a:t> 5 </a:t>
            </a:r>
            <a:r>
              <a:rPr lang="en-US" sz="1400" dirty="0" err="1"/>
              <a:t>कोटी</a:t>
            </a:r>
            <a:r>
              <a:rPr lang="en-US" sz="1400" dirty="0"/>
              <a:t> </a:t>
            </a:r>
            <a:r>
              <a:rPr lang="en-US" sz="1400" dirty="0" err="1"/>
              <a:t>व्यक्तींना</a:t>
            </a:r>
            <a:r>
              <a:rPr lang="en-US" sz="1400" dirty="0"/>
              <a:t> </a:t>
            </a:r>
            <a:r>
              <a:rPr lang="en-US" sz="1400" dirty="0" err="1"/>
              <a:t>कौशल्य</a:t>
            </a:r>
            <a:r>
              <a:rPr lang="en-US" sz="1400" dirty="0"/>
              <a:t> </a:t>
            </a:r>
            <a:r>
              <a:rPr lang="en-US" sz="1400" dirty="0" err="1"/>
              <a:t>प्रमाणपत्र</a:t>
            </a:r>
            <a:r>
              <a:rPr lang="en-US" sz="1400" dirty="0"/>
              <a:t> </a:t>
            </a:r>
            <a:r>
              <a:rPr lang="en-US" sz="1400" dirty="0" err="1"/>
              <a:t>विररित</a:t>
            </a:r>
            <a:r>
              <a:rPr lang="en-US" sz="1400" dirty="0"/>
              <a:t> </a:t>
            </a:r>
            <a:r>
              <a:rPr lang="en-US" sz="1400" dirty="0" err="1"/>
              <a:t>करणे</a:t>
            </a:r>
            <a:endParaRPr lang="en-US" sz="1400" dirty="0"/>
          </a:p>
          <a:p>
            <a:pPr algn="just">
              <a:lnSpc>
                <a:spcPct val="150000"/>
              </a:lnSpc>
            </a:pPr>
            <a:r>
              <a:rPr lang="en-US" sz="1600" dirty="0" err="1"/>
              <a:t>आरोग्य</a:t>
            </a:r>
            <a:endParaRPr lang="en-US" sz="1600" dirty="0"/>
          </a:p>
          <a:p>
            <a:pPr marL="971550" lvl="1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1400" dirty="0" err="1"/>
              <a:t>एकुण</a:t>
            </a:r>
            <a:r>
              <a:rPr lang="en-US" sz="1400" dirty="0"/>
              <a:t> </a:t>
            </a:r>
            <a:r>
              <a:rPr lang="en-US" sz="1400" dirty="0" err="1"/>
              <a:t>जननदर</a:t>
            </a:r>
            <a:r>
              <a:rPr lang="en-US" sz="1400" dirty="0"/>
              <a:t> 2.1 </a:t>
            </a:r>
            <a:r>
              <a:rPr lang="en-US" sz="1400" dirty="0" err="1"/>
              <a:t>टक्के</a:t>
            </a:r>
            <a:r>
              <a:rPr lang="en-US" sz="1400" dirty="0"/>
              <a:t> </a:t>
            </a:r>
            <a:r>
              <a:rPr lang="en-US" sz="1400" dirty="0" err="1"/>
              <a:t>पर्यंत</a:t>
            </a:r>
            <a:r>
              <a:rPr lang="en-US" sz="1400" dirty="0"/>
              <a:t> </a:t>
            </a:r>
            <a:r>
              <a:rPr lang="en-US" sz="1400" dirty="0" err="1"/>
              <a:t>आणणे</a:t>
            </a:r>
            <a:endParaRPr lang="en-US" sz="1400" dirty="0"/>
          </a:p>
          <a:p>
            <a:pPr marL="971550" lvl="1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1400" dirty="0" err="1"/>
              <a:t>बालमृत्यूदर</a:t>
            </a:r>
            <a:r>
              <a:rPr lang="en-US" sz="1400" dirty="0"/>
              <a:t> 25 व </a:t>
            </a:r>
            <a:r>
              <a:rPr lang="en-US" sz="1400" dirty="0" err="1"/>
              <a:t>माता</a:t>
            </a:r>
            <a:r>
              <a:rPr lang="en-US" sz="1400" dirty="0"/>
              <a:t> </a:t>
            </a:r>
            <a:r>
              <a:rPr lang="en-US" sz="1400" dirty="0" err="1"/>
              <a:t>मृत्यूदर</a:t>
            </a:r>
            <a:r>
              <a:rPr lang="en-US" sz="1400" dirty="0"/>
              <a:t> 100 </a:t>
            </a:r>
            <a:r>
              <a:rPr lang="en-US" sz="1400" dirty="0" err="1"/>
              <a:t>वर</a:t>
            </a:r>
            <a:r>
              <a:rPr lang="en-US" sz="1400" dirty="0"/>
              <a:t> </a:t>
            </a:r>
            <a:r>
              <a:rPr lang="en-US" sz="1400" dirty="0" err="1"/>
              <a:t>आणणे</a:t>
            </a:r>
            <a:endParaRPr lang="en-US" sz="1400" dirty="0"/>
          </a:p>
          <a:p>
            <a:pPr marL="971550" lvl="1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1400" dirty="0" err="1"/>
              <a:t>तसेच</a:t>
            </a:r>
            <a:r>
              <a:rPr lang="en-US" sz="1400" dirty="0"/>
              <a:t> 0-6 </a:t>
            </a:r>
            <a:r>
              <a:rPr lang="en-US" sz="1400" dirty="0" err="1"/>
              <a:t>वयोगटातील</a:t>
            </a:r>
            <a:r>
              <a:rPr lang="en-US" sz="1400" dirty="0"/>
              <a:t> </a:t>
            </a:r>
            <a:r>
              <a:rPr lang="en-US" sz="1400" dirty="0" err="1"/>
              <a:t>लिंग</a:t>
            </a:r>
            <a:r>
              <a:rPr lang="en-US" sz="1400" dirty="0"/>
              <a:t> </a:t>
            </a:r>
            <a:r>
              <a:rPr lang="en-US" sz="1400" dirty="0" err="1"/>
              <a:t>गुणोत्तर</a:t>
            </a:r>
            <a:r>
              <a:rPr lang="en-US" sz="1400" dirty="0"/>
              <a:t> 950 </a:t>
            </a:r>
            <a:r>
              <a:rPr lang="en-US" sz="1400" dirty="0" err="1"/>
              <a:t>वर</a:t>
            </a:r>
            <a:r>
              <a:rPr lang="en-US" sz="1400" dirty="0"/>
              <a:t> </a:t>
            </a:r>
            <a:r>
              <a:rPr lang="en-US" sz="1400" dirty="0" err="1"/>
              <a:t>आणणे</a:t>
            </a:r>
            <a:endParaRPr lang="en-US" sz="1400" dirty="0"/>
          </a:p>
          <a:p>
            <a:pPr algn="just">
              <a:lnSpc>
                <a:spcPct val="150000"/>
              </a:lnSpc>
            </a:pPr>
            <a:r>
              <a:rPr lang="en-US" sz="1600" dirty="0" err="1"/>
              <a:t>आर्थिक</a:t>
            </a:r>
            <a:r>
              <a:rPr lang="en-US" sz="1600" dirty="0"/>
              <a:t> </a:t>
            </a:r>
            <a:r>
              <a:rPr lang="en-US" sz="1600" dirty="0" err="1"/>
              <a:t>वृध्दि</a:t>
            </a:r>
            <a:endParaRPr lang="en-US" sz="1600" dirty="0"/>
          </a:p>
          <a:p>
            <a:pPr marL="971550" lvl="1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1400" dirty="0"/>
              <a:t>2012-17 </a:t>
            </a:r>
            <a:r>
              <a:rPr lang="en-US" sz="1400" dirty="0" err="1"/>
              <a:t>या</a:t>
            </a:r>
            <a:r>
              <a:rPr lang="en-US" sz="1400" dirty="0"/>
              <a:t> </a:t>
            </a:r>
            <a:r>
              <a:rPr lang="en-US" sz="1400" dirty="0" err="1"/>
              <a:t>वर्षामध्ये</a:t>
            </a:r>
            <a:r>
              <a:rPr lang="en-US" sz="1400" dirty="0"/>
              <a:t> </a:t>
            </a:r>
            <a:r>
              <a:rPr lang="en-US" sz="1400" dirty="0" err="1"/>
              <a:t>आर्थिक</a:t>
            </a:r>
            <a:r>
              <a:rPr lang="en-US" sz="1400" dirty="0"/>
              <a:t> </a:t>
            </a:r>
            <a:r>
              <a:rPr lang="en-US" sz="1400" dirty="0" err="1"/>
              <a:t>विकासदर</a:t>
            </a:r>
            <a:r>
              <a:rPr lang="en-US" sz="1400" dirty="0"/>
              <a:t> </a:t>
            </a:r>
            <a:r>
              <a:rPr lang="en-US" sz="1400" dirty="0" err="1"/>
              <a:t>अंतर्गत</a:t>
            </a:r>
            <a:r>
              <a:rPr lang="en-US" sz="1400" dirty="0"/>
              <a:t> 8.0 </a:t>
            </a:r>
            <a:r>
              <a:rPr lang="en-US" sz="1400" dirty="0" err="1"/>
              <a:t>टक्के</a:t>
            </a:r>
            <a:r>
              <a:rPr lang="en-US" sz="1400" dirty="0"/>
              <a:t> </a:t>
            </a:r>
            <a:r>
              <a:rPr lang="en-US" sz="1400" dirty="0" err="1"/>
              <a:t>साध्य</a:t>
            </a:r>
            <a:r>
              <a:rPr lang="en-US" sz="1400" dirty="0"/>
              <a:t> </a:t>
            </a:r>
            <a:r>
              <a:rPr lang="en-US" sz="1400" dirty="0" err="1"/>
              <a:t>काणे</a:t>
            </a:r>
            <a:endParaRPr lang="en-US" sz="1400" dirty="0"/>
          </a:p>
          <a:p>
            <a:pPr marL="971550" lvl="1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1400" dirty="0" err="1"/>
              <a:t>प्रत्येक</a:t>
            </a:r>
            <a:r>
              <a:rPr lang="en-US" sz="1400" dirty="0"/>
              <a:t> </a:t>
            </a:r>
            <a:r>
              <a:rPr lang="en-US" sz="1400" dirty="0" err="1"/>
              <a:t>राज्याने</a:t>
            </a:r>
            <a:r>
              <a:rPr lang="en-US" sz="1400" dirty="0"/>
              <a:t> 11 </a:t>
            </a:r>
            <a:r>
              <a:rPr lang="en-US" sz="1400" dirty="0" err="1"/>
              <a:t>व्या</a:t>
            </a:r>
            <a:r>
              <a:rPr lang="en-US" sz="1400" dirty="0"/>
              <a:t> </a:t>
            </a:r>
            <a:r>
              <a:rPr lang="en-US" sz="1400" dirty="0" err="1"/>
              <a:t>पंचवार्षिक</a:t>
            </a:r>
            <a:r>
              <a:rPr lang="en-US" sz="1400" dirty="0"/>
              <a:t> </a:t>
            </a:r>
            <a:r>
              <a:rPr lang="en-US" sz="1400" dirty="0" err="1"/>
              <a:t>योजनेतील</a:t>
            </a:r>
            <a:r>
              <a:rPr lang="en-US" sz="1400" dirty="0"/>
              <a:t> </a:t>
            </a:r>
            <a:r>
              <a:rPr lang="en-US" sz="1400" dirty="0" err="1"/>
              <a:t>वृध्दिदरापेक्षा</a:t>
            </a:r>
            <a:r>
              <a:rPr lang="en-US" sz="1400" dirty="0"/>
              <a:t> </a:t>
            </a:r>
            <a:r>
              <a:rPr lang="en-US" sz="1400" dirty="0" err="1"/>
              <a:t>अधिक</a:t>
            </a:r>
            <a:r>
              <a:rPr lang="en-US" sz="1400" dirty="0"/>
              <a:t> </a:t>
            </a:r>
            <a:r>
              <a:rPr lang="en-US" sz="1400" dirty="0" err="1"/>
              <a:t>व‍ृध्दिदर</a:t>
            </a:r>
            <a:r>
              <a:rPr lang="en-US" sz="1400" dirty="0"/>
              <a:t> </a:t>
            </a:r>
            <a:r>
              <a:rPr lang="en-US" sz="1400" dirty="0" err="1"/>
              <a:t>साध्य</a:t>
            </a:r>
            <a:r>
              <a:rPr lang="en-US" sz="1400" dirty="0"/>
              <a:t> </a:t>
            </a:r>
            <a:r>
              <a:rPr lang="en-US" sz="1400" dirty="0" err="1"/>
              <a:t>करणे</a:t>
            </a:r>
            <a:endParaRPr lang="en-IN" sz="1400" dirty="0"/>
          </a:p>
        </p:txBody>
      </p:sp>
    </p:spTree>
    <p:extLst>
      <p:ext uri="{BB962C8B-B14F-4D97-AF65-F5344CB8AC3E}">
        <p14:creationId xmlns:p14="http://schemas.microsoft.com/office/powerpoint/2010/main" val="9598877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F0814F-F171-AF73-73B0-227D78F4DE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/>
              <a:t>समाजवादी</a:t>
            </a:r>
            <a:r>
              <a:rPr lang="en-IN" dirty="0"/>
              <a:t> </a:t>
            </a:r>
            <a:r>
              <a:rPr lang="en-IN" dirty="0" err="1"/>
              <a:t>अर्थव्यवस्थेची</a:t>
            </a:r>
            <a:r>
              <a:rPr lang="en-IN" dirty="0"/>
              <a:t> </a:t>
            </a:r>
            <a:r>
              <a:rPr lang="en-IN" dirty="0" err="1"/>
              <a:t>वैशिष्ट्ये</a:t>
            </a:r>
            <a:r>
              <a:rPr lang="en-IN" dirty="0"/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E5D585-86CD-D3FA-72D3-1545380997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IN" dirty="0" err="1"/>
              <a:t>उत्पादनाच्या</a:t>
            </a:r>
            <a:r>
              <a:rPr lang="en-IN" dirty="0"/>
              <a:t> </a:t>
            </a:r>
            <a:r>
              <a:rPr lang="en-IN" dirty="0" err="1"/>
              <a:t>साधनांवर</a:t>
            </a:r>
            <a:r>
              <a:rPr lang="en-IN" dirty="0"/>
              <a:t> </a:t>
            </a:r>
            <a:r>
              <a:rPr lang="en-IN" dirty="0" err="1"/>
              <a:t>सार्वजनिक</a:t>
            </a:r>
            <a:r>
              <a:rPr lang="en-IN" dirty="0"/>
              <a:t> </a:t>
            </a:r>
            <a:r>
              <a:rPr lang="en-IN" dirty="0" err="1"/>
              <a:t>मालकी</a:t>
            </a:r>
            <a:endParaRPr lang="en-IN" dirty="0"/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IN" dirty="0" err="1"/>
              <a:t>उत्पन्नाचे</a:t>
            </a:r>
            <a:r>
              <a:rPr lang="en-IN" dirty="0"/>
              <a:t> </a:t>
            </a:r>
            <a:r>
              <a:rPr lang="en-IN" dirty="0" err="1"/>
              <a:t>समान</a:t>
            </a:r>
            <a:r>
              <a:rPr lang="en-IN" dirty="0"/>
              <a:t> </a:t>
            </a:r>
            <a:r>
              <a:rPr lang="en-IN" dirty="0" err="1"/>
              <a:t>वितरण</a:t>
            </a:r>
            <a:endParaRPr lang="en-IN" dirty="0"/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IN" dirty="0" err="1"/>
              <a:t>समता</a:t>
            </a:r>
            <a:r>
              <a:rPr lang="en-IN" dirty="0"/>
              <a:t> </a:t>
            </a:r>
            <a:r>
              <a:rPr lang="en-IN" dirty="0" err="1"/>
              <a:t>आणि</a:t>
            </a:r>
            <a:r>
              <a:rPr lang="en-IN" dirty="0"/>
              <a:t> </a:t>
            </a:r>
            <a:r>
              <a:rPr lang="en-IN" dirty="0" err="1"/>
              <a:t>सामाजिक</a:t>
            </a:r>
            <a:r>
              <a:rPr lang="en-IN" dirty="0"/>
              <a:t> </a:t>
            </a:r>
            <a:r>
              <a:rPr lang="en-IN" dirty="0" err="1"/>
              <a:t>न्याय</a:t>
            </a:r>
            <a:r>
              <a:rPr lang="en-IN" dirty="0"/>
              <a:t> </a:t>
            </a:r>
            <a:r>
              <a:rPr lang="en-IN" dirty="0" err="1"/>
              <a:t>तत्वांचे</a:t>
            </a:r>
            <a:r>
              <a:rPr lang="en-IN" dirty="0"/>
              <a:t> </a:t>
            </a:r>
            <a:r>
              <a:rPr lang="en-IN" dirty="0" err="1"/>
              <a:t>पालन</a:t>
            </a:r>
            <a:endParaRPr lang="en-IN" dirty="0"/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IN" dirty="0" err="1"/>
              <a:t>उत्पादन</a:t>
            </a:r>
            <a:r>
              <a:rPr lang="en-IN" dirty="0"/>
              <a:t> व </a:t>
            </a:r>
            <a:r>
              <a:rPr lang="en-IN" dirty="0" err="1"/>
              <a:t>वितरण</a:t>
            </a:r>
            <a:r>
              <a:rPr lang="en-IN" dirty="0"/>
              <a:t> </a:t>
            </a:r>
            <a:r>
              <a:rPr lang="en-IN" dirty="0" err="1"/>
              <a:t>शासनाच्या</a:t>
            </a:r>
            <a:r>
              <a:rPr lang="en-IN" dirty="0"/>
              <a:t> </a:t>
            </a:r>
            <a:r>
              <a:rPr lang="en-IN" dirty="0" err="1"/>
              <a:t>निर्णयानुसार</a:t>
            </a:r>
            <a:endParaRPr lang="en-IN" dirty="0"/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IN" dirty="0" err="1"/>
              <a:t>आर्थिक</a:t>
            </a:r>
            <a:r>
              <a:rPr lang="en-IN" dirty="0"/>
              <a:t> </a:t>
            </a:r>
            <a:r>
              <a:rPr lang="en-IN" dirty="0" err="1"/>
              <a:t>शक्तीचे</a:t>
            </a:r>
            <a:r>
              <a:rPr lang="en-IN" dirty="0"/>
              <a:t> </a:t>
            </a:r>
            <a:r>
              <a:rPr lang="en-IN" dirty="0" err="1"/>
              <a:t>विकेंद्रीकरण</a:t>
            </a:r>
            <a:endParaRPr lang="en-IN" dirty="0"/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IN" dirty="0" err="1"/>
              <a:t>चलन</a:t>
            </a:r>
            <a:r>
              <a:rPr lang="en-IN" dirty="0"/>
              <a:t> </a:t>
            </a:r>
            <a:r>
              <a:rPr lang="en-IN" dirty="0" err="1"/>
              <a:t>वाढीवर</a:t>
            </a:r>
            <a:r>
              <a:rPr lang="en-IN" dirty="0"/>
              <a:t> </a:t>
            </a:r>
            <a:r>
              <a:rPr lang="en-IN" dirty="0" err="1"/>
              <a:t>निर्बंध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76320487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8CC05DFB-6DB5-9E5B-EC33-ED67E1DD248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8575088"/>
              </p:ext>
            </p:extLst>
          </p:nvPr>
        </p:nvGraphicFramePr>
        <p:xfrm>
          <a:off x="2949392" y="331694"/>
          <a:ext cx="6385561" cy="63747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3568">
                  <a:extLst>
                    <a:ext uri="{9D8B030D-6E8A-4147-A177-3AD203B41FA5}">
                      <a16:colId xmlns:a16="http://schemas.microsoft.com/office/drawing/2014/main" val="407714731"/>
                    </a:ext>
                  </a:extLst>
                </a:gridCol>
                <a:gridCol w="4511993">
                  <a:extLst>
                    <a:ext uri="{9D8B030D-6E8A-4147-A177-3AD203B41FA5}">
                      <a16:colId xmlns:a16="http://schemas.microsoft.com/office/drawing/2014/main" val="2398461898"/>
                    </a:ext>
                  </a:extLst>
                </a:gridCol>
              </a:tblGrid>
              <a:tr h="477887">
                <a:tc>
                  <a:txBody>
                    <a:bodyPr/>
                    <a:lstStyle/>
                    <a:p>
                      <a:r>
                        <a:rPr lang="en-US" dirty="0" err="1"/>
                        <a:t>पंचवार्षिक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योजना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योजनेतील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मुख्य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भर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4719534"/>
                  </a:ext>
                </a:extLst>
              </a:tr>
              <a:tr h="477887">
                <a:tc>
                  <a:txBody>
                    <a:bodyPr/>
                    <a:lstStyle/>
                    <a:p>
                      <a:r>
                        <a:rPr lang="en-US" dirty="0" err="1"/>
                        <a:t>पहीली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कृषीक्षेत्र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पुनरुत्थान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योजना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6747183"/>
                  </a:ext>
                </a:extLst>
              </a:tr>
              <a:tr h="477887">
                <a:tc>
                  <a:txBody>
                    <a:bodyPr/>
                    <a:lstStyle/>
                    <a:p>
                      <a:r>
                        <a:rPr lang="en-US" dirty="0" err="1"/>
                        <a:t>दूसरी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भौतिक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वादी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योजना</a:t>
                      </a:r>
                      <a:r>
                        <a:rPr lang="en-US" dirty="0"/>
                        <a:t>, </a:t>
                      </a:r>
                      <a:r>
                        <a:rPr lang="en-US" dirty="0" err="1"/>
                        <a:t>तीव्र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औद्योगिकरण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509598"/>
                  </a:ext>
                </a:extLst>
              </a:tr>
              <a:tr h="477887">
                <a:tc>
                  <a:txBody>
                    <a:bodyPr/>
                    <a:lstStyle/>
                    <a:p>
                      <a:r>
                        <a:rPr lang="en-US" dirty="0" err="1"/>
                        <a:t>तिसरी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कृषी</a:t>
                      </a:r>
                      <a:r>
                        <a:rPr lang="en-US" dirty="0"/>
                        <a:t> व </a:t>
                      </a:r>
                      <a:r>
                        <a:rPr lang="en-US" dirty="0" err="1"/>
                        <a:t>उद्योग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योजना</a:t>
                      </a:r>
                      <a:r>
                        <a:rPr lang="en-US" dirty="0"/>
                        <a:t>, </a:t>
                      </a:r>
                      <a:r>
                        <a:rPr lang="en-US" dirty="0" err="1"/>
                        <a:t>आत्मनिर्भरता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432258"/>
                  </a:ext>
                </a:extLst>
              </a:tr>
              <a:tr h="477887">
                <a:tc>
                  <a:txBody>
                    <a:bodyPr/>
                    <a:lstStyle/>
                    <a:p>
                      <a:r>
                        <a:rPr lang="en-US" dirty="0" err="1"/>
                        <a:t>चौथी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स्थैर्यासह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वाढ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2139483"/>
                  </a:ext>
                </a:extLst>
              </a:tr>
              <a:tr h="477887">
                <a:tc>
                  <a:txBody>
                    <a:bodyPr/>
                    <a:lstStyle/>
                    <a:p>
                      <a:r>
                        <a:rPr lang="en-US" dirty="0" err="1"/>
                        <a:t>पाचवी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दारिद्रय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निर्मूलन</a:t>
                      </a:r>
                      <a:r>
                        <a:rPr lang="en-US" dirty="0"/>
                        <a:t> व </a:t>
                      </a:r>
                      <a:r>
                        <a:rPr lang="en-US" dirty="0" err="1"/>
                        <a:t>स्वावलंबन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3478254"/>
                  </a:ext>
                </a:extLst>
              </a:tr>
              <a:tr h="477887">
                <a:tc>
                  <a:txBody>
                    <a:bodyPr/>
                    <a:lstStyle/>
                    <a:p>
                      <a:r>
                        <a:rPr lang="en-US" dirty="0" err="1"/>
                        <a:t>सहावी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दारिद्रय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निर्मूलन</a:t>
                      </a:r>
                      <a:r>
                        <a:rPr lang="en-US" dirty="0"/>
                        <a:t>, </a:t>
                      </a:r>
                      <a:r>
                        <a:rPr lang="en-US" dirty="0" err="1"/>
                        <a:t>रोजगार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निर्मिती</a:t>
                      </a:r>
                      <a:r>
                        <a:rPr lang="en-US" dirty="0"/>
                        <a:t> व </a:t>
                      </a:r>
                      <a:r>
                        <a:rPr lang="en-US" dirty="0" err="1"/>
                        <a:t>ग्रामीण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विकास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8962810"/>
                  </a:ext>
                </a:extLst>
              </a:tr>
              <a:tr h="477887">
                <a:tc>
                  <a:txBody>
                    <a:bodyPr/>
                    <a:lstStyle/>
                    <a:p>
                      <a:r>
                        <a:rPr lang="en-US" dirty="0" err="1"/>
                        <a:t>सातवी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रोजगार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निर्मिती</a:t>
                      </a:r>
                      <a:r>
                        <a:rPr lang="en-US" dirty="0"/>
                        <a:t>, </a:t>
                      </a:r>
                      <a:r>
                        <a:rPr lang="en-US" dirty="0" err="1"/>
                        <a:t>अन्न</a:t>
                      </a:r>
                      <a:r>
                        <a:rPr lang="en-US" dirty="0"/>
                        <a:t>, </a:t>
                      </a:r>
                      <a:r>
                        <a:rPr lang="en-US" dirty="0" err="1"/>
                        <a:t>काम</a:t>
                      </a:r>
                      <a:r>
                        <a:rPr lang="en-US" dirty="0"/>
                        <a:t>, </a:t>
                      </a:r>
                      <a:r>
                        <a:rPr lang="en-US" dirty="0" err="1"/>
                        <a:t>उत्पादकता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1101308"/>
                  </a:ext>
                </a:extLst>
              </a:tr>
              <a:tr h="477887">
                <a:tc>
                  <a:txBody>
                    <a:bodyPr/>
                    <a:lstStyle/>
                    <a:p>
                      <a:r>
                        <a:rPr lang="en-US" dirty="0" err="1"/>
                        <a:t>आठवी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मनुष्यबळ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विकास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योजना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8994671"/>
                  </a:ext>
                </a:extLst>
              </a:tr>
              <a:tr h="477887">
                <a:tc>
                  <a:txBody>
                    <a:bodyPr/>
                    <a:lstStyle/>
                    <a:p>
                      <a:r>
                        <a:rPr lang="en-US" dirty="0" err="1"/>
                        <a:t>नववी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सामाजिक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न्याय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समतेसह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वाढ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4527320"/>
                  </a:ext>
                </a:extLst>
              </a:tr>
              <a:tr h="477887">
                <a:tc>
                  <a:txBody>
                    <a:bodyPr/>
                    <a:lstStyle/>
                    <a:p>
                      <a:r>
                        <a:rPr lang="en-US" dirty="0" err="1"/>
                        <a:t>दहावी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शिक्षण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योजना</a:t>
                      </a:r>
                      <a:r>
                        <a:rPr lang="en-US" dirty="0"/>
                        <a:t>, </a:t>
                      </a:r>
                      <a:r>
                        <a:rPr lang="en-US" dirty="0" err="1"/>
                        <a:t>जीवनमानाचा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दर्जा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उंचावणे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3049963"/>
                  </a:ext>
                </a:extLst>
              </a:tr>
              <a:tr h="477887">
                <a:tc>
                  <a:txBody>
                    <a:bodyPr/>
                    <a:lstStyle/>
                    <a:p>
                      <a:r>
                        <a:rPr lang="en-US" dirty="0" err="1"/>
                        <a:t>अकरावी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गतिशील</a:t>
                      </a:r>
                      <a:r>
                        <a:rPr lang="en-US" dirty="0"/>
                        <a:t> व </a:t>
                      </a:r>
                      <a:r>
                        <a:rPr lang="en-US" dirty="0" err="1"/>
                        <a:t>समावेशक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विकास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9593647"/>
                  </a:ext>
                </a:extLst>
              </a:tr>
              <a:tr h="477887">
                <a:tc>
                  <a:txBody>
                    <a:bodyPr/>
                    <a:lstStyle/>
                    <a:p>
                      <a:r>
                        <a:rPr lang="en-US" dirty="0" err="1"/>
                        <a:t>बारावी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गतिशील</a:t>
                      </a:r>
                      <a:r>
                        <a:rPr lang="en-US" dirty="0"/>
                        <a:t>, </a:t>
                      </a:r>
                      <a:r>
                        <a:rPr lang="en-US" dirty="0" err="1"/>
                        <a:t>अधिक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समावेशक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आणि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शाश्वत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विकास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5154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38041615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BDF2CD-4995-F743-BE3C-C57392D95F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आर्थिक</a:t>
            </a:r>
            <a:r>
              <a:rPr lang="en-US" dirty="0"/>
              <a:t> </a:t>
            </a:r>
            <a:r>
              <a:rPr lang="en-US" dirty="0" err="1"/>
              <a:t>सुधारणा</a:t>
            </a:r>
            <a:r>
              <a:rPr lang="en-US" dirty="0"/>
              <a:t>: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AC40B0-FAA4-7013-ECF5-906F83C393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691231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0F9D39-D9CE-D262-5EAB-7D3720A31C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/>
              <a:t>सामाजिक</a:t>
            </a:r>
            <a:r>
              <a:rPr lang="en-IN" dirty="0"/>
              <a:t> </a:t>
            </a:r>
            <a:r>
              <a:rPr lang="en-IN" dirty="0" err="1"/>
              <a:t>अर्थव्यवस्थेचे</a:t>
            </a:r>
            <a:r>
              <a:rPr lang="en-IN" dirty="0"/>
              <a:t> </a:t>
            </a:r>
            <a:r>
              <a:rPr lang="en-IN" dirty="0" err="1"/>
              <a:t>फायदे</a:t>
            </a:r>
            <a:r>
              <a:rPr lang="en-IN" dirty="0"/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F1522D-1CC1-C77A-3A50-F2790A8917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IN" dirty="0" err="1"/>
              <a:t>आर्थिक</a:t>
            </a:r>
            <a:r>
              <a:rPr lang="en-IN" dirty="0"/>
              <a:t> </a:t>
            </a:r>
            <a:r>
              <a:rPr lang="en-IN" dirty="0" err="1"/>
              <a:t>शक्तीचे</a:t>
            </a:r>
            <a:r>
              <a:rPr lang="en-IN" dirty="0"/>
              <a:t> </a:t>
            </a:r>
            <a:r>
              <a:rPr lang="en-IN" dirty="0" err="1"/>
              <a:t>विकेंद्रीकरण</a:t>
            </a:r>
            <a:endParaRPr lang="en-IN" dirty="0"/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IN" dirty="0" err="1"/>
              <a:t>गुणवत्तापूर्ण</a:t>
            </a:r>
            <a:r>
              <a:rPr lang="en-IN" dirty="0"/>
              <a:t> </a:t>
            </a:r>
            <a:r>
              <a:rPr lang="en-IN" dirty="0" err="1"/>
              <a:t>वस्तूंच्या</a:t>
            </a:r>
            <a:r>
              <a:rPr lang="en-IN" dirty="0"/>
              <a:t> </a:t>
            </a:r>
            <a:r>
              <a:rPr lang="en-IN" dirty="0" err="1"/>
              <a:t>निर्मितीस</a:t>
            </a:r>
            <a:r>
              <a:rPr lang="en-IN" dirty="0"/>
              <a:t> </a:t>
            </a:r>
            <a:r>
              <a:rPr lang="en-IN" dirty="0" err="1"/>
              <a:t>प्राधान्य</a:t>
            </a:r>
            <a:endParaRPr lang="en-IN" dirty="0"/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IN" dirty="0" err="1"/>
              <a:t>बेकारी</a:t>
            </a:r>
            <a:r>
              <a:rPr lang="en-IN" dirty="0"/>
              <a:t> </a:t>
            </a:r>
            <a:r>
              <a:rPr lang="en-IN" dirty="0" err="1"/>
              <a:t>कमी</a:t>
            </a:r>
            <a:r>
              <a:rPr lang="en-IN" dirty="0"/>
              <a:t> </a:t>
            </a:r>
            <a:r>
              <a:rPr lang="en-IN" dirty="0" err="1"/>
              <a:t>होण्यास</a:t>
            </a:r>
            <a:r>
              <a:rPr lang="en-IN" dirty="0"/>
              <a:t> </a:t>
            </a:r>
            <a:r>
              <a:rPr lang="en-IN" dirty="0" err="1"/>
              <a:t>मदत</a:t>
            </a:r>
            <a:endParaRPr lang="en-IN" dirty="0"/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IN" dirty="0" err="1"/>
              <a:t>सामाजिक</a:t>
            </a:r>
            <a:r>
              <a:rPr lang="en-IN" dirty="0"/>
              <a:t> </a:t>
            </a:r>
            <a:r>
              <a:rPr lang="en-IN" dirty="0" err="1"/>
              <a:t>कल्याणात</a:t>
            </a:r>
            <a:r>
              <a:rPr lang="en-IN" dirty="0"/>
              <a:t> </a:t>
            </a:r>
            <a:r>
              <a:rPr lang="en-IN" dirty="0" err="1"/>
              <a:t>वाढ</a:t>
            </a:r>
            <a:endParaRPr lang="en-IN" dirty="0"/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IN" dirty="0" err="1"/>
              <a:t>महागाईवर</a:t>
            </a:r>
            <a:r>
              <a:rPr lang="en-IN" dirty="0"/>
              <a:t> </a:t>
            </a:r>
            <a:r>
              <a:rPr lang="en-IN" dirty="0" err="1"/>
              <a:t>निर्बंध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180116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F6E57E-D6D3-3AC8-B720-0686BAC309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/>
              <a:t>सामाजिक</a:t>
            </a:r>
            <a:r>
              <a:rPr lang="en-IN" dirty="0"/>
              <a:t> </a:t>
            </a:r>
            <a:r>
              <a:rPr lang="en-IN" dirty="0" err="1"/>
              <a:t>अर्थव्यवस्थेचे</a:t>
            </a:r>
            <a:r>
              <a:rPr lang="en-IN" dirty="0"/>
              <a:t> </a:t>
            </a:r>
            <a:r>
              <a:rPr lang="en-IN" dirty="0" err="1"/>
              <a:t>तोटे</a:t>
            </a:r>
            <a:r>
              <a:rPr lang="en-IN" dirty="0"/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2E073D-ED4A-30C2-1FDF-C173544A4E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IN" dirty="0" err="1"/>
              <a:t>साधनसामग्रीचा</a:t>
            </a:r>
            <a:r>
              <a:rPr lang="en-IN" dirty="0"/>
              <a:t> </a:t>
            </a:r>
            <a:r>
              <a:rPr lang="en-IN" dirty="0" err="1"/>
              <a:t>अपव्यय</a:t>
            </a:r>
            <a:endParaRPr lang="en-IN" dirty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IN" dirty="0" err="1"/>
              <a:t>भ्रष्टाचारवाढीस</a:t>
            </a:r>
            <a:r>
              <a:rPr lang="en-IN" dirty="0"/>
              <a:t> </a:t>
            </a:r>
            <a:r>
              <a:rPr lang="en-IN" dirty="0" err="1"/>
              <a:t>चालना</a:t>
            </a:r>
            <a:endParaRPr lang="en-IN" dirty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IN" dirty="0" err="1"/>
              <a:t>सरकारी</a:t>
            </a:r>
            <a:r>
              <a:rPr lang="en-IN" dirty="0"/>
              <a:t> </a:t>
            </a:r>
            <a:r>
              <a:rPr lang="en-IN" dirty="0" err="1"/>
              <a:t>नियंत्रणाचा</a:t>
            </a:r>
            <a:r>
              <a:rPr lang="en-IN" dirty="0"/>
              <a:t> </a:t>
            </a:r>
            <a:r>
              <a:rPr lang="en-IN" dirty="0" err="1"/>
              <a:t>अतिरेक</a:t>
            </a:r>
            <a:endParaRPr lang="en-IN" dirty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IN" dirty="0" err="1"/>
              <a:t>व्यक्ती</a:t>
            </a:r>
            <a:r>
              <a:rPr lang="en-IN" dirty="0"/>
              <a:t> </a:t>
            </a:r>
            <a:r>
              <a:rPr lang="en-IN" dirty="0" err="1"/>
              <a:t>स्वातंत्र्याचा</a:t>
            </a:r>
            <a:r>
              <a:rPr lang="en-IN" dirty="0"/>
              <a:t> </a:t>
            </a:r>
            <a:r>
              <a:rPr lang="en-IN" dirty="0" err="1"/>
              <a:t>लोप</a:t>
            </a:r>
            <a:endParaRPr lang="en-IN" dirty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IN" dirty="0" err="1"/>
              <a:t>वस्तू</a:t>
            </a:r>
            <a:r>
              <a:rPr lang="en-IN" dirty="0"/>
              <a:t> </a:t>
            </a:r>
            <a:r>
              <a:rPr lang="en-IN" dirty="0" err="1"/>
              <a:t>निवडीस</a:t>
            </a:r>
            <a:r>
              <a:rPr lang="en-IN" dirty="0"/>
              <a:t> </a:t>
            </a:r>
            <a:r>
              <a:rPr lang="en-IN" dirty="0" err="1"/>
              <a:t>वाव</a:t>
            </a:r>
            <a:r>
              <a:rPr lang="en-IN" dirty="0"/>
              <a:t> </a:t>
            </a:r>
            <a:r>
              <a:rPr lang="en-IN" dirty="0" err="1"/>
              <a:t>नाही</a:t>
            </a:r>
            <a:endParaRPr lang="en-IN" dirty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IN" dirty="0" err="1"/>
              <a:t>वस्तूच्या</a:t>
            </a:r>
            <a:r>
              <a:rPr lang="en-IN" dirty="0"/>
              <a:t> </a:t>
            </a:r>
            <a:r>
              <a:rPr lang="en-IN" dirty="0" err="1"/>
              <a:t>गुणवत्तेची</a:t>
            </a:r>
            <a:r>
              <a:rPr lang="en-IN" dirty="0"/>
              <a:t> </a:t>
            </a:r>
            <a:r>
              <a:rPr lang="en-IN" dirty="0" err="1"/>
              <a:t>खात्री</a:t>
            </a:r>
            <a:r>
              <a:rPr lang="en-IN" dirty="0"/>
              <a:t> </a:t>
            </a:r>
            <a:r>
              <a:rPr lang="en-IN" dirty="0" err="1"/>
              <a:t>नाही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0189074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EA92F7-24DC-D184-231A-48005B5EC9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/>
              <a:t>मिश्र</a:t>
            </a:r>
            <a:r>
              <a:rPr lang="en-IN" dirty="0"/>
              <a:t> </a:t>
            </a:r>
            <a:r>
              <a:rPr lang="en-IN" dirty="0" err="1"/>
              <a:t>अर्थव्यवस्थेची</a:t>
            </a:r>
            <a:r>
              <a:rPr lang="en-IN" dirty="0"/>
              <a:t> </a:t>
            </a:r>
            <a:r>
              <a:rPr lang="en-IN" dirty="0" err="1"/>
              <a:t>वैशिष्ट्ये</a:t>
            </a:r>
            <a:r>
              <a:rPr lang="en-IN" dirty="0"/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4DBEEF-833A-D6EC-2CBF-B1CEE1D587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IN" dirty="0" err="1"/>
              <a:t>खाजगी</a:t>
            </a:r>
            <a:r>
              <a:rPr lang="en-IN" dirty="0"/>
              <a:t> </a:t>
            </a:r>
            <a:r>
              <a:rPr lang="en-IN" dirty="0" err="1"/>
              <a:t>आणि</a:t>
            </a:r>
            <a:r>
              <a:rPr lang="en-IN" dirty="0"/>
              <a:t> </a:t>
            </a:r>
            <a:r>
              <a:rPr lang="en-IN" dirty="0" err="1"/>
              <a:t>सार्वजनिक</a:t>
            </a:r>
            <a:r>
              <a:rPr lang="en-IN" dirty="0"/>
              <a:t> </a:t>
            </a:r>
            <a:r>
              <a:rPr lang="en-IN" dirty="0" err="1"/>
              <a:t>अशा</a:t>
            </a:r>
            <a:r>
              <a:rPr lang="en-IN" dirty="0"/>
              <a:t> </a:t>
            </a:r>
            <a:r>
              <a:rPr lang="en-IN" dirty="0" err="1"/>
              <a:t>दोन्ही</a:t>
            </a:r>
            <a:r>
              <a:rPr lang="en-IN" dirty="0"/>
              <a:t> </a:t>
            </a:r>
            <a:r>
              <a:rPr lang="en-IN" dirty="0" err="1"/>
              <a:t>क्षेत्राचे</a:t>
            </a:r>
            <a:r>
              <a:rPr lang="en-IN" dirty="0"/>
              <a:t> </a:t>
            </a:r>
            <a:r>
              <a:rPr lang="en-IN" dirty="0" err="1"/>
              <a:t>सहअस्तित्व</a:t>
            </a:r>
            <a:endParaRPr lang="en-IN" dirty="0"/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IN" dirty="0" err="1"/>
              <a:t>उद्योगांचे</a:t>
            </a:r>
            <a:r>
              <a:rPr lang="en-IN" dirty="0"/>
              <a:t> </a:t>
            </a:r>
            <a:r>
              <a:rPr lang="en-IN" dirty="0" err="1"/>
              <a:t>खाजगी</a:t>
            </a:r>
            <a:r>
              <a:rPr lang="en-IN" dirty="0"/>
              <a:t> </a:t>
            </a:r>
            <a:r>
              <a:rPr lang="en-IN" dirty="0" err="1"/>
              <a:t>आणि</a:t>
            </a:r>
            <a:r>
              <a:rPr lang="en-IN" dirty="0"/>
              <a:t> </a:t>
            </a:r>
            <a:r>
              <a:rPr lang="en-IN" dirty="0" err="1"/>
              <a:t>सार्वजनिक</a:t>
            </a:r>
            <a:r>
              <a:rPr lang="en-IN" dirty="0"/>
              <a:t> </a:t>
            </a:r>
            <a:r>
              <a:rPr lang="en-IN" dirty="0" err="1"/>
              <a:t>असे</a:t>
            </a:r>
            <a:r>
              <a:rPr lang="en-IN" dirty="0"/>
              <a:t> </a:t>
            </a:r>
            <a:r>
              <a:rPr lang="en-IN" dirty="0" err="1"/>
              <a:t>वर्गीकरण</a:t>
            </a:r>
            <a:endParaRPr lang="en-IN" dirty="0"/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IN" dirty="0" err="1"/>
              <a:t>सरकारी</a:t>
            </a:r>
            <a:r>
              <a:rPr lang="en-IN" dirty="0"/>
              <a:t> – </a:t>
            </a:r>
            <a:r>
              <a:rPr lang="en-IN" dirty="0" err="1"/>
              <a:t>खाजगी</a:t>
            </a:r>
            <a:r>
              <a:rPr lang="en-IN" dirty="0"/>
              <a:t> </a:t>
            </a:r>
            <a:r>
              <a:rPr lang="en-IN" dirty="0" err="1"/>
              <a:t>भागीदारी</a:t>
            </a:r>
            <a:r>
              <a:rPr lang="en-IN" dirty="0"/>
              <a:t> </a:t>
            </a:r>
            <a:r>
              <a:rPr lang="en-IN" dirty="0" err="1"/>
              <a:t>तत्वांचा</a:t>
            </a:r>
            <a:r>
              <a:rPr lang="en-IN" dirty="0"/>
              <a:t> </a:t>
            </a:r>
            <a:r>
              <a:rPr lang="en-IN" dirty="0" err="1"/>
              <a:t>अवलंब</a:t>
            </a:r>
            <a:r>
              <a:rPr lang="en-IN" dirty="0"/>
              <a:t>/</a:t>
            </a:r>
            <a:r>
              <a:rPr lang="en-IN" dirty="0" err="1"/>
              <a:t>वस्तू</a:t>
            </a:r>
            <a:r>
              <a:rPr lang="en-IN" dirty="0"/>
              <a:t> व </a:t>
            </a:r>
            <a:r>
              <a:rPr lang="en-IN" dirty="0" err="1"/>
              <a:t>सेवा</a:t>
            </a:r>
            <a:r>
              <a:rPr lang="en-IN" dirty="0"/>
              <a:t> </a:t>
            </a:r>
            <a:r>
              <a:rPr lang="en-IN" dirty="0" err="1"/>
              <a:t>किंमत</a:t>
            </a:r>
            <a:r>
              <a:rPr lang="en-IN" dirty="0"/>
              <a:t> </a:t>
            </a:r>
            <a:r>
              <a:rPr lang="en-IN" dirty="0" err="1"/>
              <a:t>ठरवण्यात</a:t>
            </a:r>
            <a:r>
              <a:rPr lang="en-IN" dirty="0"/>
              <a:t> </a:t>
            </a:r>
            <a:r>
              <a:rPr lang="en-IN" dirty="0" err="1"/>
              <a:t>सरकारी</a:t>
            </a:r>
            <a:r>
              <a:rPr lang="en-IN" dirty="0"/>
              <a:t> व </a:t>
            </a:r>
            <a:r>
              <a:rPr lang="en-IN" dirty="0" err="1"/>
              <a:t>खाजगी</a:t>
            </a:r>
            <a:r>
              <a:rPr lang="en-IN" dirty="0"/>
              <a:t> </a:t>
            </a:r>
            <a:r>
              <a:rPr lang="en-IN" dirty="0" err="1"/>
              <a:t>हस्तक्षेप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0820824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TM03457503[[fn=Quotable]]</Template>
  <TotalTime>5520</TotalTime>
  <Words>4668</Words>
  <Application>Microsoft Office PowerPoint</Application>
  <PresentationFormat>Widescreen</PresentationFormat>
  <Paragraphs>621</Paragraphs>
  <Slides>61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61</vt:i4>
      </vt:variant>
    </vt:vector>
  </HeadingPairs>
  <TitlesOfParts>
    <vt:vector size="66" baseType="lpstr">
      <vt:lpstr>Arial</vt:lpstr>
      <vt:lpstr>Century Gothic</vt:lpstr>
      <vt:lpstr>Nirmala UI</vt:lpstr>
      <vt:lpstr>Wingdings 2</vt:lpstr>
      <vt:lpstr>Quotable</vt:lpstr>
      <vt:lpstr>भारतीय अर्थव्यवस्था</vt:lpstr>
      <vt:lpstr>अर्थव्यवस्थेचे प्रकार</vt:lpstr>
      <vt:lpstr>भांडवलशाही अर्थव्यवस्थेची वैशिष्ट्ये:</vt:lpstr>
      <vt:lpstr>भांडवलशाही अर्थव्यवस्थेचे फायदे</vt:lpstr>
      <vt:lpstr>भांडवलशाही अर्थव्यवस्थेचे तोटे:</vt:lpstr>
      <vt:lpstr>समाजवादी अर्थव्यवस्थेची वैशिष्ट्ये:</vt:lpstr>
      <vt:lpstr>सामाजिक अर्थव्यवस्थेचे फायदे:</vt:lpstr>
      <vt:lpstr>सामाजिक अर्थव्यवस्थेचे तोटे:</vt:lpstr>
      <vt:lpstr>मिश्र अर्थव्यवस्थेची वैशिष्ट्ये:</vt:lpstr>
      <vt:lpstr>मिश्र अर्थव्यवस्थेचे फायदे:</vt:lpstr>
      <vt:lpstr>भारतीय अर्थव्यवस्थेसमोरील अडचणी:</vt:lpstr>
      <vt:lpstr>भारतीय लोकसंख्या बदलाच्या अवस्था:</vt:lpstr>
      <vt:lpstr>जगात कुटुंब नियोजनाचा कार्यक्रम सुरु करणारा भारत हा पहिला देश  कार्यक्रमाची सुरुवात: लोकसंख्या स्थिर करण्याच्या उद्देशाने 1952 यानुसार राष्ट्रीय लोकसंख्या धोरण 1976</vt:lpstr>
      <vt:lpstr>राष्ट्रीय लोकसंख्या आयोग 2000</vt:lpstr>
      <vt:lpstr>राष्ट्रीय लोकसंख्या धोरण 2000 - मसुदा</vt:lpstr>
      <vt:lpstr>जगाची लोकसंख्या</vt:lpstr>
      <vt:lpstr>भारतातील लोकसंख्या स्थिती:</vt:lpstr>
      <vt:lpstr>PowerPoint Presentation</vt:lpstr>
      <vt:lpstr>जनगणना 2011</vt:lpstr>
      <vt:lpstr>लोकसंख्येची घनता:</vt:lpstr>
      <vt:lpstr>PowerPoint Presentation</vt:lpstr>
      <vt:lpstr>PowerPoint Presentation</vt:lpstr>
      <vt:lpstr>लोकसंख्येची घनता:</vt:lpstr>
      <vt:lpstr>साक्षरता – 72.98 %</vt:lpstr>
      <vt:lpstr>0-6 वयोगट लिंग गुणोत्तर</vt:lpstr>
      <vt:lpstr>PowerPoint Presentation</vt:lpstr>
      <vt:lpstr>लिंग गुणोत्तर:</vt:lpstr>
      <vt:lpstr>लोकसंख्या धोरण</vt:lpstr>
      <vt:lpstr>दारीद्रय</vt:lpstr>
      <vt:lpstr>दारिद्रय रेषा (POVERTY LINE)</vt:lpstr>
      <vt:lpstr>दारिद्रयाचे प्रकार</vt:lpstr>
      <vt:lpstr>PowerPoint Presentation</vt:lpstr>
      <vt:lpstr>बेरोजगारी</vt:lpstr>
      <vt:lpstr>बेरोजगारी NSSO च्या संकल्पना:</vt:lpstr>
      <vt:lpstr>बेराजगारीच्या संकल्पना:</vt:lpstr>
      <vt:lpstr>बेरोजगारीचे प्रकार:</vt:lpstr>
      <vt:lpstr>कृषी उत्पन्न वस्तूंच्या किंमतीतील चढउतार:</vt:lpstr>
      <vt:lpstr>प्रकरण दूसरे : भारतीय अर्थव्यवस्थेमध्ये क्षेत्रा नुसार विकासातील भूमिका</vt:lpstr>
      <vt:lpstr>कृषी क्षेत्र:</vt:lpstr>
      <vt:lpstr>भारतीय अर्थव्यवस्थेत कृषी क्षेत्राची भूमिका:</vt:lpstr>
      <vt:lpstr>औद्योगिक क्षेत्र:</vt:lpstr>
      <vt:lpstr>प्रस्तावना:</vt:lpstr>
      <vt:lpstr>औद्योगिक उत्पादन निर्देशांक:</vt:lpstr>
      <vt:lpstr>औद्योगिक धोरणे:</vt:lpstr>
      <vt:lpstr>उद्योग (विकास व नियमन) कायदा 1951:</vt:lpstr>
      <vt:lpstr>औद्योगिक धोरणे</vt:lpstr>
      <vt:lpstr>राष्ट्रीय उत्पादन धोरण 2011 – National Manufacturing Policy 2011</vt:lpstr>
      <vt:lpstr>मेक इन इंडिया:</vt:lpstr>
      <vt:lpstr>सेवा क्षेत्र:</vt:lpstr>
      <vt:lpstr>प्रकरण पाचवे: आर्थिक नियोजन</vt:lpstr>
      <vt:lpstr>नियोजन आयोगाची स्थापना</vt:lpstr>
      <vt:lpstr>निती आयोग: NITI</vt:lpstr>
      <vt:lpstr>निती आयोग कार्ये:</vt:lpstr>
      <vt:lpstr>निती आयोग उद्दिष्ट:</vt:lpstr>
      <vt:lpstr>निती आयोग 2.0</vt:lpstr>
      <vt:lpstr>निती आयोग ROAD MAP:</vt:lpstr>
      <vt:lpstr>Vision Document</vt:lpstr>
      <vt:lpstr>बारावी पंचवार्षिक योजना:</vt:lpstr>
      <vt:lpstr>बाराव्या योजनेचे लक्ष्य:</vt:lpstr>
      <vt:lpstr>PowerPoint Presentation</vt:lpstr>
      <vt:lpstr>आर्थिक सुधारणा: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भारतीय अर्थव्यवस्था</dc:title>
  <dc:creator>Swapnaja Pathak</dc:creator>
  <cp:lastModifiedBy>Swapnaja Pathak</cp:lastModifiedBy>
  <cp:revision>93</cp:revision>
  <dcterms:created xsi:type="dcterms:W3CDTF">2023-06-19T09:39:21Z</dcterms:created>
  <dcterms:modified xsi:type="dcterms:W3CDTF">2023-08-17T07:29:29Z</dcterms:modified>
</cp:coreProperties>
</file>