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82" r:id="rId3"/>
    <p:sldId id="283" r:id="rId4"/>
    <p:sldId id="284" r:id="rId5"/>
    <p:sldId id="285" r:id="rId6"/>
    <p:sldId id="286" r:id="rId7"/>
    <p:sldId id="287" r:id="rId8"/>
    <p:sldId id="288" r:id="rId9"/>
    <p:sldId id="289" r:id="rId10"/>
    <p:sldId id="290" r:id="rId11"/>
    <p:sldId id="291" r:id="rId12"/>
    <p:sldId id="306" r:id="rId13"/>
    <p:sldId id="307" r:id="rId14"/>
    <p:sldId id="294" r:id="rId15"/>
    <p:sldId id="295" r:id="rId16"/>
    <p:sldId id="296" r:id="rId17"/>
    <p:sldId id="297" r:id="rId18"/>
    <p:sldId id="298" r:id="rId19"/>
    <p:sldId id="299" r:id="rId20"/>
    <p:sldId id="300" r:id="rId21"/>
    <p:sldId id="301" r:id="rId22"/>
    <p:sldId id="302" r:id="rId23"/>
    <p:sldId id="303" r:id="rId24"/>
    <p:sldId id="304" r:id="rId25"/>
    <p:sldId id="305"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C000"/>
            </a:gs>
            <a:gs pos="17999">
              <a:srgbClr val="FEE7F2"/>
            </a:gs>
            <a:gs pos="36000">
              <a:srgbClr val="FAC77D"/>
            </a:gs>
            <a:gs pos="61000">
              <a:srgbClr val="FBA97D"/>
            </a:gs>
            <a:gs pos="82001">
              <a:srgbClr val="FBD49C"/>
            </a:gs>
            <a:gs pos="100000">
              <a:srgbClr val="FEE7F2"/>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en.wikibooks.org/wiki/A-level_Applied_Science/Colour_Chemistry/Fibres/Cellulose" TargetMode="External"/><Relationship Id="rId2" Type="http://schemas.openxmlformats.org/officeDocument/2006/relationships/hyperlink" Target="http://en.wikibooks.org/wiki/A-level_Applied_Science/Colour_Chemistry/Fibres/Synthetics"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www.pburch.net/dyeing/FAQ/lightfastness.shtml"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textileapex.blogspot.com/2014/12/textile-fibre.html"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Different Types of Dyes with Chemical Structure - Textile Learner"/>
          <p:cNvPicPr>
            <a:picLocks noChangeAspect="1" noChangeArrowheads="1"/>
          </p:cNvPicPr>
          <p:nvPr/>
        </p:nvPicPr>
        <p:blipFill>
          <a:blip r:embed="rId2"/>
          <a:srcRect/>
          <a:stretch>
            <a:fillRect/>
          </a:stretch>
        </p:blipFill>
        <p:spPr bwMode="auto">
          <a:xfrm>
            <a:off x="381000" y="381000"/>
            <a:ext cx="8471281" cy="60960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149727"/>
            <a:ext cx="6629400" cy="4524315"/>
          </a:xfrm>
          <a:prstGeom prst="rect">
            <a:avLst/>
          </a:prstGeom>
        </p:spPr>
        <p:txBody>
          <a:bodyPr wrap="square">
            <a:spAutoFit/>
          </a:bodyPr>
          <a:lstStyle/>
          <a:p>
            <a:r>
              <a:rPr lang="en-US" sz="3200" dirty="0" smtClean="0"/>
              <a:t>Indigo </a:t>
            </a:r>
          </a:p>
          <a:p>
            <a:endParaRPr lang="en-US" sz="3200" dirty="0" smtClean="0"/>
          </a:p>
          <a:p>
            <a:r>
              <a:rPr lang="en-US" sz="3200" dirty="0" smtClean="0"/>
              <a:t>It is the seed of the plant. The full matured plant has 0.4% </a:t>
            </a:r>
            <a:r>
              <a:rPr lang="en-US" sz="3200" dirty="0" err="1" smtClean="0"/>
              <a:t>colour</a:t>
            </a:r>
            <a:r>
              <a:rPr lang="en-US" sz="3200" dirty="0" smtClean="0"/>
              <a:t> on weight of the plant.  The shade of natural indigo is difficult to reproduce exactly. The variety of blue shade on cotton can be obtained by the application of natural Indigo.</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Synthetic Dyes&#10;• Almost all the colors that you see today are Synthetic dyes.&#10;Synthetic dyes are used everywhere in everyt..."/>
          <p:cNvPicPr>
            <a:picLocks noChangeAspect="1" noChangeArrowheads="1"/>
          </p:cNvPicPr>
          <p:nvPr/>
        </p:nvPicPr>
        <p:blipFill>
          <a:blip r:embed="rId2"/>
          <a:srcRect/>
          <a:stretch>
            <a:fillRect/>
          </a:stretch>
        </p:blipFill>
        <p:spPr bwMode="auto">
          <a:xfrm>
            <a:off x="533400" y="457200"/>
            <a:ext cx="8077200" cy="6064232"/>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1565970"/>
            <a:ext cx="6172200" cy="3539430"/>
          </a:xfrm>
          <a:prstGeom prst="rect">
            <a:avLst/>
          </a:prstGeom>
        </p:spPr>
        <p:txBody>
          <a:bodyPr wrap="square">
            <a:spAutoFit/>
          </a:bodyPr>
          <a:lstStyle/>
          <a:p>
            <a:r>
              <a:rPr lang="en-US" sz="3200" dirty="0" smtClean="0"/>
              <a:t>Basic dyes</a:t>
            </a:r>
          </a:p>
          <a:p>
            <a:endParaRPr lang="en-US" sz="3200" dirty="0" smtClean="0"/>
          </a:p>
          <a:p>
            <a:r>
              <a:rPr lang="en-US" sz="3200" dirty="0" smtClean="0"/>
              <a:t>Basic dye are water-soluble cationic dyes that are mainly applied to </a:t>
            </a:r>
            <a:r>
              <a:rPr lang="en-US" sz="3200" dirty="0" smtClean="0">
                <a:hlinkClick r:id="rId2"/>
              </a:rPr>
              <a:t>acrylic </a:t>
            </a:r>
            <a:r>
              <a:rPr lang="en-US" sz="3200" dirty="0" err="1" smtClean="0">
                <a:hlinkClick r:id="rId2"/>
              </a:rPr>
              <a:t>fibres</a:t>
            </a:r>
            <a:r>
              <a:rPr lang="en-US" sz="3200" dirty="0" smtClean="0">
                <a:hlinkClick r:id="rId2"/>
              </a:rPr>
              <a:t>,</a:t>
            </a:r>
            <a:r>
              <a:rPr lang="en-US" sz="3200" dirty="0" smtClean="0"/>
              <a:t> but find some use for wool and silk. Basic dyes are also used in the </a:t>
            </a:r>
            <a:r>
              <a:rPr lang="en-US" sz="3200" dirty="0" err="1" smtClean="0"/>
              <a:t>colouration</a:t>
            </a:r>
            <a:r>
              <a:rPr lang="en-US" sz="3200" dirty="0" smtClean="0"/>
              <a:t> of </a:t>
            </a:r>
            <a:r>
              <a:rPr lang="en-US" sz="3200" dirty="0" smtClean="0">
                <a:hlinkClick r:id="rId3"/>
              </a:rPr>
              <a:t>paper.</a:t>
            </a:r>
            <a:r>
              <a:rPr lang="en-US" sz="3200" dirty="0" smtClean="0"/>
              <a:t> </a:t>
            </a:r>
            <a:endParaRPr lang="en-US" sz="32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609600"/>
            <a:ext cx="7391400" cy="5693866"/>
          </a:xfrm>
          <a:prstGeom prst="rect">
            <a:avLst/>
          </a:prstGeom>
        </p:spPr>
        <p:txBody>
          <a:bodyPr wrap="square">
            <a:spAutoFit/>
          </a:bodyPr>
          <a:lstStyle/>
          <a:p>
            <a:r>
              <a:rPr lang="en-US" sz="2800" b="1" dirty="0" smtClean="0"/>
              <a:t>What fibers can be dyed with basic dye?</a:t>
            </a:r>
            <a:endParaRPr lang="en-US" sz="2800" dirty="0" smtClean="0"/>
          </a:p>
          <a:p>
            <a:r>
              <a:rPr lang="en-US" sz="2800" dirty="0" smtClean="0"/>
              <a:t>Basic dyes can be used to dye many different fibers, including natural fibers such as wool, silk, and cotton, but, when used on natural fibers, they are very poorly </a:t>
            </a:r>
            <a:r>
              <a:rPr lang="en-US" sz="2800" dirty="0" smtClean="0">
                <a:hlinkClick r:id="rId2"/>
              </a:rPr>
              <a:t>lightfast:</a:t>
            </a:r>
            <a:r>
              <a:rPr lang="en-US" sz="2800" dirty="0" smtClean="0"/>
              <a:t> they tend to fade very quickly when exposed to light.</a:t>
            </a:r>
          </a:p>
          <a:p>
            <a:r>
              <a:rPr lang="en-US" sz="2800" dirty="0" smtClean="0"/>
              <a:t> Since the introduction of many superior dyes for natural fibers, basic dyes are no longer much used for dyeing them because of the light fastness problem. However, basic dyes continue to be very important in the textile industry for dyeing acrylic fibers. Their light fastness on acrylic fiber is far better than on natural fibers.</a:t>
            </a:r>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378327"/>
            <a:ext cx="8077200" cy="3539430"/>
          </a:xfrm>
          <a:prstGeom prst="rect">
            <a:avLst/>
          </a:prstGeom>
        </p:spPr>
        <p:txBody>
          <a:bodyPr wrap="square">
            <a:spAutoFit/>
          </a:bodyPr>
          <a:lstStyle/>
          <a:p>
            <a:r>
              <a:rPr lang="en-US" sz="3200" b="1" dirty="0" smtClean="0"/>
              <a:t>Advantages of Basic Dyes</a:t>
            </a:r>
            <a:endParaRPr lang="en-US" sz="3200" dirty="0" smtClean="0"/>
          </a:p>
          <a:p>
            <a:endParaRPr lang="en-US" sz="3200" dirty="0" smtClean="0"/>
          </a:p>
          <a:p>
            <a:r>
              <a:rPr lang="en-US" sz="3200" dirty="0" smtClean="0"/>
              <a:t>•Relatively economical</a:t>
            </a:r>
          </a:p>
          <a:p>
            <a:r>
              <a:rPr lang="en-US" sz="3200" dirty="0" smtClean="0"/>
              <a:t>•Wide shade range</a:t>
            </a:r>
          </a:p>
          <a:p>
            <a:r>
              <a:rPr lang="en-US" sz="3200" dirty="0" smtClean="0"/>
              <a:t>•Shows good brightness</a:t>
            </a:r>
          </a:p>
          <a:p>
            <a:r>
              <a:rPr lang="en-US" sz="3200" dirty="0" smtClean="0"/>
              <a:t>•Includes some of the most brilliant synthetic dyes</a:t>
            </a:r>
            <a:endParaRPr lang="en-US"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1601212"/>
            <a:ext cx="4572000" cy="3046988"/>
          </a:xfrm>
          <a:prstGeom prst="rect">
            <a:avLst/>
          </a:prstGeom>
        </p:spPr>
        <p:txBody>
          <a:bodyPr>
            <a:spAutoFit/>
          </a:bodyPr>
          <a:lstStyle/>
          <a:p>
            <a:r>
              <a:rPr lang="en-US" sz="3200" b="1" dirty="0" smtClean="0"/>
              <a:t>Limitations of Basic Dye</a:t>
            </a:r>
            <a:endParaRPr lang="en-US" sz="3200" dirty="0" smtClean="0"/>
          </a:p>
          <a:p>
            <a:endParaRPr lang="en-US" sz="3200" dirty="0" smtClean="0"/>
          </a:p>
          <a:p>
            <a:r>
              <a:rPr lang="en-US" sz="3200" dirty="0" smtClean="0"/>
              <a:t>•High acid content</a:t>
            </a:r>
          </a:p>
          <a:p>
            <a:r>
              <a:rPr lang="en-US" sz="3200" dirty="0" smtClean="0"/>
              <a:t>•Poor shade stability</a:t>
            </a:r>
          </a:p>
          <a:p>
            <a:r>
              <a:rPr lang="en-US" sz="3200" dirty="0" smtClean="0"/>
              <a:t>•Preferential dyeing</a:t>
            </a:r>
          </a:p>
          <a:p>
            <a:r>
              <a:rPr lang="en-US" sz="3200" dirty="0" smtClean="0"/>
              <a:t>•Very poor light fastness</a:t>
            </a:r>
            <a:endParaRPr 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457200"/>
            <a:ext cx="7010400" cy="3046988"/>
          </a:xfrm>
          <a:prstGeom prst="rect">
            <a:avLst/>
          </a:prstGeom>
        </p:spPr>
        <p:txBody>
          <a:bodyPr wrap="square">
            <a:spAutoFit/>
          </a:bodyPr>
          <a:lstStyle/>
          <a:p>
            <a:r>
              <a:rPr lang="en-IN" sz="2400" dirty="0" smtClean="0">
                <a:solidFill>
                  <a:srgbClr val="000000"/>
                </a:solidFill>
              </a:rPr>
              <a:t>Direct Dyes </a:t>
            </a:r>
          </a:p>
          <a:p>
            <a:r>
              <a:rPr lang="en-IN" sz="2400" dirty="0" smtClean="0">
                <a:solidFill>
                  <a:srgbClr val="000000"/>
                </a:solidFill>
              </a:rPr>
              <a:t>
• Direct dyes are cheap and easy to apply, but of poor fastness quality. 
• These dyes are also known as ‘salt dyes’ or cotton colours, which dye cotton, other vegetable fibres and 
viscose rayon. 
</a:t>
            </a:r>
            <a:endParaRPr lang="en-US" sz="2400" dirty="0"/>
          </a:p>
        </p:txBody>
      </p:sp>
      <p:pic>
        <p:nvPicPr>
          <p:cNvPr id="3" name="Picture 2" descr="Dyeing Disperse Dyes Suppliers - Wholesale Manufacturers and Suppliers For  Dyeing Disperse Dyes - Fibre2Fashion"/>
          <p:cNvPicPr>
            <a:picLocks noChangeAspect="1" noChangeArrowheads="1"/>
          </p:cNvPicPr>
          <p:nvPr/>
        </p:nvPicPr>
        <p:blipFill>
          <a:blip r:embed="rId2"/>
          <a:srcRect/>
          <a:stretch>
            <a:fillRect/>
          </a:stretch>
        </p:blipFill>
        <p:spPr bwMode="auto">
          <a:xfrm>
            <a:off x="990600" y="3200400"/>
            <a:ext cx="7239000" cy="34671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524000"/>
            <a:ext cx="8077200" cy="3416320"/>
          </a:xfrm>
          <a:prstGeom prst="rect">
            <a:avLst/>
          </a:prstGeom>
        </p:spPr>
        <p:txBody>
          <a:bodyPr wrap="square">
            <a:spAutoFit/>
          </a:bodyPr>
          <a:lstStyle/>
          <a:p>
            <a:pPr fontAlgn="base"/>
            <a:r>
              <a:rPr lang="en-US" sz="2400" b="1" dirty="0" smtClean="0"/>
              <a:t> Properties Of Direct Dye</a:t>
            </a:r>
          </a:p>
          <a:p>
            <a:pPr fontAlgn="base"/>
            <a:r>
              <a:rPr lang="en-US" sz="2400" dirty="0" smtClean="0"/>
              <a:t>       ●     It is soluble in water.</a:t>
            </a:r>
          </a:p>
          <a:p>
            <a:pPr fontAlgn="base"/>
            <a:r>
              <a:rPr lang="en-US" sz="2400" dirty="0" smtClean="0"/>
              <a:t>       ●     It has sodium salt of </a:t>
            </a:r>
            <a:r>
              <a:rPr lang="en-US" sz="2400" dirty="0" err="1" smtClean="0"/>
              <a:t>sulphuric</a:t>
            </a:r>
            <a:r>
              <a:rPr lang="en-US" sz="2400" dirty="0" smtClean="0"/>
              <a:t> acid or carboxylic acid.</a:t>
            </a:r>
          </a:p>
          <a:p>
            <a:pPr fontAlgn="base"/>
            <a:r>
              <a:rPr lang="en-US" sz="2400" dirty="0" smtClean="0"/>
              <a:t>       ●     It has strong affinity to cellulose </a:t>
            </a:r>
            <a:r>
              <a:rPr lang="en-US" sz="2400" dirty="0" err="1" smtClean="0">
                <a:hlinkClick r:id="rId2"/>
              </a:rPr>
              <a:t>fibre</a:t>
            </a:r>
            <a:r>
              <a:rPr lang="en-US" sz="2400" dirty="0" smtClean="0"/>
              <a:t>.</a:t>
            </a:r>
          </a:p>
          <a:p>
            <a:pPr fontAlgn="base"/>
            <a:r>
              <a:rPr lang="en-US" sz="2400" dirty="0" smtClean="0"/>
              <a:t>       ●     Protein </a:t>
            </a:r>
            <a:r>
              <a:rPr lang="en-US" sz="2400" dirty="0" err="1" smtClean="0"/>
              <a:t>fibre</a:t>
            </a:r>
            <a:r>
              <a:rPr lang="en-US" sz="2400" dirty="0" smtClean="0"/>
              <a:t> can be dyed with this dye.</a:t>
            </a:r>
          </a:p>
          <a:p>
            <a:pPr fontAlgn="base"/>
            <a:r>
              <a:rPr lang="en-US" sz="2400" dirty="0" smtClean="0"/>
              <a:t>       ●     Comparatively cheap.</a:t>
            </a:r>
          </a:p>
          <a:p>
            <a:pPr fontAlgn="base"/>
            <a:r>
              <a:rPr lang="en-US" sz="2400" dirty="0" smtClean="0"/>
              <a:t>       ●     Easily diffusible into </a:t>
            </a:r>
            <a:r>
              <a:rPr lang="en-US" sz="2400" dirty="0" err="1" smtClean="0"/>
              <a:t>fibre</a:t>
            </a:r>
            <a:r>
              <a:rPr lang="en-US" sz="2400" dirty="0" smtClean="0"/>
              <a:t>.</a:t>
            </a:r>
          </a:p>
          <a:p>
            <a:pPr fontAlgn="base"/>
            <a:r>
              <a:rPr lang="en-US" sz="2400" dirty="0" smtClean="0"/>
              <a:t>       ●     Wash fastness is not so good.</a:t>
            </a:r>
          </a:p>
          <a:p>
            <a:pPr fontAlgn="base"/>
            <a:r>
              <a:rPr lang="en-US" sz="2400" dirty="0" smtClean="0"/>
              <a:t>       ●     The </a:t>
            </a:r>
            <a:r>
              <a:rPr lang="en-US" sz="2400" dirty="0" err="1" smtClean="0"/>
              <a:t>tinctorial</a:t>
            </a:r>
            <a:r>
              <a:rPr lang="en-US" sz="2400" dirty="0" smtClean="0"/>
              <a:t> power of this dye is very good.</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143000"/>
            <a:ext cx="6934200" cy="4154984"/>
          </a:xfrm>
          <a:prstGeom prst="rect">
            <a:avLst/>
          </a:prstGeom>
        </p:spPr>
        <p:txBody>
          <a:bodyPr wrap="square">
            <a:spAutoFit/>
          </a:bodyPr>
          <a:lstStyle/>
          <a:p>
            <a:r>
              <a:rPr lang="en-IN" sz="2400" dirty="0" smtClean="0">
                <a:solidFill>
                  <a:srgbClr val="000000"/>
                </a:solidFill>
              </a:rPr>
              <a:t>Acid dye</a:t>
            </a:r>
          </a:p>
          <a:p>
            <a:endParaRPr lang="en-IN" sz="2400" dirty="0" smtClean="0">
              <a:solidFill>
                <a:srgbClr val="000000"/>
              </a:solidFill>
            </a:endParaRPr>
          </a:p>
          <a:p>
            <a:r>
              <a:rPr lang="en-IN" sz="2400" dirty="0" smtClean="0">
                <a:solidFill>
                  <a:srgbClr val="000000"/>
                </a:solidFill>
              </a:rPr>
              <a:t>These are soluble in water and are applied under acidic conditions. 
• The acid dyestuff is mostly used for wool and silk and to a less extent nylon and acrylic fibres. 
• The maximum quantity of dye absorbed depends on the amount of H2SO4 present in the bath. 
• Acid dyes are inexpensive dyes. 
• They are fast to light, but they are not fast to washing.</a:t>
            </a:r>
            <a:endParaRPr lang="en-IN" sz="2400" dirty="0">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ROPERTIES OF ACID DYE&#10; Most of the acid dye are sodium salt of sulphuric acid and&#10;carboxylic acid and anion group is the..."/>
          <p:cNvPicPr>
            <a:picLocks noChangeAspect="1" noChangeArrowheads="1"/>
          </p:cNvPicPr>
          <p:nvPr/>
        </p:nvPicPr>
        <p:blipFill>
          <a:blip r:embed="rId2"/>
          <a:srcRect/>
          <a:stretch>
            <a:fillRect/>
          </a:stretch>
        </p:blipFill>
        <p:spPr bwMode="auto">
          <a:xfrm>
            <a:off x="533400" y="609600"/>
            <a:ext cx="7815032" cy="58674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Introduction&#10;• Dyes are colored organic compounds that are used to&#10;impart color to various substrates, including paper,&#10;le..."/>
          <p:cNvPicPr>
            <a:picLocks noChangeAspect="1" noChangeArrowheads="1"/>
          </p:cNvPicPr>
          <p:nvPr/>
        </p:nvPicPr>
        <p:blipFill>
          <a:blip r:embed="rId2"/>
          <a:srcRect/>
          <a:stretch>
            <a:fillRect/>
          </a:stretch>
        </p:blipFill>
        <p:spPr bwMode="auto">
          <a:xfrm>
            <a:off x="533400" y="533400"/>
            <a:ext cx="8077200" cy="5791439"/>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Vat Dyes"/>
          <p:cNvPicPr>
            <a:picLocks noChangeAspect="1" noChangeArrowheads="1"/>
          </p:cNvPicPr>
          <p:nvPr/>
        </p:nvPicPr>
        <p:blipFill>
          <a:blip r:embed="rId2"/>
          <a:srcRect/>
          <a:stretch>
            <a:fillRect/>
          </a:stretch>
        </p:blipFill>
        <p:spPr bwMode="auto">
          <a:xfrm>
            <a:off x="838200" y="685800"/>
            <a:ext cx="7467600" cy="5606554"/>
          </a:xfrm>
          <a:prstGeom prst="rect">
            <a:avLst/>
          </a:prstGeom>
          <a:noFill/>
        </p:spPr>
      </p:pic>
      <p:sp>
        <p:nvSpPr>
          <p:cNvPr id="3" name="Title 2"/>
          <p:cNvSpPr>
            <a:spLocks noGrp="1"/>
          </p:cNvSpPr>
          <p:nvPr>
            <p:ph type="title"/>
          </p:nvPr>
        </p:nvSpPr>
        <p:spPr>
          <a:xfrm>
            <a:off x="457200" y="76200"/>
            <a:ext cx="7543800" cy="715962"/>
          </a:xfrm>
        </p:spPr>
        <p:txBody>
          <a:bodyPr>
            <a:normAutofit fontScale="90000"/>
          </a:bodyPr>
          <a:lstStyle/>
          <a:p>
            <a:r>
              <a:rPr lang="en-US" dirty="0" smtClean="0"/>
              <a:t>VAT DYE</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descr=" Redox reaction take place in this process&#10;• Indigo is an example of this dye class, it changes from&#10;yellow to green in t..."/>
          <p:cNvPicPr>
            <a:picLocks noChangeAspect="1" noChangeArrowheads="1"/>
          </p:cNvPicPr>
          <p:nvPr/>
        </p:nvPicPr>
        <p:blipFill>
          <a:blip r:embed="rId2"/>
          <a:srcRect/>
          <a:stretch>
            <a:fillRect/>
          </a:stretch>
        </p:blipFill>
        <p:spPr bwMode="auto">
          <a:xfrm>
            <a:off x="762000" y="533400"/>
            <a:ext cx="7620000" cy="5720973"/>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821353"/>
            <a:ext cx="7315200" cy="4893647"/>
          </a:xfrm>
          <a:prstGeom prst="rect">
            <a:avLst/>
          </a:prstGeom>
        </p:spPr>
        <p:txBody>
          <a:bodyPr wrap="square">
            <a:spAutoFit/>
          </a:bodyPr>
          <a:lstStyle/>
          <a:p>
            <a:r>
              <a:rPr lang="en-IN" sz="2400" dirty="0" smtClean="0">
                <a:solidFill>
                  <a:srgbClr val="000000"/>
                </a:solidFill>
              </a:rPr>
              <a:t>Vat dyes 
• They are insoluble in water, but they are made soluble by the use of a strong reducing agent, such as Sodium hydrosulphite dissolved in sodium hydroxide. 
• These are the fastest dyes for cotton, linen and rayon. 
• They also may be applied to wool, nylon, polyester etc. 
• Vat dyes are hot water dyes. 
• Hot water dyes are available in both powder and liquid form. 
• The first synthetic Vat dye was an Indigo created in 1879. 
• Vat dyes are expensive because of the initial cost as well as the method of application. </a:t>
            </a:r>
            <a:endParaRPr 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GENERAL PROPERTIES OF VAT DYES&#10; Insoluble in water&#10; Can not be used directly for dyeing&#10; Can be converted to water solu..."/>
          <p:cNvPicPr>
            <a:picLocks noChangeAspect="1" noChangeArrowheads="1"/>
          </p:cNvPicPr>
          <p:nvPr/>
        </p:nvPicPr>
        <p:blipFill>
          <a:blip r:embed="rId2"/>
          <a:srcRect/>
          <a:stretch>
            <a:fillRect/>
          </a:stretch>
        </p:blipFill>
        <p:spPr bwMode="auto">
          <a:xfrm>
            <a:off x="533400" y="381000"/>
            <a:ext cx="8119514" cy="6096000"/>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897553"/>
            <a:ext cx="7315200" cy="4893647"/>
          </a:xfrm>
          <a:prstGeom prst="rect">
            <a:avLst/>
          </a:prstGeom>
        </p:spPr>
        <p:txBody>
          <a:bodyPr wrap="square">
            <a:spAutoFit/>
          </a:bodyPr>
          <a:lstStyle/>
          <a:p>
            <a:r>
              <a:rPr lang="en-IN" sz="2400" dirty="0" smtClean="0">
                <a:solidFill>
                  <a:srgbClr val="000000"/>
                </a:solidFill>
              </a:rPr>
              <a:t>Reactive dyes 
• They were first developed in 1956 by U.K. 
• The dye is retained by means of a chemical reaction 
between the dye and the fibre. As such their fastness 
properties are excellent. 
• The fibres most readily coloured with reactive dyes are 
natural and man made cellulosic fibres, natural protein 
fibres and polyamide fibres. 
• With some reactive dyes, the dyeing can be carried out at room temperature. 
However with most reactive dyes, the dyeing is carried out at high temperatures
</a:t>
            </a:r>
            <a:endParaRPr lang="en-IN" sz="2400" dirty="0">
              <a:solidFill>
                <a:srgbClr val="00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Vat Dyes"/>
          <p:cNvPicPr>
            <a:picLocks noChangeAspect="1" noChangeArrowheads="1"/>
          </p:cNvPicPr>
          <p:nvPr/>
        </p:nvPicPr>
        <p:blipFill>
          <a:blip r:embed="rId2"/>
          <a:srcRect/>
          <a:stretch>
            <a:fillRect/>
          </a:stretch>
        </p:blipFill>
        <p:spPr bwMode="auto">
          <a:xfrm>
            <a:off x="533400" y="412768"/>
            <a:ext cx="8077200" cy="606423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219200"/>
            <a:ext cx="7848600" cy="2862322"/>
          </a:xfrm>
          <a:prstGeom prst="rect">
            <a:avLst/>
          </a:prstGeom>
        </p:spPr>
        <p:txBody>
          <a:bodyPr wrap="square">
            <a:spAutoFit/>
          </a:bodyPr>
          <a:lstStyle/>
          <a:p>
            <a:r>
              <a:rPr lang="en-US" sz="3600" dirty="0" smtClean="0">
                <a:solidFill>
                  <a:srgbClr val="7030A0"/>
                </a:solidFill>
              </a:rPr>
              <a:t>Definition of Dye</a:t>
            </a:r>
          </a:p>
          <a:p>
            <a:endParaRPr lang="en-US" sz="3600" dirty="0" smtClean="0">
              <a:solidFill>
                <a:srgbClr val="7030A0"/>
              </a:solidFill>
            </a:endParaRPr>
          </a:p>
          <a:p>
            <a:r>
              <a:rPr lang="en-US" sz="3600" dirty="0" smtClean="0">
                <a:solidFill>
                  <a:srgbClr val="7030A0"/>
                </a:solidFill>
              </a:rPr>
              <a:t>A dye is a coloring substance, either from natural or synthetic that imparts its color throughout material by penetration</a:t>
            </a:r>
            <a:endParaRPr lang="en-US" sz="3600"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lassification based on the&#10;source of materials&#10;• A very common classification of the dyestuff is based on the&#10;source from..."/>
          <p:cNvPicPr>
            <a:picLocks noChangeAspect="1" noChangeArrowheads="1"/>
          </p:cNvPicPr>
          <p:nvPr/>
        </p:nvPicPr>
        <p:blipFill>
          <a:blip r:embed="rId2"/>
          <a:srcRect/>
          <a:stretch>
            <a:fillRect/>
          </a:stretch>
        </p:blipFill>
        <p:spPr bwMode="auto">
          <a:xfrm>
            <a:off x="445151" y="404200"/>
            <a:ext cx="8317849" cy="6072800"/>
          </a:xfrm>
          <a:prstGeom prst="rect">
            <a:avLst/>
          </a:prstGeom>
          <a:noFill/>
        </p:spPr>
      </p:pic>
      <p:pic>
        <p:nvPicPr>
          <p:cNvPr id="3" name="Picture 4" descr="Your individual act is not just your business. Every individual act makes  the fabric of society. – Beyond The Horizon"/>
          <p:cNvPicPr>
            <a:picLocks noChangeAspect="1" noChangeArrowheads="1"/>
          </p:cNvPicPr>
          <p:nvPr/>
        </p:nvPicPr>
        <p:blipFill>
          <a:blip r:embed="rId3"/>
          <a:srcRect/>
          <a:stretch>
            <a:fillRect/>
          </a:stretch>
        </p:blipFill>
        <p:spPr bwMode="auto">
          <a:xfrm>
            <a:off x="457200" y="4343400"/>
            <a:ext cx="7696200" cy="2209800"/>
          </a:xfrm>
          <a:prstGeom prst="rect">
            <a:avLst/>
          </a:prstGeom>
          <a:effectLst>
            <a:glow rad="101600">
              <a:schemeClr val="accent4">
                <a:satMod val="175000"/>
                <a:alpha val="40000"/>
              </a:schemeClr>
            </a:glow>
          </a:effectLst>
        </p:spPr>
        <p:style>
          <a:lnRef idx="2">
            <a:schemeClr val="dk1"/>
          </a:lnRef>
          <a:fillRef idx="1">
            <a:schemeClr val="lt1"/>
          </a:fillRef>
          <a:effectRef idx="0">
            <a:schemeClr val="dk1"/>
          </a:effectRef>
          <a:fontRef idx="minor">
            <a:schemeClr val="dk1"/>
          </a:fontRef>
        </p:style>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Natural Dye&#10;• Natural dyes are dyes or&#10;colorants derived from plants,&#10;invertebrates, or minerals.&#10;• The majority of natura..."/>
          <p:cNvPicPr>
            <a:picLocks noChangeAspect="1" noChangeArrowheads="1"/>
          </p:cNvPicPr>
          <p:nvPr/>
        </p:nvPicPr>
        <p:blipFill>
          <a:blip r:embed="rId2"/>
          <a:srcRect/>
          <a:stretch>
            <a:fillRect/>
          </a:stretch>
        </p:blipFill>
        <p:spPr bwMode="auto">
          <a:xfrm>
            <a:off x="744980" y="381000"/>
            <a:ext cx="8018020" cy="60198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533400"/>
            <a:ext cx="7543800" cy="5693866"/>
          </a:xfrm>
          <a:prstGeom prst="rect">
            <a:avLst/>
          </a:prstGeom>
        </p:spPr>
        <p:txBody>
          <a:bodyPr wrap="square">
            <a:spAutoFit/>
          </a:bodyPr>
          <a:lstStyle/>
          <a:p>
            <a:r>
              <a:rPr lang="en-US" sz="2800" dirty="0" smtClean="0"/>
              <a:t>For vegetable origin of natural dyes, the best source of natural dyes are the different parts of plants and trees. Most natural dyes are extracted from different parts of plants and trees. Natural dyes and pigments are taken from the following parts of plants/trees:</a:t>
            </a:r>
          </a:p>
          <a:p>
            <a:endParaRPr lang="en-US" sz="2800" dirty="0" smtClean="0"/>
          </a:p>
          <a:p>
            <a:pPr>
              <a:buFont typeface="Wingdings" pitchFamily="2" charset="2"/>
              <a:buChar char="§"/>
            </a:pPr>
            <a:r>
              <a:rPr lang="en-US" sz="2800" dirty="0" smtClean="0"/>
              <a:t>Seed</a:t>
            </a:r>
          </a:p>
          <a:p>
            <a:pPr>
              <a:buFont typeface="Wingdings" pitchFamily="2" charset="2"/>
              <a:buChar char="§"/>
            </a:pPr>
            <a:r>
              <a:rPr lang="en-US" sz="2800" dirty="0" smtClean="0"/>
              <a:t>Root</a:t>
            </a:r>
          </a:p>
          <a:p>
            <a:pPr>
              <a:buFont typeface="Wingdings" pitchFamily="2" charset="2"/>
              <a:buChar char="§"/>
            </a:pPr>
            <a:r>
              <a:rPr lang="en-US" sz="2800" dirty="0" smtClean="0"/>
              <a:t>Stem</a:t>
            </a:r>
          </a:p>
          <a:p>
            <a:pPr>
              <a:buFont typeface="Wingdings" pitchFamily="2" charset="2"/>
              <a:buChar char="§"/>
            </a:pPr>
            <a:r>
              <a:rPr lang="en-US" sz="2800" dirty="0" smtClean="0"/>
              <a:t>Barks</a:t>
            </a:r>
          </a:p>
          <a:p>
            <a:pPr>
              <a:buFont typeface="Wingdings" pitchFamily="2" charset="2"/>
              <a:buChar char="§"/>
            </a:pPr>
            <a:r>
              <a:rPr lang="en-US" sz="2800" dirty="0" smtClean="0"/>
              <a:t>Leaves</a:t>
            </a:r>
          </a:p>
          <a:p>
            <a:pPr>
              <a:buFont typeface="Wingdings" pitchFamily="2" charset="2"/>
              <a:buChar char="§"/>
            </a:pPr>
            <a:r>
              <a:rPr lang="en-US" sz="2800" dirty="0" smtClean="0"/>
              <a:t>Flowers</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990600"/>
            <a:ext cx="7467600" cy="5016758"/>
          </a:xfrm>
          <a:prstGeom prst="rect">
            <a:avLst/>
          </a:prstGeom>
        </p:spPr>
        <p:txBody>
          <a:bodyPr wrap="square">
            <a:spAutoFit/>
          </a:bodyPr>
          <a:lstStyle/>
          <a:p>
            <a:r>
              <a:rPr lang="en-US" sz="3200" dirty="0" smtClean="0"/>
              <a:t>Jack fruits </a:t>
            </a:r>
          </a:p>
          <a:p>
            <a:endParaRPr lang="en-US" sz="3200" dirty="0" smtClean="0"/>
          </a:p>
          <a:p>
            <a:r>
              <a:rPr lang="en-US" sz="3200" dirty="0" smtClean="0"/>
              <a:t>It is a very popular fruit of south India and other parts of India. The wood of the tree is cut into small chips and crushed into dust powder and then subsequently boiled in water to extract the dye. After </a:t>
            </a:r>
            <a:r>
              <a:rPr lang="en-US" sz="3200" dirty="0" err="1" smtClean="0"/>
              <a:t>mordanting</a:t>
            </a:r>
            <a:r>
              <a:rPr lang="en-US" sz="3200" dirty="0" smtClean="0"/>
              <a:t> treatment of dyed fabrics, yellow to brown shades are obtained. The cotton and jute fabrics are dyed by this dye.</a:t>
            </a:r>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914400"/>
            <a:ext cx="7696200" cy="5016758"/>
          </a:xfrm>
          <a:prstGeom prst="rect">
            <a:avLst/>
          </a:prstGeom>
        </p:spPr>
        <p:txBody>
          <a:bodyPr wrap="square">
            <a:spAutoFit/>
          </a:bodyPr>
          <a:lstStyle/>
          <a:p>
            <a:r>
              <a:rPr lang="en-US" sz="3200" dirty="0" smtClean="0"/>
              <a:t>Turmeric </a:t>
            </a:r>
          </a:p>
          <a:p>
            <a:endParaRPr lang="en-US" sz="3200" dirty="0" smtClean="0"/>
          </a:p>
          <a:p>
            <a:r>
              <a:rPr lang="en-US" sz="3200" dirty="0" smtClean="0"/>
              <a:t>The dye is obtained from the root of the plant. The turmeric root is dried, crushed in powder form and boiled with water to extract the dye. It can be used in the dyeing of cotton, wool, and silk. Proper </a:t>
            </a:r>
            <a:r>
              <a:rPr lang="en-US" sz="3200" dirty="0" err="1" smtClean="0"/>
              <a:t>mordanting</a:t>
            </a:r>
            <a:r>
              <a:rPr lang="en-US" sz="3200" dirty="0" smtClean="0"/>
              <a:t> treatment improves </a:t>
            </a:r>
            <a:r>
              <a:rPr lang="en-US" sz="3200" dirty="0" err="1" smtClean="0"/>
              <a:t>colour</a:t>
            </a:r>
            <a:r>
              <a:rPr lang="en-US" sz="3200" dirty="0" smtClean="0"/>
              <a:t> fastness to wash. The brilliant yellow shade is obtained after dyeing with turmeric natural dye.</a:t>
            </a:r>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1143000"/>
            <a:ext cx="6629400" cy="4031873"/>
          </a:xfrm>
          <a:prstGeom prst="rect">
            <a:avLst/>
          </a:prstGeom>
        </p:spPr>
        <p:txBody>
          <a:bodyPr wrap="square">
            <a:spAutoFit/>
          </a:bodyPr>
          <a:lstStyle/>
          <a:p>
            <a:r>
              <a:rPr lang="en-US" sz="3200" dirty="0" smtClean="0"/>
              <a:t>Onion </a:t>
            </a:r>
          </a:p>
          <a:p>
            <a:endParaRPr lang="en-US" sz="3200" dirty="0" smtClean="0"/>
          </a:p>
          <a:p>
            <a:r>
              <a:rPr lang="en-US" sz="3200" dirty="0" smtClean="0"/>
              <a:t>The papery skin of onion is the main source of the dye. Onion skin is boiled to extract the </a:t>
            </a:r>
            <a:r>
              <a:rPr lang="en-US" sz="3200" dirty="0" err="1" smtClean="0"/>
              <a:t>colour</a:t>
            </a:r>
            <a:r>
              <a:rPr lang="en-US" sz="3200" dirty="0" smtClean="0"/>
              <a:t> and subsequently can be dyed with or without </a:t>
            </a:r>
            <a:r>
              <a:rPr lang="en-US" sz="3200" dirty="0" err="1" smtClean="0"/>
              <a:t>mordanting</a:t>
            </a:r>
            <a:r>
              <a:rPr lang="en-US" sz="3200" dirty="0" smtClean="0"/>
              <a:t> the fabric. The resulting </a:t>
            </a:r>
            <a:r>
              <a:rPr lang="en-US" sz="3200" dirty="0" err="1" smtClean="0"/>
              <a:t>colour</a:t>
            </a:r>
            <a:r>
              <a:rPr lang="en-US" sz="3200" dirty="0" smtClean="0"/>
              <a:t> is from orange to brown.</a:t>
            </a:r>
            <a:endParaRPr lang="en-US" sz="3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502</Words>
  <Application>Microsoft Office PowerPoint</Application>
  <PresentationFormat>On-screen Show (4:3)</PresentationFormat>
  <Paragraphs>58</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VAT DYE</vt:lpstr>
      <vt:lpstr>Slide 21</vt:lpstr>
      <vt:lpstr>Slide 22</vt:lpstr>
      <vt:lpstr>Slide 23</vt:lpstr>
      <vt:lpstr>Slide 24</vt:lpstr>
      <vt:lpstr>Slide 25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Abc</dc:creator>
  <cp:lastModifiedBy>Abc</cp:lastModifiedBy>
  <cp:revision>2</cp:revision>
  <dcterms:created xsi:type="dcterms:W3CDTF">2006-08-16T00:00:00Z</dcterms:created>
  <dcterms:modified xsi:type="dcterms:W3CDTF">2021-06-07T07:48:48Z</dcterms:modified>
</cp:coreProperties>
</file>