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>
  <p:sldMasterIdLst>
    <p:sldMasterId id="2147483648" r:id="rId1"/>
  </p:sldMasterIdLst>
  <p:notesMasterIdLst>
    <p:notesMasterId r:id="rId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type="screen4x3" cy="6858000" cx="9144000"/>
  <p:notesSz cx="6858000" cy="9144000"/>
  <p:defaultTextStyle>
    <a:defPPr>
      <a:defRPr lang="en-US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>
  <p:showPr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 horzBarState="maximized">
    <p:restoredLeft sz="1998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278" y="114"/>
      </p:cViewPr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tableStyles" Target="tableStyles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</p:bgPr>
    </p:bg>
    <p:spTree>
      <p:nvGrpSpPr>
        <p:cNvPr id="5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7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74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7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7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7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Title Slide">
    <p:spTree>
      <p:nvGrpSpPr>
        <p:cNvPr id="2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3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baseline="0" cap="all" sz="5400"/>
            </a:lvl1pPr>
          </a:lstStyle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584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algn="l" indent="0" marL="0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algn="ctr" indent="0" marL="457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algn="ctr" indent="0" marL="914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algn="ctr" indent="0" marL="1371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algn="ctr" indent="0" marL="1828800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algn="ctr" indent="0" marL="2286000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algn="ctr" indent="0" marL="2743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algn="ctr" indent="0" marL="3200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algn="ctr" indent="0" marL="3657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 lang="en-US"/>
          </a:p>
        </p:txBody>
      </p:sp>
      <p:sp>
        <p:nvSpPr>
          <p:cNvPr id="104858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8A432C8-69A7-458B-9684-2BFA64B31948}" type="datetime2">
              <a:rPr lang="en-US" smtClean="0"/>
              <a:t>Saturday, January 9, 2021</a:t>
            </a:fld>
            <a:endParaRPr lang="en-US"/>
          </a:p>
        </p:txBody>
      </p:sp>
      <p:sp>
        <p:nvSpPr>
          <p:cNvPr id="104858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algn="r"/>
            <a:endParaRPr dirty="0" lang="en-US"/>
          </a:p>
        </p:txBody>
      </p:sp>
      <p:sp>
        <p:nvSpPr>
          <p:cNvPr id="104858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CFEC368-1D7A-4F81-ABF6-AE0E36BAF64C}" type="slidenum">
              <a:rPr lang="en-US" smtClean="0"/>
              <a:t>‹#›</a:t>
            </a:fld>
            <a:endParaRPr lang="en-US"/>
          </a:p>
        </p:txBody>
      </p:sp>
      <p:cxnSp>
        <p:nvCxnSpPr>
          <p:cNvPr id="3145728" name="Straight Connector 7"/>
          <p:cNvCxnSpPr>
            <a:cxnSpLocks/>
          </p:cNvCxnSpPr>
          <p:nvPr/>
        </p:nvCxnSpPr>
        <p:spPr>
          <a:xfrm>
            <a:off x="685800" y="3398520"/>
            <a:ext cx="7848600" cy="1588"/>
          </a:xfrm>
          <a:prstGeom prst="line"/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5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864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4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CC057FC-95B6-4D89-AFDA-ABA33EE921E5}" type="datetime2">
              <a:rPr lang="en-US" smtClean="0"/>
              <a:t>Saturday, January 9, 2021</a:t>
            </a:fld>
            <a:endParaRPr lang="en-US"/>
          </a:p>
        </p:txBody>
      </p:sp>
      <p:sp>
        <p:nvSpPr>
          <p:cNvPr id="104864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algn="r"/>
            <a:endParaRPr dirty="0" lang="en-US"/>
          </a:p>
        </p:txBody>
      </p:sp>
      <p:sp>
        <p:nvSpPr>
          <p:cNvPr id="104864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CFEC368-1D7A-4F81-ABF6-AE0E36BAF6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4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1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anchor="b" vert="eaVert"/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632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104863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C4549AC-EB31-477F-92A9-B1988E232878}" type="datetime2">
              <a:rPr lang="en-US" smtClean="0"/>
              <a:t>Saturday, January 9, 2021</a:t>
            </a:fld>
            <a:endParaRPr lang="en-US"/>
          </a:p>
        </p:txBody>
      </p:sp>
      <p:sp>
        <p:nvSpPr>
          <p:cNvPr id="104863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algn="r"/>
            <a:endParaRPr dirty="0" lang="en-US"/>
          </a:p>
        </p:txBody>
      </p:sp>
      <p:sp>
        <p:nvSpPr>
          <p:cNvPr id="104863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CFEC368-1D7A-4F81-ABF6-AE0E36BAF6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3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8591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59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96A3A3-94A6-4E5B-AF39-173ACA3E61CC}" type="datetime2">
              <a:rPr lang="en-US" smtClean="0"/>
              <a:t>Saturday, January 9, 2021</a:t>
            </a:fld>
            <a:endParaRPr lang="en-US"/>
          </a:p>
        </p:txBody>
      </p:sp>
      <p:sp>
        <p:nvSpPr>
          <p:cNvPr id="104859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algn="r"/>
            <a:endParaRPr dirty="0" lang="en-US"/>
          </a:p>
        </p:txBody>
      </p:sp>
      <p:sp>
        <p:nvSpPr>
          <p:cNvPr id="104859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CFEC368-1D7A-4F81-ABF6-AE0E36BAF6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bg>
      <p:bgRef idx="1001">
        <a:schemeClr val="bg2"/>
      </p:bgRef>
    </p:bg>
    <p:spTree>
      <p:nvGrpSpPr>
        <p:cNvPr id="5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7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b="0" cap="all" sz="4800"/>
            </a:lvl1pPr>
          </a:lstStyle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648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indent="0" marL="0">
              <a:buNone/>
              <a:defRPr sz="2400">
                <a:solidFill>
                  <a:schemeClr val="tx2"/>
                </a:solidFill>
              </a:defRPr>
            </a:lvl1pPr>
            <a:lvl2pPr indent="0" marL="4572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4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9933D019-A32C-4EAD-B8E6-DBDA699692FD}" type="datetime2">
              <a:rPr lang="en-US" smtClean="0"/>
              <a:t>Saturday, January 9, 2021</a:t>
            </a:fld>
            <a:endParaRPr lang="en-US"/>
          </a:p>
        </p:txBody>
      </p:sp>
      <p:sp>
        <p:nvSpPr>
          <p:cNvPr id="104865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algn="r"/>
            <a:endParaRPr dirty="0" lang="en-US"/>
          </a:p>
        </p:txBody>
      </p:sp>
      <p:sp>
        <p:nvSpPr>
          <p:cNvPr id="104865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CFEC368-1D7A-4F81-ABF6-AE0E36BAF64C}" type="slidenum">
              <a:rPr lang="en-US" smtClean="0"/>
              <a:t>‹#›</a:t>
            </a:fld>
            <a:endParaRPr lang="en-US"/>
          </a:p>
        </p:txBody>
      </p:sp>
      <p:cxnSp>
        <p:nvCxnSpPr>
          <p:cNvPr id="3145732" name="Straight Connector 6"/>
          <p:cNvCxnSpPr>
            <a:cxnSpLocks/>
          </p:cNvCxnSpPr>
          <p:nvPr/>
        </p:nvCxnSpPr>
        <p:spPr>
          <a:xfrm>
            <a:off x="731520" y="4599432"/>
            <a:ext cx="7848600" cy="1588"/>
          </a:xfrm>
          <a:prstGeom prst="line"/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accent1="accent1" accent2="accent2" accent3="accent3" accent4="accent4" accent5="accent5" accent6="accent6" bg1="dk1" bg2="dk2" tx1="lt1" tx2="lt2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5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865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104865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104865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CCEBA98F-560C-4997-81C4-81D4D9187EAB}" type="datetime2">
              <a:rPr lang="en-US" smtClean="0"/>
              <a:t>Saturday, January 9, 2021</a:t>
            </a:fld>
            <a:endParaRPr lang="en-US"/>
          </a:p>
        </p:txBody>
      </p:sp>
      <p:sp>
        <p:nvSpPr>
          <p:cNvPr id="104865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algn="r"/>
            <a:endParaRPr dirty="0" lang="en-US"/>
          </a:p>
        </p:txBody>
      </p:sp>
      <p:sp>
        <p:nvSpPr>
          <p:cNvPr id="104865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CFEC368-1D7A-4F81-ABF6-AE0E36BAF6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5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659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>
            <a:srgbClr val="000000"/>
          </a:fontRef>
        </p:style>
        <p:txBody>
          <a:bodyPr anchor="ctr">
            <a:normAutofit/>
          </a:bodyPr>
          <a:lstStyle>
            <a:lvl1pPr algn="ctr" indent="0" marL="0">
              <a:buNone/>
              <a:defRPr b="0" sz="2000">
                <a:solidFill>
                  <a:schemeClr val="tx2"/>
                </a:solidFill>
              </a:defRPr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60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1048661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>
            <a:srgbClr val="000000"/>
          </a:fontRef>
        </p:style>
        <p:txBody>
          <a:bodyPr anchor="ctr">
            <a:normAutofit/>
          </a:bodyPr>
          <a:lstStyle>
            <a:lvl1pPr algn="ctr" indent="0" marL="0">
              <a:buNone/>
              <a:defRPr b="0" dirty="0" sz="2000" kern="1200" lang="en-US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62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1048663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50972B2-CA5C-437D-87D0-8081271A9E4B}" type="datetime2">
              <a:rPr lang="en-US" smtClean="0"/>
              <a:t>Saturday, January 9, 2021</a:t>
            </a:fld>
            <a:endParaRPr lang="en-US"/>
          </a:p>
        </p:txBody>
      </p:sp>
      <p:sp>
        <p:nvSpPr>
          <p:cNvPr id="1048664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algn="r"/>
            <a:endParaRPr dirty="0" lang="en-US"/>
          </a:p>
        </p:txBody>
      </p:sp>
      <p:sp>
        <p:nvSpPr>
          <p:cNvPr id="1048665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CFEC368-1D7A-4F81-ABF6-AE0E36BAF64C}" type="slidenum">
              <a:rPr lang="en-US" smtClean="0"/>
              <a:t>‹#›</a:t>
            </a:fld>
            <a:endParaRPr lang="en-US"/>
          </a:p>
        </p:txBody>
      </p:sp>
      <p:cxnSp>
        <p:nvCxnSpPr>
          <p:cNvPr id="3145733" name="Straight Connector 10"/>
          <p:cNvCxnSpPr>
            <a:cxnSpLocks/>
          </p:cNvCxnSpPr>
          <p:nvPr/>
        </p:nvCxnSpPr>
        <p:spPr>
          <a:xfrm rot="5400000">
            <a:off x="2217817" y="4045823"/>
            <a:ext cx="4709160" cy="794"/>
          </a:xfrm>
          <a:prstGeom prst="line"/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4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7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8628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9CD4847-11EF-4466-A8AD-85CDB7B49118}" type="datetime2">
              <a:rPr lang="en-US" smtClean="0"/>
              <a:t>Saturday, January 9, 2021</a:t>
            </a:fld>
            <a:endParaRPr lang="en-US"/>
          </a:p>
        </p:txBody>
      </p:sp>
      <p:sp>
        <p:nvSpPr>
          <p:cNvPr id="1048629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algn="r"/>
            <a:endParaRPr dirty="0" lang="en-US"/>
          </a:p>
        </p:txBody>
      </p:sp>
      <p:sp>
        <p:nvSpPr>
          <p:cNvPr id="104863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CFEC368-1D7A-4F81-ABF6-AE0E36BAF6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4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168457A-3AB9-4880-8A0C-9F8524491207}" type="datetime2">
              <a:rPr lang="en-US" smtClean="0"/>
              <a:t>Saturday, January 9, 2021</a:t>
            </a:fld>
            <a:endParaRPr lang="en-US"/>
          </a:p>
        </p:txBody>
      </p:sp>
      <p:sp>
        <p:nvSpPr>
          <p:cNvPr id="104862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algn="r"/>
            <a:endParaRPr dirty="0" lang="en-US"/>
          </a:p>
        </p:txBody>
      </p:sp>
      <p:sp>
        <p:nvSpPr>
          <p:cNvPr id="104862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CFEC368-1D7A-4F81-ABF6-AE0E36BAF6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5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6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b="0" sz="2400"/>
            </a:lvl1pPr>
          </a:lstStyle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667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1048668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6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3FE976D3-5B7F-4300-ABED-C91F1B2AE209}" type="datetime2">
              <a:rPr lang="en-US" smtClean="0"/>
              <a:t>Saturday, January 9, 2021</a:t>
            </a:fld>
            <a:endParaRPr lang="en-US"/>
          </a:p>
        </p:txBody>
      </p:sp>
      <p:sp>
        <p:nvSpPr>
          <p:cNvPr id="104867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algn="r"/>
            <a:endParaRPr dirty="0" lang="en-US"/>
          </a:p>
        </p:txBody>
      </p:sp>
      <p:sp>
        <p:nvSpPr>
          <p:cNvPr id="104867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CFEC368-1D7A-4F81-ABF6-AE0E36BAF64C}" type="slidenum">
              <a:rPr lang="en-US" smtClean="0"/>
              <a:t>‹#›</a:t>
            </a:fld>
            <a:endParaRPr lang="en-US"/>
          </a:p>
        </p:txBody>
      </p:sp>
      <p:cxnSp>
        <p:nvCxnSpPr>
          <p:cNvPr id="3145734" name="Straight Connector 8"/>
          <p:cNvCxnSpPr>
            <a:cxnSpLocks/>
          </p:cNvCxnSpPr>
          <p:nvPr/>
        </p:nvCxnSpPr>
        <p:spPr>
          <a:xfrm rot="5400000">
            <a:off x="-13116" y="3580206"/>
            <a:ext cx="5577840" cy="1588"/>
          </a:xfrm>
          <a:prstGeom prst="line"/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5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6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b="0" sz="2400"/>
            </a:lvl1pPr>
          </a:lstStyle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637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algn="t" blurRad="50800" dir="5400000" dist="12700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dirty="0" lang="en-US"/>
          </a:p>
        </p:txBody>
      </p:sp>
      <p:sp>
        <p:nvSpPr>
          <p:cNvPr id="1048638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3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BDC1E59-17DD-41CE-97CA-624A472382D4}" type="datetime2">
              <a:rPr lang="en-US" smtClean="0"/>
              <a:t>Saturday, January 9, 2021</a:t>
            </a:fld>
            <a:endParaRPr lang="en-US"/>
          </a:p>
        </p:txBody>
      </p:sp>
      <p:sp>
        <p:nvSpPr>
          <p:cNvPr id="104864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algn="r"/>
            <a:endParaRPr dirty="0" lang="en-US"/>
          </a:p>
        </p:txBody>
      </p:sp>
      <p:sp>
        <p:nvSpPr>
          <p:cNvPr id="104864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CFEC368-1D7A-4F81-ABF6-AE0E36BAF64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Rectangle 9"/>
          <p:cNvSpPr/>
          <p:nvPr/>
        </p:nvSpPr>
        <p:spPr>
          <a:xfrm>
            <a:off x="0" y="220786"/>
            <a:ext cx="9144000" cy="228600"/>
          </a:xfrm>
          <a:prstGeom prst="rect"/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  <p:sp>
        <p:nvSpPr>
          <p:cNvPr id="1048577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578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1048579" name="Rectangle 6"/>
          <p:cNvSpPr/>
          <p:nvPr/>
        </p:nvSpPr>
        <p:spPr>
          <a:xfrm>
            <a:off x="0" y="0"/>
            <a:ext cx="9144000" cy="365760"/>
          </a:xfrm>
          <a:prstGeom prst="rect"/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  <p:sp>
        <p:nvSpPr>
          <p:cNvPr id="1048580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t>Saturday, January 9, 2021</a:t>
            </a:fld>
            <a:endParaRPr dirty="0" lang="en-US"/>
          </a:p>
        </p:txBody>
      </p:sp>
      <p:sp>
        <p:nvSpPr>
          <p:cNvPr id="104858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/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dirty="0" lang="en-US"/>
          </a:p>
        </p:txBody>
      </p:sp>
      <p:sp>
        <p:nvSpPr>
          <p:cNvPr id="104858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b="1" sz="1400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t>‹#›</a:t>
            </a:fld>
            <a:endParaRPr dirty="0"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lvl1pPr algn="l" defTabSz="914400" eaLnBrk="1" hangingPunct="1" latinLnBrk="0" rtl="0">
        <a:spcBef>
          <a:spcPct val="0"/>
        </a:spcBef>
        <a:buNone/>
        <a:defRPr baseline="0" sz="4000" kern="1200" spc="-1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algn="l" defTabSz="914400" eaLnBrk="1" hangingPunct="1" indent="-182880" latinLnBrk="0" marL="182880" rtl="0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indent="-182880" latinLnBrk="0" marL="457200" rtl="0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indent="-182880" latinLnBrk="0" marL="731520" rtl="0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indent="-182880" latinLnBrk="0" marL="1005840" rtl="0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indent="-137160" latinLnBrk="0" marL="1188720" rtl="0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baseline="0" sz="14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indent="-182880" latinLnBrk="0" marL="1371600" rtl="0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182880" latinLnBrk="0" marL="1554480" rtl="0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182880" latinLnBrk="0" marL="1737360" rtl="0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182880" latinLnBrk="0" marL="1920240" rtl="0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Title 1"/>
          <p:cNvSpPr>
            <a:spLocks noGrp="1"/>
          </p:cNvSpPr>
          <p:nvPr>
            <p:ph type="ctrTitle"/>
          </p:nvPr>
        </p:nvSpPr>
        <p:spPr/>
        <p:txBody>
          <a:bodyPr/>
          <a:p>
            <a:pPr algn="ctr"/>
            <a:r>
              <a:rPr dirty="0" lang="en-US">
                <a:latin typeface="Arial Black" panose="020B0A04020102020204" pitchFamily="34" charset="0"/>
              </a:rPr>
              <a:t>Direct and indirect speech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1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dirty="0" lang="en-IN"/>
              <a:t>Time, Place, Expressions and Other Changes</a:t>
            </a:r>
          </a:p>
        </p:txBody>
      </p:sp>
      <p:sp>
        <p:nvSpPr>
          <p:cNvPr id="1048612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indent="0" marL="0">
              <a:buNone/>
            </a:pPr>
            <a:r>
              <a:rPr dirty="0" lang="en-IN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 			Indirect</a:t>
            </a:r>
          </a:p>
          <a:p>
            <a:pPr indent="0" marL="0">
              <a:buNone/>
            </a:pPr>
            <a:r>
              <a:rPr dirty="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Now 			then</a:t>
            </a:r>
          </a:p>
          <a:p>
            <a:pPr indent="0" marL="0">
              <a:buNone/>
            </a:pPr>
            <a:r>
              <a:rPr dirty="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Ago			before</a:t>
            </a:r>
          </a:p>
          <a:p>
            <a:pPr indent="0" marL="0">
              <a:buNone/>
            </a:pPr>
            <a:r>
              <a:rPr dirty="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Today			that day</a:t>
            </a:r>
          </a:p>
          <a:p>
            <a:pPr indent="0" marL="0">
              <a:buNone/>
            </a:pPr>
            <a:r>
              <a:rPr dirty="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Last night		previous night / the night before</a:t>
            </a:r>
          </a:p>
          <a:p>
            <a:pPr indent="0" marL="0">
              <a:buNone/>
            </a:pPr>
            <a:r>
              <a:rPr dirty="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Tomorrow 		the following day</a:t>
            </a:r>
          </a:p>
          <a:p>
            <a:pPr indent="0" marL="0">
              <a:buNone/>
            </a:pPr>
            <a:r>
              <a:rPr dirty="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Next week 		the following week</a:t>
            </a:r>
          </a:p>
          <a:p>
            <a:pPr indent="0" marL="0">
              <a:buNone/>
            </a:pPr>
            <a:r>
              <a:rPr dirty="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Here 			there </a:t>
            </a:r>
          </a:p>
          <a:p>
            <a:pPr indent="0" marL="0">
              <a:buNone/>
            </a:pPr>
            <a:r>
              <a:rPr dirty="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Hither 			thither </a:t>
            </a:r>
          </a:p>
          <a:p>
            <a:pPr indent="0" marL="0">
              <a:buNone/>
            </a:pPr>
            <a:r>
              <a:rPr dirty="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This 			that </a:t>
            </a:r>
          </a:p>
          <a:p>
            <a:pPr indent="0" marL="0">
              <a:buNone/>
            </a:pPr>
            <a:r>
              <a:rPr dirty="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Thus 			so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3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n-IN"/>
              <a:t>Indirect speech: Simple Sentences</a:t>
            </a:r>
          </a:p>
        </p:txBody>
      </p:sp>
      <p:sp>
        <p:nvSpPr>
          <p:cNvPr id="104861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5833" lnSpcReduction="10000"/>
          </a:bodyPr>
          <a:p>
            <a:r>
              <a:rPr dirty="0" lang="en-IN" u="sng">
                <a:latin typeface="Times New Roman" panose="02020603050405020304" pitchFamily="18" charset="0"/>
                <a:cs typeface="Times New Roman" panose="02020603050405020304" pitchFamily="18" charset="0"/>
              </a:rPr>
              <a:t>The reporting verb ‘says to / say to / said to’ is changed into ‘tell / tells / told’</a:t>
            </a:r>
          </a:p>
          <a:p>
            <a:r>
              <a:rPr dirty="0" lang="en-IN" u="sng">
                <a:latin typeface="Times New Roman" panose="02020603050405020304" pitchFamily="18" charset="0"/>
                <a:cs typeface="Times New Roman" panose="02020603050405020304" pitchFamily="18" charset="0"/>
              </a:rPr>
              <a:t>Use </a:t>
            </a:r>
            <a:r>
              <a:rPr dirty="0" lang="en-IN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‘that’ </a:t>
            </a:r>
            <a:r>
              <a:rPr dirty="0" lang="en-IN" u="sng">
                <a:latin typeface="Times New Roman" panose="02020603050405020304" pitchFamily="18" charset="0"/>
                <a:cs typeface="Times New Roman" panose="02020603050405020304" pitchFamily="18" charset="0"/>
              </a:rPr>
              <a:t>as a connector in place of inverted commas.</a:t>
            </a:r>
          </a:p>
          <a:p>
            <a:pPr indent="0" marL="0">
              <a:buNone/>
            </a:pPr>
            <a:r>
              <a:rPr dirty="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Exercise:</a:t>
            </a:r>
          </a:p>
          <a:p>
            <a:pPr indent="-457200" marL="457200">
              <a:buAutoNum type="arabicPeriod"/>
            </a:pPr>
            <a:r>
              <a:rPr dirty="0" lang="en-US">
                <a:solidFill>
                  <a:srgbClr val="33414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Sita said, “I had a headache yesterday.”</a:t>
            </a:r>
          </a:p>
          <a:p>
            <a:pPr indent="-457200" marL="457200">
              <a:buAutoNum type="arabicPeriod"/>
            </a:pPr>
            <a:r>
              <a:rPr dirty="0" lang="en-US">
                <a:solidFill>
                  <a:srgbClr val="33414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Ram said to Sita, “</a:t>
            </a:r>
            <a:r>
              <a:rPr b="0" dirty="0" lang="en-US">
                <a:solidFill>
                  <a:srgbClr val="33414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It’s been raining since </a:t>
            </a:r>
            <a:r>
              <a:rPr dirty="0" lang="en-US">
                <a:solidFill>
                  <a:srgbClr val="33414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this afternoon</a:t>
            </a:r>
            <a:r>
              <a:rPr b="0" dirty="0" lang="en-US">
                <a:solidFill>
                  <a:srgbClr val="33414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</a:p>
          <a:p>
            <a:pPr indent="-457200" marL="457200">
              <a:buAutoNum type="arabicPeriod"/>
            </a:pPr>
            <a:r>
              <a:rPr dirty="0" lang="en-US">
                <a:solidFill>
                  <a:srgbClr val="33414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teacher said to students, “The sun rises in the East”.</a:t>
            </a:r>
          </a:p>
          <a:p>
            <a:pPr indent="-457200" marL="457200">
              <a:buAutoNum type="arabicPeriod"/>
            </a:pPr>
            <a:r>
              <a:rPr dirty="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Krishna says, “I need help with my homework today.”</a:t>
            </a:r>
          </a:p>
          <a:p>
            <a:pPr indent="-457200" marL="457200">
              <a:buAutoNum type="arabicPeriod"/>
            </a:pPr>
            <a:r>
              <a:rPr dirty="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Sita said, “I will write a letter to my husband tomorrow.”</a:t>
            </a:r>
          </a:p>
          <a:p>
            <a:pPr indent="-457200" marL="457200">
              <a:buAutoNum type="arabicPeriod"/>
            </a:pPr>
            <a:r>
              <a:rPr dirty="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Hanuman said, “I have taken exercise.”</a:t>
            </a:r>
          </a:p>
          <a:p>
            <a:pPr indent="-457200" marL="457200">
              <a:buAutoNum type="arabicPeriod"/>
            </a:pPr>
            <a:r>
              <a:rPr dirty="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He said, “I have been playing cricket since morning.” </a:t>
            </a:r>
          </a:p>
          <a:p>
            <a:pPr indent="-457200" marL="457200">
              <a:buAutoNum type="arabicPeriod"/>
            </a:pPr>
            <a:r>
              <a:rPr dirty="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The students said, “Good morning, Sir.”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dirty="0" lang="en-IN"/>
              <a:t>Indirect speech: Imperative Sentences</a:t>
            </a:r>
          </a:p>
        </p:txBody>
      </p:sp>
      <p:sp>
        <p:nvSpPr>
          <p:cNvPr id="1048616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5833" lnSpcReduction="20000"/>
          </a:bodyPr>
          <a:p>
            <a:pPr algn="just"/>
            <a:r>
              <a:rPr dirty="0" lang="en-IN" u="sng">
                <a:latin typeface="Times New Roman" panose="02020603050405020304" pitchFamily="18" charset="0"/>
                <a:cs typeface="Times New Roman" panose="02020603050405020304" pitchFamily="18" charset="0"/>
              </a:rPr>
              <a:t>The reporting verb is changed into ‘</a:t>
            </a:r>
            <a:r>
              <a:rPr dirty="0" lang="en-IN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Requested/ Ordered/  Commanded/ Suggested/ Advised/ warned</a:t>
            </a:r>
            <a:r>
              <a:rPr dirty="0" lang="en-IN" u="sng">
                <a:latin typeface="Times New Roman" panose="02020603050405020304" pitchFamily="18" charset="0"/>
                <a:cs typeface="Times New Roman" panose="02020603050405020304" pitchFamily="18" charset="0"/>
              </a:rPr>
              <a:t> etc’ as per the sense.</a:t>
            </a:r>
          </a:p>
          <a:p>
            <a:r>
              <a:rPr dirty="0" lang="en-IN" u="sng">
                <a:latin typeface="Times New Roman" panose="02020603050405020304" pitchFamily="18" charset="0"/>
                <a:cs typeface="Times New Roman" panose="02020603050405020304" pitchFamily="18" charset="0"/>
              </a:rPr>
              <a:t>Use ‘</a:t>
            </a:r>
            <a:r>
              <a:rPr dirty="0" lang="en-IN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to/ not to</a:t>
            </a:r>
            <a:r>
              <a:rPr dirty="0" lang="en-IN" u="sng">
                <a:latin typeface="Times New Roman" panose="02020603050405020304" pitchFamily="18" charset="0"/>
                <a:cs typeface="Times New Roman" panose="02020603050405020304" pitchFamily="18" charset="0"/>
              </a:rPr>
              <a:t>’ as a connector in place of inverted commas.</a:t>
            </a:r>
          </a:p>
          <a:p>
            <a:pPr indent="0" marL="0">
              <a:buNone/>
            </a:pPr>
            <a:r>
              <a:rPr dirty="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Exercise:</a:t>
            </a:r>
          </a:p>
          <a:p>
            <a:pPr indent="-457200" marL="457200">
              <a:buAutoNum type="arabicPeriod"/>
            </a:pPr>
            <a:r>
              <a:rPr dirty="0" lang="en-US">
                <a:solidFill>
                  <a:srgbClr val="33414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Sita said to me, “Please give me a glass of water.”</a:t>
            </a:r>
          </a:p>
          <a:p>
            <a:pPr indent="-457200" marL="457200">
              <a:buAutoNum type="arabicPeriod"/>
            </a:pPr>
            <a:r>
              <a:rPr dirty="0" lang="en-US">
                <a:solidFill>
                  <a:srgbClr val="33414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teacher said to Sita, “</a:t>
            </a:r>
            <a:r>
              <a:rPr b="0" dirty="0" lang="en-US">
                <a:solidFill>
                  <a:srgbClr val="33414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 not waste your time.”</a:t>
            </a:r>
          </a:p>
          <a:p>
            <a:pPr indent="-457200" marL="457200">
              <a:buAutoNum type="arabicPeriod"/>
            </a:pPr>
            <a:r>
              <a:rPr dirty="0" lang="en-US">
                <a:solidFill>
                  <a:srgbClr val="33414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Judge said, “Hang him till death”.</a:t>
            </a:r>
          </a:p>
          <a:p>
            <a:pPr indent="-457200" marL="457200">
              <a:buAutoNum type="arabicPeriod"/>
            </a:pPr>
            <a:r>
              <a:rPr dirty="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Doctor said to him, “Avoid unhealthy food.”</a:t>
            </a:r>
          </a:p>
          <a:p>
            <a:pPr indent="-457200" marL="457200">
              <a:buFont typeface="Arial" pitchFamily="34" charset="0"/>
              <a:buAutoNum type="arabicPeriod"/>
            </a:pPr>
            <a:r>
              <a:rPr dirty="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dirty="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injal</a:t>
            </a:r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said to Rudra," Don’t go there."</a:t>
            </a:r>
          </a:p>
          <a:p>
            <a:pPr indent="-457200" marL="457200">
              <a:buFont typeface="Arial" pitchFamily="34" charset="0"/>
              <a:buAutoNum type="arabicPeriod"/>
            </a:pPr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The master said to his servant," Bring me a glass of water at once.“</a:t>
            </a:r>
          </a:p>
          <a:p>
            <a:pPr indent="-457200" marL="457200">
              <a:buFont typeface="Arial" pitchFamily="34" charset="0"/>
              <a:buAutoNum type="arabicPeriod"/>
            </a:pPr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The policeman yelled to him, “Stop your car”</a:t>
            </a:r>
          </a:p>
          <a:p>
            <a:pPr indent="-457200" marL="457200">
              <a:buFont typeface="Arial" pitchFamily="34" charset="0"/>
              <a:buAutoNum type="arabicPeriod"/>
            </a:pPr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The teacher told him, “Do not roam unnecessarily”.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7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dirty="0" lang="en-IN"/>
              <a:t>Indirect speech: Interrogative Sentences</a:t>
            </a:r>
          </a:p>
        </p:txBody>
      </p:sp>
      <p:sp>
        <p:nvSpPr>
          <p:cNvPr id="104861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9167" lnSpcReduction="10000"/>
          </a:bodyPr>
          <a:p>
            <a:pPr algn="just"/>
            <a:r>
              <a:rPr dirty="0" lang="en-IN" u="sng">
                <a:latin typeface="Times New Roman" panose="02020603050405020304" pitchFamily="18" charset="0"/>
                <a:cs typeface="Times New Roman" panose="02020603050405020304" pitchFamily="18" charset="0"/>
              </a:rPr>
              <a:t>The reporting verb is changed into ‘</a:t>
            </a:r>
            <a:r>
              <a:rPr dirty="0" lang="en-IN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ask(ed)/ </a:t>
            </a:r>
            <a:r>
              <a:rPr dirty="0" lang="en-IN" err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inquir</a:t>
            </a:r>
            <a:r>
              <a:rPr dirty="0" lang="en-IN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(ed). </a:t>
            </a:r>
          </a:p>
          <a:p>
            <a:pPr algn="just"/>
            <a:r>
              <a:rPr dirty="0" lang="en-IN" u="sng">
                <a:latin typeface="Times New Roman" panose="02020603050405020304" pitchFamily="18" charset="0"/>
                <a:cs typeface="Times New Roman" panose="02020603050405020304" pitchFamily="18" charset="0"/>
              </a:rPr>
              <a:t>Use ‘</a:t>
            </a:r>
            <a:r>
              <a:rPr dirty="0" lang="en-IN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if/ whether</a:t>
            </a:r>
            <a:r>
              <a:rPr dirty="0" lang="en-IN" u="sng">
                <a:latin typeface="Times New Roman" panose="02020603050405020304" pitchFamily="18" charset="0"/>
                <a:cs typeface="Times New Roman" panose="02020603050405020304" pitchFamily="18" charset="0"/>
              </a:rPr>
              <a:t>’ in yes/ no type questions and </a:t>
            </a:r>
            <a:r>
              <a:rPr dirty="0" lang="en-IN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dirty="0" lang="en-IN" err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</a:t>
            </a:r>
            <a:r>
              <a:rPr dirty="0" lang="en-IN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word</a:t>
            </a:r>
            <a:r>
              <a:rPr dirty="0" lang="en-IN" u="sng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dirty="0" lang="en-IN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lang="en-IN" err="1" u="sng">
                <a:latin typeface="Times New Roman" panose="02020603050405020304" pitchFamily="18" charset="0"/>
                <a:cs typeface="Times New Roman" panose="02020603050405020304" pitchFamily="18" charset="0"/>
              </a:rPr>
              <a:t>wh</a:t>
            </a:r>
            <a:r>
              <a:rPr dirty="0" lang="en-IN" u="sng">
                <a:latin typeface="Times New Roman" panose="02020603050405020304" pitchFamily="18" charset="0"/>
                <a:cs typeface="Times New Roman" panose="02020603050405020304" pitchFamily="18" charset="0"/>
              </a:rPr>
              <a:t>-questions</a:t>
            </a:r>
          </a:p>
          <a:p>
            <a:pPr algn="just"/>
            <a:r>
              <a:rPr dirty="0" lang="en-IN" u="sng">
                <a:latin typeface="Times New Roman" panose="02020603050405020304" pitchFamily="18" charset="0"/>
                <a:cs typeface="Times New Roman" panose="02020603050405020304" pitchFamily="18" charset="0"/>
              </a:rPr>
              <a:t>The question is changed into simple/ assertive form.</a:t>
            </a:r>
          </a:p>
          <a:p>
            <a:pPr algn="just"/>
            <a:r>
              <a:rPr dirty="0" lang="en-IN" u="sng">
                <a:latin typeface="Times New Roman" panose="02020603050405020304" pitchFamily="18" charset="0"/>
                <a:cs typeface="Times New Roman" panose="02020603050405020304" pitchFamily="18" charset="0"/>
              </a:rPr>
              <a:t>Question mark is removed</a:t>
            </a:r>
          </a:p>
          <a:p>
            <a:pPr indent="0" marL="0">
              <a:buNone/>
            </a:pPr>
            <a:r>
              <a:rPr dirty="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Exercise:</a:t>
            </a:r>
          </a:p>
          <a:p>
            <a:pPr algn="just" indent="-457200" marL="457200">
              <a:buAutoNum type="arabicPeriod"/>
            </a:pPr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Raja said to Mohan, “Are you going home today?” </a:t>
            </a:r>
          </a:p>
          <a:p>
            <a:pPr algn="just" indent="-457200" marL="457200">
              <a:buAutoNum type="arabicPeriod"/>
            </a:pPr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“Will you have dinner with me or not?” asked Shankar. </a:t>
            </a:r>
          </a:p>
          <a:p>
            <a:pPr algn="just" indent="-457200" marL="457200">
              <a:buAutoNum type="arabicPeriod"/>
            </a:pPr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The teacher said, “Students, is there any more question to ask in this chapter?”</a:t>
            </a:r>
            <a:endParaRPr dirty="0" lang="en-IN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indent="-457200" marL="457200">
              <a:buFont typeface="Arial" pitchFamily="34" charset="0"/>
              <a:buAutoNum type="arabicPeriod"/>
            </a:pPr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“Mother, won’t I go to school today?” said Arvind.</a:t>
            </a:r>
          </a:p>
          <a:p>
            <a:pPr algn="just" indent="-457200" marL="457200">
              <a:buFont typeface="Arial" pitchFamily="34" charset="0"/>
              <a:buAutoNum type="arabicPeriod"/>
            </a:pPr>
            <a:r>
              <a:rPr dirty="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Sima</a:t>
            </a:r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said to Meena, “Could you solve the question yesterday?”</a:t>
            </a:r>
          </a:p>
          <a:p>
            <a:pPr algn="just" indent="-457200" marL="457200">
              <a:buFont typeface="Arial" pitchFamily="34" charset="0"/>
              <a:buAutoNum type="arabicPeriod"/>
            </a:pPr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They inquired, “Haven’t you helped him out of the way?”</a:t>
            </a:r>
          </a:p>
          <a:p>
            <a:pPr algn="just" indent="-457200" marL="457200">
              <a:buFont typeface="Arial" pitchFamily="34" charset="0"/>
              <a:buAutoNum type="arabicPeriod"/>
            </a:pPr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“Did none of you complete the project?” the teacher wondered.</a:t>
            </a:r>
          </a:p>
          <a:p>
            <a:pPr algn="just" indent="-457200" marL="457200">
              <a:buFont typeface="Arial" pitchFamily="34" charset="0"/>
              <a:buAutoNum type="arabicPeriod"/>
            </a:pPr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“Doesn’t he like to help me in this matter now?” asked my friend.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n-US" err="1"/>
              <a:t>Wh</a:t>
            </a:r>
            <a:r>
              <a:rPr lang="en-US"/>
              <a:t>- Questions.</a:t>
            </a:r>
            <a:endParaRPr lang="en-IN"/>
          </a:p>
        </p:txBody>
      </p:sp>
      <p:sp>
        <p:nvSpPr>
          <p:cNvPr id="1048620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“What is your name?’ asked </a:t>
            </a:r>
            <a:r>
              <a:rPr dirty="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Jatin</a:t>
            </a:r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‘When will the game begin?’ asked Prateek. </a:t>
            </a:r>
          </a:p>
          <a:p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Mandira asked Tanya, “Which player is your </a:t>
            </a:r>
            <a:r>
              <a:rPr dirty="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favourite</a:t>
            </a:r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?’ </a:t>
            </a:r>
          </a:p>
          <a:p>
            <a:r>
              <a:rPr dirty="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Birju</a:t>
            </a:r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asked, “Why did you not bring your dictionary today?’ </a:t>
            </a:r>
          </a:p>
          <a:p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The new student asked where the Principal’s office was located. </a:t>
            </a:r>
          </a:p>
          <a:p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The balloon man asked how many balloons we wanted. </a:t>
            </a:r>
          </a:p>
          <a:p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‘How far is the nearest petrol pump?’ said the stranger. </a:t>
            </a:r>
          </a:p>
          <a:p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‘Where have you kept my bag?’ asked Mother. </a:t>
            </a:r>
            <a:endParaRPr dirty="0" lang="en-I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1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dirty="0" lang="en-IN"/>
              <a:t>Indirect speech: Exclamatory Sentences</a:t>
            </a:r>
          </a:p>
        </p:txBody>
      </p:sp>
      <p:sp>
        <p:nvSpPr>
          <p:cNvPr id="104862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7500" lnSpcReduction="20000"/>
          </a:bodyPr>
          <a:p>
            <a:pPr algn="just"/>
            <a:r>
              <a:rPr dirty="0" lang="en-IN" u="sng">
                <a:latin typeface="Times New Roman" panose="02020603050405020304" pitchFamily="18" charset="0"/>
                <a:cs typeface="Times New Roman" panose="02020603050405020304" pitchFamily="18" charset="0"/>
              </a:rPr>
              <a:t>The reporting verb is changed into ‘</a:t>
            </a:r>
            <a:r>
              <a:rPr dirty="0" lang="en-IN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Exclaimed’ according to expressions such as with joy, with sorrow, with wonder, with surprise etc.. </a:t>
            </a:r>
          </a:p>
          <a:p>
            <a:pPr algn="just"/>
            <a:r>
              <a:rPr dirty="0" lang="en-IN" u="sng">
                <a:latin typeface="Times New Roman" panose="02020603050405020304" pitchFamily="18" charset="0"/>
                <a:cs typeface="Times New Roman" panose="02020603050405020304" pitchFamily="18" charset="0"/>
              </a:rPr>
              <a:t>Use ‘</a:t>
            </a:r>
            <a:r>
              <a:rPr dirty="0" lang="en-IN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dirty="0" lang="en-IN" u="sng">
                <a:latin typeface="Times New Roman" panose="02020603050405020304" pitchFamily="18" charset="0"/>
                <a:cs typeface="Times New Roman" panose="02020603050405020304" pitchFamily="18" charset="0"/>
              </a:rPr>
              <a:t>’ in place of inverted commas.</a:t>
            </a:r>
          </a:p>
          <a:p>
            <a:pPr algn="just"/>
            <a:r>
              <a:rPr dirty="0" lang="en-IN" u="sng">
                <a:latin typeface="Times New Roman" panose="02020603050405020304" pitchFamily="18" charset="0"/>
                <a:cs typeface="Times New Roman" panose="02020603050405020304" pitchFamily="18" charset="0"/>
              </a:rPr>
              <a:t>The sentence is reordered if needed (S+V+O).</a:t>
            </a:r>
          </a:p>
          <a:p>
            <a:pPr algn="just"/>
            <a:r>
              <a:rPr dirty="0" lang="en-IN" u="sng">
                <a:latin typeface="Times New Roman" panose="02020603050405020304" pitchFamily="18" charset="0"/>
                <a:cs typeface="Times New Roman" panose="02020603050405020304" pitchFamily="18" charset="0"/>
              </a:rPr>
              <a:t>Exclamatory mark is removed</a:t>
            </a:r>
          </a:p>
          <a:p>
            <a:pPr indent="0" marL="0">
              <a:buNone/>
            </a:pPr>
            <a:r>
              <a:rPr dirty="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Exercise:</a:t>
            </a:r>
          </a:p>
          <a:p>
            <a:pPr algn="just" indent="-457200" marL="457200">
              <a:buAutoNum type="arabicPeriod"/>
            </a:pPr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They said, “Hurrah! We won the game.”</a:t>
            </a:r>
          </a:p>
          <a:p>
            <a:pPr algn="just" indent="-457200" marL="457200">
              <a:buAutoNum type="arabicPeriod"/>
            </a:pPr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She Said, “Alas! I have lost my purse.”</a:t>
            </a:r>
          </a:p>
          <a:p>
            <a:pPr algn="just" indent="-457200" marL="457200">
              <a:buAutoNum type="arabicPeriod"/>
            </a:pPr>
            <a:r>
              <a:rPr dirty="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Rani Said, “Wow! What a beautiful flower it is.”</a:t>
            </a:r>
          </a:p>
          <a:p>
            <a:pPr algn="just" indent="-457200" marL="457200">
              <a:buFont typeface="Arial" pitchFamily="34" charset="0"/>
              <a:buAutoNum type="arabicPeriod"/>
            </a:pPr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Krishna said to Radha, “How intelligent you are!”</a:t>
            </a:r>
          </a:p>
          <a:p>
            <a:pPr algn="just" indent="-457200" marL="457200">
              <a:buFont typeface="Arial" pitchFamily="34" charset="0"/>
              <a:buAutoNum type="arabicPeriod"/>
            </a:pPr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The boy said, “How beautiful the rainbow is!”</a:t>
            </a:r>
          </a:p>
          <a:p>
            <a:pPr algn="just" indent="-457200" marL="457200">
              <a:buFont typeface="Arial" pitchFamily="34" charset="0"/>
              <a:buAutoNum type="arabicPeriod"/>
            </a:pPr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Meena said, “How difficult the problem is!”</a:t>
            </a:r>
          </a:p>
          <a:p>
            <a:pPr algn="just" indent="-457200" marL="457200">
              <a:buFont typeface="Arial" pitchFamily="34" charset="0"/>
              <a:buAutoNum type="arabicPeriod"/>
            </a:pPr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The students said to the teacher, “Good morning, Teacher!”</a:t>
            </a:r>
          </a:p>
          <a:p>
            <a:pPr algn="just" indent="-457200" marL="457200">
              <a:buFont typeface="Arial" pitchFamily="34" charset="0"/>
              <a:buAutoNum type="arabicPeriod"/>
            </a:pPr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“How glad I am,” Radha said, “to meet my friend Krishna”</a:t>
            </a:r>
          </a:p>
          <a:p>
            <a:pPr algn="just" indent="-457200" marL="457200">
              <a:buFont typeface="Arial" pitchFamily="34" charset="0"/>
              <a:buAutoNum type="arabicPeriod"/>
            </a:pPr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Vidya said to </a:t>
            </a:r>
            <a:r>
              <a:rPr dirty="0" lang="en-US" err="1">
                <a:latin typeface="Times New Roman" panose="02020603050405020304" pitchFamily="18" charset="0"/>
                <a:cs typeface="Times New Roman" panose="02020603050405020304" pitchFamily="18" charset="0"/>
              </a:rPr>
              <a:t>Harshil</a:t>
            </a:r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, “Good luck for your exam!”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6" name="TextBox 3"/>
          <p:cNvSpPr txBox="1"/>
          <p:nvPr/>
        </p:nvSpPr>
        <p:spPr>
          <a:xfrm>
            <a:off x="1459685" y="1960008"/>
            <a:ext cx="6787436" cy="1569660"/>
          </a:xfrm>
          <a:prstGeom prst="rect"/>
          <a:noFill/>
        </p:spPr>
        <p:txBody>
          <a:bodyPr rtlCol="0" wrap="none">
            <a:spAutoFit/>
          </a:bodyPr>
          <a:p>
            <a:r>
              <a:rPr dirty="0" sz="9600" lang="en-IN">
                <a:solidFill>
                  <a:srgbClr val="FF0000"/>
                </a:solidFill>
                <a:latin typeface="Algerian" panose="04020705040A02060702" pitchFamily="82" charset="0"/>
              </a:rPr>
              <a:t>Thank You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5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n-IN"/>
              <a:t>Introduction: </a:t>
            </a:r>
          </a:p>
        </p:txBody>
      </p:sp>
      <p:sp>
        <p:nvSpPr>
          <p:cNvPr id="1048596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indent="0" marL="0">
              <a:buNone/>
            </a:pPr>
            <a:r>
              <a:rPr b="1" dirty="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Narration / Speech: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dirty="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he act of reporting the words of a speaker.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There are basically 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two ways </a:t>
            </a:r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in which the words of the speaker can be conveyed:</a:t>
            </a:r>
          </a:p>
          <a:p>
            <a:pPr algn="just" indent="0" marL="0">
              <a:buNone/>
            </a:pPr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	1. Direct Speech</a:t>
            </a:r>
          </a:p>
          <a:p>
            <a:pPr algn="just" indent="0" marL="0">
              <a:buNone/>
            </a:pPr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	2. Indirect Speech</a:t>
            </a:r>
          </a:p>
          <a:p>
            <a:pPr algn="just" indent="0" marL="0">
              <a:buNone/>
            </a:pPr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For example:</a:t>
            </a:r>
          </a:p>
          <a:p>
            <a:pPr algn="just" indent="0" marL="0">
              <a:buNone/>
            </a:pPr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1. He said, “I work in a factory.” 		</a:t>
            </a:r>
            <a:r>
              <a:rPr dirty="0" sz="22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(Direct Speech)</a:t>
            </a:r>
          </a:p>
          <a:p>
            <a:pPr algn="just" indent="0" marL="0">
              <a:buNone/>
            </a:pPr>
            <a:r>
              <a:rPr dirty="0" sz="22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2. He said that he worked in a factory.		(Indirect Speech)</a:t>
            </a:r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indent="0" marL="0">
              <a:buNone/>
            </a:pPr>
            <a:endParaRPr dirty="0" lang="en-I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n-IN"/>
              <a:t>Direct Speech</a:t>
            </a:r>
          </a:p>
        </p:txBody>
      </p:sp>
      <p:sp>
        <p:nvSpPr>
          <p:cNvPr id="1048598" name="Content Placeholder 2"/>
          <p:cNvSpPr>
            <a:spLocks noGrp="1"/>
          </p:cNvSpPr>
          <p:nvPr>
            <p:ph idx="1"/>
          </p:nvPr>
        </p:nvSpPr>
        <p:spPr>
          <a:xfrm>
            <a:off x="461394" y="1616978"/>
            <a:ext cx="8229600" cy="4876800"/>
          </a:xfrm>
        </p:spPr>
        <p:txBody>
          <a:bodyPr/>
          <a:p>
            <a:r>
              <a:rPr dirty="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The reporting of the words of the speaker without making any changes to.</a:t>
            </a:r>
          </a:p>
          <a:p>
            <a:r>
              <a:rPr dirty="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It is shown in double quotation marks / inverted comma.</a:t>
            </a:r>
          </a:p>
          <a:p>
            <a:r>
              <a:rPr dirty="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The reporting verb is separated by a comma.</a:t>
            </a:r>
          </a:p>
          <a:p>
            <a:r>
              <a:rPr dirty="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The first word inside the quotation marks begins with a capital letter.</a:t>
            </a:r>
          </a:p>
          <a:p>
            <a:pPr indent="0" marL="0">
              <a:buNone/>
            </a:pPr>
            <a:r>
              <a:rPr dirty="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For example:				inverted comma/ Quotation They 		said, 		“We love our country.”</a:t>
            </a:r>
          </a:p>
          <a:p>
            <a:pPr indent="0" marL="0">
              <a:buNone/>
            </a:pPr>
            <a:r>
              <a:rPr b="1" dirty="0" sz="2000" lang="en-IN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Speaker		Reporting	comma 		</a:t>
            </a:r>
          </a:p>
          <a:p>
            <a:pPr indent="0" marL="0">
              <a:buNone/>
            </a:pPr>
            <a:r>
              <a:rPr b="1" dirty="0" sz="2000" lang="en-IN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Verb</a:t>
            </a:r>
          </a:p>
        </p:txBody>
      </p:sp>
      <p:cxnSp>
        <p:nvCxnSpPr>
          <p:cNvPr id="3145729" name="Straight Arrow Connector 4"/>
          <p:cNvCxnSpPr>
            <a:cxnSpLocks/>
          </p:cNvCxnSpPr>
          <p:nvPr/>
        </p:nvCxnSpPr>
        <p:spPr>
          <a:xfrm>
            <a:off x="3045204" y="4890782"/>
            <a:ext cx="1149291" cy="251669"/>
          </a:xfrm>
          <a:prstGeom prst="straightConnector1"/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30" name="Straight Arrow Connector 5"/>
          <p:cNvCxnSpPr>
            <a:cxnSpLocks/>
          </p:cNvCxnSpPr>
          <p:nvPr/>
        </p:nvCxnSpPr>
        <p:spPr>
          <a:xfrm flipH="1">
            <a:off x="4286774" y="4362275"/>
            <a:ext cx="771787" cy="268448"/>
          </a:xfrm>
          <a:prstGeom prst="straightConnector1"/>
          <a:ln>
            <a:solidFill>
              <a:schemeClr val="tx2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145731" name="Straight Arrow Connector 9"/>
          <p:cNvCxnSpPr>
            <a:cxnSpLocks/>
          </p:cNvCxnSpPr>
          <p:nvPr/>
        </p:nvCxnSpPr>
        <p:spPr>
          <a:xfrm>
            <a:off x="6258187" y="4479721"/>
            <a:ext cx="662730" cy="201336"/>
          </a:xfrm>
          <a:prstGeom prst="straightConnector1"/>
          <a:ln>
            <a:solidFill>
              <a:schemeClr val="tx2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9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n-IN"/>
              <a:t>Indirect Speech</a:t>
            </a:r>
          </a:p>
        </p:txBody>
      </p:sp>
      <p:sp>
        <p:nvSpPr>
          <p:cNvPr id="1048600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rPr dirty="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The act of reporting the words of the speaker by making necessary changes.</a:t>
            </a:r>
          </a:p>
          <a:p>
            <a:r>
              <a:rPr dirty="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Changes are made in the original words of the person.</a:t>
            </a:r>
          </a:p>
          <a:p>
            <a:r>
              <a:rPr dirty="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The comma and inverted commas are removed.</a:t>
            </a:r>
          </a:p>
          <a:p>
            <a:r>
              <a:rPr dirty="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The connector such as that, if, whether, how, why etc is used in place of inverted comma.</a:t>
            </a:r>
          </a:p>
          <a:p>
            <a:r>
              <a:rPr dirty="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Necessary changes are made in person, verb forms, time, place and expressions.</a:t>
            </a:r>
          </a:p>
          <a:p>
            <a:pPr indent="0" marL="0">
              <a:buNone/>
            </a:pPr>
            <a:r>
              <a:rPr dirty="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For example:</a:t>
            </a:r>
          </a:p>
          <a:p>
            <a:pPr indent="0" marL="0">
              <a:buNone/>
            </a:pPr>
            <a:r>
              <a:rPr dirty="0" sz="200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They 	said 		</a:t>
            </a:r>
            <a:r>
              <a:rPr dirty="0" sz="2000" lang="en-IN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dirty="0" sz="200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 		</a:t>
            </a:r>
            <a:r>
              <a:rPr dirty="0" sz="2000" lang="en-IN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</a:t>
            </a:r>
            <a:r>
              <a:rPr dirty="0" sz="2000" lang="en-IN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loved</a:t>
            </a:r>
            <a:r>
              <a:rPr dirty="0" sz="200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dirty="0" sz="2000" lang="en-IN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dirty="0" sz="200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 country.</a:t>
            </a:r>
          </a:p>
          <a:p>
            <a:pPr indent="0" marL="0">
              <a:buNone/>
            </a:pPr>
            <a:r>
              <a:rPr b="1" dirty="0" sz="190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Speaker</a:t>
            </a:r>
            <a:r>
              <a:rPr dirty="0" sz="190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b="1" dirty="0" sz="190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Reporting	Connector/	Indirect speech</a:t>
            </a:r>
          </a:p>
          <a:p>
            <a:pPr indent="0" marL="0">
              <a:buNone/>
            </a:pPr>
            <a:r>
              <a:rPr b="1" dirty="0" sz="190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	Verb		Conjunction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n-IN"/>
              <a:t>Change in Pronoun</a:t>
            </a:r>
          </a:p>
        </p:txBody>
      </p:sp>
      <p:sp>
        <p:nvSpPr>
          <p:cNvPr id="1048602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dirty="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First person pronouns (I, We etc) are changed according to the subject of the reporting verb.</a:t>
            </a:r>
          </a:p>
          <a:p>
            <a:r>
              <a:rPr dirty="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Second person pronoun (You, your etc) are changed according to the object of the Reporting Verb.</a:t>
            </a:r>
          </a:p>
          <a:p>
            <a:r>
              <a:rPr dirty="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Third person pronouns (He, she, it etc) remain unchanged.</a:t>
            </a:r>
          </a:p>
          <a:p>
            <a:r>
              <a:rPr dirty="0" lang="en-IN">
                <a:latin typeface="Times New Roman" panose="02020603050405020304" pitchFamily="18" charset="0"/>
                <a:cs typeface="Times New Roman" panose="02020603050405020304" pitchFamily="18" charset="0"/>
              </a:rPr>
              <a:t>If Object of the Reporting Verb is absent, first person pronouns are changed to third person.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3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n-IN"/>
              <a:t>Change in Tense: Present Tense</a:t>
            </a:r>
          </a:p>
        </p:txBody>
      </p:sp>
      <p:graphicFrame>
        <p:nvGraphicFramePr>
          <p:cNvPr id="4194304" name="Table 4"/>
          <p:cNvGraphicFramePr>
            <a:graphicFrameLocks noGrp="1"/>
          </p:cNvGraphicFramePr>
          <p:nvPr>
            <p:ph idx="1"/>
          </p:nvPr>
        </p:nvGraphicFramePr>
        <p:xfrm>
          <a:off x="457199" y="2313265"/>
          <a:ext cx="8309294" cy="3788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54647"/>
                <a:gridCol w="4154647"/>
              </a:tblGrid>
              <a:tr h="643210">
                <a:tc>
                  <a:txBody>
                    <a:bodyPr/>
                    <a:p>
                      <a:r>
                        <a:rPr dirty="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Direct Speech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 dirty="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Indirect Speech</a:t>
                      </a:r>
                    </a:p>
                  </a:txBody>
                </a:tc>
              </a:tr>
              <a:tr h="944242">
                <a:tc>
                  <a:txBody>
                    <a:bodyPr/>
                    <a:p>
                      <a:r>
                        <a:rPr dirty="0" lang="en-IN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Simple Present</a:t>
                      </a:r>
                    </a:p>
                    <a:p>
                      <a:r>
                        <a:rPr dirty="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 said, “I </a:t>
                      </a:r>
                      <a:r>
                        <a:rPr dirty="0" lang="en-IN" u="sng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 </a:t>
                      </a:r>
                      <a:r>
                        <a:rPr dirty="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not like computers.”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 dirty="0" lang="en-IN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Simple Past</a:t>
                      </a:r>
                    </a:p>
                    <a:p>
                      <a:r>
                        <a:rPr dirty="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 said that he </a:t>
                      </a:r>
                      <a:r>
                        <a:rPr dirty="0" lang="en-IN" u="sng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did</a:t>
                      </a:r>
                      <a:r>
                        <a:rPr dirty="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not like computers.</a:t>
                      </a:r>
                    </a:p>
                  </a:txBody>
                </a:tc>
              </a:tr>
              <a:tr h="643210">
                <a:tc>
                  <a:txBody>
                    <a:bodyPr/>
                    <a:p>
                      <a:r>
                        <a:rPr dirty="0" lang="en-IN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Present Continuous</a:t>
                      </a:r>
                    </a:p>
                    <a:p>
                      <a:r>
                        <a:rPr dirty="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She said, “It </a:t>
                      </a:r>
                      <a:r>
                        <a:rPr dirty="0" lang="en-IN" u="sng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 raining</a:t>
                      </a:r>
                      <a:r>
                        <a:rPr dirty="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.”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 dirty="0" lang="en-IN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Past Continuous</a:t>
                      </a:r>
                    </a:p>
                    <a:p>
                      <a:r>
                        <a:rPr dirty="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She said that it </a:t>
                      </a:r>
                      <a:r>
                        <a:rPr dirty="0" lang="en-IN" u="sng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was raining</a:t>
                      </a:r>
                      <a:r>
                        <a:rPr dirty="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</a:tc>
              </a:tr>
              <a:tr h="643210">
                <a:tc>
                  <a:txBody>
                    <a:bodyPr/>
                    <a:p>
                      <a:r>
                        <a:rPr dirty="0" lang="en-IN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Present Perfect</a:t>
                      </a:r>
                    </a:p>
                    <a:p>
                      <a:r>
                        <a:rPr dirty="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 said, “He </a:t>
                      </a:r>
                      <a:r>
                        <a:rPr dirty="0" lang="en-IN" u="sng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has done </a:t>
                      </a:r>
                      <a:r>
                        <a:rPr dirty="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it.”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 dirty="0" lang="en-IN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Past Perfect</a:t>
                      </a:r>
                    </a:p>
                    <a:p>
                      <a:r>
                        <a:rPr dirty="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 said that he </a:t>
                      </a:r>
                      <a:r>
                        <a:rPr dirty="0" lang="en-IN" u="sng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had done </a:t>
                      </a:r>
                      <a:r>
                        <a:rPr dirty="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it.</a:t>
                      </a:r>
                    </a:p>
                  </a:txBody>
                </a:tc>
              </a:tr>
              <a:tr h="643210">
                <a:tc>
                  <a:txBody>
                    <a:bodyPr/>
                    <a:p>
                      <a:r>
                        <a:rPr dirty="0" lang="en-IN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Present Perfect Continuous</a:t>
                      </a:r>
                    </a:p>
                    <a:p>
                      <a:r>
                        <a:rPr dirty="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Radha said, “It </a:t>
                      </a:r>
                      <a:r>
                        <a:rPr dirty="0" lang="en-IN" u="sng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has been raining </a:t>
                      </a:r>
                      <a:r>
                        <a:rPr dirty="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 three hours.”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 dirty="0" lang="en-IN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Past Perfect Continuous</a:t>
                      </a:r>
                    </a:p>
                    <a:p>
                      <a:r>
                        <a:rPr dirty="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Radha said that it </a:t>
                      </a:r>
                      <a:r>
                        <a:rPr dirty="0" lang="en-IN" u="sng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had been raining </a:t>
                      </a:r>
                      <a:r>
                        <a:rPr dirty="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 three hours</a:t>
                      </a:r>
                    </a:p>
                  </a:txBody>
                </a:tc>
              </a:tr>
            </a:tbl>
          </a:graphicData>
        </a:graphic>
      </p:graphicFrame>
      <p:sp>
        <p:nvSpPr>
          <p:cNvPr id="1048604" name="TextBox 4"/>
          <p:cNvSpPr txBox="1"/>
          <p:nvPr/>
        </p:nvSpPr>
        <p:spPr>
          <a:xfrm>
            <a:off x="457200" y="1778466"/>
            <a:ext cx="8229600" cy="369332"/>
          </a:xfrm>
          <a:prstGeom prst="rect"/>
          <a:noFill/>
        </p:spPr>
        <p:txBody>
          <a:bodyPr rtlCol="0" wrap="square">
            <a:spAutoFit/>
          </a:bodyPr>
          <a:p>
            <a:r>
              <a:rPr dirty="0" lang="en-IN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** If the Reporting verb is in Past, the following changes take place</a:t>
            </a:r>
            <a:r>
              <a:rPr dirty="0" lang="en-IN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5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n-IN"/>
              <a:t>Change in Tense: Past Tense</a:t>
            </a:r>
          </a:p>
        </p:txBody>
      </p:sp>
      <p:graphicFrame>
        <p:nvGraphicFramePr>
          <p:cNvPr id="4194305" name="Table 4"/>
          <p:cNvGraphicFramePr>
            <a:graphicFrameLocks noGrp="1"/>
          </p:cNvGraphicFramePr>
          <p:nvPr>
            <p:ph idx="1"/>
          </p:nvPr>
        </p:nvGraphicFramePr>
        <p:xfrm>
          <a:off x="457200" y="2313265"/>
          <a:ext cx="8057626" cy="3091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8813"/>
                <a:gridCol w="4028813"/>
              </a:tblGrid>
              <a:tr h="622882">
                <a:tc>
                  <a:txBody>
                    <a:bodyPr/>
                    <a:p>
                      <a:r>
                        <a:rPr dirty="0" lang="en-IN"/>
                        <a:t>Direct Speech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 dirty="0" lang="en-IN"/>
                        <a:t>Indirect Speech</a:t>
                      </a:r>
                    </a:p>
                  </a:txBody>
                </a:tc>
              </a:tr>
              <a:tr h="622882">
                <a:tc>
                  <a:txBody>
                    <a:bodyPr/>
                    <a:p>
                      <a:r>
                        <a:rPr dirty="0" lang="en-IN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Simple Past</a:t>
                      </a:r>
                    </a:p>
                    <a:p>
                      <a:r>
                        <a:rPr dirty="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My teacher said to me, “you answered correctly.”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 dirty="0" lang="en-IN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Past Perfect</a:t>
                      </a:r>
                    </a:p>
                    <a:p>
                      <a:r>
                        <a:rPr dirty="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My teacher told me that I had answered correctly. </a:t>
                      </a:r>
                    </a:p>
                  </a:txBody>
                </a:tc>
              </a:tr>
              <a:tr h="622882">
                <a:tc>
                  <a:txBody>
                    <a:bodyPr/>
                    <a:p>
                      <a:r>
                        <a:rPr dirty="0" lang="en-IN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Past Continuous</a:t>
                      </a:r>
                    </a:p>
                    <a:p>
                      <a:r>
                        <a:rPr dirty="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They said, “We were enjoying the weather”.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 dirty="0" lang="en-IN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Past Perfect Continuous</a:t>
                      </a:r>
                    </a:p>
                    <a:p>
                      <a:r>
                        <a:rPr dirty="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They said that they had been enjoying the weather.</a:t>
                      </a:r>
                    </a:p>
                  </a:txBody>
                </a:tc>
              </a:tr>
              <a:tr h="622882">
                <a:tc>
                  <a:txBody>
                    <a:bodyPr/>
                    <a:p>
                      <a:r>
                        <a:rPr dirty="0" lang="en-IN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Past Perfect</a:t>
                      </a:r>
                    </a:p>
                    <a:p>
                      <a:r>
                        <a:rPr dirty="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 said, “I had started a business.”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 dirty="0" lang="en-IN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Past Perfect</a:t>
                      </a:r>
                    </a:p>
                    <a:p>
                      <a:r>
                        <a:rPr dirty="0" lang="en-IN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 said that he had started a business. </a:t>
                      </a:r>
                    </a:p>
                  </a:txBody>
                </a:tc>
              </a:tr>
            </a:tbl>
          </a:graphicData>
        </a:graphic>
      </p:graphicFrame>
      <p:sp>
        <p:nvSpPr>
          <p:cNvPr id="1048606" name="TextBox 4"/>
          <p:cNvSpPr txBox="1"/>
          <p:nvPr/>
        </p:nvSpPr>
        <p:spPr>
          <a:xfrm>
            <a:off x="457200" y="1778466"/>
            <a:ext cx="8229600" cy="369332"/>
          </a:xfrm>
          <a:prstGeom prst="rect"/>
          <a:noFill/>
        </p:spPr>
        <p:txBody>
          <a:bodyPr rtlCol="0" wrap="square">
            <a:spAutoFit/>
          </a:bodyPr>
          <a:p>
            <a:r>
              <a:rPr dirty="0" lang="en-IN">
                <a:solidFill>
                  <a:srgbClr val="FF0000"/>
                </a:solidFill>
              </a:rPr>
              <a:t>If the Reporting verb is in Past, the following changes take place.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7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n-IN"/>
              <a:t>Change in Tense: Future Tense</a:t>
            </a:r>
          </a:p>
        </p:txBody>
      </p:sp>
      <p:graphicFrame>
        <p:nvGraphicFramePr>
          <p:cNvPr id="4194306" name="Table 4"/>
          <p:cNvGraphicFramePr>
            <a:graphicFrameLocks noGrp="1"/>
          </p:cNvGraphicFramePr>
          <p:nvPr>
            <p:ph idx="1"/>
          </p:nvPr>
        </p:nvGraphicFramePr>
        <p:xfrm>
          <a:off x="457200" y="2313265"/>
          <a:ext cx="8057626" cy="25431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8813"/>
                <a:gridCol w="4028813"/>
              </a:tblGrid>
              <a:tr h="622882">
                <a:tc>
                  <a:txBody>
                    <a:bodyPr/>
                    <a:p>
                      <a:r>
                        <a:rPr dirty="0" lang="en-IN"/>
                        <a:t>Direct Speech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 dirty="0" lang="en-IN"/>
                        <a:t>Indirect Speech</a:t>
                      </a:r>
                    </a:p>
                  </a:txBody>
                </a:tc>
              </a:tr>
              <a:tr h="622882">
                <a:tc>
                  <a:txBody>
                    <a:bodyPr/>
                    <a:p>
                      <a:r>
                        <a:rPr dirty="0" lang="en-IN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Simple future </a:t>
                      </a:r>
                    </a:p>
                    <a:p>
                      <a:r>
                        <a:rPr dirty="0" lang="en-IN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 said, “I will study the book”.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 dirty="0" lang="en-IN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Would / Should</a:t>
                      </a:r>
                    </a:p>
                    <a:p>
                      <a:r>
                        <a:rPr dirty="0" lang="en-IN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 said that he would study the book.</a:t>
                      </a:r>
                    </a:p>
                  </a:txBody>
                </a:tc>
              </a:tr>
              <a:tr h="622882">
                <a:tc>
                  <a:txBody>
                    <a:bodyPr/>
                    <a:p>
                      <a:r>
                        <a:rPr dirty="0" lang="en-IN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Future Continuous (will/ Shall be + Ving)</a:t>
                      </a:r>
                    </a:p>
                    <a:p>
                      <a:r>
                        <a:rPr dirty="0" lang="en-IN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 said, “ I will be waiting for you”.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 dirty="0" lang="en-IN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Would be + Ving</a:t>
                      </a:r>
                    </a:p>
                    <a:p>
                      <a:r>
                        <a:rPr dirty="0" lang="en-IN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 said that he would be waiting for him</a:t>
                      </a:r>
                    </a:p>
                  </a:txBody>
                </a:tc>
              </a:tr>
              <a:tr h="622882">
                <a:tc>
                  <a:txBody>
                    <a:bodyPr/>
                    <a:p>
                      <a:r>
                        <a:rPr dirty="0" lang="en-IN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Future Perfect (Will/ Shall have + Ven)</a:t>
                      </a:r>
                    </a:p>
                    <a:p>
                      <a:r>
                        <a:rPr dirty="0" lang="en-IN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Shreya said, “I will have gone”.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 dirty="0" lang="en-IN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Would have + Ven</a:t>
                      </a:r>
                    </a:p>
                    <a:p>
                      <a:r>
                        <a:rPr dirty="0" lang="en-IN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Shreya said that she would have gone</a:t>
                      </a:r>
                    </a:p>
                  </a:txBody>
                </a:tc>
              </a:tr>
            </a:tbl>
          </a:graphicData>
        </a:graphic>
      </p:graphicFrame>
      <p:sp>
        <p:nvSpPr>
          <p:cNvPr id="1048608" name="TextBox 4"/>
          <p:cNvSpPr txBox="1"/>
          <p:nvPr/>
        </p:nvSpPr>
        <p:spPr>
          <a:xfrm>
            <a:off x="457200" y="1778466"/>
            <a:ext cx="8229600" cy="369332"/>
          </a:xfrm>
          <a:prstGeom prst="rect"/>
          <a:noFill/>
        </p:spPr>
        <p:txBody>
          <a:bodyPr rtlCol="0" wrap="square">
            <a:spAutoFit/>
          </a:bodyPr>
          <a:p>
            <a:r>
              <a:rPr dirty="0" lang="en-IN">
                <a:solidFill>
                  <a:srgbClr val="FF0000"/>
                </a:solidFill>
              </a:rPr>
              <a:t>If the Reporting verb is in Past, the following changes take place.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9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n-IN"/>
              <a:t>Summary of Changes</a:t>
            </a:r>
          </a:p>
        </p:txBody>
      </p:sp>
      <p:sp>
        <p:nvSpPr>
          <p:cNvPr id="1048610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indent="0" marL="0">
              <a:buNone/>
            </a:pPr>
            <a:r>
              <a:rPr dirty="0" lang="en-IN">
                <a:solidFill>
                  <a:srgbClr val="FF0000"/>
                </a:solidFill>
              </a:rPr>
              <a:t>If the Reporting verb is in Past, the following changes take place. </a:t>
            </a:r>
          </a:p>
          <a:p>
            <a:pPr indent="0" marL="0">
              <a:buNone/>
            </a:pPr>
            <a:endParaRPr dirty="0" lang="en-IN"/>
          </a:p>
          <a:p>
            <a:pPr indent="0" marL="0">
              <a:buNone/>
            </a:pPr>
            <a:r>
              <a:rPr dirty="0" lang="en-IN"/>
              <a:t>Change of Verb Forms</a:t>
            </a:r>
          </a:p>
          <a:p>
            <a:pPr indent="0" marL="0">
              <a:buNone/>
            </a:pPr>
            <a:r>
              <a:rPr dirty="0" lang="en-IN"/>
              <a:t>Am, is, are 		– was, were</a:t>
            </a:r>
          </a:p>
          <a:p>
            <a:pPr indent="0" marL="0">
              <a:buNone/>
            </a:pPr>
            <a:r>
              <a:rPr dirty="0" lang="en-IN"/>
              <a:t>Has, have 		– had </a:t>
            </a:r>
          </a:p>
          <a:p>
            <a:pPr indent="0" marL="0">
              <a:buNone/>
            </a:pPr>
            <a:r>
              <a:rPr dirty="0" lang="en-IN"/>
              <a:t>Go 			– went</a:t>
            </a:r>
          </a:p>
          <a:p>
            <a:pPr indent="0" marL="0">
              <a:buNone/>
            </a:pPr>
            <a:r>
              <a:rPr dirty="0" lang="en-IN"/>
              <a:t>Did 			– had + Ven</a:t>
            </a:r>
          </a:p>
          <a:p>
            <a:pPr indent="0" marL="0">
              <a:buNone/>
            </a:pPr>
            <a:r>
              <a:rPr dirty="0" lang="en-IN"/>
              <a:t>Will 			– would</a:t>
            </a:r>
          </a:p>
          <a:p>
            <a:pPr indent="0" marL="0">
              <a:buNone/>
            </a:pPr>
            <a:r>
              <a:rPr dirty="0" lang="en-IN"/>
              <a:t>Shall 			– should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algn="br" blurRad="38100" dir="2700000" dist="25400" rotWithShape="0">
              <a:srgbClr val="000000">
                <a:alpha val="60000"/>
              </a:srgbClr>
            </a:outerShdw>
          </a:effectLst>
        </a:effectStyle>
        <a:effectStyle>
          <a:effectLst>
            <a:outerShdw algn="br" blurRad="38100" dir="2700000" dist="254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dir="t" rig="balanced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algn="tl" flip="none" sx="70000" sy="70000" tx="0" ty="0"/>
        </a:blipFill>
      </a:bgFillStyleLst>
    </a:fmtScheme>
  </a:themeElemen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Office PowerPoint</Application>
  <ScaleCrop>0</ScaleCrop>
  <LinksUpToDate>0</LinksUpToDate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PowerPoint Presentation</dc:title>
  <dc:creator>Satish Dange</dc:creator>
  <cp:lastModifiedBy>Satish Dange</cp:lastModifiedBy>
  <dcterms:created xsi:type="dcterms:W3CDTF">2014-09-16T10:32:26Z</dcterms:created>
  <dcterms:modified xsi:type="dcterms:W3CDTF">2021-10-20T05:23:36Z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23ddbdbaebe043f885760c78c9fcb5fe</vt:lpwstr>
  </property>
</Properties>
</file>