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f284140c3b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f284140c3b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f284140c3b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f284140c3b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f284140c3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f284140c3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f284140c3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f284140c3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f284140c3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f284140c3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f284140c3b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f284140c3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f284140c3b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f284140c3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f284140c3b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f284140c3b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f284140c3b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f284140c3b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f284140c3b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f284140c3b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024300" y="744575"/>
            <a:ext cx="6807900" cy="281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/>
              <a:t>स्वामी रामानंद तीर्थ मराठवाडा विद्यापीठ, नांदेड</a:t>
            </a:r>
            <a:endParaRPr b="1"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संलग्नित दयानंद कला महाविद्यालय, लातूर</a:t>
            </a:r>
            <a:endParaRPr b="1"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पदवी तृतीय वर्ष अभ्यासक्रम [श्रेयांक पद्धतीनुसार (C.B.C.S.)]</a:t>
            </a:r>
            <a:endParaRPr b="1" sz="15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/>
              <a:t>सामान्य (Generic) अभ्यासक्रम (जून २०१८ पासून लागू )</a:t>
            </a:r>
            <a:endParaRPr b="1" sz="15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/>
              <a:t>विषय: मराठी  (सत्र पाच व सहा करीता)</a:t>
            </a:r>
            <a:endParaRPr b="1" sz="5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2574175" y="445025"/>
            <a:ext cx="6258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/>
              <a:t>प्रश्नपत्रिका प्रारूप</a:t>
            </a:r>
            <a:endParaRPr b="1" sz="3500"/>
          </a:p>
        </p:txBody>
      </p:sp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2574175" y="1079500"/>
            <a:ext cx="6258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प्रश्न १ - दीर्घोत्तरी स्वरुपाचे पर्यायी प्रश्न                                 </a:t>
            </a:r>
            <a:r>
              <a:rPr lang="en" sz="1200">
                <a:solidFill>
                  <a:schemeClr val="dk1"/>
                </a:solidFill>
              </a:rPr>
              <a:t>          </a:t>
            </a:r>
            <a:r>
              <a:rPr lang="en" sz="1200">
                <a:solidFill>
                  <a:schemeClr val="dk1"/>
                </a:solidFill>
              </a:rPr>
              <a:t>      १० गुण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प्रश्न २ -  दीर्घोत्तरी स्वरूपाचे पर्यायी प्रश्न                                   </a:t>
            </a:r>
            <a:r>
              <a:rPr lang="en" sz="1200">
                <a:solidFill>
                  <a:schemeClr val="dk1"/>
                </a:solidFill>
              </a:rPr>
              <a:t>          </a:t>
            </a:r>
            <a:r>
              <a:rPr lang="en" sz="1200">
                <a:solidFill>
                  <a:schemeClr val="dk1"/>
                </a:solidFill>
              </a:rPr>
              <a:t>  १० गुण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प्रश्न ३ - दीर्घोत्तरी स्वरुपाचे पर्यायी प्रश्न                                    </a:t>
            </a:r>
            <a:r>
              <a:rPr lang="en" sz="1200">
                <a:solidFill>
                  <a:schemeClr val="dk1"/>
                </a:solidFill>
              </a:rPr>
              <a:t>          </a:t>
            </a:r>
            <a:r>
              <a:rPr lang="en" sz="1200">
                <a:solidFill>
                  <a:schemeClr val="dk1"/>
                </a:solidFill>
              </a:rPr>
              <a:t>   १० गुण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प्रश्न ४ - टीपा लिहा [चारपैकी दोन (प्रत्येकी ०५ गुण)]                    </a:t>
            </a:r>
            <a:r>
              <a:rPr lang="en" sz="1200">
                <a:solidFill>
                  <a:schemeClr val="dk1"/>
                </a:solidFill>
              </a:rPr>
              <a:t>          </a:t>
            </a:r>
            <a:r>
              <a:rPr lang="en" sz="1200">
                <a:solidFill>
                  <a:schemeClr val="dk1"/>
                </a:solidFill>
              </a:rPr>
              <a:t>१० गुण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अंतर्गत मूल्यमापन                                                      </a:t>
            </a:r>
            <a:r>
              <a:rPr lang="en" sz="1200">
                <a:solidFill>
                  <a:schemeClr val="dk1"/>
                </a:solidFill>
              </a:rPr>
              <a:t>          </a:t>
            </a:r>
            <a:r>
              <a:rPr lang="en" sz="1200">
                <a:solidFill>
                  <a:schemeClr val="dk1"/>
                </a:solidFill>
              </a:rPr>
              <a:t>          ३५ गुण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</a:rPr>
              <a:t>एकूण                                                             </a:t>
            </a:r>
            <a:r>
              <a:rPr b="1" lang="en" sz="1200">
                <a:solidFill>
                  <a:schemeClr val="dk1"/>
                </a:solidFill>
              </a:rPr>
              <a:t>         </a:t>
            </a:r>
            <a:r>
              <a:rPr b="1" lang="en" sz="1200">
                <a:solidFill>
                  <a:schemeClr val="dk1"/>
                </a:solidFill>
              </a:rPr>
              <a:t>                    ७५ गुण </a:t>
            </a:r>
            <a:endParaRPr b="1" sz="19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type="title"/>
          </p:nvPr>
        </p:nvSpPr>
        <p:spPr>
          <a:xfrm>
            <a:off x="2617975" y="445025"/>
            <a:ext cx="6214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/>
              <a:t>संदर्भग्रंथ</a:t>
            </a:r>
            <a:endParaRPr b="1" sz="3500"/>
          </a:p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2617950" y="909975"/>
            <a:ext cx="6214500" cy="395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मराठीचे ऐतिहासिक भाषाशास्त्र  - र.रा. गोसावी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मराठी भाषा : व्यवस्था आणि अध्यापन - इंदापूरकर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ध्व निविचार -  ना. गो. कालेलकर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भाषा आणि संस्कृती - ना. गो. कालेलकर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भाषा, इतिहास व भूगोल - ना.गो. कालेलकर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मराठी भाषेचा आर्थिक संसार - अशोक केळकर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मराठी भाषा उद्गम व विकास -  कृ.पां. कुलकर्णी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भाषाविज्ञान वर्णनात्मक आणि ऐतिहासिक - मालशे, इमानदार, सोमण 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सुबोध भाषाशास्त्र - प्र. न. जोशी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शुद्धलेखनाचे नियम महाराष्ट्र शासनाची प्रत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मराठी व्याकरणाचा पुनर्विचार -  अ.ग. मंगरूळकर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सुलभ मराठी व्याकरण लेखन - मो. रा. वाळिंबे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शास्त्रीय मराठी व्याकरण - मो के दामले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अभिनव मराठी व्याकरण - प्र.न. जोशी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मराठी व्याकरण - लीला गोविलकर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प्रमाण मराठी भाषेचे स्वरुप - सुहासिनी लद्दू 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बोली भाषांचा अभ्यास - सु. बा. कुलकर्णी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मराठी शुद्धलेखनप्रदीप मो. रा. वाळिंबे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आधुनिक भाषाविज्ञान सिद्धांत व उपयोजन - मिलिंद मालशे</a:t>
            </a:r>
            <a:endParaRPr sz="9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950">
                <a:solidFill>
                  <a:schemeClr val="dk1"/>
                </a:solidFill>
              </a:rPr>
              <a:t>ग्रामीण कादंबरी मराठवाडी बोलीचे स्वरूप- डॉ. विठ्ठल जंबाले</a:t>
            </a:r>
            <a:endParaRPr sz="1545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2301675" y="445025"/>
            <a:ext cx="6530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1490"/>
              <a:t>सत्र पाचवे</a:t>
            </a:r>
            <a:endParaRPr b="1" sz="149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1490"/>
              <a:t>अभ्यासपत्रिका संकेतांक-GE-MAR-1</a:t>
            </a:r>
            <a:endParaRPr b="1" sz="3020"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2301600" y="1152475"/>
            <a:ext cx="6530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साहित्यविचार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उद्दिष्टे :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१. साहित्याचे स्वरुप आणि विशेष यांची ओळख करुन देणे,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२. पौर्वात्य व पाश्चिमात्य काव्यशास्त्राची माहिती देणे.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३. काव्याची लक्षणे आणि प्रयोजनांची माहिती अध्ययन करणे.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४. साहित्याच्या भाषेचे स्वरुप अभ्यासणे.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५. विद्याथ्र्यांचा वाङ्मयीन दृष्टिकोन विकसित करणे,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६. भरताच्या रससूत्राचा परिचय करून देणे.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उपयोगिता: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१.</a:t>
            </a:r>
            <a:r>
              <a:rPr lang="en" sz="1100">
                <a:solidFill>
                  <a:schemeClr val="dk1"/>
                </a:solidFill>
              </a:rPr>
              <a:t> वाङ्मयीन दृष्टिकोनाचे विकसन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२.</a:t>
            </a:r>
            <a:r>
              <a:rPr lang="en" sz="1100">
                <a:solidFill>
                  <a:schemeClr val="dk1"/>
                </a:solidFill>
              </a:rPr>
              <a:t> भारतीय साहित्यशास्त्राची ओळख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३. पाश्चिमात्य साहित्यविचारांचा परिचय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४. रसविचाराचे पायाभूत ज्ञान.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५. शब्दांच्या विविध अर्थाचे ज्ञान</a:t>
            </a:r>
            <a:endParaRPr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2379550" y="556950"/>
            <a:ext cx="6453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/>
              <a:t>अभ्यासघटक</a:t>
            </a:r>
            <a:endParaRPr b="1" sz="3700"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2379550" y="1152475"/>
            <a:ext cx="6452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➢"/>
            </a:pPr>
            <a:r>
              <a:rPr lang="en" sz="1300">
                <a:solidFill>
                  <a:schemeClr val="dk1"/>
                </a:solidFill>
              </a:rPr>
              <a:t>१. साहित्याचे स्वरुप आणि विशेष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➢"/>
            </a:pPr>
            <a:r>
              <a:rPr lang="en" sz="1300">
                <a:solidFill>
                  <a:schemeClr val="dk1"/>
                </a:solidFill>
              </a:rPr>
              <a:t>२. साहित्याचे प्रयोजन भारतीय व पाश्चात्य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➢"/>
            </a:pPr>
            <a:r>
              <a:rPr lang="en" sz="1300">
                <a:solidFill>
                  <a:schemeClr val="dk1"/>
                </a:solidFill>
              </a:rPr>
              <a:t>३. शब्दशक्तीविचार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➢"/>
            </a:pPr>
            <a:r>
              <a:rPr lang="en" sz="1300">
                <a:solidFill>
                  <a:schemeClr val="dk1"/>
                </a:solidFill>
              </a:rPr>
              <a:t>४. साहित्याची भाषा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➢"/>
            </a:pPr>
            <a:r>
              <a:rPr lang="en" sz="1300">
                <a:solidFill>
                  <a:schemeClr val="dk1"/>
                </a:solidFill>
              </a:rPr>
              <a:t>५. भरताचे रससूत्र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2399000" y="445025"/>
            <a:ext cx="6433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/>
              <a:t>अभ्यासपत्रिकेचे प्रारुप</a:t>
            </a:r>
            <a:endParaRPr b="1" sz="3600"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2399075" y="1152475"/>
            <a:ext cx="6433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अंतर्गत मूल्यमापन (CA)                                                                                            ३५ गुण 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१) या सत्रात प्रत्येकी दहा गुणांच्या दोन घटक चाचण्या                                                        २० गुण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२) गृहपाठ (Home Assignment)                                                                                १० गुण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३) चर्चासत्र                                                                                                                ०५ गुण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विद्यापीठीय परीक्षा (ESE)                                                                                         ४० गुण 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दीर्घोत्तरी पर्यायी स्वरुपाचे तीन प्रश्न (प्रत्येकी १० गुण )                                                         ३० गुण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टीपा लिहा चारपैकी दोन (प्रत्येकी ०५ गुण )                                                                      १० गुण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एकूण                                                                                                                      ७५ गुण 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2442800" y="445025"/>
            <a:ext cx="6389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/>
              <a:t>प्रश्नपत्रिका </a:t>
            </a:r>
            <a:r>
              <a:rPr b="1" lang="en" sz="1800"/>
              <a:t>प्रारुप</a:t>
            </a:r>
            <a:endParaRPr b="1" sz="1800"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2442900" y="1064900"/>
            <a:ext cx="6389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प्रश्न १ - दीर्घोत्तरी स्वरुपाचे पर्यायी प्रश्न                      </a:t>
            </a:r>
            <a:r>
              <a:rPr lang="en" sz="1200">
                <a:solidFill>
                  <a:schemeClr val="dk1"/>
                </a:solidFill>
              </a:rPr>
              <a:t>                    </a:t>
            </a:r>
            <a:r>
              <a:rPr lang="en" sz="1200">
                <a:solidFill>
                  <a:schemeClr val="dk1"/>
                </a:solidFill>
              </a:rPr>
              <a:t>          १० गुण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प्रश्न २ -  दीर्घोत्तरी स्वरूपाचे पर्यायी प्रश्न                             </a:t>
            </a:r>
            <a:r>
              <a:rPr lang="en" sz="1200">
                <a:solidFill>
                  <a:schemeClr val="dk1"/>
                </a:solidFill>
              </a:rPr>
              <a:t>          </a:t>
            </a:r>
            <a:r>
              <a:rPr lang="en" sz="1200">
                <a:solidFill>
                  <a:schemeClr val="dk1"/>
                </a:solidFill>
              </a:rPr>
              <a:t> </a:t>
            </a:r>
            <a:r>
              <a:rPr lang="en" sz="1200">
                <a:solidFill>
                  <a:schemeClr val="dk1"/>
                </a:solidFill>
              </a:rPr>
              <a:t>          </a:t>
            </a:r>
            <a:r>
              <a:rPr lang="en" sz="1200">
                <a:solidFill>
                  <a:schemeClr val="dk1"/>
                </a:solidFill>
              </a:rPr>
              <a:t>१० गुण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प्रश्न ३ - दीर्घोत्तरी स्वरुपाचे पर्यायी प्रश्न                              </a:t>
            </a:r>
            <a:r>
              <a:rPr lang="en" sz="1200">
                <a:solidFill>
                  <a:schemeClr val="dk1"/>
                </a:solidFill>
              </a:rPr>
              <a:t>          </a:t>
            </a:r>
            <a:r>
              <a:rPr lang="en" sz="1200">
                <a:solidFill>
                  <a:schemeClr val="dk1"/>
                </a:solidFill>
              </a:rPr>
              <a:t>  </a:t>
            </a:r>
            <a:r>
              <a:rPr lang="en" sz="1200">
                <a:solidFill>
                  <a:schemeClr val="dk1"/>
                </a:solidFill>
              </a:rPr>
              <a:t>          </a:t>
            </a:r>
            <a:r>
              <a:rPr lang="en" sz="1200">
                <a:solidFill>
                  <a:schemeClr val="dk1"/>
                </a:solidFill>
              </a:rPr>
              <a:t>१० गुण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प्रश्न ४ - टीपा लिहा [चारपैकी दोन (प्रत्येकी ०५ गुण)]            </a:t>
            </a:r>
            <a:r>
              <a:rPr lang="en" sz="1200">
                <a:solidFill>
                  <a:schemeClr val="dk1"/>
                </a:solidFill>
              </a:rPr>
              <a:t>          </a:t>
            </a:r>
            <a:r>
              <a:rPr lang="en" sz="1200">
                <a:solidFill>
                  <a:schemeClr val="dk1"/>
                </a:solidFill>
              </a:rPr>
              <a:t> </a:t>
            </a:r>
            <a:r>
              <a:rPr lang="en" sz="1200">
                <a:solidFill>
                  <a:schemeClr val="dk1"/>
                </a:solidFill>
              </a:rPr>
              <a:t>          </a:t>
            </a:r>
            <a:r>
              <a:rPr lang="en" sz="1200">
                <a:solidFill>
                  <a:schemeClr val="dk1"/>
                </a:solidFill>
              </a:rPr>
              <a:t>१० गुण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अंतर्गत मूल्यमापन                                                        </a:t>
            </a:r>
            <a:r>
              <a:rPr lang="en" sz="1200">
                <a:solidFill>
                  <a:schemeClr val="dk1"/>
                </a:solidFill>
              </a:rPr>
              <a:t>                    </a:t>
            </a:r>
            <a:r>
              <a:rPr lang="en" sz="1200">
                <a:solidFill>
                  <a:schemeClr val="dk1"/>
                </a:solidFill>
              </a:rPr>
              <a:t> ३५ गुण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एकूण                                                                     </a:t>
            </a:r>
            <a:r>
              <a:rPr lang="en" sz="1200">
                <a:solidFill>
                  <a:schemeClr val="dk1"/>
                </a:solidFill>
              </a:rPr>
              <a:t>                    </a:t>
            </a:r>
            <a:r>
              <a:rPr b="1" lang="en" sz="1200">
                <a:solidFill>
                  <a:schemeClr val="dk1"/>
                </a:solidFill>
              </a:rPr>
              <a:t>    ७५ गुण </a:t>
            </a:r>
            <a:endParaRPr b="1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2457400" y="445025"/>
            <a:ext cx="6375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/>
              <a:t>संदर्भग्रंथ</a:t>
            </a:r>
            <a:endParaRPr b="1" sz="3700"/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2457375" y="1045400"/>
            <a:ext cx="6375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१) साहित्यशास्त्र स्वरुप व समस्या - वसंत पाटणकर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२) भारतीय साहित्यशास्त्र - ग.त्र्यं. देशपांडे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३) अभिनव काव्यप्रकाश - रा. श्री. जोग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४) काव्यशास्त्रप्रदीप - स. रा. गाडगीळ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५) साहित्यविचार - दि के बेडेकर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६.) अॅरिस्टॉटलचे काव्यशास्त्र गो. वि. करंदीकर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७) परंपरा व नवता गो. वि. करंदीकर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८) साहित्यविचार अ. वा. कुलकर्णी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९ ) भारतीय साहित्यविचार लीला गोविलकर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१०) रसचर्चा पदमाकर दादेगावकर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११) प्लेटोचे साहित्यशास्त्र अ. ना. देशपांडे</a:t>
            </a:r>
            <a:endParaRPr sz="19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2491450" y="445025"/>
            <a:ext cx="6340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1590"/>
              <a:t>सत्र सहावे </a:t>
            </a:r>
            <a:endParaRPr b="1" sz="159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1590"/>
              <a:t>अभ्यासपत्रिका संकेतांक-GE-MAR-1</a:t>
            </a:r>
            <a:endParaRPr b="1" sz="3120"/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2491500" y="1152475"/>
            <a:ext cx="6340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</a:rPr>
              <a:t>भाषविज्ञान व व्याकरण 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उद्दिष्टे :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१) मराठी भाषेची अभिरुची वाढविणे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२) मराठी भाषेचे शास्त्रशुद्ध स्वरुप समजावून देणे.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३) भाषेचे स्वरुप कार्य समजावून सांगणे.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४) भाषिक परिवर्तनाची कारणमीमांसा शोधणे.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५) ऐतिहासिक भाषाविज्ञानाचा परिचय करुन देणे.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६) प्रयोगविचार व विभक्तिविचार यांचा अभ्यास करणे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उपयोगिता :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१) भाषिक ज्ञानाची वृद्धी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२) मराठी भाषेच्या इतिहासाची ओळख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३) लेखनविषयक सजगता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४) मराठी व्याकरणिक घटकांचे ज्ञान</a:t>
            </a:r>
            <a:endParaRPr sz="19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2515800" y="579775"/>
            <a:ext cx="6316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/>
              <a:t>अभ्यासघटक</a:t>
            </a:r>
            <a:endParaRPr b="1" sz="3700"/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2515800" y="1152475"/>
            <a:ext cx="6316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➢"/>
            </a:pPr>
            <a:r>
              <a:rPr lang="en" sz="1300">
                <a:solidFill>
                  <a:schemeClr val="dk1"/>
                </a:solidFill>
              </a:rPr>
              <a:t>१. भाषेचे स्वरुप व कार्य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➢"/>
            </a:pPr>
            <a:r>
              <a:rPr lang="en" sz="1300">
                <a:solidFill>
                  <a:schemeClr val="dk1"/>
                </a:solidFill>
              </a:rPr>
              <a:t>२. भाषिक परिवर्तन ध्वनिपरिवर्तन व अर्थपविर्तन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➢"/>
            </a:pPr>
            <a:r>
              <a:rPr lang="en" sz="1300">
                <a:solidFill>
                  <a:schemeClr val="dk1"/>
                </a:solidFill>
              </a:rPr>
              <a:t>३. प्रमाणभाषा व बोलीभाषा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➢"/>
            </a:pPr>
            <a:r>
              <a:rPr lang="en" sz="1300">
                <a:solidFill>
                  <a:schemeClr val="dk1"/>
                </a:solidFill>
              </a:rPr>
              <a:t>४. विभक्तिविचार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➢"/>
            </a:pPr>
            <a:r>
              <a:rPr lang="en" sz="1300">
                <a:solidFill>
                  <a:schemeClr val="dk1"/>
                </a:solidFill>
              </a:rPr>
              <a:t>५. प्रयोगविचार</a:t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2515800" y="445025"/>
            <a:ext cx="6316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अभ्यासपत्रिकेचे प्रारुप</a:t>
            </a:r>
            <a:endParaRPr b="1" sz="3500"/>
          </a:p>
        </p:txBody>
      </p:sp>
      <p:sp>
        <p:nvSpPr>
          <p:cNvPr id="102" name="Google Shape;102;p21"/>
          <p:cNvSpPr txBox="1"/>
          <p:nvPr>
            <p:ph idx="1" type="body"/>
          </p:nvPr>
        </p:nvSpPr>
        <p:spPr>
          <a:xfrm>
            <a:off x="2515800" y="1079500"/>
            <a:ext cx="6316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अंतर्गत मूल्यमापन (CA)                                                                   ३५ गुण 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१) या सत्रात प्रत्येकी दहा गुणांच्या दोन घटक चाचण्या                                २० गुण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२) गृहपाठ (Home Assignment)                                                        १० गुण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३) चर्चासत्र                                                                                        ०५ गुण </a:t>
            </a:r>
            <a:br>
              <a:rPr lang="en" sz="1200">
                <a:solidFill>
                  <a:schemeClr val="dk1"/>
                </a:solidFill>
              </a:rPr>
            </a:b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विद्यापीठीय परीक्षा (ESE)                                                                 ४० गुण 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दीर्घोत्तरी पर्यायी स्वरुपाचे तीन प्रश्न  (प्रत्येकी १० गुण )                                ३० गुण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टीपा लिहा चारपैकी दोन (प्रत्येकी ०५ गुण )                                              १० गुण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</a:rPr>
              <a:t>एकूण :                                                                                            ७५ गु</a:t>
            </a:r>
            <a:r>
              <a:rPr b="1" lang="en" sz="1100">
                <a:solidFill>
                  <a:schemeClr val="dk1"/>
                </a:solidFill>
              </a:rPr>
              <a:t>ण 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