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3" r:id="rId6"/>
    <p:sldId id="264" r:id="rId7"/>
    <p:sldId id="265" r:id="rId8"/>
    <p:sldId id="266" r:id="rId9"/>
    <p:sldId id="267" r:id="rId10"/>
    <p:sldId id="268" r:id="rId11"/>
    <p:sldId id="269" r:id="rId12"/>
    <p:sldId id="270" r:id="rId13"/>
    <p:sldId id="271" r:id="rId14"/>
    <p:sldId id="272"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3028D26-6E4B-4CAE-9F45-ED22C73AB3F5}" type="datetimeFigureOut">
              <a:rPr lang="en-US" smtClean="0"/>
              <a:pPr/>
              <a:t>1/17/2021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568B7E5-030E-4816-957A-9F705302F0B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028D26-6E4B-4CAE-9F45-ED22C73AB3F5}" type="datetimeFigureOut">
              <a:rPr lang="en-US" smtClean="0"/>
              <a:pPr/>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8B7E5-030E-4816-957A-9F705302F0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028D26-6E4B-4CAE-9F45-ED22C73AB3F5}" type="datetimeFigureOut">
              <a:rPr lang="en-US" smtClean="0"/>
              <a:pPr/>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8B7E5-030E-4816-957A-9F705302F0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028D26-6E4B-4CAE-9F45-ED22C73AB3F5}" type="datetimeFigureOut">
              <a:rPr lang="en-US" smtClean="0"/>
              <a:pPr/>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8B7E5-030E-4816-957A-9F705302F0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3028D26-6E4B-4CAE-9F45-ED22C73AB3F5}" type="datetimeFigureOut">
              <a:rPr lang="en-US" smtClean="0"/>
              <a:pPr/>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8B7E5-030E-4816-957A-9F705302F0B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3028D26-6E4B-4CAE-9F45-ED22C73AB3F5}" type="datetimeFigureOut">
              <a:rPr lang="en-US" smtClean="0"/>
              <a:pPr/>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8B7E5-030E-4816-957A-9F705302F0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3028D26-6E4B-4CAE-9F45-ED22C73AB3F5}" type="datetimeFigureOut">
              <a:rPr lang="en-US" smtClean="0"/>
              <a:pPr/>
              <a:t>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68B7E5-030E-4816-957A-9F705302F0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3028D26-6E4B-4CAE-9F45-ED22C73AB3F5}" type="datetimeFigureOut">
              <a:rPr lang="en-US" smtClean="0"/>
              <a:pPr/>
              <a:t>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68B7E5-030E-4816-957A-9F705302F0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28D26-6E4B-4CAE-9F45-ED22C73AB3F5}" type="datetimeFigureOut">
              <a:rPr lang="en-US" smtClean="0"/>
              <a:pPr/>
              <a:t>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68B7E5-030E-4816-957A-9F705302F0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3028D26-6E4B-4CAE-9F45-ED22C73AB3F5}" type="datetimeFigureOut">
              <a:rPr lang="en-US" smtClean="0"/>
              <a:pPr/>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8B7E5-030E-4816-957A-9F705302F0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3028D26-6E4B-4CAE-9F45-ED22C73AB3F5}" type="datetimeFigureOut">
              <a:rPr lang="en-US" smtClean="0"/>
              <a:pPr/>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568B7E5-030E-4816-957A-9F705302F0B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3028D26-6E4B-4CAE-9F45-ED22C73AB3F5}" type="datetimeFigureOut">
              <a:rPr lang="en-US" smtClean="0"/>
              <a:pPr/>
              <a:t>1/17/2021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568B7E5-030E-4816-957A-9F705302F0B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latin typeface="Adobe Caslon Pro" pitchFamily="18" charset="0"/>
              </a:rPr>
              <a:t>INTRODUCTION    OF   FASHION MARKETING</a:t>
            </a:r>
            <a:endParaRPr lang="en-US" sz="3200" dirty="0">
              <a:latin typeface="Adobe Caslon Pro" pitchFamily="18" charset="0"/>
            </a:endParaRPr>
          </a:p>
        </p:txBody>
      </p:sp>
      <p:sp>
        <p:nvSpPr>
          <p:cNvPr id="3" name="Subtitle 2"/>
          <p:cNvSpPr>
            <a:spLocks noGrp="1"/>
          </p:cNvSpPr>
          <p:nvPr>
            <p:ph type="subTitle" idx="1"/>
          </p:nvPr>
        </p:nvSpPr>
        <p:spPr/>
        <p:txBody>
          <a:bodyPr>
            <a:normAutofit/>
          </a:bodyPr>
          <a:lstStyle/>
          <a:p>
            <a:r>
              <a:rPr lang="en-US" dirty="0" smtClean="0"/>
              <a:t>                         </a:t>
            </a:r>
          </a:p>
          <a:p>
            <a:endParaRPr lang="en-US" dirty="0"/>
          </a:p>
          <a:p>
            <a:r>
              <a:rPr lang="en-US" sz="2400" dirty="0" smtClean="0">
                <a:solidFill>
                  <a:schemeClr val="tx1"/>
                </a:solidFill>
              </a:rPr>
              <a:t>                                Prof.  </a:t>
            </a:r>
            <a:r>
              <a:rPr lang="en-US" sz="2400" dirty="0" err="1" smtClean="0">
                <a:solidFill>
                  <a:schemeClr val="tx1"/>
                </a:solidFill>
              </a:rPr>
              <a:t>Suvarna</a:t>
            </a:r>
            <a:r>
              <a:rPr lang="en-US" sz="2400" dirty="0" smtClean="0">
                <a:solidFill>
                  <a:schemeClr val="tx1"/>
                </a:solidFill>
              </a:rPr>
              <a:t>  </a:t>
            </a:r>
            <a:r>
              <a:rPr lang="en-US" sz="2400" dirty="0" err="1" smtClean="0">
                <a:solidFill>
                  <a:schemeClr val="tx1"/>
                </a:solidFill>
              </a:rPr>
              <a:t>Lavand</a:t>
            </a:r>
            <a:r>
              <a:rPr lang="en-US" sz="2400" dirty="0" smtClean="0">
                <a:solidFill>
                  <a:schemeClr val="tx1"/>
                </a:solidFill>
              </a:rPr>
              <a:t>  </a:t>
            </a:r>
            <a:r>
              <a:rPr lang="en-US" sz="2400" dirty="0" err="1" smtClean="0">
                <a:solidFill>
                  <a:schemeClr val="tx1"/>
                </a:solidFill>
              </a:rPr>
              <a:t>Naik</a:t>
            </a:r>
            <a:endParaRPr lang="en-US" sz="24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major types of</a:t>
            </a:r>
            <a:endParaRPr lang="en-US" dirty="0"/>
          </a:p>
        </p:txBody>
      </p:sp>
      <p:sp>
        <p:nvSpPr>
          <p:cNvPr id="3" name="Content Placeholder 2"/>
          <p:cNvSpPr>
            <a:spLocks noGrp="1"/>
          </p:cNvSpPr>
          <p:nvPr>
            <p:ph idx="1"/>
          </p:nvPr>
        </p:nvSpPr>
        <p:spPr/>
        <p:txBody>
          <a:bodyPr>
            <a:normAutofit fontScale="92500"/>
          </a:bodyPr>
          <a:lstStyle/>
          <a:p>
            <a:pPr marL="457200" indent="-457200">
              <a:buNone/>
            </a:pPr>
            <a:r>
              <a:rPr lang="en-US" dirty="0" smtClean="0"/>
              <a:t> Three major types of </a:t>
            </a:r>
          </a:p>
          <a:p>
            <a:pPr marL="457200" indent="-457200">
              <a:buNone/>
            </a:pPr>
            <a:r>
              <a:rPr lang="en-US" dirty="0" smtClean="0"/>
              <a:t>         a) Large Manufacturer --  In a large apparel firm merchandisers are responsible for developing new lines .They plan the overall fashion direction for the coming season &amp; direct a design staff about he kinds of garments to be designed</a:t>
            </a:r>
          </a:p>
          <a:p>
            <a:pPr marL="457200" indent="-457200">
              <a:buNone/>
            </a:pPr>
            <a:r>
              <a:rPr lang="en-US" dirty="0" smtClean="0"/>
              <a:t>        b) Designer- owned firms--- The designer may design all or part of a line ,using other designer to fill out the line.</a:t>
            </a:r>
          </a:p>
          <a:p>
            <a:pPr marL="457200" indent="-457200">
              <a:buNone/>
            </a:pPr>
            <a:r>
              <a:rPr lang="en-US" dirty="0" smtClean="0"/>
              <a:t>         c) small Manufacturer ---in the small firm all those activity product development process may be done with assistant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Stage 2 creating the design concept</a:t>
            </a:r>
            <a:endParaRPr lang="en-US" dirty="0"/>
          </a:p>
        </p:txBody>
      </p:sp>
      <p:sp>
        <p:nvSpPr>
          <p:cNvPr id="3" name="Content Placeholder 2"/>
          <p:cNvSpPr>
            <a:spLocks noGrp="1"/>
          </p:cNvSpPr>
          <p:nvPr>
            <p:ph idx="1"/>
          </p:nvPr>
        </p:nvSpPr>
        <p:spPr/>
        <p:txBody>
          <a:bodyPr/>
          <a:lstStyle/>
          <a:p>
            <a:r>
              <a:rPr lang="en-US" dirty="0" smtClean="0"/>
              <a:t>Each one is sketched or developed in muslin at this stage designer or staff for their order work in two points first, its own individual merit and second, for its sustainability in the line as a whole.</a:t>
            </a:r>
          </a:p>
          <a:p>
            <a:r>
              <a:rPr lang="en-US" dirty="0" smtClean="0"/>
              <a:t>   choosing color ,fabrics , silhouettes doing cost analysis and create novelty in design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 Developing the designs</a:t>
            </a:r>
            <a:endParaRPr lang="en-US" dirty="0"/>
          </a:p>
        </p:txBody>
      </p:sp>
      <p:sp>
        <p:nvSpPr>
          <p:cNvPr id="3" name="Content Placeholder 2"/>
          <p:cNvSpPr>
            <a:spLocks noGrp="1"/>
          </p:cNvSpPr>
          <p:nvPr>
            <p:ph idx="1"/>
          </p:nvPr>
        </p:nvSpPr>
        <p:spPr/>
        <p:txBody>
          <a:bodyPr>
            <a:normAutofit lnSpcReduction="10000"/>
          </a:bodyPr>
          <a:lstStyle/>
          <a:p>
            <a:r>
              <a:rPr lang="en-US" dirty="0" smtClean="0"/>
              <a:t>Those designs that seem most likely to succeed are made up as finished sample garments .A patternmaker creates a production pattern in the garment size the company uses to produce its </a:t>
            </a:r>
            <a:r>
              <a:rPr lang="en-US" dirty="0" err="1" smtClean="0"/>
              <a:t>samples.From</a:t>
            </a:r>
            <a:r>
              <a:rPr lang="en-US" dirty="0" smtClean="0"/>
              <a:t> this </a:t>
            </a:r>
            <a:r>
              <a:rPr lang="en-US" dirty="0" err="1" smtClean="0"/>
              <a:t>pattern,one</a:t>
            </a:r>
            <a:r>
              <a:rPr lang="en-US" dirty="0" smtClean="0"/>
              <a:t> or more samples are </a:t>
            </a:r>
            <a:r>
              <a:rPr lang="en-US" dirty="0" err="1" smtClean="0"/>
              <a:t>cut.Finally</a:t>
            </a:r>
            <a:r>
              <a:rPr lang="en-US" dirty="0" smtClean="0"/>
              <a:t>, the garment is sewn by a designers assistant who is also a seamstress .This person is called a sample hand.</a:t>
            </a:r>
          </a:p>
          <a:p>
            <a:r>
              <a:rPr lang="en-US" dirty="0" smtClean="0"/>
              <a:t>Developing styles</a:t>
            </a:r>
          </a:p>
          <a:p>
            <a:r>
              <a:rPr lang="en-US" dirty="0" smtClean="0"/>
              <a:t>Drawing up specification for each garment</a:t>
            </a:r>
          </a:p>
          <a:p>
            <a:r>
              <a:rPr lang="en-US" dirty="0" smtClean="0"/>
              <a:t>Making pattern , </a:t>
            </a:r>
            <a:r>
              <a:rPr lang="en-US" dirty="0" err="1" smtClean="0"/>
              <a:t>proudcing</a:t>
            </a:r>
            <a:r>
              <a:rPr lang="en-US" dirty="0" smtClean="0"/>
              <a:t> a sample</a:t>
            </a:r>
          </a:p>
          <a:p>
            <a:r>
              <a:rPr lang="en-US" dirty="0" smtClean="0"/>
              <a:t>Getting approval on designs color and fabric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t>
            </a:r>
            <a:r>
              <a:rPr lang="en-US" smtClean="0"/>
              <a:t>Planning production</a:t>
            </a:r>
            <a:endParaRPr lang="en-US"/>
          </a:p>
        </p:txBody>
      </p:sp>
      <p:sp>
        <p:nvSpPr>
          <p:cNvPr id="3" name="Content Placeholder 2"/>
          <p:cNvSpPr>
            <a:spLocks noGrp="1"/>
          </p:cNvSpPr>
          <p:nvPr>
            <p:ph idx="1"/>
          </p:nvPr>
        </p:nvSpPr>
        <p:spPr/>
        <p:txBody>
          <a:bodyPr/>
          <a:lstStyle/>
          <a:p>
            <a:r>
              <a:rPr lang="en-US" dirty="0" smtClean="0"/>
              <a:t>This stage of the product development process begins with sourcing, or </a:t>
            </a:r>
            <a:r>
              <a:rPr lang="en-US" dirty="0" err="1" smtClean="0"/>
              <a:t>determinining</a:t>
            </a:r>
            <a:r>
              <a:rPr lang="en-US" dirty="0" smtClean="0"/>
              <a:t> where the components of a garment (</a:t>
            </a:r>
            <a:r>
              <a:rPr lang="en-US" dirty="0" err="1" smtClean="0"/>
              <a:t>fabric,thread</a:t>
            </a:r>
            <a:r>
              <a:rPr lang="en-US" dirty="0" smtClean="0"/>
              <a:t>, lining, buttons all trimmings)will be purchased  the money needed to finance production must be obtained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Production</a:t>
            </a:r>
            <a:endParaRPr lang="en-US" dirty="0"/>
          </a:p>
        </p:txBody>
      </p:sp>
      <p:sp>
        <p:nvSpPr>
          <p:cNvPr id="3" name="Content Placeholder 2"/>
          <p:cNvSpPr>
            <a:spLocks noGrp="1"/>
          </p:cNvSpPr>
          <p:nvPr>
            <p:ph idx="1"/>
          </p:nvPr>
        </p:nvSpPr>
        <p:spPr/>
        <p:txBody>
          <a:bodyPr/>
          <a:lstStyle/>
          <a:p>
            <a:r>
              <a:rPr lang="en-US" dirty="0" smtClean="0"/>
              <a:t>Production is a starting to your actual work process</a:t>
            </a:r>
          </a:p>
          <a:p>
            <a:r>
              <a:rPr lang="en-US" dirty="0" smtClean="0"/>
              <a:t>In the process following are the major steps</a:t>
            </a:r>
          </a:p>
          <a:p>
            <a:r>
              <a:rPr lang="en-US" dirty="0" smtClean="0"/>
              <a:t>1 cutting</a:t>
            </a:r>
          </a:p>
          <a:p>
            <a:r>
              <a:rPr lang="en-US" dirty="0" smtClean="0"/>
              <a:t>2 sewing</a:t>
            </a:r>
          </a:p>
          <a:p>
            <a:r>
              <a:rPr lang="en-US" dirty="0" smtClean="0"/>
              <a:t>3 finishing the product</a:t>
            </a:r>
          </a:p>
          <a:p>
            <a:r>
              <a:rPr lang="en-US" dirty="0" smtClean="0"/>
              <a:t>4 inspecting the product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Distributing the line</a:t>
            </a:r>
            <a:endParaRPr lang="en-US" dirty="0"/>
          </a:p>
        </p:txBody>
      </p:sp>
      <p:sp>
        <p:nvSpPr>
          <p:cNvPr id="3" name="Content Placeholder 2"/>
          <p:cNvSpPr>
            <a:spLocks noGrp="1"/>
          </p:cNvSpPr>
          <p:nvPr>
            <p:ph idx="1"/>
          </p:nvPr>
        </p:nvSpPr>
        <p:spPr/>
        <p:txBody>
          <a:bodyPr/>
          <a:lstStyle/>
          <a:p>
            <a:r>
              <a:rPr lang="en-US" dirty="0" smtClean="0"/>
              <a:t>Once the production is completed it still requires more work before the retailer can sell it. sales tickets and bar codes must be added these time consuming tasks are frequently done by the manufacturer, expect for the smallest stores. Then shipments must be consolidated, and finally sent to retailers by truck, rail or air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fashion market</a:t>
            </a:r>
            <a:endParaRPr lang="en-US" dirty="0"/>
          </a:p>
        </p:txBody>
      </p:sp>
      <p:sp>
        <p:nvSpPr>
          <p:cNvPr id="3" name="Content Placeholder 2"/>
          <p:cNvSpPr>
            <a:spLocks noGrp="1"/>
          </p:cNvSpPr>
          <p:nvPr>
            <p:ph idx="1"/>
          </p:nvPr>
        </p:nvSpPr>
        <p:spPr/>
        <p:txBody>
          <a:bodyPr>
            <a:normAutofit fontScale="85000" lnSpcReduction="10000"/>
          </a:bodyPr>
          <a:lstStyle/>
          <a:p>
            <a:r>
              <a:rPr lang="en-US" sz="2000" dirty="0" smtClean="0">
                <a:latin typeface="Aharoni" pitchFamily="2" charset="-79"/>
                <a:cs typeface="Aharoni" pitchFamily="2" charset="-79"/>
              </a:rPr>
              <a:t>Fashion  marketing   is the entire process  of research ,planning ,promoting ,and distributing the raw material, apparel, and accessories that consumers want to buy. it involves everyone in the fashion industry and occurs through out the entire channel of distribution</a:t>
            </a:r>
          </a:p>
          <a:p>
            <a:endParaRPr lang="en-US" sz="2000" dirty="0" smtClean="0">
              <a:latin typeface="Aharoni" pitchFamily="2" charset="-79"/>
              <a:cs typeface="Aharoni" pitchFamily="2" charset="-79"/>
            </a:endParaRPr>
          </a:p>
          <a:p>
            <a:r>
              <a:rPr lang="en-US" sz="2000" dirty="0" smtClean="0">
                <a:latin typeface="Aharoni" pitchFamily="2" charset="-79"/>
                <a:cs typeface="Aharoni" pitchFamily="2" charset="-79"/>
              </a:rPr>
              <a:t>A market  is the place where goods are produced  and sold at wholesale prices to store buyers. It is an pipeline that takes clothes and other fashion items from manufacturer to consumer</a:t>
            </a:r>
          </a:p>
          <a:p>
            <a:endParaRPr lang="en-US" sz="2000" dirty="0" smtClean="0">
              <a:latin typeface="Aharoni" pitchFamily="2" charset="-79"/>
              <a:cs typeface="Aharoni" pitchFamily="2" charset="-79"/>
            </a:endParaRPr>
          </a:p>
          <a:p>
            <a:r>
              <a:rPr lang="en-US" sz="2000" dirty="0" smtClean="0">
                <a:latin typeface="Aharoni" pitchFamily="2" charset="-79"/>
                <a:cs typeface="Aharoni" pitchFamily="2" charset="-79"/>
              </a:rPr>
              <a:t>Marketing is the wide range of activities involved in making sure that you are continuing to meet needs of your customers and are getting appropriate value in return</a:t>
            </a:r>
          </a:p>
          <a:p>
            <a:endParaRPr lang="en-US" sz="2000" dirty="0" smtClean="0">
              <a:latin typeface="Aharoni" pitchFamily="2" charset="-79"/>
              <a:cs typeface="Aharoni" pitchFamily="2" charset="-79"/>
            </a:endParaRPr>
          </a:p>
          <a:p>
            <a:r>
              <a:rPr lang="en-US" sz="2000" dirty="0" smtClean="0">
                <a:latin typeface="Aharoni" pitchFamily="2" charset="-79"/>
                <a:cs typeface="Aharoni" pitchFamily="2" charset="-79"/>
              </a:rPr>
              <a:t>Fashion marketing is the management of advertising campaigns and promotions to sell fashion brands and products the effort required to present fashion products in a way that appeals to potential customers is called fashion marketing</a:t>
            </a:r>
            <a:endParaRPr lang="en-US" sz="2000" dirty="0">
              <a:latin typeface="Aharoni" pitchFamily="2" charset="-79"/>
              <a:cs typeface="Aharoni" pitchFamily="2" charset="-79"/>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br>
              <a:rPr lang="en-US" dirty="0" smtClean="0"/>
            </a:br>
            <a:r>
              <a:rPr lang="en-US" dirty="0" smtClean="0"/>
              <a:t/>
            </a:r>
            <a:br>
              <a:rPr lang="en-US" dirty="0" smtClean="0"/>
            </a:br>
            <a:r>
              <a:rPr lang="en-US" dirty="0" smtClean="0"/>
              <a:t>Meaning and introduction  of fashion marketing</a:t>
            </a:r>
            <a:endParaRPr lang="en-US" dirty="0"/>
          </a:p>
        </p:txBody>
      </p:sp>
      <p:sp>
        <p:nvSpPr>
          <p:cNvPr id="3" name="Content Placeholder 2"/>
          <p:cNvSpPr>
            <a:spLocks noGrp="1"/>
          </p:cNvSpPr>
          <p:nvPr>
            <p:ph idx="1"/>
          </p:nvPr>
        </p:nvSpPr>
        <p:spPr/>
        <p:txBody>
          <a:bodyPr>
            <a:normAutofit/>
          </a:bodyPr>
          <a:lstStyle/>
          <a:p>
            <a:r>
              <a:rPr lang="en-US" sz="2000" dirty="0" smtClean="0"/>
              <a:t>Fashion marketing is related to the marketing of the fashion industry where the items of clothing and accessories are marketed keeping in mind the different sectors of the demographics now there are various methods for fashion marketing</a:t>
            </a:r>
          </a:p>
          <a:p>
            <a:r>
              <a:rPr lang="en-US" sz="2000" dirty="0" smtClean="0"/>
              <a:t>Fashion marketing management are the practice of advertising brands and fashion products to potential customers. Like any other kind of marketing, you have to research the preferences of different audiences and find creative ways to present products in a way that resonates enough to inspire customers to buy.</a:t>
            </a:r>
          </a:p>
          <a:p>
            <a:r>
              <a:rPr lang="en-US" sz="2000" dirty="0" smtClean="0"/>
              <a:t>Fashion marketers have to be creative  and in tune with their target  customers while also being focused  on the business side of fashion with he goal of driving sales and profits.</a:t>
            </a:r>
          </a:p>
          <a:p>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47088"/>
          </a:xfrm>
        </p:spPr>
        <p:txBody>
          <a:bodyPr>
            <a:normAutofit/>
          </a:bodyPr>
          <a:lstStyle/>
          <a:p>
            <a:r>
              <a:rPr lang="en-US" dirty="0" smtClean="0"/>
              <a:t>Types of fashion market</a:t>
            </a:r>
            <a:br>
              <a:rPr lang="en-US" dirty="0" smtClean="0"/>
            </a:br>
            <a:r>
              <a:rPr lang="en-US" dirty="0" smtClean="0"/>
              <a:t>1) Online Marketing</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r>
              <a:rPr lang="en-US" dirty="0" smtClean="0"/>
              <a:t>    1) Online Marketing</a:t>
            </a:r>
          </a:p>
          <a:p>
            <a:pPr>
              <a:buNone/>
            </a:pPr>
            <a:r>
              <a:rPr lang="en-US" dirty="0" smtClean="0"/>
              <a:t>   . PPC/I (pay per click/impression)</a:t>
            </a:r>
          </a:p>
          <a:p>
            <a:pPr>
              <a:buNone/>
            </a:pPr>
            <a:r>
              <a:rPr lang="en-US" dirty="0" smtClean="0"/>
              <a:t>   . SEO (search engine optimization)</a:t>
            </a:r>
          </a:p>
          <a:p>
            <a:pPr>
              <a:buNone/>
            </a:pPr>
            <a:r>
              <a:rPr lang="en-US" dirty="0" smtClean="0"/>
              <a:t>    .  SMM (Social media marketing)</a:t>
            </a:r>
          </a:p>
          <a:p>
            <a:pPr>
              <a:buNone/>
            </a:pPr>
            <a:r>
              <a:rPr lang="en-US" dirty="0" smtClean="0"/>
              <a:t>    . E- </a:t>
            </a:r>
            <a:r>
              <a:rPr lang="en-US" dirty="0" err="1" smtClean="0"/>
              <a:t>Commerece</a:t>
            </a:r>
            <a:endParaRPr lang="en-US" dirty="0" smtClean="0"/>
          </a:p>
          <a:p>
            <a:pPr>
              <a:buNone/>
            </a:pPr>
            <a:r>
              <a:rPr lang="en-US" dirty="0" smtClean="0"/>
              <a:t>     . Appeal to specific interests</a:t>
            </a:r>
          </a:p>
          <a:p>
            <a:pPr>
              <a:buNone/>
            </a:pPr>
            <a:r>
              <a:rPr lang="en-US" dirty="0" smtClean="0"/>
              <a:t>     . Niche Marketing</a:t>
            </a:r>
          </a:p>
          <a:p>
            <a:pPr>
              <a:buNone/>
            </a:pPr>
            <a:r>
              <a:rPr lang="en-US" dirty="0" smtClean="0"/>
              <a:t>      . Geo- targeting</a:t>
            </a:r>
          </a:p>
          <a:p>
            <a:pPr>
              <a:buNone/>
            </a:pPr>
            <a:endParaRPr lang="en-US" dirty="0" smtClean="0"/>
          </a:p>
          <a:p>
            <a:pPr>
              <a:buNone/>
            </a:pPr>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2) Social Media Marketing</a:t>
            </a:r>
            <a:endParaRPr lang="en-US" dirty="0"/>
          </a:p>
        </p:txBody>
      </p:sp>
      <p:sp>
        <p:nvSpPr>
          <p:cNvPr id="3" name="Content Placeholder 2"/>
          <p:cNvSpPr>
            <a:spLocks noGrp="1"/>
          </p:cNvSpPr>
          <p:nvPr>
            <p:ph idx="1"/>
          </p:nvPr>
        </p:nvSpPr>
        <p:spPr/>
        <p:txBody>
          <a:bodyPr/>
          <a:lstStyle/>
          <a:p>
            <a:r>
              <a:rPr lang="en-US" dirty="0" smtClean="0"/>
              <a:t>NWS (News corporation)</a:t>
            </a:r>
          </a:p>
          <a:p>
            <a:r>
              <a:rPr lang="en-US" dirty="0" smtClean="0"/>
              <a:t>YHOO (yahoo)</a:t>
            </a:r>
          </a:p>
          <a:p>
            <a:r>
              <a:rPr lang="en-US" dirty="0" smtClean="0"/>
              <a:t>GOOG (Google)</a:t>
            </a:r>
          </a:p>
          <a:p>
            <a:r>
              <a:rPr lang="en-US" dirty="0" smtClean="0"/>
              <a:t>MSFT (Microsoft)</a:t>
            </a:r>
          </a:p>
          <a:p>
            <a:r>
              <a:rPr lang="en-US" dirty="0" smtClean="0"/>
              <a:t>AOL</a:t>
            </a:r>
          </a:p>
          <a:p>
            <a:r>
              <a:rPr lang="en-US" dirty="0" smtClean="0"/>
              <a:t>Twitter, </a:t>
            </a:r>
            <a:r>
              <a:rPr lang="en-US" dirty="0" err="1" smtClean="0"/>
              <a:t>Facebook,You</a:t>
            </a:r>
            <a:r>
              <a:rPr lang="en-US" dirty="0" smtClean="0"/>
              <a:t> Tube, Blogs ,</a:t>
            </a:r>
            <a:r>
              <a:rPr lang="en-US" dirty="0" err="1" smtClean="0"/>
              <a:t>instagram</a:t>
            </a:r>
            <a:endParaRPr lang="en-US" dirty="0" smtClean="0"/>
          </a:p>
          <a:p>
            <a:r>
              <a:rPr lang="en-US" dirty="0" smtClean="0"/>
              <a:t>Cell phones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International  Market</a:t>
            </a:r>
            <a:endParaRPr lang="en-US" dirty="0"/>
          </a:p>
        </p:txBody>
      </p:sp>
      <p:sp>
        <p:nvSpPr>
          <p:cNvPr id="3" name="Content Placeholder 2"/>
          <p:cNvSpPr>
            <a:spLocks noGrp="1"/>
          </p:cNvSpPr>
          <p:nvPr>
            <p:ph idx="1"/>
          </p:nvPr>
        </p:nvSpPr>
        <p:spPr/>
        <p:txBody>
          <a:bodyPr/>
          <a:lstStyle/>
          <a:p>
            <a:r>
              <a:rPr lang="en-US" dirty="0" smtClean="0"/>
              <a:t> Paris Haute couture</a:t>
            </a:r>
          </a:p>
          <a:p>
            <a:r>
              <a:rPr lang="en-US" dirty="0" err="1" smtClean="0"/>
              <a:t>Pret</a:t>
            </a:r>
            <a:r>
              <a:rPr lang="en-US" dirty="0" smtClean="0"/>
              <a:t>-a-porter collection</a:t>
            </a:r>
          </a:p>
          <a:p>
            <a:r>
              <a:rPr lang="en-US" dirty="0" smtClean="0"/>
              <a:t>Couture Trade show</a:t>
            </a:r>
          </a:p>
          <a:p>
            <a:r>
              <a:rPr lang="en-US" dirty="0" smtClean="0"/>
              <a:t>Countries Ready to wear</a:t>
            </a:r>
          </a:p>
          <a:p>
            <a:r>
              <a:rPr lang="en-US" dirty="0" smtClean="0"/>
              <a:t>Couture Boutique</a:t>
            </a:r>
          </a:p>
          <a:p>
            <a:r>
              <a:rPr lang="en-US" dirty="0" smtClean="0"/>
              <a:t>Market weeks and fairs</a:t>
            </a:r>
          </a:p>
          <a:p>
            <a:r>
              <a:rPr lang="en-US" dirty="0" smtClean="0"/>
              <a:t>Trade show</a:t>
            </a:r>
          </a:p>
          <a:p>
            <a:r>
              <a:rPr lang="en-US" dirty="0" smtClean="0"/>
              <a:t>Paris, Milan, </a:t>
            </a:r>
            <a:r>
              <a:rPr lang="en-US" dirty="0" err="1" smtClean="0"/>
              <a:t>london,Tokyo</a:t>
            </a:r>
            <a:r>
              <a:rPr lang="en-US" dirty="0" smtClean="0"/>
              <a:t> Fashion Week</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The Regional market </a:t>
            </a:r>
            <a:endParaRPr lang="en-US" dirty="0"/>
          </a:p>
        </p:txBody>
      </p:sp>
      <p:sp>
        <p:nvSpPr>
          <p:cNvPr id="3" name="Content Placeholder 2"/>
          <p:cNvSpPr>
            <a:spLocks noGrp="1"/>
          </p:cNvSpPr>
          <p:nvPr>
            <p:ph idx="1"/>
          </p:nvPr>
        </p:nvSpPr>
        <p:spPr/>
        <p:txBody>
          <a:bodyPr/>
          <a:lstStyle/>
          <a:p>
            <a:r>
              <a:rPr lang="en-US" dirty="0" smtClean="0"/>
              <a:t>The Los Angles market</a:t>
            </a:r>
          </a:p>
          <a:p>
            <a:r>
              <a:rPr lang="en-US" dirty="0" smtClean="0"/>
              <a:t>The Dallas market</a:t>
            </a:r>
          </a:p>
          <a:p>
            <a:r>
              <a:rPr lang="en-US" dirty="0" smtClean="0"/>
              <a:t>The Miami Market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5) Retail Markets in India</a:t>
            </a:r>
            <a:endParaRPr lang="en-US" dirty="0"/>
          </a:p>
        </p:txBody>
      </p:sp>
      <p:sp>
        <p:nvSpPr>
          <p:cNvPr id="3" name="Content Placeholder 2"/>
          <p:cNvSpPr>
            <a:spLocks noGrp="1"/>
          </p:cNvSpPr>
          <p:nvPr>
            <p:ph idx="1"/>
          </p:nvPr>
        </p:nvSpPr>
        <p:spPr/>
        <p:txBody>
          <a:bodyPr/>
          <a:lstStyle/>
          <a:p>
            <a:r>
              <a:rPr lang="en-US" dirty="0" smtClean="0"/>
              <a:t>The small store</a:t>
            </a:r>
          </a:p>
          <a:p>
            <a:r>
              <a:rPr lang="en-US" dirty="0" smtClean="0"/>
              <a:t>The large store</a:t>
            </a:r>
          </a:p>
          <a:p>
            <a:r>
              <a:rPr lang="en-US" dirty="0" smtClean="0"/>
              <a:t>Stores within a store (in store designer boutique)</a:t>
            </a:r>
          </a:p>
          <a:p>
            <a:r>
              <a:rPr lang="en-US" dirty="0" smtClean="0"/>
              <a:t>Leased Department</a:t>
            </a:r>
          </a:p>
          <a:p>
            <a:r>
              <a:rPr lang="en-US" dirty="0" smtClean="0"/>
              <a:t>Chain store</a:t>
            </a:r>
          </a:p>
          <a:p>
            <a:r>
              <a:rPr lang="en-US" dirty="0" smtClean="0"/>
              <a:t>Department store groups</a:t>
            </a:r>
          </a:p>
          <a:p>
            <a:r>
              <a:rPr lang="en-US" dirty="0" smtClean="0"/>
              <a:t>Corporate ownership</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Development process</a:t>
            </a:r>
            <a:endParaRPr lang="en-US" dirty="0"/>
          </a:p>
        </p:txBody>
      </p:sp>
      <p:sp>
        <p:nvSpPr>
          <p:cNvPr id="3" name="Content Placeholder 2"/>
          <p:cNvSpPr>
            <a:spLocks noGrp="1"/>
          </p:cNvSpPr>
          <p:nvPr>
            <p:ph idx="1"/>
          </p:nvPr>
        </p:nvSpPr>
        <p:spPr/>
        <p:txBody>
          <a:bodyPr>
            <a:normAutofit fontScale="25000" lnSpcReduction="20000"/>
          </a:bodyPr>
          <a:lstStyle/>
          <a:p>
            <a:pPr>
              <a:buNone/>
            </a:pPr>
            <a:r>
              <a:rPr lang="en-US" dirty="0" smtClean="0"/>
              <a:t>  </a:t>
            </a:r>
          </a:p>
          <a:p>
            <a:pPr>
              <a:buNone/>
            </a:pPr>
            <a:r>
              <a:rPr lang="en-US" sz="6400" dirty="0" smtClean="0"/>
              <a:t>     Each apparel manufacturer is defined by its customer and identified by its particular style. Manufactures identify their customers as a group ,develop a product that fits that identify,&amp; stay with it. Appealing to target </a:t>
            </a:r>
            <a:r>
              <a:rPr lang="en-US" sz="6400" dirty="0" err="1" smtClean="0"/>
              <a:t>arket</a:t>
            </a:r>
            <a:endParaRPr lang="en-US" sz="6400" dirty="0" smtClean="0"/>
          </a:p>
          <a:p>
            <a:pPr>
              <a:buNone/>
            </a:pPr>
            <a:r>
              <a:rPr lang="en-US" sz="6400" dirty="0" smtClean="0"/>
              <a:t>      currently there are many variations in the product development process</a:t>
            </a:r>
          </a:p>
          <a:p>
            <a:pPr>
              <a:buNone/>
            </a:pPr>
            <a:r>
              <a:rPr lang="en-US" sz="6400" dirty="0" smtClean="0"/>
              <a:t>      We will discuss six stages  process that covers the functions performed at every firm,</a:t>
            </a:r>
          </a:p>
          <a:p>
            <a:pPr>
              <a:buNone/>
            </a:pPr>
            <a:endParaRPr lang="en-US" sz="6400" dirty="0" smtClean="0"/>
          </a:p>
          <a:p>
            <a:pPr marL="457200" indent="-457200">
              <a:buAutoNum type="arabicParenR"/>
            </a:pPr>
            <a:r>
              <a:rPr lang="en-US" sz="6400" dirty="0" smtClean="0"/>
              <a:t>Stage 1 ; planning the line</a:t>
            </a:r>
          </a:p>
          <a:p>
            <a:pPr marL="457200" indent="-457200">
              <a:buNone/>
            </a:pPr>
            <a:r>
              <a:rPr lang="en-US" sz="6400" dirty="0" smtClean="0"/>
              <a:t>              The first step of the product development process involves  the work of the designer or a product development team , working under the direction of merchandiser. It is these people who are charged with creating a line. Their first task is research. They review information on trends ,</a:t>
            </a:r>
            <a:r>
              <a:rPr lang="en-US" sz="6400" dirty="0" err="1" smtClean="0"/>
              <a:t>colour</a:t>
            </a:r>
            <a:r>
              <a:rPr lang="en-US" sz="6400" dirty="0" smtClean="0"/>
              <a:t>, fabrics and other materials often using fashion forecasting services , such as </a:t>
            </a:r>
            <a:r>
              <a:rPr lang="en-US" sz="6400" dirty="0" err="1" smtClean="0"/>
              <a:t>promostyle</a:t>
            </a:r>
            <a:r>
              <a:rPr lang="en-US" sz="6400" dirty="0" smtClean="0"/>
              <a:t> ,sputnik or </a:t>
            </a:r>
            <a:r>
              <a:rPr lang="en-US" sz="6400" dirty="0" err="1" smtClean="0"/>
              <a:t>colour</a:t>
            </a:r>
            <a:r>
              <a:rPr lang="en-US" sz="6400" dirty="0" smtClean="0"/>
              <a:t> box  of course team member must keep in mind previous fashion </a:t>
            </a:r>
            <a:r>
              <a:rPr lang="en-US" sz="6400" dirty="0" err="1" smtClean="0"/>
              <a:t>succeses</a:t>
            </a:r>
            <a:r>
              <a:rPr lang="en-US" sz="6400" dirty="0" smtClean="0"/>
              <a:t> or failures, so past sales records are reviewed, as well as markdown reports.</a:t>
            </a:r>
          </a:p>
          <a:p>
            <a:pPr marL="457200" indent="-457200">
              <a:buNone/>
            </a:pPr>
            <a:endParaRPr lang="en-US" sz="6400" dirty="0" smtClean="0"/>
          </a:p>
          <a:p>
            <a:pPr marL="457200" indent="-457200">
              <a:buNone/>
            </a:pPr>
            <a:r>
              <a:rPr lang="en-US" sz="6400" dirty="0" smtClean="0"/>
              <a:t>                Using all their merchandising and marketing skills merchandiser or designer help o form and maintain  a </a:t>
            </a:r>
            <a:r>
              <a:rPr lang="en-US" sz="6400" dirty="0" err="1" smtClean="0"/>
              <a:t>posotive</a:t>
            </a:r>
            <a:r>
              <a:rPr lang="en-US" sz="6400" dirty="0" smtClean="0"/>
              <a:t> image in the market place for the manufacturer. It is this image that influences  a specific  consumer  group  to buy   a  particular line at  the retail level</a:t>
            </a:r>
          </a:p>
          <a:p>
            <a:pPr marL="457200" indent="-457200">
              <a:buNone/>
            </a:pPr>
            <a:r>
              <a:rPr lang="en-US" sz="6400" dirty="0" smtClean="0"/>
              <a:t>           </a:t>
            </a:r>
          </a:p>
          <a:p>
            <a:pPr marL="457200" indent="-457200">
              <a:buNone/>
            </a:pPr>
            <a:endParaRPr lang="en-US" sz="6400" dirty="0" smtClean="0"/>
          </a:p>
          <a:p>
            <a:pPr>
              <a:buNone/>
            </a:pPr>
            <a:endParaRPr lang="en-US" sz="6400"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674</TotalTime>
  <Words>1051</Words>
  <Application>Microsoft Office PowerPoint</Application>
  <PresentationFormat>On-screen Show (4:3)</PresentationFormat>
  <Paragraphs>92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INTRODUCTION    OF   FASHION MARKETING</vt:lpstr>
      <vt:lpstr>Definition of fashion market</vt:lpstr>
      <vt:lpstr>                        Meaning and introduction  of fashion marketing</vt:lpstr>
      <vt:lpstr>Types of fashion market 1) Online Marketing</vt:lpstr>
      <vt:lpstr>  2) Social Media Marketing</vt:lpstr>
      <vt:lpstr>3) International  Market</vt:lpstr>
      <vt:lpstr>4) The Regional market </vt:lpstr>
      <vt:lpstr> 5) Retail Markets in India</vt:lpstr>
      <vt:lpstr>Product Development process</vt:lpstr>
      <vt:lpstr>Three major types of</vt:lpstr>
      <vt:lpstr>Stage 2 creating the design concept</vt:lpstr>
      <vt:lpstr>3 ) Developing the designs</vt:lpstr>
      <vt:lpstr>4) Planning production</vt:lpstr>
      <vt:lpstr>5) Production</vt:lpstr>
      <vt:lpstr>6) Distributing the line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INTODUCTION OF FASHION MARKETING</dc:title>
  <dc:creator>Shri</dc:creator>
  <cp:lastModifiedBy>Shri</cp:lastModifiedBy>
  <cp:revision>63</cp:revision>
  <dcterms:created xsi:type="dcterms:W3CDTF">2020-12-08T13:21:46Z</dcterms:created>
  <dcterms:modified xsi:type="dcterms:W3CDTF">2021-01-17T14:15:49Z</dcterms:modified>
</cp:coreProperties>
</file>