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5" r:id="rId6"/>
    <p:sldId id="268" r:id="rId7"/>
    <p:sldId id="266" r:id="rId8"/>
    <p:sldId id="267" r:id="rId9"/>
    <p:sldId id="269" r:id="rId10"/>
    <p:sldId id="270"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6CEF5F-75BA-4230-8CD7-95068718E11C}"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CEF5F-75BA-4230-8CD7-95068718E11C}"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CEF5F-75BA-4230-8CD7-95068718E11C}"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CEF5F-75BA-4230-8CD7-95068718E11C}"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6CEF5F-75BA-4230-8CD7-95068718E11C}"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6CEF5F-75BA-4230-8CD7-95068718E11C}"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6CEF5F-75BA-4230-8CD7-95068718E11C}" type="datetimeFigureOut">
              <a:rPr lang="en-US" smtClean="0"/>
              <a:t>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6CEF5F-75BA-4230-8CD7-95068718E11C}" type="datetimeFigureOut">
              <a:rPr lang="en-US" smtClean="0"/>
              <a:t>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CEF5F-75BA-4230-8CD7-95068718E11C}" type="datetimeFigureOut">
              <a:rPr lang="en-US" smtClean="0"/>
              <a:t>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CEF5F-75BA-4230-8CD7-95068718E11C}"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CEF5F-75BA-4230-8CD7-95068718E11C}"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5275E-D698-4CAE-8EC5-D0D24BCF2DF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CEF5F-75BA-4230-8CD7-95068718E11C}" type="datetimeFigureOut">
              <a:rPr lang="en-US" smtClean="0"/>
              <a:t>2/11/2022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5275E-D698-4CAE-8EC5-D0D24BCF2D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14399"/>
          </a:xfrm>
        </p:spPr>
        <p:txBody>
          <a:bodyPr/>
          <a:lstStyle/>
          <a:p>
            <a:r>
              <a:rPr lang="en-US" dirty="0" smtClean="0">
                <a:solidFill>
                  <a:srgbClr val="FF0000"/>
                </a:solidFill>
              </a:rPr>
              <a:t>What is sociology?</a:t>
            </a:r>
            <a:endParaRPr lang="en-US" dirty="0">
              <a:solidFill>
                <a:srgbClr val="FF0000"/>
              </a:solidFill>
            </a:endParaRPr>
          </a:p>
        </p:txBody>
      </p:sp>
      <p:sp>
        <p:nvSpPr>
          <p:cNvPr id="3" name="Subtitle 2"/>
          <p:cNvSpPr>
            <a:spLocks noGrp="1"/>
          </p:cNvSpPr>
          <p:nvPr>
            <p:ph type="subTitle" idx="1"/>
          </p:nvPr>
        </p:nvSpPr>
        <p:spPr>
          <a:xfrm>
            <a:off x="0" y="1219200"/>
            <a:ext cx="9144000" cy="5638800"/>
          </a:xfrm>
        </p:spPr>
        <p:txBody>
          <a:bodyPr>
            <a:noAutofit/>
          </a:bodyPr>
          <a:lstStyle/>
          <a:p>
            <a:pPr marL="742950" indent="-742950">
              <a:buAutoNum type="arabicPeriod"/>
            </a:pPr>
            <a:r>
              <a:rPr lang="en-US" sz="4000" b="1" dirty="0" smtClean="0">
                <a:solidFill>
                  <a:srgbClr val="0070C0"/>
                </a:solidFill>
              </a:rPr>
              <a:t>Sociology </a:t>
            </a:r>
            <a:r>
              <a:rPr lang="en-US" sz="4000" b="1" dirty="0">
                <a:solidFill>
                  <a:srgbClr val="0070C0"/>
                </a:solidFill>
              </a:rPr>
              <a:t>is the study of social life, </a:t>
            </a:r>
            <a:r>
              <a:rPr lang="en-US" sz="4000" b="1" dirty="0" smtClean="0">
                <a:solidFill>
                  <a:srgbClr val="0070C0"/>
                </a:solidFill>
              </a:rPr>
              <a:t>social change, </a:t>
            </a:r>
            <a:r>
              <a:rPr lang="en-US" sz="4000" b="1" dirty="0">
                <a:solidFill>
                  <a:srgbClr val="0070C0"/>
                </a:solidFill>
              </a:rPr>
              <a:t>the social causes </a:t>
            </a:r>
            <a:r>
              <a:rPr lang="en-US" sz="4000" b="1" dirty="0" smtClean="0">
                <a:solidFill>
                  <a:srgbClr val="0070C0"/>
                </a:solidFill>
              </a:rPr>
              <a:t>and consequences </a:t>
            </a:r>
            <a:r>
              <a:rPr lang="en-US" sz="4000" b="1" dirty="0">
                <a:solidFill>
                  <a:srgbClr val="0070C0"/>
                </a:solidFill>
              </a:rPr>
              <a:t>of human behavior</a:t>
            </a:r>
            <a:r>
              <a:rPr lang="en-US" sz="4000" b="1" dirty="0" smtClean="0">
                <a:solidFill>
                  <a:srgbClr val="FF0000"/>
                </a:solidFill>
              </a:rPr>
              <a:t>.</a:t>
            </a:r>
          </a:p>
          <a:p>
            <a:pPr marL="742950" indent="-742950"/>
            <a:r>
              <a:rPr lang="en-US" sz="4000" b="1" dirty="0" smtClean="0">
                <a:solidFill>
                  <a:srgbClr val="00B050"/>
                </a:solidFill>
              </a:rPr>
              <a:t>2. Sociologists investigate the structure of </a:t>
            </a:r>
            <a:r>
              <a:rPr lang="en-US" sz="4000" b="1" dirty="0" err="1" smtClean="0">
                <a:solidFill>
                  <a:srgbClr val="00B050"/>
                </a:solidFill>
              </a:rPr>
              <a:t>groups,organizations</a:t>
            </a:r>
            <a:r>
              <a:rPr lang="en-US" sz="4000" b="1" dirty="0" smtClean="0">
                <a:solidFill>
                  <a:srgbClr val="00B050"/>
                </a:solidFill>
              </a:rPr>
              <a:t>, societies and how people interact within these contexts.</a:t>
            </a:r>
          </a:p>
          <a:p>
            <a:pPr marL="742950" indent="-742950"/>
            <a:endParaRPr lang="en-US" sz="4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sz="3600" dirty="0" smtClean="0">
                <a:solidFill>
                  <a:srgbClr val="0070C0"/>
                </a:solidFill>
              </a:rPr>
              <a:t>There are many different definitions of sociology according to different sociologist.</a:t>
            </a:r>
          </a:p>
          <a:p>
            <a:pPr>
              <a:buNone/>
            </a:pPr>
            <a:endParaRPr lang="en-US" sz="3600" dirty="0" smtClean="0">
              <a:solidFill>
                <a:srgbClr val="0070C0"/>
              </a:solidFill>
            </a:endParaRPr>
          </a:p>
          <a:p>
            <a:pPr>
              <a:buNone/>
            </a:pPr>
            <a:r>
              <a:rPr lang="en-US" dirty="0" smtClean="0"/>
              <a:t>                       In shortly …</a:t>
            </a:r>
          </a:p>
          <a:p>
            <a:pPr>
              <a:buNone/>
            </a:pPr>
            <a:endParaRPr lang="en-US" dirty="0" smtClean="0"/>
          </a:p>
          <a:p>
            <a:r>
              <a:rPr lang="en-US" b="1" dirty="0" smtClean="0">
                <a:solidFill>
                  <a:srgbClr val="FF0000"/>
                </a:solidFill>
              </a:rPr>
              <a:t>sociology is concerned with man, his social relations and his society.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If you have any questions..</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a:t> </a:t>
            </a:r>
            <a:r>
              <a:rPr lang="en-US" dirty="0" smtClean="0"/>
              <a:t>                                  </a:t>
            </a:r>
          </a:p>
          <a:p>
            <a:endParaRPr lang="en-US" dirty="0"/>
          </a:p>
          <a:p>
            <a:endParaRPr lang="en-US" dirty="0" smtClean="0"/>
          </a:p>
          <a:p>
            <a:r>
              <a:rPr lang="en-US" dirty="0" smtClean="0"/>
              <a:t>                           </a:t>
            </a:r>
            <a:r>
              <a:rPr lang="en-US" sz="4800" dirty="0" smtClean="0">
                <a:solidFill>
                  <a:srgbClr val="00B050"/>
                </a:solidFill>
              </a:rPr>
              <a:t>Thank you ….</a:t>
            </a:r>
          </a:p>
          <a:p>
            <a:pPr>
              <a:buNone/>
            </a:pPr>
            <a:endParaRPr lang="en-US" sz="4800" dirty="0">
              <a:solidFill>
                <a:srgbClr val="00B050"/>
              </a:solidFill>
            </a:endParaRPr>
          </a:p>
          <a:p>
            <a:endParaRPr lang="en-US" sz="4800"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030A0"/>
                </a:solidFill>
              </a:rPr>
              <a:t>The word Sociology …</a:t>
            </a:r>
            <a:endParaRPr lang="en-US" dirty="0">
              <a:solidFill>
                <a:srgbClr val="7030A0"/>
              </a:solidFill>
            </a:endParaRPr>
          </a:p>
        </p:txBody>
      </p:sp>
      <p:sp>
        <p:nvSpPr>
          <p:cNvPr id="3" name="Content Placeholder 2"/>
          <p:cNvSpPr>
            <a:spLocks noGrp="1"/>
          </p:cNvSpPr>
          <p:nvPr>
            <p:ph idx="1"/>
          </p:nvPr>
        </p:nvSpPr>
        <p:spPr/>
        <p:txBody>
          <a:bodyPr>
            <a:normAutofit fontScale="92500" lnSpcReduction="10000"/>
          </a:bodyPr>
          <a:lstStyle/>
          <a:p>
            <a:r>
              <a:rPr lang="en-US" dirty="0" smtClean="0"/>
              <a:t>The word Sociology came from Latin and Greek words.</a:t>
            </a:r>
          </a:p>
          <a:p>
            <a:pPr>
              <a:buNone/>
            </a:pPr>
            <a:r>
              <a:rPr lang="en-US" dirty="0" smtClean="0">
                <a:solidFill>
                  <a:srgbClr val="FF0000"/>
                </a:solidFill>
              </a:rPr>
              <a:t>1.    </a:t>
            </a:r>
            <a:r>
              <a:rPr lang="en-US" dirty="0" smtClean="0">
                <a:solidFill>
                  <a:srgbClr val="00B050"/>
                </a:solidFill>
              </a:rPr>
              <a:t>Latin word-       </a:t>
            </a:r>
            <a:r>
              <a:rPr lang="en-US" dirty="0" err="1" smtClean="0">
                <a:solidFill>
                  <a:srgbClr val="FF0000"/>
                </a:solidFill>
              </a:rPr>
              <a:t>Socious</a:t>
            </a:r>
            <a:r>
              <a:rPr lang="en-US" dirty="0" smtClean="0">
                <a:solidFill>
                  <a:srgbClr val="FF0000"/>
                </a:solidFill>
              </a:rPr>
              <a:t> </a:t>
            </a:r>
            <a:r>
              <a:rPr lang="en-US" dirty="0" smtClean="0">
                <a:solidFill>
                  <a:srgbClr val="FF0000"/>
                </a:solidFill>
              </a:rPr>
              <a:t>= Society</a:t>
            </a:r>
          </a:p>
          <a:p>
            <a:pPr>
              <a:buNone/>
            </a:pPr>
            <a:r>
              <a:rPr lang="en-US" dirty="0" smtClean="0">
                <a:solidFill>
                  <a:srgbClr val="FF0000"/>
                </a:solidFill>
              </a:rPr>
              <a:t>2.    </a:t>
            </a:r>
            <a:r>
              <a:rPr lang="en-US" dirty="0" smtClean="0">
                <a:solidFill>
                  <a:srgbClr val="00B050"/>
                </a:solidFill>
              </a:rPr>
              <a:t>Greek words-   </a:t>
            </a:r>
            <a:r>
              <a:rPr lang="en-US" dirty="0" err="1" smtClean="0">
                <a:solidFill>
                  <a:srgbClr val="FF0000"/>
                </a:solidFill>
              </a:rPr>
              <a:t>Logous</a:t>
            </a:r>
            <a:r>
              <a:rPr lang="en-US" dirty="0" smtClean="0">
                <a:solidFill>
                  <a:srgbClr val="FF0000"/>
                </a:solidFill>
              </a:rPr>
              <a:t> = Science/ Logy </a:t>
            </a:r>
          </a:p>
          <a:p>
            <a:pPr>
              <a:buNone/>
            </a:pPr>
            <a:r>
              <a:rPr lang="en-US" dirty="0" smtClean="0"/>
              <a:t>                      </a:t>
            </a:r>
            <a:r>
              <a:rPr lang="en-US" dirty="0" smtClean="0">
                <a:solidFill>
                  <a:srgbClr val="7030A0"/>
                </a:solidFill>
              </a:rPr>
              <a:t>Hence,</a:t>
            </a:r>
          </a:p>
          <a:p>
            <a:pPr>
              <a:buNone/>
            </a:pPr>
            <a:r>
              <a:rPr lang="en-US" dirty="0" smtClean="0"/>
              <a:t> Sociology is ….</a:t>
            </a:r>
          </a:p>
          <a:p>
            <a:pPr>
              <a:buNone/>
            </a:pPr>
            <a:r>
              <a:rPr lang="en-US" dirty="0" smtClean="0">
                <a:solidFill>
                  <a:srgbClr val="00B050"/>
                </a:solidFill>
              </a:rPr>
              <a:t>                                     </a:t>
            </a:r>
            <a:r>
              <a:rPr lang="en-US" dirty="0" smtClean="0">
                <a:solidFill>
                  <a:srgbClr val="0070C0"/>
                </a:solidFill>
              </a:rPr>
              <a:t>Society + Science </a:t>
            </a:r>
          </a:p>
          <a:p>
            <a:pPr>
              <a:buNone/>
            </a:pPr>
            <a:r>
              <a:rPr lang="en-US" dirty="0" err="1" smtClean="0">
                <a:solidFill>
                  <a:srgbClr val="C00000"/>
                </a:solidFill>
              </a:rPr>
              <a:t>Thefore</a:t>
            </a:r>
            <a:r>
              <a:rPr lang="en-US" dirty="0" smtClean="0">
                <a:solidFill>
                  <a:srgbClr val="C00000"/>
                </a:solidFill>
              </a:rPr>
              <a:t>…… </a:t>
            </a:r>
          </a:p>
          <a:p>
            <a:pPr>
              <a:buNone/>
            </a:pPr>
            <a:r>
              <a:rPr lang="en-US" dirty="0" smtClean="0">
                <a:solidFill>
                  <a:srgbClr val="FF0000"/>
                </a:solidFill>
              </a:rPr>
              <a:t>Sociology is the science of society.</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Father of Sociology </a:t>
            </a:r>
            <a:endParaRPr lang="en-US" b="1"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err="1" smtClean="0"/>
              <a:t>Auguste</a:t>
            </a:r>
            <a:r>
              <a:rPr lang="en-US" dirty="0" smtClean="0"/>
              <a:t> </a:t>
            </a:r>
            <a:r>
              <a:rPr lang="fr-FR" dirty="0" smtClean="0"/>
              <a:t>Comte</a:t>
            </a:r>
            <a:r>
              <a:rPr lang="en-US" dirty="0" smtClean="0"/>
              <a:t> (1798)  considered as the  Father of sociology.</a:t>
            </a:r>
          </a:p>
          <a:p>
            <a:r>
              <a:rPr lang="fr-FR" dirty="0" smtClean="0"/>
              <a:t> </a:t>
            </a:r>
            <a:r>
              <a:rPr lang="fr-FR" dirty="0" smtClean="0">
                <a:solidFill>
                  <a:srgbClr val="FF0000"/>
                </a:solidFill>
              </a:rPr>
              <a:t>Full Name</a:t>
            </a:r>
            <a:r>
              <a:rPr lang="fr-FR" dirty="0" smtClean="0"/>
              <a:t>- Isidore Marie Auguste François Xavier Comte</a:t>
            </a:r>
            <a:endParaRPr lang="en-US" dirty="0" smtClean="0"/>
          </a:p>
          <a:p>
            <a:r>
              <a:rPr lang="en-US" dirty="0" smtClean="0"/>
              <a:t>He was </a:t>
            </a:r>
            <a:r>
              <a:rPr lang="en-US" dirty="0" smtClean="0">
                <a:solidFill>
                  <a:srgbClr val="FF0000"/>
                </a:solidFill>
              </a:rPr>
              <a:t>French philosopher</a:t>
            </a:r>
            <a:r>
              <a:rPr lang="en-US" dirty="0" smtClean="0"/>
              <a:t>.</a:t>
            </a:r>
          </a:p>
          <a:p>
            <a:r>
              <a:rPr lang="en-US" dirty="0" smtClean="0">
                <a:solidFill>
                  <a:srgbClr val="FF0000"/>
                </a:solidFill>
              </a:rPr>
              <a:t>His books-</a:t>
            </a:r>
          </a:p>
          <a:p>
            <a:pPr>
              <a:buNone/>
            </a:pPr>
            <a:r>
              <a:rPr lang="en-US" dirty="0" smtClean="0"/>
              <a:t>1.  Course of Positive Philosophy-1830.</a:t>
            </a:r>
          </a:p>
          <a:p>
            <a:pPr>
              <a:buNone/>
            </a:pPr>
            <a:r>
              <a:rPr lang="en-US" dirty="0" smtClean="0"/>
              <a:t>2.  Introduction to positive philosophy.</a:t>
            </a:r>
          </a:p>
          <a:p>
            <a:pPr>
              <a:buNone/>
            </a:pPr>
            <a:r>
              <a:rPr lang="en-US" dirty="0"/>
              <a:t>3</a:t>
            </a:r>
            <a:r>
              <a:rPr lang="en-US" dirty="0" smtClean="0"/>
              <a:t>.  A General View of Positivism.</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0.gstatic.com/images?q=tbn:ANd9GcSHCUL8mSHsUXgacUqGZYBpOtDWFVi4M5pcVymtSGrgnvbPyT2IiHWrVWszgA&amp;s"/>
          <p:cNvPicPr>
            <a:picLocks noChangeAspect="1" noChangeArrowheads="1"/>
          </p:cNvPicPr>
          <p:nvPr/>
        </p:nvPicPr>
        <p:blipFill>
          <a:blip r:embed="rId2"/>
          <a:srcRect/>
          <a:stretch>
            <a:fillRect/>
          </a:stretch>
        </p:blipFill>
        <p:spPr bwMode="auto">
          <a:xfrm>
            <a:off x="1752600" y="1828800"/>
            <a:ext cx="5181600" cy="3505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Definitions of Sociology </a:t>
            </a:r>
            <a:endParaRPr lang="en-US" dirty="0">
              <a:solidFill>
                <a:srgbClr val="00B0F0"/>
              </a:solidFill>
            </a:endParaRPr>
          </a:p>
        </p:txBody>
      </p:sp>
      <p:sp>
        <p:nvSpPr>
          <p:cNvPr id="3" name="Content Placeholder 2"/>
          <p:cNvSpPr>
            <a:spLocks noGrp="1"/>
          </p:cNvSpPr>
          <p:nvPr>
            <p:ph idx="1"/>
          </p:nvPr>
        </p:nvSpPr>
        <p:spPr/>
        <p:txBody>
          <a:bodyPr>
            <a:normAutofit fontScale="25000" lnSpcReduction="20000"/>
          </a:bodyPr>
          <a:lstStyle/>
          <a:p>
            <a:r>
              <a:rPr lang="en-US" sz="12800" dirty="0" err="1" smtClean="0">
                <a:solidFill>
                  <a:srgbClr val="FF0000"/>
                </a:solidFill>
              </a:rPr>
              <a:t>Auguste</a:t>
            </a:r>
            <a:r>
              <a:rPr lang="en-US" sz="12800" dirty="0" smtClean="0">
                <a:solidFill>
                  <a:srgbClr val="FF0000"/>
                </a:solidFill>
              </a:rPr>
              <a:t> </a:t>
            </a:r>
            <a:r>
              <a:rPr lang="en-US" sz="12800" dirty="0" err="1" smtClean="0">
                <a:solidFill>
                  <a:srgbClr val="FF0000"/>
                </a:solidFill>
              </a:rPr>
              <a:t>Comete</a:t>
            </a:r>
            <a:r>
              <a:rPr lang="en-US" sz="12800" dirty="0" smtClean="0">
                <a:solidFill>
                  <a:srgbClr val="FF0000"/>
                </a:solidFill>
              </a:rPr>
              <a:t>-  </a:t>
            </a:r>
            <a:r>
              <a:rPr lang="en-US" sz="12800" dirty="0" smtClean="0"/>
              <a:t>the founding father of sociology, defines sociology as the science of social phenomena "subject to natural and invariable laws, the discovery of which is the object of investigation".</a:t>
            </a:r>
          </a:p>
          <a:p>
            <a:endParaRPr lang="en-US" sz="12800" dirty="0" smtClean="0"/>
          </a:p>
          <a:p>
            <a:r>
              <a:rPr lang="en-US" sz="12800" dirty="0" smtClean="0">
                <a:solidFill>
                  <a:srgbClr val="FF0000"/>
                </a:solidFill>
              </a:rPr>
              <a:t>Kingsley Davis- </a:t>
            </a:r>
            <a:r>
              <a:rPr lang="en-US" sz="12800" dirty="0" smtClean="0"/>
              <a:t>says that "Sociology is a general science of society".</a:t>
            </a:r>
          </a:p>
          <a:p>
            <a:endParaRPr lang="en-US" sz="12800" dirty="0" smtClean="0"/>
          </a:p>
          <a:p>
            <a:r>
              <a:rPr lang="en-US" sz="12800" dirty="0" smtClean="0">
                <a:solidFill>
                  <a:srgbClr val="FF0000"/>
                </a:solidFill>
              </a:rPr>
              <a:t>Harry M. Johnson- </a:t>
            </a:r>
            <a:r>
              <a:rPr lang="en-US" sz="12800" dirty="0" smtClean="0"/>
              <a:t>opines that "sociology is the science that deals with social groups".</a:t>
            </a:r>
          </a:p>
          <a:p>
            <a:endParaRPr lang="en-US" sz="12800" dirty="0" smtClean="0"/>
          </a:p>
          <a:p>
            <a:endParaRPr lang="en-US" sz="12800" dirty="0" smtClean="0"/>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Definitions of Sociology </a:t>
            </a:r>
            <a:endParaRPr lang="en-US" dirty="0">
              <a:solidFill>
                <a:srgbClr val="00B0F0"/>
              </a:solidFill>
            </a:endParaRPr>
          </a:p>
        </p:txBody>
      </p:sp>
      <p:sp>
        <p:nvSpPr>
          <p:cNvPr id="3" name="Content Placeholder 2"/>
          <p:cNvSpPr>
            <a:spLocks noGrp="1"/>
          </p:cNvSpPr>
          <p:nvPr>
            <p:ph idx="1"/>
          </p:nvPr>
        </p:nvSpPr>
        <p:spPr>
          <a:xfrm>
            <a:off x="457200" y="1371600"/>
            <a:ext cx="8229600" cy="5486400"/>
          </a:xfrm>
        </p:spPr>
        <p:txBody>
          <a:bodyPr>
            <a:normAutofit fontScale="25000" lnSpcReduction="20000"/>
          </a:bodyPr>
          <a:lstStyle/>
          <a:p>
            <a:r>
              <a:rPr lang="en-US" sz="9600" dirty="0" smtClean="0">
                <a:solidFill>
                  <a:srgbClr val="FF0000"/>
                </a:solidFill>
              </a:rPr>
              <a:t>Emile Durkheim-</a:t>
            </a:r>
            <a:r>
              <a:rPr lang="en-US" sz="9600" dirty="0" smtClean="0"/>
              <a:t>: "Science of social institutions".</a:t>
            </a:r>
          </a:p>
          <a:p>
            <a:endParaRPr lang="en-US" sz="9600" dirty="0" smtClean="0"/>
          </a:p>
          <a:p>
            <a:r>
              <a:rPr lang="en-US" sz="9600" dirty="0" smtClean="0">
                <a:solidFill>
                  <a:srgbClr val="FF0000"/>
                </a:solidFill>
              </a:rPr>
              <a:t>Park regards sociology- </a:t>
            </a:r>
            <a:r>
              <a:rPr lang="en-US" sz="9600" dirty="0" smtClean="0"/>
              <a:t>as "the science of collective behavior".</a:t>
            </a:r>
          </a:p>
          <a:p>
            <a:endParaRPr lang="en-US" sz="9600" dirty="0" smtClean="0"/>
          </a:p>
          <a:p>
            <a:r>
              <a:rPr lang="en-US" sz="9600" dirty="0" err="1" smtClean="0">
                <a:solidFill>
                  <a:srgbClr val="FF0000"/>
                </a:solidFill>
              </a:rPr>
              <a:t>Laster</a:t>
            </a:r>
            <a:r>
              <a:rPr lang="en-US" sz="9600" dirty="0" smtClean="0">
                <a:solidFill>
                  <a:srgbClr val="FF0000"/>
                </a:solidFill>
              </a:rPr>
              <a:t> Ward-  </a:t>
            </a:r>
            <a:r>
              <a:rPr lang="en-US" sz="9600" dirty="0" smtClean="0"/>
              <a:t>sociology as "the science of society".</a:t>
            </a:r>
          </a:p>
          <a:p>
            <a:endParaRPr lang="en-US" sz="9600" dirty="0" smtClean="0"/>
          </a:p>
          <a:p>
            <a:r>
              <a:rPr lang="en-US" sz="9600" dirty="0" smtClean="0">
                <a:solidFill>
                  <a:srgbClr val="FF0000"/>
                </a:solidFill>
              </a:rPr>
              <a:t>Marshal Jones -</a:t>
            </a:r>
            <a:r>
              <a:rPr lang="en-US" sz="9600" dirty="0" smtClean="0"/>
              <a:t>defines sociology as "the study of man-in-relationship-to-men".</a:t>
            </a:r>
          </a:p>
          <a:p>
            <a:endParaRPr lang="en-US" sz="9600" dirty="0" smtClean="0"/>
          </a:p>
          <a:p>
            <a:r>
              <a:rPr lang="en-US" sz="9600" dirty="0" err="1" smtClean="0">
                <a:solidFill>
                  <a:srgbClr val="FF0000"/>
                </a:solidFill>
              </a:rPr>
              <a:t>Ogburn</a:t>
            </a:r>
            <a:r>
              <a:rPr lang="en-US" sz="9600" dirty="0" smtClean="0">
                <a:solidFill>
                  <a:srgbClr val="FF0000"/>
                </a:solidFill>
              </a:rPr>
              <a:t> and </a:t>
            </a:r>
            <a:r>
              <a:rPr lang="en-US" sz="9600" dirty="0" err="1" smtClean="0">
                <a:solidFill>
                  <a:srgbClr val="FF0000"/>
                </a:solidFill>
              </a:rPr>
              <a:t>Nimkoff</a:t>
            </a:r>
            <a:r>
              <a:rPr lang="en-US" sz="9600" dirty="0" smtClean="0">
                <a:solidFill>
                  <a:srgbClr val="FF0000"/>
                </a:solidFill>
              </a:rPr>
              <a:t> -</a:t>
            </a:r>
            <a:r>
              <a:rPr lang="en-US" sz="9600" dirty="0" smtClean="0"/>
              <a:t>: "Sociology is the scientific study of social life".</a:t>
            </a:r>
          </a:p>
          <a:p>
            <a:endParaRPr lang="en-US" sz="9600" dirty="0" smtClean="0"/>
          </a:p>
          <a:p>
            <a:r>
              <a:rPr lang="en-US" sz="9600" dirty="0" smtClean="0">
                <a:solidFill>
                  <a:srgbClr val="FF0000"/>
                </a:solidFill>
              </a:rPr>
              <a:t>Franklin Henry Giddings defines- </a:t>
            </a:r>
            <a:r>
              <a:rPr lang="en-US" sz="9600" dirty="0" smtClean="0"/>
              <a:t>sociology as "the science of social phenomena".</a:t>
            </a:r>
          </a:p>
          <a:p>
            <a:endParaRPr lang="en-US" sz="9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of Sociology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solidFill>
                  <a:srgbClr val="FF0000"/>
                </a:solidFill>
              </a:rPr>
              <a:t>Max Weber- </a:t>
            </a:r>
            <a:r>
              <a:rPr lang="en-US" dirty="0" smtClean="0"/>
              <a:t>defines sociology as " the science which attempts the interpretative understanding of social action in order thereby to arrive at a casual explanation of its course and effects".</a:t>
            </a:r>
          </a:p>
          <a:p>
            <a:endParaRPr lang="en-US" dirty="0" smtClean="0"/>
          </a:p>
          <a:p>
            <a:r>
              <a:rPr lang="en-US" dirty="0" smtClean="0">
                <a:solidFill>
                  <a:srgbClr val="FF0000"/>
                </a:solidFill>
              </a:rPr>
              <a:t>Alex </a:t>
            </a:r>
            <a:r>
              <a:rPr lang="en-US" dirty="0" err="1" smtClean="0">
                <a:solidFill>
                  <a:srgbClr val="FF0000"/>
                </a:solidFill>
              </a:rPr>
              <a:t>Inkeles</a:t>
            </a:r>
            <a:r>
              <a:rPr lang="en-US" dirty="0" smtClean="0">
                <a:solidFill>
                  <a:srgbClr val="FF0000"/>
                </a:solidFill>
              </a:rPr>
              <a:t>- </a:t>
            </a:r>
            <a:r>
              <a:rPr lang="en-US" dirty="0" smtClean="0"/>
              <a:t>says, "Sociology is the study of systems of social action and of their inter-relations".</a:t>
            </a:r>
          </a:p>
          <a:p>
            <a:endParaRPr lang="en-US" dirty="0" smtClean="0"/>
          </a:p>
          <a:p>
            <a:r>
              <a:rPr lang="en-US" dirty="0" smtClean="0">
                <a:solidFill>
                  <a:srgbClr val="FF0000"/>
                </a:solidFill>
              </a:rPr>
              <a:t>Kimball Young and Raymond W. Mack- </a:t>
            </a:r>
            <a:r>
              <a:rPr lang="en-US" dirty="0" smtClean="0"/>
              <a:t>say, "Sociology is the scientific study of social aspects of human life".</a:t>
            </a:r>
          </a:p>
          <a:p>
            <a:endParaRPr lang="en-US" dirty="0" smtClean="0"/>
          </a:p>
          <a:p>
            <a:r>
              <a:rPr lang="en-US" dirty="0" smtClean="0">
                <a:solidFill>
                  <a:srgbClr val="FF0000"/>
                </a:solidFill>
              </a:rPr>
              <a:t>Morris Ginsberg</a:t>
            </a:r>
            <a:r>
              <a:rPr lang="en-US" dirty="0" smtClean="0"/>
              <a:t>:- of the various definitions of sociology the one given by Morris Ginsberg seems to be more satisfactory and comprehensive. He defines sociology in the following way: </a:t>
            </a:r>
          </a:p>
          <a:p>
            <a:r>
              <a:rPr lang="en-US" dirty="0">
                <a:solidFill>
                  <a:srgbClr val="00B050"/>
                </a:solidFill>
              </a:rPr>
              <a:t> </a:t>
            </a:r>
            <a:r>
              <a:rPr lang="en-US" dirty="0" smtClean="0">
                <a:solidFill>
                  <a:srgbClr val="00B050"/>
                </a:solidFill>
              </a:rPr>
              <a:t>"In the broadest sense, sociology is the study of human interactions and inter-relations, their conditions and consequences".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solidFill>
                  <a:srgbClr val="7030A0"/>
                </a:solidFill>
              </a:rPr>
              <a:t>Meaning</a:t>
            </a:r>
            <a:br>
              <a:rPr lang="en-US" smtClean="0">
                <a:solidFill>
                  <a:srgbClr val="7030A0"/>
                </a:solidFill>
              </a:rPr>
            </a:br>
            <a:r>
              <a:rPr lang="en-US" smtClean="0">
                <a:solidFill>
                  <a:srgbClr val="7030A0"/>
                </a:solidFill>
              </a:rPr>
              <a:t> </a:t>
            </a:r>
            <a:r>
              <a:rPr lang="en-US" dirty="0" smtClean="0">
                <a:solidFill>
                  <a:srgbClr val="7030A0"/>
                </a:solidFill>
              </a:rPr>
              <a:t>of Sociology- in shortly..</a:t>
            </a:r>
            <a:endParaRPr lang="en-US" dirty="0">
              <a:solidFill>
                <a:srgbClr val="7030A0"/>
              </a:solidFill>
            </a:endParaRPr>
          </a:p>
        </p:txBody>
      </p:sp>
      <p:sp>
        <p:nvSpPr>
          <p:cNvPr id="3" name="Content Placeholder 2"/>
          <p:cNvSpPr>
            <a:spLocks noGrp="1"/>
          </p:cNvSpPr>
          <p:nvPr>
            <p:ph idx="1"/>
          </p:nvPr>
        </p:nvSpPr>
        <p:spPr/>
        <p:txBody>
          <a:bodyPr>
            <a:normAutofit fontScale="92500"/>
          </a:bodyPr>
          <a:lstStyle/>
          <a:p>
            <a:r>
              <a:rPr lang="en-US" dirty="0" smtClean="0"/>
              <a:t>A careful examination of various definitions cited above, makes it evident that sociologists differ in their opinion about definition of sociology. Their divergent views about the definition of sociology only reveal their distinct approaches to its study. However, the common idea underlying all the definitions mentioned above is that </a:t>
            </a:r>
            <a:r>
              <a:rPr lang="en-US" sz="3900" b="1" dirty="0" smtClean="0">
                <a:solidFill>
                  <a:srgbClr val="FF0000"/>
                </a:solidFill>
              </a:rPr>
              <a:t>sociology is concerned with man, his social relations and his society.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rgbClr val="0070C0"/>
                </a:solidFill>
              </a:rPr>
              <a:t>Sociology is the study of social life, social change, and the social causes and consequences of human behavior</a:t>
            </a:r>
          </a:p>
          <a:p>
            <a:r>
              <a:rPr lang="en-US" dirty="0" smtClean="0"/>
              <a:t>The word Sociology came from Latin and Greek words.</a:t>
            </a:r>
          </a:p>
          <a:p>
            <a:pPr>
              <a:buNone/>
            </a:pPr>
            <a:r>
              <a:rPr lang="en-US" dirty="0" smtClean="0">
                <a:solidFill>
                  <a:srgbClr val="FF0000"/>
                </a:solidFill>
              </a:rPr>
              <a:t>1.    Latin word- </a:t>
            </a:r>
            <a:r>
              <a:rPr lang="en-US" dirty="0" err="1" smtClean="0">
                <a:solidFill>
                  <a:srgbClr val="FF0000"/>
                </a:solidFill>
              </a:rPr>
              <a:t>Socious</a:t>
            </a:r>
            <a:r>
              <a:rPr lang="en-US" dirty="0" smtClean="0">
                <a:solidFill>
                  <a:srgbClr val="FF0000"/>
                </a:solidFill>
              </a:rPr>
              <a:t> = Society</a:t>
            </a:r>
          </a:p>
          <a:p>
            <a:pPr marL="514350" indent="-514350">
              <a:buAutoNum type="arabicPeriod" startAt="2"/>
            </a:pPr>
            <a:r>
              <a:rPr lang="en-US" dirty="0" smtClean="0">
                <a:solidFill>
                  <a:srgbClr val="FF0000"/>
                </a:solidFill>
              </a:rPr>
              <a:t>Greek words- </a:t>
            </a:r>
            <a:r>
              <a:rPr lang="en-US" dirty="0" err="1" smtClean="0">
                <a:solidFill>
                  <a:srgbClr val="FF0000"/>
                </a:solidFill>
              </a:rPr>
              <a:t>Logous</a:t>
            </a:r>
            <a:r>
              <a:rPr lang="en-US" dirty="0" smtClean="0">
                <a:solidFill>
                  <a:srgbClr val="FF0000"/>
                </a:solidFill>
              </a:rPr>
              <a:t> = Science/ Logy </a:t>
            </a:r>
          </a:p>
          <a:p>
            <a:pPr marL="514350" indent="-514350">
              <a:buNone/>
            </a:pPr>
            <a:r>
              <a:rPr lang="en-US" dirty="0" smtClean="0"/>
              <a:t>       </a:t>
            </a:r>
            <a:r>
              <a:rPr lang="en-US" dirty="0" err="1" smtClean="0">
                <a:solidFill>
                  <a:srgbClr val="002060"/>
                </a:solidFill>
              </a:rPr>
              <a:t>Auguste</a:t>
            </a:r>
            <a:r>
              <a:rPr lang="en-US" dirty="0" smtClean="0">
                <a:solidFill>
                  <a:srgbClr val="002060"/>
                </a:solidFill>
              </a:rPr>
              <a:t> </a:t>
            </a:r>
            <a:r>
              <a:rPr lang="fr-FR" dirty="0" smtClean="0">
                <a:solidFill>
                  <a:srgbClr val="002060"/>
                </a:solidFill>
              </a:rPr>
              <a:t>Comte</a:t>
            </a:r>
            <a:r>
              <a:rPr lang="en-US" dirty="0" smtClean="0">
                <a:solidFill>
                  <a:srgbClr val="002060"/>
                </a:solidFill>
              </a:rPr>
              <a:t> (1798)  considered as the  Father of sociology.</a:t>
            </a:r>
          </a:p>
          <a:p>
            <a:pPr marL="514350" indent="-514350">
              <a:buNone/>
            </a:pPr>
            <a:endParaRPr lang="en-US" dirty="0" smtClean="0">
              <a:solidFill>
                <a:srgbClr val="002060"/>
              </a:solidFill>
            </a:endParaRPr>
          </a:p>
          <a:p>
            <a:pPr marL="514350" indent="-514350">
              <a:buAutoNum type="arabicPeriod" startAt="2"/>
            </a:pPr>
            <a:endParaRPr lang="en-US" dirty="0" smtClean="0">
              <a:solidFill>
                <a:srgbClr val="FF0000"/>
              </a:solidFill>
            </a:endParaRP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580</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What is sociology?</vt:lpstr>
      <vt:lpstr>The word Sociology …</vt:lpstr>
      <vt:lpstr>Father of Sociology </vt:lpstr>
      <vt:lpstr>Slide 4</vt:lpstr>
      <vt:lpstr>Definitions of Sociology </vt:lpstr>
      <vt:lpstr>Definitions of Sociology </vt:lpstr>
      <vt:lpstr>Definitions of Sociology </vt:lpstr>
      <vt:lpstr>Meaning  of Sociology- in shortly..</vt:lpstr>
      <vt:lpstr>Summary..</vt:lpstr>
      <vt:lpstr>Summary..</vt:lpstr>
      <vt:lpstr>If you have any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sociology</dc:title>
  <dc:creator>Admin</dc:creator>
  <cp:lastModifiedBy>Admin</cp:lastModifiedBy>
  <cp:revision>69</cp:revision>
  <dcterms:created xsi:type="dcterms:W3CDTF">2022-02-11T08:55:50Z</dcterms:created>
  <dcterms:modified xsi:type="dcterms:W3CDTF">2022-02-11T10:15:12Z</dcterms:modified>
</cp:coreProperties>
</file>