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78" r:id="rId4"/>
    <p:sldId id="259" r:id="rId5"/>
    <p:sldId id="260" r:id="rId6"/>
    <p:sldId id="272" r:id="rId7"/>
    <p:sldId id="273" r:id="rId8"/>
    <p:sldId id="274" r:id="rId9"/>
    <p:sldId id="275" r:id="rId10"/>
    <p:sldId id="276" r:id="rId11"/>
    <p:sldId id="292" r:id="rId12"/>
    <p:sldId id="285" r:id="rId13"/>
    <p:sldId id="287" r:id="rId14"/>
    <p:sldId id="290" r:id="rId15"/>
    <p:sldId id="291" r:id="rId16"/>
    <p:sldId id="293" r:id="rId17"/>
    <p:sldId id="299" r:id="rId18"/>
    <p:sldId id="294" r:id="rId19"/>
    <p:sldId id="300" r:id="rId20"/>
    <p:sldId id="307" r:id="rId21"/>
    <p:sldId id="301" r:id="rId22"/>
    <p:sldId id="295" r:id="rId23"/>
    <p:sldId id="302" r:id="rId24"/>
    <p:sldId id="296" r:id="rId25"/>
    <p:sldId id="267" r:id="rId2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6/4/2021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6/4/2021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6/4/2021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6/4/2021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FBEAC7"/>
            </a:gs>
            <a:gs pos="17999">
              <a:srgbClr val="FEE7F2"/>
            </a:gs>
            <a:gs pos="36000">
              <a:srgbClr val="FAC77D"/>
            </a:gs>
            <a:gs pos="61000">
              <a:srgbClr val="FBA97D"/>
            </a:gs>
            <a:gs pos="82001">
              <a:srgbClr val="FBD49C"/>
            </a:gs>
            <a:gs pos="100000">
              <a:srgbClr val="FEE7F2"/>
            </a:gs>
          </a:gsLst>
          <a:lin ang="5400000" scaled="0"/>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6/4/2021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hyperlink" Target="http://en.wikibooks.org/wiki/A-level_Applied_Science/Colour_Chemistry/Fibres/Cellulose" TargetMode="External"/><Relationship Id="rId2" Type="http://schemas.openxmlformats.org/officeDocument/2006/relationships/hyperlink" Target="http://en.wikibooks.org/wiki/A-level_Applied_Science/Colour_Chemistry/Fibres/Synthetics" TargetMode="Externa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hyperlink" Target="http://www.pburch.net/dyeing/FAQ/lightfastness.shtml" TargetMode="Externa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hyperlink" Target="http://textileapex.blogspot.com/2014/12/textile-fibre.html" TargetMode="Externa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8" name="Picture 2" descr="Different Types of Dyes with Chemical Structure - Textile Learner"/>
          <p:cNvPicPr>
            <a:picLocks noChangeAspect="1" noChangeArrowheads="1"/>
          </p:cNvPicPr>
          <p:nvPr/>
        </p:nvPicPr>
        <p:blipFill>
          <a:blip r:embed="rId2"/>
          <a:srcRect/>
          <a:stretch>
            <a:fillRect/>
          </a:stretch>
        </p:blipFill>
        <p:spPr bwMode="auto">
          <a:xfrm>
            <a:off x="381000" y="381000"/>
            <a:ext cx="8471281" cy="6096000"/>
          </a:xfrm>
          <a:prstGeom prst="rect">
            <a:avLst/>
          </a:prstGeom>
          <a:noFill/>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66800" y="1149727"/>
            <a:ext cx="6629400" cy="4524315"/>
          </a:xfrm>
          <a:prstGeom prst="rect">
            <a:avLst/>
          </a:prstGeom>
        </p:spPr>
        <p:txBody>
          <a:bodyPr wrap="square">
            <a:spAutoFit/>
          </a:bodyPr>
          <a:lstStyle/>
          <a:p>
            <a:r>
              <a:rPr lang="en-US" sz="3200" dirty="0" smtClean="0"/>
              <a:t>Indigo </a:t>
            </a:r>
          </a:p>
          <a:p>
            <a:endParaRPr lang="en-US" sz="3200" dirty="0" smtClean="0"/>
          </a:p>
          <a:p>
            <a:r>
              <a:rPr lang="en-US" sz="3200" dirty="0" smtClean="0"/>
              <a:t>It is the seed of the plant. The full matured plant has 0.4% </a:t>
            </a:r>
            <a:r>
              <a:rPr lang="en-US" sz="3200" dirty="0" err="1" smtClean="0"/>
              <a:t>colour</a:t>
            </a:r>
            <a:r>
              <a:rPr lang="en-US" sz="3200" dirty="0" smtClean="0"/>
              <a:t> on weight of the plant.  The shade of natural indigo is difficult to reproduce exactly. The variety of blue shade on cotton can be obtained by the application of natural Indigo.</a:t>
            </a:r>
            <a:endParaRPr lang="en-US" sz="32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2" descr="Synthetic Dyes&#10;• Almost all the colors that you see today are Synthetic dyes.&#10;Synthetic dyes are used everywhere in everyt..."/>
          <p:cNvPicPr>
            <a:picLocks noChangeAspect="1" noChangeArrowheads="1"/>
          </p:cNvPicPr>
          <p:nvPr/>
        </p:nvPicPr>
        <p:blipFill>
          <a:blip r:embed="rId2"/>
          <a:srcRect/>
          <a:stretch>
            <a:fillRect/>
          </a:stretch>
        </p:blipFill>
        <p:spPr bwMode="auto">
          <a:xfrm>
            <a:off x="533400" y="457200"/>
            <a:ext cx="8077200" cy="6064232"/>
          </a:xfrm>
          <a:prstGeom prst="rect">
            <a:avLst/>
          </a:prstGeom>
          <a:noFill/>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0" y="0"/>
            <a:ext cx="0" cy="0"/>
          </a:xfrm>
          <a:prstGeom prst="rect">
            <a:avLst/>
          </a:prstGeom>
          <a:solidFill>
            <a:srgbClr val="E9E9E9"/>
          </a:solidFill>
          <a:ln w="9525">
            <a:noFill/>
            <a:miter lim="800000"/>
            <a:headEnd/>
            <a:tailEnd/>
          </a:ln>
          <a:effectLst/>
        </p:spPr>
        <p:txBody>
          <a:bodyPr vert="horz" wrap="none" lIns="0" tIns="0" rIns="0" bIns="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9400" b="1" i="0" u="none" strike="noStrike" cap="none" normalizeH="0" baseline="0" smtClean="0">
                <a:ln>
                  <a:noFill/>
                </a:ln>
                <a:solidFill>
                  <a:srgbClr val="215868"/>
                </a:solidFill>
                <a:effectLst/>
                <a:latin typeface="ff6"/>
                <a:cs typeface="Arial" pitchFamily="34" charset="0"/>
              </a:rPr>
              <a:t>1. Physical form</a:t>
            </a:r>
            <a:endParaRPr kumimoji="0" lang="en-US" sz="1200" b="0" i="0" u="none" strike="noStrike" cap="none" normalizeH="0" baseline="0" smtClean="0">
              <a:ln>
                <a:noFill/>
              </a:ln>
              <a:solidFill>
                <a:srgbClr val="000000"/>
              </a:solidFill>
              <a:effectLst/>
              <a:latin typeface="Roboto"/>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5600" b="0" i="0" u="none" strike="noStrike" cap="none" normalizeH="0" baseline="0" smtClean="0">
                <a:ln>
                  <a:noFill/>
                </a:ln>
                <a:solidFill>
                  <a:srgbClr val="000000"/>
                </a:solidFill>
                <a:effectLst/>
                <a:latin typeface="ff3"/>
                <a:cs typeface="Arial" pitchFamily="34" charset="0"/>
              </a:rPr>
              <a:t>:</a:t>
            </a:r>
            <a:endParaRPr kumimoji="0" lang="en-US" sz="1200" b="0" i="0" u="none" strike="noStrike" cap="none" normalizeH="0" baseline="0" smtClean="0">
              <a:ln>
                <a:noFill/>
              </a:ln>
              <a:solidFill>
                <a:srgbClr val="000000"/>
              </a:solidFill>
              <a:effectLst/>
              <a:latin typeface="Roboto"/>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9400" b="1" i="0" u="none" strike="noStrike" cap="none" normalizeH="0" baseline="0" smtClean="0">
                <a:ln>
                  <a:noFill/>
                </a:ln>
                <a:solidFill>
                  <a:srgbClr val="215868"/>
                </a:solidFill>
                <a:effectLst/>
                <a:latin typeface="ff6"/>
                <a:cs typeface="Arial" pitchFamily="34" charset="0"/>
              </a:rPr>
              <a:t>2. On the Basis of Application Method</a:t>
            </a:r>
            <a:endParaRPr kumimoji="0" lang="en-US" sz="1200" b="0" i="0" u="none" strike="noStrike" cap="none" normalizeH="0" baseline="0" smtClean="0">
              <a:ln>
                <a:noFill/>
              </a:ln>
              <a:solidFill>
                <a:srgbClr val="000000"/>
              </a:solidFill>
              <a:effectLst/>
              <a:latin typeface="Roboto"/>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5600" b="0" i="0" u="none" strike="noStrike" cap="none" normalizeH="0" baseline="0" smtClean="0">
                <a:ln>
                  <a:noFill/>
                </a:ln>
                <a:solidFill>
                  <a:srgbClr val="000000"/>
                </a:solidFill>
                <a:effectLst/>
                <a:latin typeface="ff3"/>
                <a:cs typeface="Arial" pitchFamily="34" charset="0"/>
              </a:rPr>
              <a:t>:DyePowder formGrain formFine powderformMicro or ultrafine powderformLump formSolution formPaste form</a:t>
            </a:r>
            <a:endParaRPr kumimoji="0" lang="en-US" sz="1200" b="0" i="0" u="none" strike="noStrike" cap="none" normalizeH="0" baseline="0" smtClean="0">
              <a:ln>
                <a:noFill/>
              </a:ln>
              <a:solidFill>
                <a:srgbClr val="000000"/>
              </a:solidFill>
              <a:effectLst/>
              <a:latin typeface="Roboto"/>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6600" b="0" i="0" u="none" strike="noStrike" cap="none" normalizeH="0" baseline="0" smtClean="0">
                <a:ln>
                  <a:noFill/>
                </a:ln>
                <a:solidFill>
                  <a:srgbClr val="FFFFFF"/>
                </a:solidFill>
                <a:effectLst/>
                <a:latin typeface="ff3"/>
                <a:cs typeface="Arial" pitchFamily="34" charset="0"/>
              </a:rPr>
              <a:t>DYEReadymadeDyeWaterSulibleAcid dyeBasic dyeReactive dyeDirect dyeWaterinsolubleVat dyeSulpher dyeDispersedyeMordantdyeIngrain DyeAzoic dyeOxidationcolorMineralcolor</a:t>
            </a:r>
            <a:endParaRPr kumimoji="0" lang="en-US" sz="800" b="0" i="0" u="none" strike="noStrike" cap="none" normalizeH="0" baseline="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Roboto"/>
                <a:cs typeface="Arial" pitchFamily="34" charset="0"/>
              </a:rPr>
              <a:t>  </a:t>
            </a:r>
            <a:r>
              <a:rPr kumimoji="0" lang="en-US" sz="1900" b="0" i="0" u="none" strike="noStrike" cap="none" normalizeH="0" baseline="0" smtClean="0">
                <a:ln>
                  <a:noFill/>
                </a:ln>
                <a:solidFill>
                  <a:srgbClr val="000000"/>
                </a:solidFill>
                <a:effectLst/>
                <a:latin typeface="Roboto"/>
                <a:cs typeface="Arial" pitchFamily="34" charset="0"/>
              </a:rPr>
              <a:t> </a:t>
            </a:r>
            <a:r>
              <a:rPr kumimoji="0" lang="en-US" sz="1200" b="0" i="0" u="none" strike="noStrike" cap="none" normalizeH="0" baseline="0" smtClean="0">
                <a:ln>
                  <a:noFill/>
                </a:ln>
                <a:solidFill>
                  <a:srgbClr val="000000"/>
                </a:solidFill>
                <a:effectLst/>
                <a:latin typeface="Roboto"/>
                <a:cs typeface="Arial" pitchFamily="34" charset="0"/>
              </a:rPr>
              <a:t>      </a:t>
            </a:r>
            <a:endParaRPr kumimoji="0" lang="en-US" sz="800" b="0" i="0" u="none" strike="noStrike" cap="none" normalizeH="0" baseline="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Roboto"/>
                <a:cs typeface="Arial" pitchFamily="34" charset="0"/>
              </a:rPr>
              <a:t/>
            </a:r>
            <a:br>
              <a:rPr kumimoji="0" lang="en-US" sz="1200" b="0" i="0" u="none" strike="noStrike" cap="none" normalizeH="0" baseline="0" smtClean="0">
                <a:ln>
                  <a:noFill/>
                </a:ln>
                <a:solidFill>
                  <a:srgbClr val="000000"/>
                </a:solidFill>
                <a:effectLst/>
                <a:latin typeface="Roboto"/>
                <a:cs typeface="Arial" pitchFamily="34" charset="0"/>
              </a:rPr>
            </a:br>
            <a:endParaRPr kumimoji="0" lang="en-US" sz="1200" b="0" i="0" u="none" strike="noStrike" cap="none" normalizeH="0" baseline="0" smtClean="0">
              <a:ln>
                <a:noFill/>
              </a:ln>
              <a:solidFill>
                <a:srgbClr val="000000"/>
              </a:solidFill>
              <a:effectLst/>
              <a:latin typeface="Roboto"/>
              <a:cs typeface="Arial" pitchFamily="34" charset="0"/>
            </a:endParaRPr>
          </a:p>
        </p:txBody>
      </p:sp>
      <p:sp>
        <p:nvSpPr>
          <p:cNvPr id="1026" name="AutoShape 2" descr="https://html.scribdassets.com/78g3qd2uv42mwify/images/7-a84608d73d.jpg"/>
          <p:cNvSpPr>
            <a:spLocks noChangeAspect="1" noChangeArrowheads="1"/>
          </p:cNvSpPr>
          <p:nvPr/>
        </p:nvSpPr>
        <p:spPr bwMode="auto">
          <a:xfrm>
            <a:off x="42863" y="5114925"/>
            <a:ext cx="304800" cy="304800"/>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1027" name="Rectangle 3"/>
          <p:cNvSpPr>
            <a:spLocks noChangeArrowheads="1"/>
          </p:cNvSpPr>
          <p:nvPr/>
        </p:nvSpPr>
        <p:spPr bwMode="auto">
          <a:xfrm>
            <a:off x="0" y="0"/>
            <a:ext cx="0" cy="0"/>
          </a:xfrm>
          <a:prstGeom prst="rect">
            <a:avLst/>
          </a:prstGeom>
          <a:solidFill>
            <a:srgbClr val="E9E9E9"/>
          </a:solidFill>
          <a:ln w="9525">
            <a:noFill/>
            <a:miter lim="800000"/>
            <a:headEnd/>
            <a:tailEnd/>
          </a:ln>
          <a:effectLst/>
        </p:spPr>
        <p:txBody>
          <a:bodyPr vert="horz" wrap="none" lIns="0" tIns="0" rIns="0" bIns="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9400" b="1" i="0" u="none" strike="noStrike" cap="none" normalizeH="0" baseline="0" smtClean="0">
                <a:ln>
                  <a:noFill/>
                </a:ln>
                <a:solidFill>
                  <a:srgbClr val="215868"/>
                </a:solidFill>
                <a:effectLst/>
                <a:latin typeface="ff6"/>
                <a:cs typeface="Arial" pitchFamily="34" charset="0"/>
              </a:rPr>
              <a:t>1. Physical form</a:t>
            </a:r>
            <a:endParaRPr kumimoji="0" lang="en-US" sz="1200" b="0" i="0" u="none" strike="noStrike" cap="none" normalizeH="0" baseline="0" smtClean="0">
              <a:ln>
                <a:noFill/>
              </a:ln>
              <a:solidFill>
                <a:srgbClr val="000000"/>
              </a:solidFill>
              <a:effectLst/>
              <a:latin typeface="Roboto"/>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5600" b="0" i="0" u="none" strike="noStrike" cap="none" normalizeH="0" baseline="0" smtClean="0">
                <a:ln>
                  <a:noFill/>
                </a:ln>
                <a:solidFill>
                  <a:srgbClr val="000000"/>
                </a:solidFill>
                <a:effectLst/>
                <a:latin typeface="ff3"/>
                <a:cs typeface="Arial" pitchFamily="34" charset="0"/>
              </a:rPr>
              <a:t>:</a:t>
            </a:r>
            <a:endParaRPr kumimoji="0" lang="en-US" sz="1200" b="0" i="0" u="none" strike="noStrike" cap="none" normalizeH="0" baseline="0" smtClean="0">
              <a:ln>
                <a:noFill/>
              </a:ln>
              <a:solidFill>
                <a:srgbClr val="000000"/>
              </a:solidFill>
              <a:effectLst/>
              <a:latin typeface="Roboto"/>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9400" b="1" i="0" u="none" strike="noStrike" cap="none" normalizeH="0" baseline="0" smtClean="0">
                <a:ln>
                  <a:noFill/>
                </a:ln>
                <a:solidFill>
                  <a:srgbClr val="215868"/>
                </a:solidFill>
                <a:effectLst/>
                <a:latin typeface="ff6"/>
                <a:cs typeface="Arial" pitchFamily="34" charset="0"/>
              </a:rPr>
              <a:t>2. On the Basis of Application Method</a:t>
            </a:r>
            <a:endParaRPr kumimoji="0" lang="en-US" sz="1200" b="0" i="0" u="none" strike="noStrike" cap="none" normalizeH="0" baseline="0" smtClean="0">
              <a:ln>
                <a:noFill/>
              </a:ln>
              <a:solidFill>
                <a:srgbClr val="000000"/>
              </a:solidFill>
              <a:effectLst/>
              <a:latin typeface="Roboto"/>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5600" b="0" i="0" u="none" strike="noStrike" cap="none" normalizeH="0" baseline="0" smtClean="0">
                <a:ln>
                  <a:noFill/>
                </a:ln>
                <a:solidFill>
                  <a:srgbClr val="000000"/>
                </a:solidFill>
                <a:effectLst/>
                <a:latin typeface="ff3"/>
                <a:cs typeface="Arial" pitchFamily="34" charset="0"/>
              </a:rPr>
              <a:t>:DyePowder formGrain formFine powderformMicro or ultrafine powderformLump formSolution formPaste form</a:t>
            </a:r>
            <a:endParaRPr kumimoji="0" lang="en-US" sz="1200" b="0" i="0" u="none" strike="noStrike" cap="none" normalizeH="0" baseline="0" smtClean="0">
              <a:ln>
                <a:noFill/>
              </a:ln>
              <a:solidFill>
                <a:srgbClr val="000000"/>
              </a:solidFill>
              <a:effectLst/>
              <a:latin typeface="Roboto"/>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6600" b="0" i="0" u="none" strike="noStrike" cap="none" normalizeH="0" baseline="0" smtClean="0">
                <a:ln>
                  <a:noFill/>
                </a:ln>
                <a:solidFill>
                  <a:srgbClr val="FFFFFF"/>
                </a:solidFill>
                <a:effectLst/>
                <a:latin typeface="ff3"/>
                <a:cs typeface="Arial" pitchFamily="34" charset="0"/>
              </a:rPr>
              <a:t>DYEReadymadeDyeWaterSulibleAcid dyeBasic dyeReactive dyeDirect dyeWaterinsolubleVat dyeSulpher dyeDispersedyeMordantdyeIngrain DyeAzoic dyeOxidationcolorMineralcolor</a:t>
            </a:r>
            <a:endParaRPr kumimoji="0" lang="en-US" sz="800" b="0" i="0" u="none" strike="noStrike" cap="none" normalizeH="0" baseline="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Roboto"/>
                <a:cs typeface="Arial" pitchFamily="34" charset="0"/>
              </a:rPr>
              <a:t>  </a:t>
            </a:r>
            <a:r>
              <a:rPr kumimoji="0" lang="en-US" sz="1900" b="0" i="0" u="none" strike="noStrike" cap="none" normalizeH="0" baseline="0" smtClean="0">
                <a:ln>
                  <a:noFill/>
                </a:ln>
                <a:solidFill>
                  <a:srgbClr val="000000"/>
                </a:solidFill>
                <a:effectLst/>
                <a:latin typeface="Roboto"/>
                <a:cs typeface="Arial" pitchFamily="34" charset="0"/>
              </a:rPr>
              <a:t> </a:t>
            </a:r>
            <a:r>
              <a:rPr kumimoji="0" lang="en-US" sz="1200" b="0" i="0" u="none" strike="noStrike" cap="none" normalizeH="0" baseline="0" smtClean="0">
                <a:ln>
                  <a:noFill/>
                </a:ln>
                <a:solidFill>
                  <a:srgbClr val="000000"/>
                </a:solidFill>
                <a:effectLst/>
                <a:latin typeface="Roboto"/>
                <a:cs typeface="Arial" pitchFamily="34" charset="0"/>
              </a:rPr>
              <a:t>      </a:t>
            </a:r>
            <a:endParaRPr kumimoji="0" lang="en-US" sz="800" b="0" i="0" u="none" strike="noStrike" cap="none" normalizeH="0" baseline="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Roboto"/>
                <a:cs typeface="Arial" pitchFamily="34" charset="0"/>
              </a:rPr>
              <a:t/>
            </a:r>
            <a:br>
              <a:rPr kumimoji="0" lang="en-US" sz="1200" b="0" i="0" u="none" strike="noStrike" cap="none" normalizeH="0" baseline="0" smtClean="0">
                <a:ln>
                  <a:noFill/>
                </a:ln>
                <a:solidFill>
                  <a:srgbClr val="000000"/>
                </a:solidFill>
                <a:effectLst/>
                <a:latin typeface="Roboto"/>
                <a:cs typeface="Arial" pitchFamily="34" charset="0"/>
              </a:rPr>
            </a:br>
            <a:endParaRPr kumimoji="0" lang="en-US" sz="1200" b="0" i="0" u="none" strike="noStrike" cap="none" normalizeH="0" baseline="0" smtClean="0">
              <a:ln>
                <a:noFill/>
              </a:ln>
              <a:solidFill>
                <a:srgbClr val="000000"/>
              </a:solidFill>
              <a:effectLst/>
              <a:latin typeface="Roboto"/>
              <a:cs typeface="Arial" pitchFamily="34" charset="0"/>
            </a:endParaRPr>
          </a:p>
        </p:txBody>
      </p:sp>
      <p:sp>
        <p:nvSpPr>
          <p:cNvPr id="1028" name="AutoShape 4" descr="https://html.scribdassets.com/78g3qd2uv42mwify/images/7-a84608d73d.jpg"/>
          <p:cNvSpPr>
            <a:spLocks noChangeAspect="1" noChangeArrowheads="1"/>
          </p:cNvSpPr>
          <p:nvPr/>
        </p:nvSpPr>
        <p:spPr bwMode="auto">
          <a:xfrm>
            <a:off x="42863" y="5114925"/>
            <a:ext cx="304800" cy="304800"/>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1030" name="AutoShape 6" descr="https://html.scribdassets.com/78g3qd2uv42mwify/images/7-a84608d73d.jpg"/>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7" name="Rectangle 6"/>
          <p:cNvSpPr/>
          <p:nvPr/>
        </p:nvSpPr>
        <p:spPr>
          <a:xfrm>
            <a:off x="1143000" y="1295400"/>
            <a:ext cx="7315200" cy="4524315"/>
          </a:xfrm>
          <a:prstGeom prst="rect">
            <a:avLst/>
          </a:prstGeom>
        </p:spPr>
        <p:txBody>
          <a:bodyPr wrap="square">
            <a:spAutoFit/>
          </a:bodyPr>
          <a:lstStyle/>
          <a:p>
            <a:r>
              <a:rPr lang="en-US" sz="3200" dirty="0" smtClean="0"/>
              <a:t>Basic dyes</a:t>
            </a:r>
          </a:p>
          <a:p>
            <a:endParaRPr lang="en-US" sz="3200" dirty="0" smtClean="0"/>
          </a:p>
          <a:p>
            <a:r>
              <a:rPr lang="en-US" sz="3200" dirty="0" smtClean="0"/>
              <a:t>Basic dye are water-soluble cationic dyes that are mainly applied to </a:t>
            </a:r>
            <a:r>
              <a:rPr lang="en-US" sz="3200" dirty="0" smtClean="0">
                <a:hlinkClick r:id="rId2"/>
              </a:rPr>
              <a:t>acrylic </a:t>
            </a:r>
            <a:r>
              <a:rPr lang="en-US" sz="3200" dirty="0" err="1" smtClean="0">
                <a:hlinkClick r:id="rId2"/>
              </a:rPr>
              <a:t>fibres</a:t>
            </a:r>
            <a:r>
              <a:rPr lang="en-US" sz="3200" dirty="0" smtClean="0">
                <a:hlinkClick r:id="rId2"/>
              </a:rPr>
              <a:t>,</a:t>
            </a:r>
            <a:r>
              <a:rPr lang="en-US" sz="3200" dirty="0" smtClean="0"/>
              <a:t> but find some use for wool and silk. Basic dyes are also used in the </a:t>
            </a:r>
            <a:r>
              <a:rPr lang="en-US" sz="3200" dirty="0" err="1" smtClean="0"/>
              <a:t>colouration</a:t>
            </a:r>
            <a:r>
              <a:rPr lang="en-US" sz="3200" dirty="0" smtClean="0"/>
              <a:t> of </a:t>
            </a:r>
            <a:r>
              <a:rPr lang="en-US" sz="3200" dirty="0" smtClean="0">
                <a:hlinkClick r:id="rId3"/>
              </a:rPr>
              <a:t>paper.</a:t>
            </a:r>
            <a:r>
              <a:rPr lang="en-US" sz="3200" dirty="0" smtClean="0"/>
              <a:t> </a:t>
            </a:r>
          </a:p>
          <a:p>
            <a:r>
              <a:rPr lang="en-US" sz="3200" dirty="0" smtClean="0"/>
              <a:t/>
            </a:r>
            <a:br>
              <a:rPr lang="en-US" sz="3200" dirty="0" smtClean="0"/>
            </a:br>
            <a:endParaRPr lang="en-US" sz="32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Rectangle 1"/>
          <p:cNvSpPr>
            <a:spLocks noChangeArrowheads="1"/>
          </p:cNvSpPr>
          <p:nvPr/>
        </p:nvSpPr>
        <p:spPr bwMode="auto">
          <a:xfrm>
            <a:off x="0" y="0"/>
            <a:ext cx="0" cy="0"/>
          </a:xfrm>
          <a:prstGeom prst="rect">
            <a:avLst/>
          </a:prstGeom>
          <a:solidFill>
            <a:srgbClr val="E9E9E9"/>
          </a:solidFill>
          <a:ln w="9525">
            <a:noFill/>
            <a:miter lim="800000"/>
            <a:headEnd/>
            <a:tailEnd/>
          </a:ln>
          <a:effectLst/>
        </p:spPr>
        <p:txBody>
          <a:bodyPr vert="horz" wrap="none" lIns="0" tIns="0" rIns="0" bIns="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Roboto"/>
                <a:cs typeface="Arial" pitchFamily="34" charset="0"/>
              </a:rPr>
              <a:t>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sz="8100" b="0" i="0" u="none" strike="noStrike" cap="none" normalizeH="0" baseline="0" smtClean="0">
                <a:ln>
                  <a:noFill/>
                </a:ln>
                <a:solidFill>
                  <a:srgbClr val="215868"/>
                </a:solidFill>
                <a:effectLst/>
                <a:latin typeface="ff3"/>
                <a:cs typeface="Arial" pitchFamily="34" charset="0"/>
              </a:rPr>
              <a:t>There are two ways of obtaining perfectly even distribution of dyestuff in a fibre:-1.</a:t>
            </a:r>
            <a:endParaRPr kumimoji="0" lang="en-US" sz="1200" b="0" i="0" u="none" strike="noStrike" cap="none" normalizeH="0" baseline="0" smtClean="0">
              <a:ln>
                <a:noFill/>
              </a:ln>
              <a:solidFill>
                <a:srgbClr val="000000"/>
              </a:solidFill>
              <a:effectLst/>
              <a:latin typeface="Roboto"/>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9100" b="0" i="0" u="none" strike="noStrike" cap="none" normalizeH="0" baseline="0" smtClean="0">
                <a:ln>
                  <a:noFill/>
                </a:ln>
                <a:solidFill>
                  <a:srgbClr val="215868"/>
                </a:solidFill>
                <a:effectLst/>
                <a:latin typeface="ff4"/>
                <a:cs typeface="Arial" pitchFamily="34" charset="0"/>
              </a:rPr>
              <a:t> </a:t>
            </a:r>
            <a:endParaRPr kumimoji="0" lang="en-US" sz="1200" b="0" i="0" u="none" strike="noStrike" cap="none" normalizeH="0" baseline="0" smtClean="0">
              <a:ln>
                <a:noFill/>
              </a:ln>
              <a:solidFill>
                <a:srgbClr val="000000"/>
              </a:solidFill>
              <a:effectLst/>
              <a:latin typeface="Roboto"/>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8100" b="0" i="0" u="none" strike="noStrike" cap="none" normalizeH="0" baseline="0" smtClean="0">
                <a:ln>
                  <a:noFill/>
                </a:ln>
                <a:solidFill>
                  <a:srgbClr val="215868"/>
                </a:solidFill>
                <a:effectLst/>
                <a:latin typeface="ff3"/>
                <a:cs typeface="Arial" pitchFamily="34" charset="0"/>
              </a:rPr>
              <a:t>The migration properties of the dyestuff can be utilised toget the desired effect, provided the dyestuff is notimmediately fixed during adsorption on the fibre surfaceitself and the fibre sites having affinity for the dyestuffs aredistributed evenly in the fibre . In this case any initial poormigration and unevenness can be corrected subsequently byinducing the dyestuff molecules to migrate. However , in thecase of dyeing of cationic dyes on acrylic fibres, theconditions are not conducive at 100c or below since the dye-fibre bond (electrostatic bonds) is very stable from themoment it is formed.2.</a:t>
            </a:r>
            <a:endParaRPr kumimoji="0" lang="en-US" sz="1200" b="0" i="0" u="none" strike="noStrike" cap="none" normalizeH="0" baseline="0" smtClean="0">
              <a:ln>
                <a:noFill/>
              </a:ln>
              <a:solidFill>
                <a:srgbClr val="000000"/>
              </a:solidFill>
              <a:effectLst/>
              <a:latin typeface="Roboto"/>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9100" b="0" i="0" u="none" strike="noStrike" cap="none" normalizeH="0" baseline="0" smtClean="0">
                <a:ln>
                  <a:noFill/>
                </a:ln>
                <a:solidFill>
                  <a:srgbClr val="215868"/>
                </a:solidFill>
                <a:effectLst/>
                <a:latin typeface="ff4"/>
                <a:cs typeface="Arial" pitchFamily="34" charset="0"/>
              </a:rPr>
              <a:t> </a:t>
            </a:r>
            <a:endParaRPr kumimoji="0" lang="en-US" sz="1200" b="0" i="0" u="none" strike="noStrike" cap="none" normalizeH="0" baseline="0" smtClean="0">
              <a:ln>
                <a:noFill/>
              </a:ln>
              <a:solidFill>
                <a:srgbClr val="000000"/>
              </a:solidFill>
              <a:effectLst/>
              <a:latin typeface="Roboto"/>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8100" b="0" i="0" u="none" strike="noStrike" cap="none" normalizeH="0" baseline="0" smtClean="0">
                <a:ln>
                  <a:noFill/>
                </a:ln>
                <a:solidFill>
                  <a:srgbClr val="215868"/>
                </a:solidFill>
                <a:effectLst/>
                <a:latin typeface="ff3"/>
                <a:cs typeface="Arial" pitchFamily="34" charset="0"/>
              </a:rPr>
              <a:t>The build-up of the dyestuff during the first phase of dyeing(adsorption on the fiber surface) can be controlledwhen migration subsequent to adsorption is not possible.Dyeing of acrylic fibres with cationic dyes falls this category.</a:t>
            </a:r>
            <a:endParaRPr kumimoji="0" lang="en-US" sz="1200" b="0" i="0" u="none" strike="noStrike" cap="none" normalizeH="0" baseline="0" smtClean="0">
              <a:ln>
                <a:noFill/>
              </a:ln>
              <a:solidFill>
                <a:srgbClr val="000000"/>
              </a:solidFill>
              <a:effectLst/>
              <a:latin typeface="Roboto"/>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3600" b="1" i="0" u="none" strike="noStrike" cap="none" normalizeH="0" baseline="0" smtClean="0">
                <a:ln>
                  <a:noFill/>
                </a:ln>
                <a:solidFill>
                  <a:srgbClr val="215868"/>
                </a:solidFill>
                <a:effectLst/>
                <a:latin typeface="ff6"/>
                <a:cs typeface="Arial" pitchFamily="34" charset="0"/>
              </a:rPr>
              <a:t>What fibers can be dyed with basicdye?</a:t>
            </a:r>
            <a:endParaRPr kumimoji="0" lang="en-US" sz="1200" b="0" i="0" u="none" strike="noStrike" cap="none" normalizeH="0" baseline="0" smtClean="0">
              <a:ln>
                <a:noFill/>
              </a:ln>
              <a:solidFill>
                <a:srgbClr val="000000"/>
              </a:solidFill>
              <a:effectLst/>
              <a:latin typeface="Roboto"/>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8100" b="0" i="0" u="none" strike="noStrike" cap="none" normalizeH="0" baseline="0" smtClean="0">
                <a:ln>
                  <a:noFill/>
                </a:ln>
                <a:solidFill>
                  <a:srgbClr val="215868"/>
                </a:solidFill>
                <a:effectLst/>
                <a:latin typeface="ff3"/>
                <a:cs typeface="Arial" pitchFamily="34" charset="0"/>
              </a:rPr>
              <a:t>Basic dyes can be used to dye many different fibers, including naturalfibers such as wool, silk, and cotton, but, when used on naturalfibers, they are very poorly</a:t>
            </a:r>
            <a:r>
              <a:rPr kumimoji="0" lang="en-US" sz="8100" b="0" i="0" u="none" strike="noStrike" cap="none" normalizeH="0" baseline="0" smtClean="0">
                <a:ln>
                  <a:noFill/>
                </a:ln>
                <a:solidFill>
                  <a:srgbClr val="215868"/>
                </a:solidFill>
                <a:effectLst/>
                <a:latin typeface="ff3"/>
                <a:cs typeface="Arial" pitchFamily="34" charset="0"/>
                <a:hlinkClick r:id="rId2"/>
              </a:rPr>
              <a:t>lightfast:</a:t>
            </a:r>
            <a:r>
              <a:rPr kumimoji="0" lang="en-US" sz="8100" b="0" i="0" u="none" strike="noStrike" cap="none" normalizeH="0" baseline="0" smtClean="0">
                <a:ln>
                  <a:noFill/>
                </a:ln>
                <a:solidFill>
                  <a:srgbClr val="215868"/>
                </a:solidFill>
                <a:effectLst/>
                <a:latin typeface="ff3"/>
                <a:cs typeface="Arial" pitchFamily="34" charset="0"/>
              </a:rPr>
              <a:t>they tend to fade very quicklywhen exposed to light. Since the introduction of many superior dyesfor natural fibers, basic dyes are no longer much used for dyeingthem because of the light fastness problem.However, basic dyes continue to be very important in the textileindustry for dyeing acrylic fibers. Their light fastness on acrylic fiber isfar better than on natural fibers. Acrylic yarn and fabric cannot be</a:t>
            </a:r>
            <a:endParaRPr kumimoji="0" lang="en-US" sz="1200" b="0" i="0" u="none" strike="noStrike" cap="none" normalizeH="0" baseline="0" smtClean="0">
              <a:ln>
                <a:noFill/>
              </a:ln>
              <a:solidFill>
                <a:srgbClr val="000000"/>
              </a:solidFill>
              <a:effectLst/>
              <a:latin typeface="Roboto"/>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Roboto"/>
                <a:cs typeface="Arial" pitchFamily="34" charset="0"/>
              </a:rPr>
              <a:t>  </a:t>
            </a:r>
            <a:r>
              <a:rPr kumimoji="0" lang="en-US" sz="1900" b="0" i="0" u="none" strike="noStrike" cap="none" normalizeH="0" baseline="0" smtClean="0">
                <a:ln>
                  <a:noFill/>
                </a:ln>
                <a:solidFill>
                  <a:srgbClr val="000000"/>
                </a:solidFill>
                <a:effectLst/>
                <a:latin typeface="Roboto"/>
                <a:cs typeface="Arial" pitchFamily="34" charset="0"/>
              </a:rPr>
              <a:t> </a:t>
            </a:r>
            <a:r>
              <a:rPr kumimoji="0" lang="en-US" sz="1200" b="0" i="0" u="none" strike="noStrike" cap="none" normalizeH="0" baseline="0" smtClean="0">
                <a:ln>
                  <a:noFill/>
                </a:ln>
                <a:solidFill>
                  <a:srgbClr val="000000"/>
                </a:solidFill>
                <a:effectLst/>
                <a:latin typeface="Roboto"/>
                <a:cs typeface="Arial" pitchFamily="34" charset="0"/>
              </a:rPr>
              <a:t>      </a:t>
            </a:r>
            <a:endParaRPr kumimoji="0" lang="en-US" sz="800" b="0" i="0" u="none" strike="noStrike" cap="none" normalizeH="0" baseline="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Roboto"/>
                <a:cs typeface="Arial" pitchFamily="34" charset="0"/>
              </a:rPr>
              <a:t>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sz="8100" b="0" i="0" u="none" strike="noStrike" cap="none" normalizeH="0" baseline="0" smtClean="0">
                <a:ln>
                  <a:noFill/>
                </a:ln>
                <a:solidFill>
                  <a:srgbClr val="215868"/>
                </a:solidFill>
                <a:effectLst/>
                <a:latin typeface="ff3"/>
                <a:cs typeface="Arial" pitchFamily="34" charset="0"/>
              </a:rPr>
              <a:t>dyed with most dyes that work on natural fibers; they can be dyedonly with basic dyes or disperse dyes (the same disperse dyes thatare used for acetate and polyester). Basic dyes are needed toproduce bright or dark hues on acrylic fiber, because disperse dyesproduce only pale to medium colors on acrylic</a:t>
            </a:r>
            <a:endParaRPr kumimoji="0" lang="en-US" sz="1200" b="0" i="0" u="none" strike="noStrike" cap="none" normalizeH="0" baseline="0" smtClean="0">
              <a:ln>
                <a:noFill/>
              </a:ln>
              <a:solidFill>
                <a:srgbClr val="000000"/>
              </a:solidFill>
              <a:effectLst/>
              <a:latin typeface="Roboto"/>
              <a:cs typeface="Arial" pitchFamily="34" charset="0"/>
            </a:endParaRPr>
          </a:p>
        </p:txBody>
      </p:sp>
      <p:sp>
        <p:nvSpPr>
          <p:cNvPr id="34818" name="AutoShape 2" descr="https://html.scribdassets.com/78g3qd2uv42mwify/images/25-89007cde3f.jpg"/>
          <p:cNvSpPr>
            <a:spLocks noChangeAspect="1" noChangeArrowheads="1"/>
          </p:cNvSpPr>
          <p:nvPr/>
        </p:nvSpPr>
        <p:spPr bwMode="auto">
          <a:xfrm>
            <a:off x="42863" y="23695025"/>
            <a:ext cx="304800" cy="304800"/>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34819" name="Rectangle 3"/>
          <p:cNvSpPr>
            <a:spLocks noChangeArrowheads="1"/>
          </p:cNvSpPr>
          <p:nvPr/>
        </p:nvSpPr>
        <p:spPr bwMode="auto">
          <a:xfrm>
            <a:off x="0" y="0"/>
            <a:ext cx="0" cy="0"/>
          </a:xfrm>
          <a:prstGeom prst="rect">
            <a:avLst/>
          </a:prstGeom>
          <a:solidFill>
            <a:srgbClr val="E9E9E9"/>
          </a:solidFill>
          <a:ln w="9525">
            <a:noFill/>
            <a:miter lim="800000"/>
            <a:headEnd/>
            <a:tailEnd/>
          </a:ln>
          <a:effectLst/>
        </p:spPr>
        <p:txBody>
          <a:bodyPr vert="horz" wrap="none" lIns="0" tIns="0" rIns="0" bIns="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Roboto"/>
                <a:cs typeface="Arial" pitchFamily="34" charset="0"/>
              </a:rPr>
              <a:t>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sz="8100" b="0" i="0" u="none" strike="noStrike" cap="none" normalizeH="0" baseline="0" smtClean="0">
                <a:ln>
                  <a:noFill/>
                </a:ln>
                <a:solidFill>
                  <a:srgbClr val="215868"/>
                </a:solidFill>
                <a:effectLst/>
                <a:latin typeface="ff3"/>
                <a:cs typeface="Arial" pitchFamily="34" charset="0"/>
              </a:rPr>
              <a:t>There are two ways of obtaining perfectly even distribution of dyestuff in a fibre:-1.</a:t>
            </a:r>
            <a:endParaRPr kumimoji="0" lang="en-US" sz="1200" b="0" i="0" u="none" strike="noStrike" cap="none" normalizeH="0" baseline="0" smtClean="0">
              <a:ln>
                <a:noFill/>
              </a:ln>
              <a:solidFill>
                <a:srgbClr val="000000"/>
              </a:solidFill>
              <a:effectLst/>
              <a:latin typeface="Roboto"/>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9100" b="0" i="0" u="none" strike="noStrike" cap="none" normalizeH="0" baseline="0" smtClean="0">
                <a:ln>
                  <a:noFill/>
                </a:ln>
                <a:solidFill>
                  <a:srgbClr val="215868"/>
                </a:solidFill>
                <a:effectLst/>
                <a:latin typeface="ff4"/>
                <a:cs typeface="Arial" pitchFamily="34" charset="0"/>
              </a:rPr>
              <a:t> </a:t>
            </a:r>
            <a:endParaRPr kumimoji="0" lang="en-US" sz="1200" b="0" i="0" u="none" strike="noStrike" cap="none" normalizeH="0" baseline="0" smtClean="0">
              <a:ln>
                <a:noFill/>
              </a:ln>
              <a:solidFill>
                <a:srgbClr val="000000"/>
              </a:solidFill>
              <a:effectLst/>
              <a:latin typeface="Roboto"/>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8100" b="0" i="0" u="none" strike="noStrike" cap="none" normalizeH="0" baseline="0" smtClean="0">
                <a:ln>
                  <a:noFill/>
                </a:ln>
                <a:solidFill>
                  <a:srgbClr val="215868"/>
                </a:solidFill>
                <a:effectLst/>
                <a:latin typeface="ff3"/>
                <a:cs typeface="Arial" pitchFamily="34" charset="0"/>
              </a:rPr>
              <a:t>The migration properties of the dyestuff can be utilised toget the desired effect, provided the dyestuff is notimmediately fixed during adsorption on the fibre surfaceitself and the fibre sites having affinity for the dyestuffs aredistributed evenly in the fibre . In this case any initial poormigration and unevenness can be corrected subsequently byinducing the dyestuff molecules to migrate. However , in thecase of dyeing of cationic dyes on acrylic fibres, theconditions are not conducive at 100c or below since the dye-fibre bond (electrostatic bonds) is very stable from themoment it is formed.2.</a:t>
            </a:r>
            <a:endParaRPr kumimoji="0" lang="en-US" sz="1200" b="0" i="0" u="none" strike="noStrike" cap="none" normalizeH="0" baseline="0" smtClean="0">
              <a:ln>
                <a:noFill/>
              </a:ln>
              <a:solidFill>
                <a:srgbClr val="000000"/>
              </a:solidFill>
              <a:effectLst/>
              <a:latin typeface="Roboto"/>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9100" b="0" i="0" u="none" strike="noStrike" cap="none" normalizeH="0" baseline="0" smtClean="0">
                <a:ln>
                  <a:noFill/>
                </a:ln>
                <a:solidFill>
                  <a:srgbClr val="215868"/>
                </a:solidFill>
                <a:effectLst/>
                <a:latin typeface="ff4"/>
                <a:cs typeface="Arial" pitchFamily="34" charset="0"/>
              </a:rPr>
              <a:t> </a:t>
            </a:r>
            <a:endParaRPr kumimoji="0" lang="en-US" sz="1200" b="0" i="0" u="none" strike="noStrike" cap="none" normalizeH="0" baseline="0" smtClean="0">
              <a:ln>
                <a:noFill/>
              </a:ln>
              <a:solidFill>
                <a:srgbClr val="000000"/>
              </a:solidFill>
              <a:effectLst/>
              <a:latin typeface="Roboto"/>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8100" b="0" i="0" u="none" strike="noStrike" cap="none" normalizeH="0" baseline="0" smtClean="0">
                <a:ln>
                  <a:noFill/>
                </a:ln>
                <a:solidFill>
                  <a:srgbClr val="215868"/>
                </a:solidFill>
                <a:effectLst/>
                <a:latin typeface="ff3"/>
                <a:cs typeface="Arial" pitchFamily="34" charset="0"/>
              </a:rPr>
              <a:t>The build-up of the dyestuff during the first phase of dyeing(adsorption on the fiber surface) can be controlledwhen migration subsequent to adsorption is not possible.Dyeing of acrylic fibres with cationic dyes falls this category.</a:t>
            </a:r>
            <a:endParaRPr kumimoji="0" lang="en-US" sz="1200" b="0" i="0" u="none" strike="noStrike" cap="none" normalizeH="0" baseline="0" smtClean="0">
              <a:ln>
                <a:noFill/>
              </a:ln>
              <a:solidFill>
                <a:srgbClr val="000000"/>
              </a:solidFill>
              <a:effectLst/>
              <a:latin typeface="Roboto"/>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3600" b="1" i="0" u="none" strike="noStrike" cap="none" normalizeH="0" baseline="0" smtClean="0">
                <a:ln>
                  <a:noFill/>
                </a:ln>
                <a:solidFill>
                  <a:srgbClr val="215868"/>
                </a:solidFill>
                <a:effectLst/>
                <a:latin typeface="ff6"/>
                <a:cs typeface="Arial" pitchFamily="34" charset="0"/>
              </a:rPr>
              <a:t>What fibers can be dyed with basicdye?</a:t>
            </a:r>
            <a:endParaRPr kumimoji="0" lang="en-US" sz="1200" b="0" i="0" u="none" strike="noStrike" cap="none" normalizeH="0" baseline="0" smtClean="0">
              <a:ln>
                <a:noFill/>
              </a:ln>
              <a:solidFill>
                <a:srgbClr val="000000"/>
              </a:solidFill>
              <a:effectLst/>
              <a:latin typeface="Roboto"/>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8100" b="0" i="0" u="none" strike="noStrike" cap="none" normalizeH="0" baseline="0" smtClean="0">
                <a:ln>
                  <a:noFill/>
                </a:ln>
                <a:solidFill>
                  <a:srgbClr val="215868"/>
                </a:solidFill>
                <a:effectLst/>
                <a:latin typeface="ff3"/>
                <a:cs typeface="Arial" pitchFamily="34" charset="0"/>
              </a:rPr>
              <a:t>Basic dyes can be used to dye many different fibers, including naturalfibers such as wool, silk, and cotton, but, when used on naturalfibers, they are very poorly</a:t>
            </a:r>
            <a:r>
              <a:rPr kumimoji="0" lang="en-US" sz="8100" b="0" i="0" u="none" strike="noStrike" cap="none" normalizeH="0" baseline="0" smtClean="0">
                <a:ln>
                  <a:noFill/>
                </a:ln>
                <a:solidFill>
                  <a:srgbClr val="215868"/>
                </a:solidFill>
                <a:effectLst/>
                <a:latin typeface="ff3"/>
                <a:cs typeface="Arial" pitchFamily="34" charset="0"/>
                <a:hlinkClick r:id="rId2"/>
              </a:rPr>
              <a:t>lightfast:</a:t>
            </a:r>
            <a:r>
              <a:rPr kumimoji="0" lang="en-US" sz="8100" b="0" i="0" u="none" strike="noStrike" cap="none" normalizeH="0" baseline="0" smtClean="0">
                <a:ln>
                  <a:noFill/>
                </a:ln>
                <a:solidFill>
                  <a:srgbClr val="215868"/>
                </a:solidFill>
                <a:effectLst/>
                <a:latin typeface="ff3"/>
                <a:cs typeface="Arial" pitchFamily="34" charset="0"/>
              </a:rPr>
              <a:t>they tend to fade very quicklywhen exposed to light. Since the introduction of many superior dyesfor natural fibers, basic dyes are no longer much used for dyeingthem because of the light fastness problem.However, basic dyes continue to be very important in the textileindustry for dyeing acrylic fibers. Their light fastness on acrylic fiber isfar better than on natural fibers. Acrylic yarn and fabric cannot be</a:t>
            </a:r>
            <a:endParaRPr kumimoji="0" lang="en-US" sz="1200" b="0" i="0" u="none" strike="noStrike" cap="none" normalizeH="0" baseline="0" smtClean="0">
              <a:ln>
                <a:noFill/>
              </a:ln>
              <a:solidFill>
                <a:srgbClr val="000000"/>
              </a:solidFill>
              <a:effectLst/>
              <a:latin typeface="Roboto"/>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Roboto"/>
                <a:cs typeface="Arial" pitchFamily="34" charset="0"/>
              </a:rPr>
              <a:t>  </a:t>
            </a:r>
            <a:r>
              <a:rPr kumimoji="0" lang="en-US" sz="1900" b="0" i="0" u="none" strike="noStrike" cap="none" normalizeH="0" baseline="0" smtClean="0">
                <a:ln>
                  <a:noFill/>
                </a:ln>
                <a:solidFill>
                  <a:srgbClr val="000000"/>
                </a:solidFill>
                <a:effectLst/>
                <a:latin typeface="Roboto"/>
                <a:cs typeface="Arial" pitchFamily="34" charset="0"/>
              </a:rPr>
              <a:t> </a:t>
            </a:r>
            <a:r>
              <a:rPr kumimoji="0" lang="en-US" sz="1200" b="0" i="0" u="none" strike="noStrike" cap="none" normalizeH="0" baseline="0" smtClean="0">
                <a:ln>
                  <a:noFill/>
                </a:ln>
                <a:solidFill>
                  <a:srgbClr val="000000"/>
                </a:solidFill>
                <a:effectLst/>
                <a:latin typeface="Roboto"/>
                <a:cs typeface="Arial" pitchFamily="34" charset="0"/>
              </a:rPr>
              <a:t>      </a:t>
            </a:r>
            <a:endParaRPr kumimoji="0" lang="en-US" sz="800" b="0" i="0" u="none" strike="noStrike" cap="none" normalizeH="0" baseline="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Roboto"/>
                <a:cs typeface="Arial" pitchFamily="34" charset="0"/>
              </a:rPr>
              <a:t>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sz="8100" b="0" i="0" u="none" strike="noStrike" cap="none" normalizeH="0" baseline="0" smtClean="0">
                <a:ln>
                  <a:noFill/>
                </a:ln>
                <a:solidFill>
                  <a:srgbClr val="215868"/>
                </a:solidFill>
                <a:effectLst/>
                <a:latin typeface="ff3"/>
                <a:cs typeface="Arial" pitchFamily="34" charset="0"/>
              </a:rPr>
              <a:t>dyed with most dyes that work on natural fibers; they can be dyedonly with basic dyes or disperse dyes (the same disperse dyes thatare used for acetate and polyester). Basic dyes are needed toproduce bright or dark hues on acrylic fiber, because disperse dyesproduce only pale to medium colors on acrylic</a:t>
            </a:r>
            <a:endParaRPr kumimoji="0" lang="en-US" sz="1200" b="0" i="0" u="none" strike="noStrike" cap="none" normalizeH="0" baseline="0" smtClean="0">
              <a:ln>
                <a:noFill/>
              </a:ln>
              <a:solidFill>
                <a:srgbClr val="000000"/>
              </a:solidFill>
              <a:effectLst/>
              <a:latin typeface="Roboto"/>
              <a:cs typeface="Arial" pitchFamily="34" charset="0"/>
            </a:endParaRPr>
          </a:p>
        </p:txBody>
      </p:sp>
      <p:sp>
        <p:nvSpPr>
          <p:cNvPr id="34820" name="AutoShape 4" descr="https://html.scribdassets.com/78g3qd2uv42mwify/images/25-89007cde3f.jpg"/>
          <p:cNvSpPr>
            <a:spLocks noChangeAspect="1" noChangeArrowheads="1"/>
          </p:cNvSpPr>
          <p:nvPr/>
        </p:nvSpPr>
        <p:spPr bwMode="auto">
          <a:xfrm>
            <a:off x="42863" y="23695025"/>
            <a:ext cx="304800" cy="304800"/>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6" name="Rectangle 5"/>
          <p:cNvSpPr/>
          <p:nvPr/>
        </p:nvSpPr>
        <p:spPr>
          <a:xfrm>
            <a:off x="762000" y="554534"/>
            <a:ext cx="7696200" cy="5693866"/>
          </a:xfrm>
          <a:prstGeom prst="rect">
            <a:avLst/>
          </a:prstGeom>
        </p:spPr>
        <p:txBody>
          <a:bodyPr wrap="square">
            <a:spAutoFit/>
          </a:bodyPr>
          <a:lstStyle/>
          <a:p>
            <a:r>
              <a:rPr lang="en-US" sz="2800" b="1" dirty="0" smtClean="0"/>
              <a:t>What fibers can be dyed with basic dye?</a:t>
            </a:r>
            <a:endParaRPr lang="en-US" sz="2800" dirty="0" smtClean="0"/>
          </a:p>
          <a:p>
            <a:r>
              <a:rPr lang="en-US" sz="2800" dirty="0" smtClean="0"/>
              <a:t>Basic dyes can be used to dye many different fibers, including natural fibers such as wool, silk, and cotton, but, when used on natural fibers, they are very poorly </a:t>
            </a:r>
            <a:r>
              <a:rPr lang="en-US" sz="2800" dirty="0" smtClean="0">
                <a:hlinkClick r:id="rId2"/>
              </a:rPr>
              <a:t>lightfast:</a:t>
            </a:r>
            <a:r>
              <a:rPr lang="en-US" sz="2800" dirty="0" smtClean="0"/>
              <a:t> they tend to fade very quickly when exposed to light.</a:t>
            </a:r>
          </a:p>
          <a:p>
            <a:r>
              <a:rPr lang="en-US" sz="2800" dirty="0" smtClean="0"/>
              <a:t> Since the introduction of many superior dyes for natural fibers, basic dyes are no longer much used for dyeing them because of the light fastness problem. However, basic dyes continue to be very important in the textile industry for dyeing acrylic fibers. Their light fastness on acrylic fiber is far better than on natural fibers.</a:t>
            </a:r>
            <a:endParaRPr lang="en-US" sz="2800"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85800" y="1378327"/>
            <a:ext cx="8077200" cy="3539430"/>
          </a:xfrm>
          <a:prstGeom prst="rect">
            <a:avLst/>
          </a:prstGeom>
        </p:spPr>
        <p:txBody>
          <a:bodyPr wrap="square">
            <a:spAutoFit/>
          </a:bodyPr>
          <a:lstStyle/>
          <a:p>
            <a:r>
              <a:rPr lang="en-US" sz="3200" b="1" dirty="0" smtClean="0"/>
              <a:t>Advantages of Basic Dyes</a:t>
            </a:r>
            <a:endParaRPr lang="en-US" sz="3200" dirty="0" smtClean="0"/>
          </a:p>
          <a:p>
            <a:endParaRPr lang="en-US" sz="3200" dirty="0" smtClean="0"/>
          </a:p>
          <a:p>
            <a:r>
              <a:rPr lang="en-US" sz="3200" dirty="0" smtClean="0"/>
              <a:t>•Relatively economical</a:t>
            </a:r>
          </a:p>
          <a:p>
            <a:r>
              <a:rPr lang="en-US" sz="3200" dirty="0" smtClean="0"/>
              <a:t>•Wide shade range</a:t>
            </a:r>
          </a:p>
          <a:p>
            <a:r>
              <a:rPr lang="en-US" sz="3200" dirty="0" smtClean="0"/>
              <a:t>•Shows good brightness</a:t>
            </a:r>
          </a:p>
          <a:p>
            <a:r>
              <a:rPr lang="en-US" sz="3200" dirty="0" smtClean="0"/>
              <a:t>•Includes some of the most brilliant synthetic dyes</a:t>
            </a:r>
            <a:endParaRPr lang="en-US" sz="32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38200" y="1601212"/>
            <a:ext cx="4572000" cy="3046988"/>
          </a:xfrm>
          <a:prstGeom prst="rect">
            <a:avLst/>
          </a:prstGeom>
        </p:spPr>
        <p:txBody>
          <a:bodyPr>
            <a:spAutoFit/>
          </a:bodyPr>
          <a:lstStyle/>
          <a:p>
            <a:r>
              <a:rPr lang="en-US" sz="3200" b="1" dirty="0" smtClean="0"/>
              <a:t>Limitations of Basic Dye</a:t>
            </a:r>
            <a:endParaRPr lang="en-US" sz="3200" dirty="0" smtClean="0"/>
          </a:p>
          <a:p>
            <a:endParaRPr lang="en-US" sz="3200" dirty="0" smtClean="0"/>
          </a:p>
          <a:p>
            <a:r>
              <a:rPr lang="en-US" sz="3200" dirty="0" smtClean="0"/>
              <a:t>•High acid content</a:t>
            </a:r>
          </a:p>
          <a:p>
            <a:r>
              <a:rPr lang="en-US" sz="3200" dirty="0" smtClean="0"/>
              <a:t>•Poor shade stability</a:t>
            </a:r>
          </a:p>
          <a:p>
            <a:r>
              <a:rPr lang="en-US" sz="3200" dirty="0" smtClean="0"/>
              <a:t>•Preferential dyeing</a:t>
            </a:r>
          </a:p>
          <a:p>
            <a:r>
              <a:rPr lang="en-US" sz="3200" dirty="0" smtClean="0"/>
              <a:t>•Very poor light fastness</a:t>
            </a:r>
            <a:endParaRPr lang="en-US" sz="32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90600" y="457200"/>
            <a:ext cx="7010400" cy="3046988"/>
          </a:xfrm>
          <a:prstGeom prst="rect">
            <a:avLst/>
          </a:prstGeom>
        </p:spPr>
        <p:txBody>
          <a:bodyPr wrap="square">
            <a:spAutoFit/>
          </a:bodyPr>
          <a:lstStyle/>
          <a:p>
            <a:r>
              <a:rPr lang="en-IN" sz="2400" dirty="0" smtClean="0">
                <a:solidFill>
                  <a:srgbClr val="000000"/>
                </a:solidFill>
              </a:rPr>
              <a:t>Direct Dyes </a:t>
            </a:r>
          </a:p>
          <a:p>
            <a:r>
              <a:rPr lang="en-IN" sz="2400" dirty="0" smtClean="0">
                <a:solidFill>
                  <a:srgbClr val="000000"/>
                </a:solidFill>
              </a:rPr>
              <a:t>
• Direct dyes are cheap and easy to apply, but of poor fastness quality. 
• These dyes are also known as ‘salt dyes’ or cotton colours, which dye cotton, other vegetable fibres and 
viscose rayon. 
</a:t>
            </a:r>
            <a:endParaRPr lang="en-US" sz="2400" dirty="0"/>
          </a:p>
        </p:txBody>
      </p:sp>
      <p:pic>
        <p:nvPicPr>
          <p:cNvPr id="3" name="Picture 2" descr="Dyeing Disperse Dyes Suppliers - Wholesale Manufacturers and Suppliers For  Dyeing Disperse Dyes - Fibre2Fashion"/>
          <p:cNvPicPr>
            <a:picLocks noChangeAspect="1" noChangeArrowheads="1"/>
          </p:cNvPicPr>
          <p:nvPr/>
        </p:nvPicPr>
        <p:blipFill>
          <a:blip r:embed="rId2"/>
          <a:srcRect/>
          <a:stretch>
            <a:fillRect/>
          </a:stretch>
        </p:blipFill>
        <p:spPr bwMode="auto">
          <a:xfrm>
            <a:off x="990600" y="3200400"/>
            <a:ext cx="7239000" cy="3467100"/>
          </a:xfrm>
          <a:prstGeom prst="rect">
            <a:avLst/>
          </a:prstGeom>
          <a:noFill/>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3400" y="1524000"/>
            <a:ext cx="8077200" cy="3416320"/>
          </a:xfrm>
          <a:prstGeom prst="rect">
            <a:avLst/>
          </a:prstGeom>
        </p:spPr>
        <p:txBody>
          <a:bodyPr wrap="square">
            <a:spAutoFit/>
          </a:bodyPr>
          <a:lstStyle/>
          <a:p>
            <a:pPr fontAlgn="base"/>
            <a:r>
              <a:rPr lang="en-US" sz="2400" b="1" dirty="0" smtClean="0"/>
              <a:t> Properties Of Direct Dye</a:t>
            </a:r>
          </a:p>
          <a:p>
            <a:pPr fontAlgn="base"/>
            <a:r>
              <a:rPr lang="en-US" sz="2400" dirty="0" smtClean="0"/>
              <a:t>       ●     It is soluble in water.</a:t>
            </a:r>
          </a:p>
          <a:p>
            <a:pPr fontAlgn="base"/>
            <a:r>
              <a:rPr lang="en-US" sz="2400" dirty="0" smtClean="0"/>
              <a:t>       ●     It has sodium salt of </a:t>
            </a:r>
            <a:r>
              <a:rPr lang="en-US" sz="2400" dirty="0" err="1" smtClean="0"/>
              <a:t>sulphuric</a:t>
            </a:r>
            <a:r>
              <a:rPr lang="en-US" sz="2400" dirty="0" smtClean="0"/>
              <a:t> acid or carboxylic acid.</a:t>
            </a:r>
          </a:p>
          <a:p>
            <a:pPr fontAlgn="base"/>
            <a:r>
              <a:rPr lang="en-US" sz="2400" dirty="0" smtClean="0"/>
              <a:t>       ●     It has strong affinity to cellulose </a:t>
            </a:r>
            <a:r>
              <a:rPr lang="en-US" sz="2400" dirty="0" err="1" smtClean="0">
                <a:hlinkClick r:id="rId2"/>
              </a:rPr>
              <a:t>fibre</a:t>
            </a:r>
            <a:r>
              <a:rPr lang="en-US" sz="2400" dirty="0" smtClean="0"/>
              <a:t>.</a:t>
            </a:r>
          </a:p>
          <a:p>
            <a:pPr fontAlgn="base"/>
            <a:r>
              <a:rPr lang="en-US" sz="2400" dirty="0" smtClean="0"/>
              <a:t>       ●     Protein </a:t>
            </a:r>
            <a:r>
              <a:rPr lang="en-US" sz="2400" dirty="0" err="1" smtClean="0"/>
              <a:t>fibre</a:t>
            </a:r>
            <a:r>
              <a:rPr lang="en-US" sz="2400" dirty="0" smtClean="0"/>
              <a:t> can be dyed with this dye.</a:t>
            </a:r>
          </a:p>
          <a:p>
            <a:pPr fontAlgn="base"/>
            <a:r>
              <a:rPr lang="en-US" sz="2400" dirty="0" smtClean="0"/>
              <a:t>       ●     Comparatively cheap.</a:t>
            </a:r>
          </a:p>
          <a:p>
            <a:pPr fontAlgn="base"/>
            <a:r>
              <a:rPr lang="en-US" sz="2400" dirty="0" smtClean="0"/>
              <a:t>       ●     Easily diffusible into </a:t>
            </a:r>
            <a:r>
              <a:rPr lang="en-US" sz="2400" dirty="0" err="1" smtClean="0"/>
              <a:t>fibre</a:t>
            </a:r>
            <a:r>
              <a:rPr lang="en-US" sz="2400" dirty="0" smtClean="0"/>
              <a:t>.</a:t>
            </a:r>
          </a:p>
          <a:p>
            <a:pPr fontAlgn="base"/>
            <a:r>
              <a:rPr lang="en-US" sz="2400" dirty="0" smtClean="0"/>
              <a:t>       ●     Wash fastness is not so good.</a:t>
            </a:r>
          </a:p>
          <a:p>
            <a:pPr fontAlgn="base"/>
            <a:r>
              <a:rPr lang="en-US" sz="2400" dirty="0" smtClean="0"/>
              <a:t>       ●     The </a:t>
            </a:r>
            <a:r>
              <a:rPr lang="en-US" sz="2400" dirty="0" err="1" smtClean="0"/>
              <a:t>tinctorial</a:t>
            </a:r>
            <a:r>
              <a:rPr lang="en-US" sz="2400" dirty="0" smtClean="0"/>
              <a:t> power of this dye is very good.</a:t>
            </a:r>
            <a:endParaRPr lang="en-US" sz="24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66800" y="1143000"/>
            <a:ext cx="6934200" cy="4154984"/>
          </a:xfrm>
          <a:prstGeom prst="rect">
            <a:avLst/>
          </a:prstGeom>
        </p:spPr>
        <p:txBody>
          <a:bodyPr wrap="square">
            <a:spAutoFit/>
          </a:bodyPr>
          <a:lstStyle/>
          <a:p>
            <a:r>
              <a:rPr lang="en-IN" sz="2400" dirty="0" smtClean="0">
                <a:solidFill>
                  <a:srgbClr val="000000"/>
                </a:solidFill>
              </a:rPr>
              <a:t>Acid dye</a:t>
            </a:r>
          </a:p>
          <a:p>
            <a:endParaRPr lang="en-IN" sz="2400" dirty="0" smtClean="0">
              <a:solidFill>
                <a:srgbClr val="000000"/>
              </a:solidFill>
            </a:endParaRPr>
          </a:p>
          <a:p>
            <a:r>
              <a:rPr lang="en-IN" sz="2400" dirty="0" smtClean="0">
                <a:solidFill>
                  <a:srgbClr val="000000"/>
                </a:solidFill>
              </a:rPr>
              <a:t>These </a:t>
            </a:r>
            <a:r>
              <a:rPr lang="en-IN" sz="2400" dirty="0" smtClean="0">
                <a:solidFill>
                  <a:srgbClr val="000000"/>
                </a:solidFill>
              </a:rPr>
              <a:t>are soluble in water and are applied under acidic conditions. 
• The acid dyestuff is mostly used for wool and silk and to a less extent nylon and </a:t>
            </a:r>
            <a:r>
              <a:rPr lang="en-IN" sz="2400" dirty="0" smtClean="0">
                <a:solidFill>
                  <a:srgbClr val="000000"/>
                </a:solidFill>
              </a:rPr>
              <a:t>acrylic </a:t>
            </a:r>
            <a:r>
              <a:rPr lang="en-IN" sz="2400" dirty="0" smtClean="0">
                <a:solidFill>
                  <a:srgbClr val="000000"/>
                </a:solidFill>
              </a:rPr>
              <a:t>fibres. 
• The maximum quantity of dye absorbed depends on the amount of H2SO4 </a:t>
            </a:r>
            <a:r>
              <a:rPr lang="en-IN" sz="2400" dirty="0" smtClean="0">
                <a:solidFill>
                  <a:srgbClr val="000000"/>
                </a:solidFill>
              </a:rPr>
              <a:t>present </a:t>
            </a:r>
            <a:r>
              <a:rPr lang="en-IN" sz="2400" dirty="0" smtClean="0">
                <a:solidFill>
                  <a:srgbClr val="000000"/>
                </a:solidFill>
              </a:rPr>
              <a:t>in the bath. 
• Acid dyes are inexpensive dyes. 
• They are fast to light, but they are not fast to washing.</a:t>
            </a:r>
            <a:endParaRPr lang="en-IN" sz="2400" dirty="0">
              <a:solidFill>
                <a:srgbClr val="000000"/>
              </a:solidFill>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PROPERTIES OF ACID DYE&#10; Most of the acid dye are sodium salt of sulphuric acid and&#10;carboxylic acid and anion group is the..."/>
          <p:cNvPicPr>
            <a:picLocks noChangeAspect="1" noChangeArrowheads="1"/>
          </p:cNvPicPr>
          <p:nvPr/>
        </p:nvPicPr>
        <p:blipFill>
          <a:blip r:embed="rId2"/>
          <a:srcRect/>
          <a:stretch>
            <a:fillRect/>
          </a:stretch>
        </p:blipFill>
        <p:spPr bwMode="auto">
          <a:xfrm>
            <a:off x="533400" y="609600"/>
            <a:ext cx="7815032" cy="5867400"/>
          </a:xfrm>
          <a:prstGeom prst="rect">
            <a:avLst/>
          </a:prstGeom>
          <a:noFill/>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6" name="Picture 2" descr="Introduction&#10;• Dyes are colored organic compounds that are used to&#10;impart color to various substrates, including paper,&#10;le..."/>
          <p:cNvPicPr>
            <a:picLocks noChangeAspect="1" noChangeArrowheads="1"/>
          </p:cNvPicPr>
          <p:nvPr/>
        </p:nvPicPr>
        <p:blipFill>
          <a:blip r:embed="rId2"/>
          <a:srcRect/>
          <a:stretch>
            <a:fillRect/>
          </a:stretch>
        </p:blipFill>
        <p:spPr bwMode="auto">
          <a:xfrm>
            <a:off x="533400" y="533400"/>
            <a:ext cx="8077200" cy="5791439"/>
          </a:xfrm>
          <a:prstGeom prst="rect">
            <a:avLst/>
          </a:prstGeom>
          <a:noFill/>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9938" name="Picture 2" descr="Vat Dyes"/>
          <p:cNvPicPr>
            <a:picLocks noChangeAspect="1" noChangeArrowheads="1"/>
          </p:cNvPicPr>
          <p:nvPr/>
        </p:nvPicPr>
        <p:blipFill>
          <a:blip r:embed="rId2"/>
          <a:srcRect/>
          <a:stretch>
            <a:fillRect/>
          </a:stretch>
        </p:blipFill>
        <p:spPr bwMode="auto">
          <a:xfrm>
            <a:off x="838200" y="685800"/>
            <a:ext cx="7467600" cy="5606554"/>
          </a:xfrm>
          <a:prstGeom prst="rect">
            <a:avLst/>
          </a:prstGeom>
          <a:noFill/>
        </p:spPr>
      </p:pic>
      <p:sp>
        <p:nvSpPr>
          <p:cNvPr id="3" name="Title 2"/>
          <p:cNvSpPr>
            <a:spLocks noGrp="1"/>
          </p:cNvSpPr>
          <p:nvPr>
            <p:ph type="title"/>
          </p:nvPr>
        </p:nvSpPr>
        <p:spPr>
          <a:xfrm>
            <a:off x="457200" y="76200"/>
            <a:ext cx="7543800" cy="715962"/>
          </a:xfrm>
        </p:spPr>
        <p:txBody>
          <a:bodyPr>
            <a:normAutofit fontScale="90000"/>
          </a:bodyPr>
          <a:lstStyle/>
          <a:p>
            <a:r>
              <a:rPr lang="en-US" dirty="0" smtClean="0"/>
              <a:t>VAT DYE</a:t>
            </a:r>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7890" name="Picture 2" descr=" Redox reaction take place in this process&#10;• Indigo is an example of this dye class, it changes from&#10;yellow to green in t..."/>
          <p:cNvPicPr>
            <a:picLocks noChangeAspect="1" noChangeArrowheads="1"/>
          </p:cNvPicPr>
          <p:nvPr/>
        </p:nvPicPr>
        <p:blipFill>
          <a:blip r:embed="rId2"/>
          <a:srcRect/>
          <a:stretch>
            <a:fillRect/>
          </a:stretch>
        </p:blipFill>
        <p:spPr bwMode="auto">
          <a:xfrm>
            <a:off x="762000" y="533400"/>
            <a:ext cx="7620000" cy="5720973"/>
          </a:xfrm>
          <a:prstGeom prst="rect">
            <a:avLst/>
          </a:prstGeom>
          <a:noFill/>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38200" y="821353"/>
            <a:ext cx="7315200" cy="4893647"/>
          </a:xfrm>
          <a:prstGeom prst="rect">
            <a:avLst/>
          </a:prstGeom>
        </p:spPr>
        <p:txBody>
          <a:bodyPr wrap="square">
            <a:spAutoFit/>
          </a:bodyPr>
          <a:lstStyle/>
          <a:p>
            <a:r>
              <a:rPr lang="en-IN" sz="2400" dirty="0" smtClean="0">
                <a:solidFill>
                  <a:srgbClr val="000000"/>
                </a:solidFill>
              </a:rPr>
              <a:t>Vat dyes 
• They are insoluble in water, but they </a:t>
            </a:r>
            <a:r>
              <a:rPr lang="en-IN" sz="2400" dirty="0" smtClean="0">
                <a:solidFill>
                  <a:srgbClr val="000000"/>
                </a:solidFill>
              </a:rPr>
              <a:t>are </a:t>
            </a:r>
            <a:r>
              <a:rPr lang="en-IN" sz="2400" dirty="0" smtClean="0">
                <a:solidFill>
                  <a:srgbClr val="000000"/>
                </a:solidFill>
              </a:rPr>
              <a:t>made soluble by the use of a </a:t>
            </a:r>
            <a:r>
              <a:rPr lang="en-IN" sz="2400" dirty="0" smtClean="0">
                <a:solidFill>
                  <a:srgbClr val="000000"/>
                </a:solidFill>
              </a:rPr>
              <a:t>strong </a:t>
            </a:r>
            <a:r>
              <a:rPr lang="en-IN" sz="2400" dirty="0" smtClean="0">
                <a:solidFill>
                  <a:srgbClr val="000000"/>
                </a:solidFill>
              </a:rPr>
              <a:t>reducing agent, such as </a:t>
            </a:r>
            <a:r>
              <a:rPr lang="en-IN" sz="2400" dirty="0" smtClean="0">
                <a:solidFill>
                  <a:srgbClr val="000000"/>
                </a:solidFill>
              </a:rPr>
              <a:t>Sodium </a:t>
            </a:r>
            <a:r>
              <a:rPr lang="en-IN" sz="2400" dirty="0" smtClean="0">
                <a:solidFill>
                  <a:srgbClr val="000000"/>
                </a:solidFill>
              </a:rPr>
              <a:t>hydrosulphite dissolved in </a:t>
            </a:r>
            <a:r>
              <a:rPr lang="en-IN" sz="2400" dirty="0" smtClean="0">
                <a:solidFill>
                  <a:srgbClr val="000000"/>
                </a:solidFill>
              </a:rPr>
              <a:t>sodium </a:t>
            </a:r>
            <a:r>
              <a:rPr lang="en-IN" sz="2400" dirty="0" smtClean="0">
                <a:solidFill>
                  <a:srgbClr val="000000"/>
                </a:solidFill>
              </a:rPr>
              <a:t>hydroxide. 
• These are the fastest dyes for </a:t>
            </a:r>
            <a:r>
              <a:rPr lang="en-IN" sz="2400" dirty="0" smtClean="0">
                <a:solidFill>
                  <a:srgbClr val="000000"/>
                </a:solidFill>
              </a:rPr>
              <a:t>cotton</a:t>
            </a:r>
            <a:r>
              <a:rPr lang="en-IN" sz="2400" dirty="0" smtClean="0">
                <a:solidFill>
                  <a:srgbClr val="000000"/>
                </a:solidFill>
              </a:rPr>
              <a:t>, linen and rayon. 
• They also may be applied to wool, nylon, polyester etc. 
• Vat dyes are hot water dyes. 
• Hot water dyes are available in both powder and liquid form. 
• The first synthetic Vat dye was an Indigo created in 1879. 
• Vat dyes are expensive because of the initial cost as well as the method of </a:t>
            </a:r>
            <a:r>
              <a:rPr lang="en-IN" sz="2400" dirty="0" smtClean="0">
                <a:solidFill>
                  <a:srgbClr val="000000"/>
                </a:solidFill>
              </a:rPr>
              <a:t>application</a:t>
            </a:r>
            <a:r>
              <a:rPr lang="en-IN" sz="2400" dirty="0" smtClean="0">
                <a:solidFill>
                  <a:srgbClr val="000000"/>
                </a:solidFill>
              </a:rPr>
              <a:t>. </a:t>
            </a:r>
            <a:endParaRPr lang="en-US" sz="2400"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8914" name="Picture 2" descr="GENERAL PROPERTIES OF VAT DYES&#10; Insoluble in water&#10; Can not be used directly for dyeing&#10; Can be converted to water solu..."/>
          <p:cNvPicPr>
            <a:picLocks noChangeAspect="1" noChangeArrowheads="1"/>
          </p:cNvPicPr>
          <p:nvPr/>
        </p:nvPicPr>
        <p:blipFill>
          <a:blip r:embed="rId2"/>
          <a:srcRect/>
          <a:stretch>
            <a:fillRect/>
          </a:stretch>
        </p:blipFill>
        <p:spPr bwMode="auto">
          <a:xfrm>
            <a:off x="533400" y="381000"/>
            <a:ext cx="8119514" cy="6096000"/>
          </a:xfrm>
          <a:prstGeom prst="rect">
            <a:avLst/>
          </a:prstGeom>
          <a:noFill/>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14400" y="897553"/>
            <a:ext cx="7315200" cy="4893647"/>
          </a:xfrm>
          <a:prstGeom prst="rect">
            <a:avLst/>
          </a:prstGeom>
        </p:spPr>
        <p:txBody>
          <a:bodyPr wrap="square">
            <a:spAutoFit/>
          </a:bodyPr>
          <a:lstStyle/>
          <a:p>
            <a:r>
              <a:rPr lang="en-IN" sz="2400" dirty="0" smtClean="0">
                <a:solidFill>
                  <a:srgbClr val="000000"/>
                </a:solidFill>
              </a:rPr>
              <a:t>Reactive dyes 
• They were first developed in 1956 by </a:t>
            </a:r>
            <a:r>
              <a:rPr lang="en-IN" sz="2400" dirty="0" smtClean="0">
                <a:solidFill>
                  <a:srgbClr val="000000"/>
                </a:solidFill>
              </a:rPr>
              <a:t>U.K</a:t>
            </a:r>
            <a:r>
              <a:rPr lang="en-IN" sz="2400" dirty="0" smtClean="0">
                <a:solidFill>
                  <a:srgbClr val="000000"/>
                </a:solidFill>
              </a:rPr>
              <a:t>. 
• The dye is retained by means of a chemical reaction 
between the dye and the fibre. As such their fastness 
properties are excellent. 
• The fibres most readily coloured with reactive dyes are 
natural and man made cellulosic fibres, natural protein 
fibres and polyamide fibres. 
• With some reactive dyes, the dyeing can be carried out at room temperature. 
However with most reactive dyes, the dyeing is carried out at high </a:t>
            </a:r>
            <a:r>
              <a:rPr lang="en-IN" sz="2400" dirty="0" smtClean="0">
                <a:solidFill>
                  <a:srgbClr val="000000"/>
                </a:solidFill>
              </a:rPr>
              <a:t>temperatures</a:t>
            </a:r>
            <a:r>
              <a:rPr lang="en-IN" sz="2400" dirty="0" smtClean="0">
                <a:solidFill>
                  <a:srgbClr val="000000"/>
                </a:solidFill>
              </a:rPr>
              <a:t>
</a:t>
            </a:r>
            <a:endParaRPr lang="en-IN" sz="2400" dirty="0">
              <a:solidFill>
                <a:srgbClr val="000000"/>
              </a:solidFill>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2" descr="Vat Dyes"/>
          <p:cNvPicPr>
            <a:picLocks noChangeAspect="1" noChangeArrowheads="1"/>
          </p:cNvPicPr>
          <p:nvPr/>
        </p:nvPicPr>
        <p:blipFill>
          <a:blip r:embed="rId2"/>
          <a:srcRect/>
          <a:stretch>
            <a:fillRect/>
          </a:stretch>
        </p:blipFill>
        <p:spPr bwMode="auto">
          <a:xfrm>
            <a:off x="533400" y="412768"/>
            <a:ext cx="8077200" cy="6064232"/>
          </a:xfrm>
          <a:prstGeom prst="rect">
            <a:avLst/>
          </a:prstGeom>
          <a:noFill/>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3400" y="1219200"/>
            <a:ext cx="7848600" cy="2862322"/>
          </a:xfrm>
          <a:prstGeom prst="rect">
            <a:avLst/>
          </a:prstGeom>
        </p:spPr>
        <p:txBody>
          <a:bodyPr wrap="square">
            <a:spAutoFit/>
          </a:bodyPr>
          <a:lstStyle/>
          <a:p>
            <a:r>
              <a:rPr lang="en-US" sz="3600" dirty="0" smtClean="0">
                <a:solidFill>
                  <a:srgbClr val="7030A0"/>
                </a:solidFill>
              </a:rPr>
              <a:t>Definition of Dye</a:t>
            </a:r>
          </a:p>
          <a:p>
            <a:endParaRPr lang="en-US" sz="3600" dirty="0" smtClean="0">
              <a:solidFill>
                <a:srgbClr val="7030A0"/>
              </a:solidFill>
            </a:endParaRPr>
          </a:p>
          <a:p>
            <a:r>
              <a:rPr lang="en-US" sz="3600" dirty="0" smtClean="0">
                <a:solidFill>
                  <a:srgbClr val="7030A0"/>
                </a:solidFill>
              </a:rPr>
              <a:t>A dye is a coloring substance, either from natural or synthetic that imparts its color throughout material by penetration</a:t>
            </a:r>
            <a:endParaRPr lang="en-US" sz="3600" dirty="0">
              <a:solidFill>
                <a:srgbClr val="7030A0"/>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2" descr="Classification based on the&#10;source of materials&#10;• A very common classification of the dyestuff is based on the&#10;source from..."/>
          <p:cNvPicPr>
            <a:picLocks noChangeAspect="1" noChangeArrowheads="1"/>
          </p:cNvPicPr>
          <p:nvPr/>
        </p:nvPicPr>
        <p:blipFill>
          <a:blip r:embed="rId2"/>
          <a:srcRect/>
          <a:stretch>
            <a:fillRect/>
          </a:stretch>
        </p:blipFill>
        <p:spPr bwMode="auto">
          <a:xfrm>
            <a:off x="445151" y="404200"/>
            <a:ext cx="8317849" cy="6072800"/>
          </a:xfrm>
          <a:prstGeom prst="rect">
            <a:avLst/>
          </a:prstGeom>
          <a:noFill/>
        </p:spPr>
      </p:pic>
      <p:pic>
        <p:nvPicPr>
          <p:cNvPr id="3" name="Picture 4" descr="Your individual act is not just your business. Every individual act makes  the fabric of society. – Beyond The Horizon"/>
          <p:cNvPicPr>
            <a:picLocks noChangeAspect="1" noChangeArrowheads="1"/>
          </p:cNvPicPr>
          <p:nvPr/>
        </p:nvPicPr>
        <p:blipFill>
          <a:blip r:embed="rId3"/>
          <a:srcRect/>
          <a:stretch>
            <a:fillRect/>
          </a:stretch>
        </p:blipFill>
        <p:spPr bwMode="auto">
          <a:xfrm>
            <a:off x="457200" y="4343400"/>
            <a:ext cx="7696200" cy="2209800"/>
          </a:xfrm>
          <a:prstGeom prst="rect">
            <a:avLst/>
          </a:prstGeom>
          <a:effectLst>
            <a:glow rad="101600">
              <a:schemeClr val="accent4">
                <a:satMod val="175000"/>
                <a:alpha val="40000"/>
              </a:schemeClr>
            </a:glow>
          </a:effectLst>
        </p:spPr>
        <p:style>
          <a:lnRef idx="2">
            <a:schemeClr val="dk1"/>
          </a:lnRef>
          <a:fillRef idx="1">
            <a:schemeClr val="lt1"/>
          </a:fillRef>
          <a:effectRef idx="0">
            <a:schemeClr val="dk1"/>
          </a:effectRef>
          <a:fontRef idx="minor">
            <a:schemeClr val="dk1"/>
          </a:fontRef>
        </p:style>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Picture 2" descr="Natural Dye&#10;• Natural dyes are dyes or&#10;colorants derived from plants,&#10;invertebrates, or minerals.&#10;• The majority of natura..."/>
          <p:cNvPicPr>
            <a:picLocks noChangeAspect="1" noChangeArrowheads="1"/>
          </p:cNvPicPr>
          <p:nvPr/>
        </p:nvPicPr>
        <p:blipFill>
          <a:blip r:embed="rId2"/>
          <a:srcRect/>
          <a:stretch>
            <a:fillRect/>
          </a:stretch>
        </p:blipFill>
        <p:spPr bwMode="auto">
          <a:xfrm>
            <a:off x="744980" y="381000"/>
            <a:ext cx="8018020" cy="6019800"/>
          </a:xfrm>
          <a:prstGeom prst="rect">
            <a:avLst/>
          </a:prstGeom>
          <a:noFill/>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90600" y="533400"/>
            <a:ext cx="7543800" cy="5693866"/>
          </a:xfrm>
          <a:prstGeom prst="rect">
            <a:avLst/>
          </a:prstGeom>
        </p:spPr>
        <p:txBody>
          <a:bodyPr wrap="square">
            <a:spAutoFit/>
          </a:bodyPr>
          <a:lstStyle/>
          <a:p>
            <a:r>
              <a:rPr lang="en-US" sz="2800" dirty="0" smtClean="0"/>
              <a:t>For vegetable origin of natural dyes, the best source of natural dyes are the different parts of plants and trees. Most natural dyes are extracted from different parts of plants and trees. Natural dyes and pigments are taken from the following parts of plants/trees:</a:t>
            </a:r>
          </a:p>
          <a:p>
            <a:endParaRPr lang="en-US" sz="2800" dirty="0" smtClean="0"/>
          </a:p>
          <a:p>
            <a:pPr>
              <a:buFont typeface="Wingdings" pitchFamily="2" charset="2"/>
              <a:buChar char="§"/>
            </a:pPr>
            <a:r>
              <a:rPr lang="en-US" sz="2800" dirty="0" smtClean="0"/>
              <a:t>Seed</a:t>
            </a:r>
          </a:p>
          <a:p>
            <a:pPr>
              <a:buFont typeface="Wingdings" pitchFamily="2" charset="2"/>
              <a:buChar char="§"/>
            </a:pPr>
            <a:r>
              <a:rPr lang="en-US" sz="2800" dirty="0" smtClean="0"/>
              <a:t>Root</a:t>
            </a:r>
          </a:p>
          <a:p>
            <a:pPr>
              <a:buFont typeface="Wingdings" pitchFamily="2" charset="2"/>
              <a:buChar char="§"/>
            </a:pPr>
            <a:r>
              <a:rPr lang="en-US" sz="2800" dirty="0" smtClean="0"/>
              <a:t>Stem</a:t>
            </a:r>
          </a:p>
          <a:p>
            <a:pPr>
              <a:buFont typeface="Wingdings" pitchFamily="2" charset="2"/>
              <a:buChar char="§"/>
            </a:pPr>
            <a:r>
              <a:rPr lang="en-US" sz="2800" dirty="0" smtClean="0"/>
              <a:t>Barks</a:t>
            </a:r>
          </a:p>
          <a:p>
            <a:pPr>
              <a:buFont typeface="Wingdings" pitchFamily="2" charset="2"/>
              <a:buChar char="§"/>
            </a:pPr>
            <a:r>
              <a:rPr lang="en-US" sz="2800" dirty="0" smtClean="0"/>
              <a:t>Leaves</a:t>
            </a:r>
          </a:p>
          <a:p>
            <a:pPr>
              <a:buFont typeface="Wingdings" pitchFamily="2" charset="2"/>
              <a:buChar char="§"/>
            </a:pPr>
            <a:r>
              <a:rPr lang="en-US" sz="2800" dirty="0" smtClean="0"/>
              <a:t>Flowers</a:t>
            </a:r>
            <a:endParaRPr lang="en-US" sz="28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62000" y="990600"/>
            <a:ext cx="7467600" cy="5016758"/>
          </a:xfrm>
          <a:prstGeom prst="rect">
            <a:avLst/>
          </a:prstGeom>
        </p:spPr>
        <p:txBody>
          <a:bodyPr wrap="square">
            <a:spAutoFit/>
          </a:bodyPr>
          <a:lstStyle/>
          <a:p>
            <a:r>
              <a:rPr lang="en-US" sz="3200" dirty="0" smtClean="0"/>
              <a:t>Jack fruits </a:t>
            </a:r>
          </a:p>
          <a:p>
            <a:endParaRPr lang="en-US" sz="3200" dirty="0" smtClean="0"/>
          </a:p>
          <a:p>
            <a:r>
              <a:rPr lang="en-US" sz="3200" dirty="0" smtClean="0"/>
              <a:t>It is a very popular fruit of south India and other parts of India. The wood of the tree is cut into small chips and crushed into dust powder and then subsequently boiled in water to extract the dye. After </a:t>
            </a:r>
            <a:r>
              <a:rPr lang="en-US" sz="3200" dirty="0" err="1" smtClean="0"/>
              <a:t>mordanting</a:t>
            </a:r>
            <a:r>
              <a:rPr lang="en-US" sz="3200" dirty="0" smtClean="0"/>
              <a:t> treatment of dyed fabrics, yellow to brown shades are obtained. The cotton and jute fabrics are dyed by this dye.</a:t>
            </a:r>
            <a:endParaRPr lang="en-US" sz="32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85800" y="914400"/>
            <a:ext cx="7696200" cy="5016758"/>
          </a:xfrm>
          <a:prstGeom prst="rect">
            <a:avLst/>
          </a:prstGeom>
        </p:spPr>
        <p:txBody>
          <a:bodyPr wrap="square">
            <a:spAutoFit/>
          </a:bodyPr>
          <a:lstStyle/>
          <a:p>
            <a:r>
              <a:rPr lang="en-US" sz="3200" dirty="0" smtClean="0"/>
              <a:t>Turmeric </a:t>
            </a:r>
          </a:p>
          <a:p>
            <a:endParaRPr lang="en-US" sz="3200" dirty="0" smtClean="0"/>
          </a:p>
          <a:p>
            <a:r>
              <a:rPr lang="en-US" sz="3200" dirty="0" smtClean="0"/>
              <a:t>The dye is obtained from the root of the plant. The turmeric root is dried, crushed in powder form and boiled with water to extract the dye. It can be used in the dyeing of cotton, wool, and silk. Proper </a:t>
            </a:r>
            <a:r>
              <a:rPr lang="en-US" sz="3200" dirty="0" err="1" smtClean="0"/>
              <a:t>mordanting</a:t>
            </a:r>
            <a:r>
              <a:rPr lang="en-US" sz="3200" dirty="0" smtClean="0"/>
              <a:t> treatment improves </a:t>
            </a:r>
            <a:r>
              <a:rPr lang="en-US" sz="3200" dirty="0" err="1" smtClean="0"/>
              <a:t>colour</a:t>
            </a:r>
            <a:r>
              <a:rPr lang="en-US" sz="3200" dirty="0" smtClean="0"/>
              <a:t> fastness to wash. The brilliant yellow shade is obtained after dyeing with turmeric natural dye.</a:t>
            </a:r>
            <a:endParaRPr lang="en-US" sz="32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143000" y="1143000"/>
            <a:ext cx="6629400" cy="4031873"/>
          </a:xfrm>
          <a:prstGeom prst="rect">
            <a:avLst/>
          </a:prstGeom>
        </p:spPr>
        <p:txBody>
          <a:bodyPr wrap="square">
            <a:spAutoFit/>
          </a:bodyPr>
          <a:lstStyle/>
          <a:p>
            <a:r>
              <a:rPr lang="en-US" sz="3200" dirty="0" smtClean="0"/>
              <a:t>Onion </a:t>
            </a:r>
          </a:p>
          <a:p>
            <a:endParaRPr lang="en-US" sz="3200" dirty="0" smtClean="0"/>
          </a:p>
          <a:p>
            <a:r>
              <a:rPr lang="en-US" sz="3200" dirty="0" smtClean="0"/>
              <a:t>The papery skin of onion is the main source of the dye. Onion skin is boiled to extract the </a:t>
            </a:r>
            <a:r>
              <a:rPr lang="en-US" sz="3200" dirty="0" err="1" smtClean="0"/>
              <a:t>colour</a:t>
            </a:r>
            <a:r>
              <a:rPr lang="en-US" sz="3200" dirty="0" smtClean="0"/>
              <a:t> and subsequently can be dyed with or without </a:t>
            </a:r>
            <a:r>
              <a:rPr lang="en-US" sz="3200" dirty="0" err="1" smtClean="0"/>
              <a:t>mordanting</a:t>
            </a:r>
            <a:r>
              <a:rPr lang="en-US" sz="3200" dirty="0" smtClean="0"/>
              <a:t> the fabric. The resulting </a:t>
            </a:r>
            <a:r>
              <a:rPr lang="en-US" sz="3200" dirty="0" err="1" smtClean="0"/>
              <a:t>colour</a:t>
            </a:r>
            <a:r>
              <a:rPr lang="en-US" sz="3200" dirty="0" smtClean="0"/>
              <a:t> is from orange to brown.</a:t>
            </a:r>
            <a:endParaRPr lang="en-US" sz="32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312</TotalTime>
  <Words>544</Words>
  <Application>Microsoft Office PowerPoint</Application>
  <PresentationFormat>On-screen Show (4:3)</PresentationFormat>
  <Paragraphs>95</Paragraphs>
  <Slides>25</Slides>
  <Notes>0</Notes>
  <HiddenSlides>0</HiddenSlides>
  <MMClips>0</MMClips>
  <ScaleCrop>false</ScaleCrop>
  <HeadingPairs>
    <vt:vector size="4" baseType="variant">
      <vt:variant>
        <vt:lpstr>Theme</vt:lpstr>
      </vt:variant>
      <vt:variant>
        <vt:i4>1</vt:i4>
      </vt:variant>
      <vt:variant>
        <vt:lpstr>Slide Titles</vt:lpstr>
      </vt:variant>
      <vt:variant>
        <vt:i4>25</vt:i4>
      </vt:variant>
    </vt:vector>
  </HeadingPairs>
  <TitlesOfParts>
    <vt:vector size="26" baseType="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VAT DYE</vt:lpstr>
      <vt:lpstr>Slide 21</vt:lpstr>
      <vt:lpstr>Slide 22</vt:lpstr>
      <vt:lpstr>Slide 23</vt:lpstr>
      <vt:lpstr>Slide 24</vt:lpstr>
      <vt:lpstr>Slide 25</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Abc</dc:creator>
  <cp:lastModifiedBy>Abc</cp:lastModifiedBy>
  <cp:revision>36</cp:revision>
  <dcterms:created xsi:type="dcterms:W3CDTF">2006-08-16T00:00:00Z</dcterms:created>
  <dcterms:modified xsi:type="dcterms:W3CDTF">2021-06-04T15:29:08Z</dcterms:modified>
</cp:coreProperties>
</file>