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33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9" r:id="rId3"/>
    <p:sldId id="260" r:id="rId4"/>
    <p:sldId id="261" r:id="rId5"/>
    <p:sldId id="262" r:id="rId6"/>
    <p:sldId id="263" r:id="rId7"/>
    <p:sldId id="264" r:id="rId8"/>
    <p:sldId id="266" r:id="rId9"/>
    <p:sldId id="267" r:id="rId10"/>
    <p:sldId id="268" r:id="rId11"/>
    <p:sldId id="269" r:id="rId12"/>
    <p:sldId id="270" r:id="rId13"/>
    <p:sldId id="271" r:id="rId14"/>
    <p:sldId id="272" r:id="rId15"/>
    <p:sldId id="273" r:id="rId16"/>
    <p:sldId id="274" r:id="rId17"/>
    <p:sldId id="275" r:id="rId18"/>
    <p:sldId id="276" r:id="rId19"/>
    <p:sldId id="277" r:id="rId20"/>
    <p:sldId id="278" r:id="rId21"/>
    <p:sldId id="280" r:id="rId22"/>
    <p:sldId id="281" r:id="rId23"/>
    <p:sldId id="282" r:id="rId24"/>
    <p:sldId id="283" r:id="rId25"/>
    <p:sldId id="284" r:id="rId26"/>
    <p:sldId id="285" r:id="rId27"/>
    <p:sldId id="286" r:id="rId28"/>
    <p:sldId id="287" r:id="rId29"/>
    <p:sldId id="288" r:id="rId30"/>
    <p:sldId id="289" r:id="rId31"/>
    <p:sldId id="290" r:id="rId32"/>
    <p:sldId id="291" r:id="rId33"/>
    <p:sldId id="292" r:id="rId3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D5553063-58A9-47BB-BFB7-E29A7404E3C5}" type="datetimeFigureOut">
              <a:rPr lang="en-US" smtClean="0"/>
              <a:t>6/16/2023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65899421-F5ED-4DF4-9B92-83CBD44C4D6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5553063-58A9-47BB-BFB7-E29A7404E3C5}" type="datetimeFigureOut">
              <a:rPr lang="en-US" smtClean="0"/>
              <a:t>6/16/2023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5899421-F5ED-4DF4-9B92-83CBD44C4D6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5553063-58A9-47BB-BFB7-E29A7404E3C5}" type="datetimeFigureOut">
              <a:rPr lang="en-US" smtClean="0"/>
              <a:t>6/16/2023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5899421-F5ED-4DF4-9B92-83CBD44C4D6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5553063-58A9-47BB-BFB7-E29A7404E3C5}" type="datetimeFigureOut">
              <a:rPr lang="en-US" smtClean="0"/>
              <a:t>6/16/2023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5899421-F5ED-4DF4-9B92-83CBD44C4D6A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5553063-58A9-47BB-BFB7-E29A7404E3C5}" type="datetimeFigureOut">
              <a:rPr lang="en-US" smtClean="0"/>
              <a:t>6/16/2023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5899421-F5ED-4DF4-9B92-83CBD44C4D6A}" type="slidenum">
              <a:rPr lang="en-US" smtClean="0"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5553063-58A9-47BB-BFB7-E29A7404E3C5}" type="datetimeFigureOut">
              <a:rPr lang="en-US" smtClean="0"/>
              <a:t>6/16/2023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5899421-F5ED-4DF4-9B92-83CBD44C4D6A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5553063-58A9-47BB-BFB7-E29A7404E3C5}" type="datetimeFigureOut">
              <a:rPr lang="en-US" smtClean="0"/>
              <a:t>6/16/2023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5899421-F5ED-4DF4-9B92-83CBD44C4D6A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5553063-58A9-47BB-BFB7-E29A7404E3C5}" type="datetimeFigureOut">
              <a:rPr lang="en-US" smtClean="0"/>
              <a:t>6/16/2023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5899421-F5ED-4DF4-9B92-83CBD44C4D6A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5553063-58A9-47BB-BFB7-E29A7404E3C5}" type="datetimeFigureOut">
              <a:rPr lang="en-US" smtClean="0"/>
              <a:t>6/16/2023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5899421-F5ED-4DF4-9B92-83CBD44C4D6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D5553063-58A9-47BB-BFB7-E29A7404E3C5}" type="datetimeFigureOut">
              <a:rPr lang="en-US" smtClean="0"/>
              <a:t>6/16/2023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5899421-F5ED-4DF4-9B92-83CBD44C4D6A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D5553063-58A9-47BB-BFB7-E29A7404E3C5}" type="datetimeFigureOut">
              <a:rPr lang="en-US" smtClean="0"/>
              <a:t>6/16/2023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65899421-F5ED-4DF4-9B92-83CBD44C4D6A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D5553063-58A9-47BB-BFB7-E29A7404E3C5}" type="datetimeFigureOut">
              <a:rPr lang="en-US" smtClean="0"/>
              <a:t>6/16/2023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65899421-F5ED-4DF4-9B92-83CBD44C4D6A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 err="1" smtClean="0"/>
              <a:t>स्थूल</a:t>
            </a:r>
            <a:r>
              <a:rPr lang="en-US" b="1" dirty="0" smtClean="0"/>
              <a:t> </a:t>
            </a:r>
            <a:r>
              <a:rPr lang="en-US" b="1" dirty="0" err="1" smtClean="0"/>
              <a:t>अर्थशास्त्र</a:t>
            </a:r>
            <a:r>
              <a:rPr lang="en-US" b="1" dirty="0" smtClean="0"/>
              <a:t> II</a:t>
            </a:r>
            <a:endParaRPr lang="en-US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pPr algn="r"/>
            <a:r>
              <a:rPr lang="en-US" dirty="0" err="1" smtClean="0"/>
              <a:t>प्रा</a:t>
            </a:r>
            <a:r>
              <a:rPr lang="en-US" dirty="0" smtClean="0"/>
              <a:t>. </a:t>
            </a:r>
            <a:r>
              <a:rPr lang="en-US" dirty="0" err="1" smtClean="0"/>
              <a:t>डॉ</a:t>
            </a:r>
            <a:r>
              <a:rPr lang="en-US" dirty="0" smtClean="0"/>
              <a:t>. </a:t>
            </a:r>
            <a:r>
              <a:rPr lang="en-US" dirty="0" err="1" smtClean="0"/>
              <a:t>बालाजी</a:t>
            </a:r>
            <a:r>
              <a:rPr lang="en-US" dirty="0" smtClean="0"/>
              <a:t> </a:t>
            </a:r>
            <a:r>
              <a:rPr lang="en-US" dirty="0" err="1" smtClean="0"/>
              <a:t>घुटे</a:t>
            </a:r>
            <a:endParaRPr lang="en-US" dirty="0" smtClean="0"/>
          </a:p>
          <a:p>
            <a:pPr algn="r"/>
            <a:r>
              <a:rPr lang="en-US" dirty="0" err="1" smtClean="0"/>
              <a:t>विभाग</a:t>
            </a:r>
            <a:r>
              <a:rPr lang="en-US" dirty="0" smtClean="0"/>
              <a:t> </a:t>
            </a:r>
            <a:r>
              <a:rPr lang="en-US" dirty="0" err="1" smtClean="0"/>
              <a:t>प्रमुख</a:t>
            </a:r>
            <a:r>
              <a:rPr lang="en-US" dirty="0" smtClean="0"/>
              <a:t>, </a:t>
            </a:r>
            <a:r>
              <a:rPr lang="en-US" dirty="0" err="1" smtClean="0"/>
              <a:t>अर्थशास्त्र</a:t>
            </a:r>
            <a:r>
              <a:rPr lang="en-US" dirty="0" smtClean="0"/>
              <a:t> </a:t>
            </a:r>
            <a:r>
              <a:rPr lang="en-US" dirty="0" err="1" smtClean="0"/>
              <a:t>विभाग</a:t>
            </a:r>
            <a:r>
              <a:rPr lang="en-US" dirty="0" smtClean="0"/>
              <a:t>,</a:t>
            </a:r>
          </a:p>
          <a:p>
            <a:pPr algn="r"/>
            <a:r>
              <a:rPr lang="en-US" dirty="0" err="1" smtClean="0"/>
              <a:t>दयानंद</a:t>
            </a:r>
            <a:r>
              <a:rPr lang="en-US" dirty="0" smtClean="0"/>
              <a:t> </a:t>
            </a:r>
            <a:r>
              <a:rPr lang="en-US" dirty="0" err="1" smtClean="0"/>
              <a:t>कला</a:t>
            </a:r>
            <a:r>
              <a:rPr lang="en-US" dirty="0" smtClean="0"/>
              <a:t> </a:t>
            </a:r>
            <a:r>
              <a:rPr lang="en-US" dirty="0" err="1" smtClean="0"/>
              <a:t>महाविद्यालय</a:t>
            </a:r>
            <a:r>
              <a:rPr lang="en-US" dirty="0" smtClean="0"/>
              <a:t>, </a:t>
            </a:r>
            <a:r>
              <a:rPr lang="en-US" dirty="0" err="1" smtClean="0"/>
              <a:t>लातूर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624078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2400" dirty="0" err="1" smtClean="0"/>
              <a:t>किंमत</a:t>
            </a:r>
            <a:r>
              <a:rPr lang="en-US" sz="2400" dirty="0" smtClean="0"/>
              <a:t> </a:t>
            </a:r>
            <a:r>
              <a:rPr lang="en-US" sz="2400" dirty="0" err="1" smtClean="0"/>
              <a:t>वाढीची</a:t>
            </a:r>
            <a:r>
              <a:rPr lang="en-US" sz="2400" dirty="0" smtClean="0"/>
              <a:t> </a:t>
            </a:r>
            <a:r>
              <a:rPr lang="en-US" sz="2400" dirty="0" err="1" smtClean="0"/>
              <a:t>समस्या</a:t>
            </a:r>
            <a:endParaRPr lang="en-US" sz="2400" dirty="0" smtClean="0"/>
          </a:p>
          <a:p>
            <a:pPr marL="624078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2400" dirty="0" err="1" smtClean="0"/>
              <a:t>पैशाची</a:t>
            </a:r>
            <a:r>
              <a:rPr lang="en-US" sz="2400" dirty="0" smtClean="0"/>
              <a:t> </a:t>
            </a:r>
            <a:r>
              <a:rPr lang="en-US" sz="2400" dirty="0" err="1" smtClean="0"/>
              <a:t>उपलब्धता</a:t>
            </a:r>
            <a:endParaRPr lang="en-US" sz="2400" dirty="0" smtClean="0"/>
          </a:p>
          <a:p>
            <a:pPr marL="624078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2400" dirty="0" err="1" smtClean="0"/>
              <a:t>उत्पादन</a:t>
            </a:r>
            <a:r>
              <a:rPr lang="en-US" sz="2400" dirty="0" smtClean="0"/>
              <a:t> </a:t>
            </a:r>
            <a:r>
              <a:rPr lang="en-US" sz="2400" dirty="0" err="1" smtClean="0"/>
              <a:t>घटकांची</a:t>
            </a:r>
            <a:r>
              <a:rPr lang="en-US" sz="2400" dirty="0" smtClean="0"/>
              <a:t> </a:t>
            </a:r>
            <a:r>
              <a:rPr lang="en-US" sz="2400" dirty="0" err="1" smtClean="0"/>
              <a:t>उपलब्धता</a:t>
            </a:r>
            <a:endParaRPr lang="en-US" sz="2400" dirty="0" smtClean="0"/>
          </a:p>
          <a:p>
            <a:pPr marL="624078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2400" dirty="0" err="1" smtClean="0"/>
              <a:t>यंत्राची</a:t>
            </a:r>
            <a:r>
              <a:rPr lang="en-US" sz="2400" dirty="0" smtClean="0"/>
              <a:t> </a:t>
            </a:r>
            <a:r>
              <a:rPr lang="en-US" sz="2400" dirty="0" err="1" smtClean="0"/>
              <a:t>उपलब्धता</a:t>
            </a:r>
            <a:endParaRPr lang="en-US" sz="2400" dirty="0" smtClean="0"/>
          </a:p>
          <a:p>
            <a:pPr marL="624078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2400" dirty="0" err="1" smtClean="0"/>
              <a:t>अतिरिक्त</a:t>
            </a:r>
            <a:r>
              <a:rPr lang="en-US" sz="2400" dirty="0" smtClean="0"/>
              <a:t> </a:t>
            </a:r>
            <a:r>
              <a:rPr lang="en-US" sz="2400" dirty="0" err="1" smtClean="0"/>
              <a:t>उत्पादनक्षमतेचा</a:t>
            </a:r>
            <a:r>
              <a:rPr lang="en-US" sz="2400" dirty="0" smtClean="0"/>
              <a:t> </a:t>
            </a:r>
            <a:r>
              <a:rPr lang="en-US" sz="2400" dirty="0" err="1" smtClean="0"/>
              <a:t>अभाव</a:t>
            </a:r>
            <a:endParaRPr lang="en-US" sz="2400" dirty="0" smtClean="0"/>
          </a:p>
          <a:p>
            <a:pPr marL="624078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2400" dirty="0" err="1" smtClean="0"/>
              <a:t>उपभोग्य</a:t>
            </a:r>
            <a:r>
              <a:rPr lang="en-US" sz="2400" dirty="0" smtClean="0"/>
              <a:t> </a:t>
            </a:r>
            <a:r>
              <a:rPr lang="en-US" sz="2400" dirty="0" err="1" smtClean="0"/>
              <a:t>वस्तूच्या</a:t>
            </a:r>
            <a:r>
              <a:rPr lang="en-US" sz="2400" dirty="0" smtClean="0"/>
              <a:t> </a:t>
            </a:r>
            <a:r>
              <a:rPr lang="en-US" sz="2400" dirty="0" err="1" smtClean="0"/>
              <a:t>उत्पादकांची</a:t>
            </a:r>
            <a:r>
              <a:rPr lang="en-US" sz="2400" dirty="0" smtClean="0"/>
              <a:t> </a:t>
            </a:r>
            <a:r>
              <a:rPr lang="en-US" sz="2400" dirty="0" err="1" smtClean="0"/>
              <a:t>अपेक्षा</a:t>
            </a:r>
            <a:endParaRPr lang="en-US" sz="2400" dirty="0" smtClean="0"/>
          </a:p>
          <a:p>
            <a:pPr marL="624078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2400" dirty="0" err="1" smtClean="0"/>
              <a:t>दीर्घकालीन</a:t>
            </a:r>
            <a:r>
              <a:rPr lang="en-US" sz="2400" dirty="0" smtClean="0"/>
              <a:t> </a:t>
            </a:r>
            <a:r>
              <a:rPr lang="en-US" sz="2400" dirty="0" err="1" smtClean="0"/>
              <a:t>गुंतवणूक</a:t>
            </a:r>
            <a:endParaRPr lang="en-US" sz="2400" dirty="0" smtClean="0"/>
          </a:p>
          <a:p>
            <a:pPr marL="624078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2400" dirty="0" err="1" smtClean="0"/>
              <a:t>भांडवल</a:t>
            </a:r>
            <a:r>
              <a:rPr lang="en-US" sz="2400" dirty="0" smtClean="0"/>
              <a:t> </a:t>
            </a:r>
            <a:r>
              <a:rPr lang="en-US" sz="2400" dirty="0" err="1" smtClean="0"/>
              <a:t>उत्पादन</a:t>
            </a:r>
            <a:r>
              <a:rPr lang="en-US" sz="2400" dirty="0" smtClean="0"/>
              <a:t> </a:t>
            </a:r>
            <a:r>
              <a:rPr lang="en-US" sz="2400" dirty="0" err="1" smtClean="0"/>
              <a:t>प्रमाणातील</a:t>
            </a:r>
            <a:r>
              <a:rPr lang="en-US" sz="2400" dirty="0" smtClean="0"/>
              <a:t> </a:t>
            </a:r>
            <a:r>
              <a:rPr lang="en-US" sz="2400" dirty="0" err="1" smtClean="0"/>
              <a:t>अस्थैर्य</a:t>
            </a:r>
            <a:endParaRPr lang="en-US" sz="24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प्रवेगतत्वाच्या</a:t>
            </a:r>
            <a:r>
              <a:rPr lang="en-US" dirty="0" smtClean="0"/>
              <a:t> </a:t>
            </a:r>
            <a:r>
              <a:rPr lang="en-US" dirty="0" err="1" smtClean="0"/>
              <a:t>मर्यादा</a:t>
            </a:r>
            <a:r>
              <a:rPr lang="en-US" dirty="0" smtClean="0"/>
              <a:t>: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50000"/>
              </a:lnSpc>
            </a:pPr>
            <a:r>
              <a:rPr lang="en-US" dirty="0" err="1" smtClean="0"/>
              <a:t>व्यापारीबँका</a:t>
            </a:r>
            <a:r>
              <a:rPr lang="en-US" dirty="0" smtClean="0"/>
              <a:t> </a:t>
            </a:r>
            <a:r>
              <a:rPr lang="en-US" dirty="0" err="1" smtClean="0"/>
              <a:t>अर्थ</a:t>
            </a:r>
            <a:r>
              <a:rPr lang="en-US" dirty="0" smtClean="0"/>
              <a:t> व </a:t>
            </a:r>
            <a:r>
              <a:rPr lang="en-US" dirty="0" err="1" smtClean="0"/>
              <a:t>कार्य</a:t>
            </a:r>
            <a:endParaRPr lang="en-US" dirty="0" smtClean="0"/>
          </a:p>
          <a:p>
            <a:pPr algn="just">
              <a:lnSpc>
                <a:spcPct val="150000"/>
              </a:lnSpc>
              <a:buNone/>
            </a:pPr>
            <a:r>
              <a:rPr lang="en-US" dirty="0" smtClean="0"/>
              <a:t>“</a:t>
            </a:r>
            <a:r>
              <a:rPr lang="en-US" dirty="0" err="1" smtClean="0"/>
              <a:t>ज्या</a:t>
            </a:r>
            <a:r>
              <a:rPr lang="en-US" dirty="0" smtClean="0"/>
              <a:t> </a:t>
            </a:r>
            <a:r>
              <a:rPr lang="en-US" dirty="0" err="1" smtClean="0"/>
              <a:t>बँका</a:t>
            </a:r>
            <a:r>
              <a:rPr lang="en-US" dirty="0" smtClean="0"/>
              <a:t> </a:t>
            </a:r>
            <a:r>
              <a:rPr lang="en-US" dirty="0" err="1" smtClean="0"/>
              <a:t>प्रामुख्याने</a:t>
            </a:r>
            <a:r>
              <a:rPr lang="en-US" dirty="0" smtClean="0"/>
              <a:t> </a:t>
            </a:r>
            <a:r>
              <a:rPr lang="en-US" dirty="0" err="1" smtClean="0"/>
              <a:t>व्यापाऱ्यांना</a:t>
            </a:r>
            <a:r>
              <a:rPr lang="en-US" dirty="0" smtClean="0"/>
              <a:t> </a:t>
            </a:r>
            <a:r>
              <a:rPr lang="en-US" dirty="0" err="1" smtClean="0"/>
              <a:t>कर्जपुरवठा</a:t>
            </a:r>
            <a:r>
              <a:rPr lang="en-US" dirty="0" smtClean="0"/>
              <a:t> </a:t>
            </a:r>
            <a:r>
              <a:rPr lang="en-US" dirty="0" err="1" smtClean="0"/>
              <a:t>करताता</a:t>
            </a:r>
            <a:r>
              <a:rPr lang="en-US" dirty="0" smtClean="0"/>
              <a:t> </a:t>
            </a:r>
            <a:r>
              <a:rPr lang="en-US" dirty="0" err="1" smtClean="0"/>
              <a:t>आणि</a:t>
            </a:r>
            <a:r>
              <a:rPr lang="en-US" dirty="0" smtClean="0"/>
              <a:t> </a:t>
            </a:r>
            <a:r>
              <a:rPr lang="en-US" dirty="0" err="1" smtClean="0"/>
              <a:t>त्यासाठी</a:t>
            </a:r>
            <a:r>
              <a:rPr lang="en-US" dirty="0" smtClean="0"/>
              <a:t> </a:t>
            </a:r>
            <a:r>
              <a:rPr lang="en-US" dirty="0" err="1" smtClean="0"/>
              <a:t>ठेवी</a:t>
            </a:r>
            <a:r>
              <a:rPr lang="en-US" dirty="0" smtClean="0"/>
              <a:t> </a:t>
            </a:r>
            <a:r>
              <a:rPr lang="en-US" dirty="0" err="1" smtClean="0"/>
              <a:t>स्वीकारण्याचे</a:t>
            </a:r>
            <a:r>
              <a:rPr lang="en-US" dirty="0" smtClean="0"/>
              <a:t> </a:t>
            </a:r>
            <a:r>
              <a:rPr lang="en-US" dirty="0" err="1" smtClean="0"/>
              <a:t>कार्य</a:t>
            </a:r>
            <a:r>
              <a:rPr lang="en-US" dirty="0" smtClean="0"/>
              <a:t> </a:t>
            </a:r>
            <a:r>
              <a:rPr lang="en-US" dirty="0" err="1" smtClean="0"/>
              <a:t>करतात</a:t>
            </a:r>
            <a:r>
              <a:rPr lang="en-US" dirty="0" smtClean="0"/>
              <a:t>, </a:t>
            </a:r>
            <a:r>
              <a:rPr lang="en-US" dirty="0" err="1" smtClean="0"/>
              <a:t>त्यांना</a:t>
            </a:r>
            <a:r>
              <a:rPr lang="en-US" dirty="0" smtClean="0"/>
              <a:t> </a:t>
            </a:r>
            <a:r>
              <a:rPr lang="en-US" dirty="0" err="1" smtClean="0"/>
              <a:t>व्यापारी</a:t>
            </a:r>
            <a:r>
              <a:rPr lang="en-US" dirty="0" smtClean="0"/>
              <a:t> </a:t>
            </a:r>
            <a:r>
              <a:rPr lang="en-US" dirty="0" err="1" smtClean="0"/>
              <a:t>बँका</a:t>
            </a:r>
            <a:r>
              <a:rPr lang="en-US" dirty="0" smtClean="0"/>
              <a:t> </a:t>
            </a:r>
            <a:r>
              <a:rPr lang="en-US" dirty="0" err="1" smtClean="0"/>
              <a:t>म्हणतात</a:t>
            </a:r>
            <a:r>
              <a:rPr lang="en-US" dirty="0" smtClean="0"/>
              <a:t>.</a:t>
            </a:r>
            <a:r>
              <a:rPr lang="en-US" dirty="0" smtClean="0"/>
              <a:t>”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प्रकरण</a:t>
            </a:r>
            <a:r>
              <a:rPr lang="en-US" dirty="0" smtClean="0"/>
              <a:t> </a:t>
            </a:r>
            <a:r>
              <a:rPr lang="en-US" dirty="0" err="1" smtClean="0"/>
              <a:t>तिसरे</a:t>
            </a:r>
            <a:r>
              <a:rPr lang="en-US" dirty="0" smtClean="0"/>
              <a:t>: </a:t>
            </a:r>
            <a:r>
              <a:rPr lang="en-US" dirty="0" err="1" smtClean="0"/>
              <a:t>बँकिंग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525963"/>
          </a:xfrm>
        </p:spPr>
        <p:txBody>
          <a:bodyPr numCol="2">
            <a:noAutofit/>
          </a:bodyPr>
          <a:lstStyle/>
          <a:p>
            <a:pPr algn="just">
              <a:lnSpc>
                <a:spcPct val="150000"/>
              </a:lnSpc>
            </a:pPr>
            <a:r>
              <a:rPr lang="en-US" sz="1600" b="1" dirty="0" err="1" smtClean="0"/>
              <a:t>प्राथमिक</a:t>
            </a:r>
            <a:r>
              <a:rPr lang="en-US" sz="1600" b="1" dirty="0" smtClean="0"/>
              <a:t> </a:t>
            </a:r>
            <a:r>
              <a:rPr lang="en-US" sz="1600" b="1" dirty="0" err="1" smtClean="0"/>
              <a:t>कार्ये</a:t>
            </a:r>
            <a:endParaRPr lang="en-US" sz="1600" b="1" dirty="0" smtClean="0"/>
          </a:p>
          <a:p>
            <a:pPr marL="624078" indent="-514350" algn="just">
              <a:lnSpc>
                <a:spcPct val="150000"/>
              </a:lnSpc>
              <a:buFont typeface="+mj-lt"/>
              <a:buAutoNum type="arabicPeriod"/>
            </a:pPr>
            <a:r>
              <a:rPr lang="en-US" sz="1600" dirty="0" err="1" smtClean="0"/>
              <a:t>ठेवी</a:t>
            </a:r>
            <a:r>
              <a:rPr lang="en-US" sz="1600" dirty="0" smtClean="0"/>
              <a:t> </a:t>
            </a:r>
            <a:r>
              <a:rPr lang="en-US" sz="1600" dirty="0" err="1" smtClean="0"/>
              <a:t>स्वीकारणे</a:t>
            </a:r>
            <a:r>
              <a:rPr lang="en-US" sz="1600" dirty="0" smtClean="0"/>
              <a:t> - [</a:t>
            </a:r>
            <a:r>
              <a:rPr lang="en-US" sz="1600" dirty="0" err="1" smtClean="0"/>
              <a:t>चालू</a:t>
            </a:r>
            <a:r>
              <a:rPr lang="en-US" sz="1600" dirty="0" smtClean="0"/>
              <a:t> </a:t>
            </a:r>
            <a:r>
              <a:rPr lang="en-US" sz="1600" dirty="0" err="1" smtClean="0"/>
              <a:t>खाते</a:t>
            </a:r>
            <a:r>
              <a:rPr lang="en-US" sz="1600" dirty="0" smtClean="0"/>
              <a:t> </a:t>
            </a:r>
            <a:r>
              <a:rPr lang="en-US" sz="1600" dirty="0" err="1" smtClean="0"/>
              <a:t>किंवा</a:t>
            </a:r>
            <a:r>
              <a:rPr lang="en-US" sz="1600" dirty="0" smtClean="0"/>
              <a:t> </a:t>
            </a:r>
            <a:r>
              <a:rPr lang="en-US" sz="1600" dirty="0" err="1" smtClean="0"/>
              <a:t>ठेवी</a:t>
            </a:r>
            <a:r>
              <a:rPr lang="en-US" sz="1600" dirty="0" smtClean="0"/>
              <a:t> Current Deposit), </a:t>
            </a:r>
            <a:r>
              <a:rPr lang="en-US" sz="1600" dirty="0" err="1" smtClean="0"/>
              <a:t>बचत</a:t>
            </a:r>
            <a:r>
              <a:rPr lang="en-US" sz="1600" dirty="0" smtClean="0"/>
              <a:t> </a:t>
            </a:r>
            <a:r>
              <a:rPr lang="en-US" sz="1600" dirty="0" err="1" smtClean="0"/>
              <a:t>ठेवी</a:t>
            </a:r>
            <a:r>
              <a:rPr lang="en-US" sz="1600" dirty="0" smtClean="0"/>
              <a:t> (Savings Deposit), </a:t>
            </a:r>
            <a:r>
              <a:rPr lang="en-US" sz="1600" dirty="0" err="1" smtClean="0"/>
              <a:t>मुदत</a:t>
            </a:r>
            <a:r>
              <a:rPr lang="en-US" sz="1600" dirty="0" smtClean="0"/>
              <a:t> </a:t>
            </a:r>
            <a:r>
              <a:rPr lang="en-US" sz="1600" dirty="0" err="1" smtClean="0"/>
              <a:t>ठेवी</a:t>
            </a:r>
            <a:r>
              <a:rPr lang="en-US" sz="1600" dirty="0" smtClean="0"/>
              <a:t> (Fixed Deposit), </a:t>
            </a:r>
            <a:r>
              <a:rPr lang="en-US" sz="1600" dirty="0" err="1" smtClean="0"/>
              <a:t>आवर्ती</a:t>
            </a:r>
            <a:r>
              <a:rPr lang="en-US" sz="1600" dirty="0" smtClean="0"/>
              <a:t> </a:t>
            </a:r>
            <a:r>
              <a:rPr lang="en-US" sz="1600" dirty="0" err="1" smtClean="0"/>
              <a:t>ठेव</a:t>
            </a:r>
            <a:r>
              <a:rPr lang="en-US" sz="1600" dirty="0" smtClean="0"/>
              <a:t> (Recurring Deposit)]</a:t>
            </a:r>
          </a:p>
          <a:p>
            <a:pPr marL="624078" indent="-514350" algn="just">
              <a:lnSpc>
                <a:spcPct val="150000"/>
              </a:lnSpc>
              <a:buFont typeface="+mj-lt"/>
              <a:buAutoNum type="arabicPeriod"/>
            </a:pPr>
            <a:r>
              <a:rPr lang="en-US" sz="1600" dirty="0" err="1" smtClean="0"/>
              <a:t>कर्ज</a:t>
            </a:r>
            <a:r>
              <a:rPr lang="en-US" sz="1600" dirty="0" smtClean="0"/>
              <a:t> </a:t>
            </a:r>
            <a:r>
              <a:rPr lang="en-US" sz="1600" dirty="0" err="1" smtClean="0"/>
              <a:t>देणे</a:t>
            </a:r>
            <a:r>
              <a:rPr lang="en-US" sz="1600" dirty="0" smtClean="0"/>
              <a:t> – [</a:t>
            </a:r>
            <a:r>
              <a:rPr lang="en-US" sz="1600" dirty="0" err="1" smtClean="0"/>
              <a:t>कर्ज</a:t>
            </a:r>
            <a:r>
              <a:rPr lang="en-US" sz="1600" dirty="0" smtClean="0"/>
              <a:t>, </a:t>
            </a:r>
            <a:r>
              <a:rPr lang="en-US" sz="1600" dirty="0" err="1" smtClean="0"/>
              <a:t>रोख</a:t>
            </a:r>
            <a:r>
              <a:rPr lang="en-US" sz="1600" dirty="0" smtClean="0"/>
              <a:t> </a:t>
            </a:r>
            <a:r>
              <a:rPr lang="en-US" sz="1600" dirty="0" err="1" smtClean="0"/>
              <a:t>कर्ज</a:t>
            </a:r>
            <a:r>
              <a:rPr lang="en-US" sz="1600" dirty="0" smtClean="0"/>
              <a:t>, </a:t>
            </a:r>
            <a:r>
              <a:rPr lang="en-US" sz="1600" dirty="0" err="1" smtClean="0"/>
              <a:t>अधिविकर्ष</a:t>
            </a:r>
            <a:r>
              <a:rPr lang="en-US" sz="1600" dirty="0" smtClean="0"/>
              <a:t> </a:t>
            </a:r>
            <a:r>
              <a:rPr lang="en-US" sz="1600" dirty="0" err="1" smtClean="0"/>
              <a:t>किंवा</a:t>
            </a:r>
            <a:r>
              <a:rPr lang="en-US" sz="1600" dirty="0" smtClean="0"/>
              <a:t> </a:t>
            </a:r>
            <a:r>
              <a:rPr lang="en-US" sz="1600" dirty="0" err="1" smtClean="0"/>
              <a:t>जादा</a:t>
            </a:r>
            <a:r>
              <a:rPr lang="en-US" sz="1600" dirty="0" smtClean="0"/>
              <a:t> </a:t>
            </a:r>
            <a:r>
              <a:rPr lang="en-US" sz="1600" dirty="0" err="1" smtClean="0"/>
              <a:t>रक्कम</a:t>
            </a:r>
            <a:r>
              <a:rPr lang="en-US" sz="1600" dirty="0" smtClean="0"/>
              <a:t> </a:t>
            </a:r>
            <a:r>
              <a:rPr lang="en-US" sz="1600" dirty="0" err="1" smtClean="0"/>
              <a:t>उचल</a:t>
            </a:r>
            <a:r>
              <a:rPr lang="en-US" sz="1600" dirty="0" smtClean="0"/>
              <a:t> </a:t>
            </a:r>
            <a:r>
              <a:rPr lang="en-US" sz="1600" dirty="0" err="1" smtClean="0"/>
              <a:t>करण्याची</a:t>
            </a:r>
            <a:r>
              <a:rPr lang="en-US" sz="1600" dirty="0" smtClean="0"/>
              <a:t> </a:t>
            </a:r>
            <a:r>
              <a:rPr lang="en-US" sz="1600" dirty="0" err="1" smtClean="0"/>
              <a:t>सवलत</a:t>
            </a:r>
            <a:r>
              <a:rPr lang="en-US" sz="1600" dirty="0" smtClean="0"/>
              <a:t> (Over draft Facilities)]</a:t>
            </a:r>
          </a:p>
          <a:p>
            <a:pPr marL="624078" indent="-514350" algn="just">
              <a:lnSpc>
                <a:spcPct val="150000"/>
              </a:lnSpc>
              <a:buFont typeface="+mj-lt"/>
              <a:buAutoNum type="arabicPeriod"/>
            </a:pPr>
            <a:r>
              <a:rPr lang="en-US" sz="1600" dirty="0" err="1" smtClean="0"/>
              <a:t>हुंड्या</a:t>
            </a:r>
            <a:r>
              <a:rPr lang="en-US" sz="1600" dirty="0" smtClean="0"/>
              <a:t> </a:t>
            </a:r>
            <a:r>
              <a:rPr lang="en-US" sz="1600" dirty="0" err="1" smtClean="0"/>
              <a:t>वटविणे</a:t>
            </a:r>
            <a:r>
              <a:rPr lang="en-US" sz="1600" dirty="0" smtClean="0"/>
              <a:t> </a:t>
            </a:r>
          </a:p>
          <a:p>
            <a:pPr marL="624078" indent="-514350" algn="just">
              <a:lnSpc>
                <a:spcPct val="150000"/>
              </a:lnSpc>
              <a:buFont typeface="+mj-lt"/>
              <a:buAutoNum type="arabicPeriod"/>
            </a:pPr>
            <a:r>
              <a:rPr lang="en-US" sz="1600" dirty="0" err="1" smtClean="0"/>
              <a:t>गुंतवणूक</a:t>
            </a:r>
            <a:endParaRPr lang="en-US" sz="1600" dirty="0" smtClean="0"/>
          </a:p>
          <a:p>
            <a:pPr marL="624078" indent="-514350" algn="just">
              <a:lnSpc>
                <a:spcPct val="150000"/>
              </a:lnSpc>
            </a:pPr>
            <a:r>
              <a:rPr lang="en-US" sz="1600" b="1" dirty="0" err="1" smtClean="0"/>
              <a:t>दुय्यम</a:t>
            </a:r>
            <a:r>
              <a:rPr lang="en-US" sz="1600" b="1" dirty="0" smtClean="0"/>
              <a:t> </a:t>
            </a:r>
            <a:r>
              <a:rPr lang="en-US" sz="1600" b="1" dirty="0" err="1" smtClean="0"/>
              <a:t>स्वरूपाची</a:t>
            </a:r>
            <a:r>
              <a:rPr lang="en-US" sz="1600" b="1" dirty="0" smtClean="0"/>
              <a:t> </a:t>
            </a:r>
            <a:r>
              <a:rPr lang="en-US" sz="1600" b="1" dirty="0" err="1" smtClean="0"/>
              <a:t>कार्ये</a:t>
            </a:r>
            <a:endParaRPr lang="en-US" sz="1600" b="1" dirty="0" smtClean="0"/>
          </a:p>
          <a:p>
            <a:pPr marL="624078" indent="-514350" algn="just">
              <a:lnSpc>
                <a:spcPct val="150000"/>
              </a:lnSpc>
              <a:buFont typeface="+mj-lt"/>
              <a:buAutoNum type="arabicPeriod"/>
            </a:pPr>
            <a:r>
              <a:rPr lang="en-US" sz="1600" dirty="0" err="1" smtClean="0"/>
              <a:t>विश्वस्त</a:t>
            </a:r>
            <a:r>
              <a:rPr lang="en-US" sz="1600" dirty="0" smtClean="0"/>
              <a:t> </a:t>
            </a:r>
            <a:r>
              <a:rPr lang="en-US" sz="1600" dirty="0" err="1" smtClean="0"/>
              <a:t>म्हणून</a:t>
            </a:r>
            <a:r>
              <a:rPr lang="en-US" sz="1600" dirty="0" smtClean="0"/>
              <a:t> </a:t>
            </a:r>
            <a:r>
              <a:rPr lang="en-US" sz="1600" dirty="0" err="1" smtClean="0"/>
              <a:t>कार्ये</a:t>
            </a:r>
            <a:endParaRPr lang="en-US" sz="1600" dirty="0" smtClean="0"/>
          </a:p>
          <a:p>
            <a:pPr marL="624078" indent="-514350" algn="just">
              <a:lnSpc>
                <a:spcPct val="150000"/>
              </a:lnSpc>
              <a:buFont typeface="+mj-lt"/>
              <a:buAutoNum type="arabicPeriod"/>
            </a:pPr>
            <a:r>
              <a:rPr lang="en-US" sz="1600" dirty="0" err="1" smtClean="0"/>
              <a:t>रोख्याची</a:t>
            </a:r>
            <a:r>
              <a:rPr lang="en-US" sz="1600" dirty="0" smtClean="0"/>
              <a:t> </a:t>
            </a:r>
            <a:r>
              <a:rPr lang="en-US" sz="1600" dirty="0" err="1" smtClean="0"/>
              <a:t>खरेदी-विक्री</a:t>
            </a:r>
            <a:r>
              <a:rPr lang="en-US" sz="1600" dirty="0" smtClean="0"/>
              <a:t> </a:t>
            </a:r>
            <a:r>
              <a:rPr lang="en-US" sz="1600" dirty="0" err="1" smtClean="0"/>
              <a:t>करणे</a:t>
            </a:r>
            <a:endParaRPr lang="en-US" sz="1600" dirty="0" smtClean="0"/>
          </a:p>
          <a:p>
            <a:pPr marL="624078" indent="-514350" algn="just">
              <a:lnSpc>
                <a:spcPct val="150000"/>
              </a:lnSpc>
              <a:buFont typeface="+mj-lt"/>
              <a:buAutoNum type="arabicPeriod"/>
            </a:pPr>
            <a:r>
              <a:rPr lang="en-US" sz="1600" dirty="0" err="1" smtClean="0"/>
              <a:t>एका</a:t>
            </a:r>
            <a:r>
              <a:rPr lang="en-US" sz="1600" dirty="0" smtClean="0"/>
              <a:t> </a:t>
            </a:r>
            <a:r>
              <a:rPr lang="en-US" sz="1600" dirty="0" err="1" smtClean="0"/>
              <a:t>ठिकाणाहून</a:t>
            </a:r>
            <a:r>
              <a:rPr lang="en-US" sz="1600" dirty="0" smtClean="0"/>
              <a:t> </a:t>
            </a:r>
            <a:r>
              <a:rPr lang="en-US" sz="1600" dirty="0" err="1" smtClean="0"/>
              <a:t>दुसऱ्या</a:t>
            </a:r>
            <a:r>
              <a:rPr lang="en-US" sz="1600" dirty="0" smtClean="0"/>
              <a:t> </a:t>
            </a:r>
            <a:r>
              <a:rPr lang="en-US" sz="1600" dirty="0" err="1" smtClean="0"/>
              <a:t>ठिकाणी</a:t>
            </a:r>
            <a:r>
              <a:rPr lang="en-US" sz="1600" dirty="0" smtClean="0"/>
              <a:t> </a:t>
            </a:r>
            <a:r>
              <a:rPr lang="en-US" sz="1600" dirty="0" err="1" smtClean="0"/>
              <a:t>पैसे</a:t>
            </a:r>
            <a:r>
              <a:rPr lang="en-US" sz="1600" dirty="0" smtClean="0"/>
              <a:t> </a:t>
            </a:r>
            <a:r>
              <a:rPr lang="en-US" sz="1600" dirty="0" err="1" smtClean="0"/>
              <a:t>पाठविणे</a:t>
            </a:r>
            <a:endParaRPr lang="en-US" sz="1600" dirty="0" smtClean="0"/>
          </a:p>
          <a:p>
            <a:pPr marL="624078" indent="-514350" algn="just">
              <a:lnSpc>
                <a:spcPct val="150000"/>
              </a:lnSpc>
              <a:buFont typeface="+mj-lt"/>
              <a:buAutoNum type="arabicPeriod"/>
            </a:pPr>
            <a:r>
              <a:rPr lang="en-US" sz="1600" dirty="0" err="1" smtClean="0"/>
              <a:t>प्रवासी</a:t>
            </a:r>
            <a:r>
              <a:rPr lang="en-US" sz="1600" dirty="0" smtClean="0"/>
              <a:t> </a:t>
            </a:r>
            <a:r>
              <a:rPr lang="en-US" sz="1600" dirty="0" err="1" smtClean="0"/>
              <a:t>धनादेश</a:t>
            </a:r>
            <a:endParaRPr lang="en-US" sz="1600" dirty="0" smtClean="0"/>
          </a:p>
          <a:p>
            <a:pPr marL="624078" indent="-514350" algn="just">
              <a:lnSpc>
                <a:spcPct val="150000"/>
              </a:lnSpc>
              <a:buFont typeface="+mj-lt"/>
              <a:buAutoNum type="arabicPeriod"/>
            </a:pPr>
            <a:r>
              <a:rPr lang="en-US" sz="1600" dirty="0" err="1" smtClean="0"/>
              <a:t>आकडेवारी</a:t>
            </a:r>
            <a:r>
              <a:rPr lang="en-US" sz="1600" dirty="0" smtClean="0"/>
              <a:t> </a:t>
            </a:r>
            <a:r>
              <a:rPr lang="en-US" sz="1600" dirty="0" err="1" smtClean="0"/>
              <a:t>गोळा</a:t>
            </a:r>
            <a:r>
              <a:rPr lang="en-US" sz="1600" dirty="0" smtClean="0"/>
              <a:t> </a:t>
            </a:r>
            <a:r>
              <a:rPr lang="en-US" sz="1600" dirty="0" err="1" smtClean="0"/>
              <a:t>करणे</a:t>
            </a:r>
            <a:endParaRPr lang="en-US" sz="1600" dirty="0" smtClean="0"/>
          </a:p>
          <a:p>
            <a:pPr marL="624078" indent="-514350" algn="just">
              <a:lnSpc>
                <a:spcPct val="150000"/>
              </a:lnSpc>
              <a:buFont typeface="+mj-lt"/>
              <a:buAutoNum type="arabicPeriod"/>
            </a:pPr>
            <a:r>
              <a:rPr lang="en-US" sz="1600" dirty="0" err="1" smtClean="0"/>
              <a:t>ग्राहकांच्या</a:t>
            </a:r>
            <a:r>
              <a:rPr lang="en-US" sz="1600" dirty="0" smtClean="0"/>
              <a:t> </a:t>
            </a:r>
            <a:r>
              <a:rPr lang="en-US" sz="1600" dirty="0" err="1" smtClean="0"/>
              <a:t>मौल्यवान</a:t>
            </a:r>
            <a:r>
              <a:rPr lang="en-US" sz="1600" dirty="0" smtClean="0"/>
              <a:t> </a:t>
            </a:r>
            <a:r>
              <a:rPr lang="en-US" sz="1600" dirty="0" err="1" smtClean="0"/>
              <a:t>वस्तूंचा</a:t>
            </a:r>
            <a:r>
              <a:rPr lang="en-US" sz="1600" dirty="0" smtClean="0"/>
              <a:t> </a:t>
            </a:r>
            <a:r>
              <a:rPr lang="en-US" sz="1600" dirty="0" err="1" smtClean="0"/>
              <a:t>सांभाळ</a:t>
            </a:r>
            <a:r>
              <a:rPr lang="en-US" sz="1600" dirty="0" smtClean="0"/>
              <a:t> </a:t>
            </a:r>
            <a:r>
              <a:rPr lang="en-US" sz="1600" dirty="0" err="1" smtClean="0"/>
              <a:t>करणे</a:t>
            </a:r>
            <a:endParaRPr lang="en-US" sz="1600" dirty="0" smtClean="0"/>
          </a:p>
          <a:p>
            <a:pPr marL="624078" indent="-514350" algn="just">
              <a:lnSpc>
                <a:spcPct val="150000"/>
              </a:lnSpc>
              <a:buFont typeface="+mj-lt"/>
              <a:buAutoNum type="arabicPeriod"/>
            </a:pPr>
            <a:r>
              <a:rPr lang="en-US" sz="1600" dirty="0" err="1" smtClean="0"/>
              <a:t>परकीय</a:t>
            </a:r>
            <a:r>
              <a:rPr lang="en-US" sz="1600" dirty="0" smtClean="0"/>
              <a:t> </a:t>
            </a:r>
            <a:r>
              <a:rPr lang="en-US" sz="1600" dirty="0" err="1" smtClean="0"/>
              <a:t>चलनाचे</a:t>
            </a:r>
            <a:r>
              <a:rPr lang="en-US" sz="1600" dirty="0" smtClean="0"/>
              <a:t> </a:t>
            </a:r>
            <a:r>
              <a:rPr lang="en-US" sz="1600" dirty="0" err="1" smtClean="0"/>
              <a:t>व्यवहार</a:t>
            </a:r>
            <a:r>
              <a:rPr lang="en-US" sz="1600" dirty="0" smtClean="0"/>
              <a:t> </a:t>
            </a:r>
            <a:r>
              <a:rPr lang="en-US" sz="1600" dirty="0" err="1" smtClean="0"/>
              <a:t>करणे</a:t>
            </a:r>
            <a:endParaRPr lang="en-US" sz="1600" dirty="0" smtClean="0"/>
          </a:p>
          <a:p>
            <a:pPr marL="624078" indent="-514350" algn="just">
              <a:lnSpc>
                <a:spcPct val="150000"/>
              </a:lnSpc>
              <a:buFont typeface="+mj-lt"/>
              <a:buAutoNum type="arabicPeriod"/>
            </a:pPr>
            <a:r>
              <a:rPr lang="en-US" sz="1600" dirty="0" err="1" smtClean="0"/>
              <a:t>हमीपत्र</a:t>
            </a:r>
            <a:r>
              <a:rPr lang="en-US" sz="1600" dirty="0" smtClean="0"/>
              <a:t> </a:t>
            </a:r>
            <a:r>
              <a:rPr lang="en-US" sz="1600" dirty="0" err="1" smtClean="0"/>
              <a:t>देणे</a:t>
            </a:r>
            <a:endParaRPr lang="en-US" sz="1600" dirty="0" smtClean="0"/>
          </a:p>
          <a:p>
            <a:pPr marL="624078" indent="-514350" algn="just">
              <a:lnSpc>
                <a:spcPct val="150000"/>
              </a:lnSpc>
              <a:buFont typeface="+mj-lt"/>
              <a:buAutoNum type="arabicPeriod"/>
            </a:pPr>
            <a:r>
              <a:rPr lang="en-US" sz="1600" dirty="0" err="1" smtClean="0"/>
              <a:t>तांत्रिक</a:t>
            </a:r>
            <a:r>
              <a:rPr lang="en-US" sz="1600" dirty="0" smtClean="0"/>
              <a:t> </a:t>
            </a:r>
            <a:r>
              <a:rPr lang="en-US" sz="1600" dirty="0" err="1" smtClean="0"/>
              <a:t>सल्ला</a:t>
            </a:r>
            <a:r>
              <a:rPr lang="en-US" sz="1600" dirty="0" smtClean="0"/>
              <a:t> </a:t>
            </a:r>
            <a:r>
              <a:rPr lang="en-US" sz="1600" dirty="0" err="1" smtClean="0"/>
              <a:t>देणे</a:t>
            </a:r>
            <a:endParaRPr lang="en-US" sz="1600" dirty="0" smtClean="0"/>
          </a:p>
          <a:p>
            <a:pPr marL="624078" indent="-514350" algn="just">
              <a:lnSpc>
                <a:spcPct val="150000"/>
              </a:lnSpc>
              <a:buFont typeface="+mj-lt"/>
              <a:buAutoNum type="arabicPeriod"/>
            </a:pPr>
            <a:r>
              <a:rPr lang="en-US" sz="1600" dirty="0" err="1" smtClean="0"/>
              <a:t>पतपैसा</a:t>
            </a:r>
            <a:r>
              <a:rPr lang="en-US" sz="1600" dirty="0" smtClean="0"/>
              <a:t> </a:t>
            </a:r>
            <a:r>
              <a:rPr lang="en-US" sz="1600" dirty="0" err="1" smtClean="0"/>
              <a:t>निर्माण</a:t>
            </a:r>
            <a:r>
              <a:rPr lang="en-US" sz="1600" dirty="0" smtClean="0"/>
              <a:t> </a:t>
            </a:r>
            <a:r>
              <a:rPr lang="en-US" sz="1600" dirty="0" err="1" smtClean="0"/>
              <a:t>करणे</a:t>
            </a:r>
            <a:endParaRPr lang="en-US" sz="1600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/>
          <a:lstStyle/>
          <a:p>
            <a:r>
              <a:rPr lang="en-US" dirty="0" err="1" smtClean="0"/>
              <a:t>व्यापारी</a:t>
            </a:r>
            <a:r>
              <a:rPr lang="en-US" dirty="0" smtClean="0"/>
              <a:t> </a:t>
            </a:r>
            <a:r>
              <a:rPr lang="en-US" dirty="0" err="1" smtClean="0"/>
              <a:t>बँकांची</a:t>
            </a:r>
            <a:r>
              <a:rPr lang="en-US" dirty="0" smtClean="0"/>
              <a:t> </a:t>
            </a:r>
            <a:r>
              <a:rPr lang="en-US" dirty="0" err="1" smtClean="0"/>
              <a:t>कार्ये</a:t>
            </a:r>
            <a:r>
              <a:rPr lang="en-US" dirty="0" smtClean="0"/>
              <a:t>: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>
              <a:lnSpc>
                <a:spcPct val="150000"/>
              </a:lnSpc>
            </a:pPr>
            <a:r>
              <a:rPr lang="en-US" sz="2000" dirty="0" err="1" smtClean="0"/>
              <a:t>पतचलन</a:t>
            </a:r>
            <a:r>
              <a:rPr lang="en-US" sz="2000" dirty="0" smtClean="0"/>
              <a:t> </a:t>
            </a:r>
            <a:r>
              <a:rPr lang="en-US" sz="2000" dirty="0" err="1" smtClean="0"/>
              <a:t>किंवा</a:t>
            </a:r>
            <a:r>
              <a:rPr lang="en-US" sz="2000" dirty="0" smtClean="0"/>
              <a:t> </a:t>
            </a:r>
            <a:r>
              <a:rPr lang="en-US" sz="2000" dirty="0" err="1" smtClean="0"/>
              <a:t>पतपैसा</a:t>
            </a:r>
            <a:r>
              <a:rPr lang="en-US" sz="2000" dirty="0" smtClean="0"/>
              <a:t> </a:t>
            </a:r>
            <a:r>
              <a:rPr lang="en-US" sz="2000" dirty="0" err="1" smtClean="0"/>
              <a:t>म्हणजे</a:t>
            </a:r>
            <a:r>
              <a:rPr lang="en-US" sz="2000" dirty="0" smtClean="0"/>
              <a:t> </a:t>
            </a:r>
            <a:r>
              <a:rPr lang="en-US" sz="2000" dirty="0" err="1" smtClean="0"/>
              <a:t>काय</a:t>
            </a:r>
            <a:r>
              <a:rPr lang="en-US" sz="2000" dirty="0" smtClean="0"/>
              <a:t>?</a:t>
            </a:r>
          </a:p>
          <a:p>
            <a:pPr lvl="1" algn="just">
              <a:lnSpc>
                <a:spcPct val="150000"/>
              </a:lnSpc>
            </a:pPr>
            <a:r>
              <a:rPr lang="en-US" sz="1800" dirty="0" err="1" smtClean="0"/>
              <a:t>सामान्यपणे</a:t>
            </a:r>
            <a:r>
              <a:rPr lang="en-US" sz="1800" dirty="0" smtClean="0"/>
              <a:t> </a:t>
            </a:r>
            <a:r>
              <a:rPr lang="en-US" sz="1800" dirty="0" err="1" smtClean="0"/>
              <a:t>व्यवहारात</a:t>
            </a:r>
            <a:r>
              <a:rPr lang="en-US" sz="1800" dirty="0" smtClean="0"/>
              <a:t> </a:t>
            </a:r>
            <a:r>
              <a:rPr lang="en-US" sz="1800" dirty="0" err="1" smtClean="0"/>
              <a:t>देवाण</a:t>
            </a:r>
            <a:r>
              <a:rPr lang="en-US" sz="1800" dirty="0" smtClean="0"/>
              <a:t> </a:t>
            </a:r>
            <a:r>
              <a:rPr lang="en-US" sz="1800" dirty="0" err="1" smtClean="0"/>
              <a:t>घेवाण</a:t>
            </a:r>
            <a:r>
              <a:rPr lang="en-US" sz="1800" dirty="0" smtClean="0"/>
              <a:t> </a:t>
            </a:r>
            <a:r>
              <a:rPr lang="en-US" sz="1800" dirty="0" err="1" smtClean="0"/>
              <a:t>करण्यासाठी</a:t>
            </a:r>
            <a:r>
              <a:rPr lang="en-US" sz="1800" dirty="0" smtClean="0"/>
              <a:t> </a:t>
            </a:r>
            <a:r>
              <a:rPr lang="en-US" sz="1800" dirty="0" err="1" smtClean="0"/>
              <a:t>आपण</a:t>
            </a:r>
            <a:r>
              <a:rPr lang="en-US" sz="1800" dirty="0" smtClean="0"/>
              <a:t> </a:t>
            </a:r>
            <a:r>
              <a:rPr lang="en-US" sz="1800" dirty="0" err="1" smtClean="0"/>
              <a:t>जो</a:t>
            </a:r>
            <a:r>
              <a:rPr lang="en-US" sz="1800" dirty="0" smtClean="0"/>
              <a:t> </a:t>
            </a:r>
            <a:r>
              <a:rPr lang="en-US" sz="1800" dirty="0" err="1" smtClean="0"/>
              <a:t>पैसा</a:t>
            </a:r>
            <a:r>
              <a:rPr lang="en-US" sz="1800" dirty="0" smtClean="0"/>
              <a:t> </a:t>
            </a:r>
            <a:r>
              <a:rPr lang="en-US" sz="1800" dirty="0" err="1" smtClean="0"/>
              <a:t>वापरतो</a:t>
            </a:r>
            <a:r>
              <a:rPr lang="en-US" sz="1800" dirty="0" smtClean="0"/>
              <a:t> </a:t>
            </a:r>
            <a:r>
              <a:rPr lang="en-US" sz="1800" dirty="0" err="1" smtClean="0"/>
              <a:t>त्याचे</a:t>
            </a:r>
            <a:r>
              <a:rPr lang="en-US" sz="1800" dirty="0" smtClean="0"/>
              <a:t> </a:t>
            </a:r>
            <a:r>
              <a:rPr lang="en-US" sz="1800" dirty="0" err="1" smtClean="0"/>
              <a:t>दोन</a:t>
            </a:r>
            <a:r>
              <a:rPr lang="en-US" sz="1800" dirty="0" smtClean="0"/>
              <a:t> </a:t>
            </a:r>
            <a:r>
              <a:rPr lang="en-US" sz="1800" dirty="0" err="1" smtClean="0"/>
              <a:t>प्रकार</a:t>
            </a:r>
            <a:r>
              <a:rPr lang="en-US" sz="1800" dirty="0" smtClean="0"/>
              <a:t> </a:t>
            </a:r>
            <a:r>
              <a:rPr lang="en-US" sz="1800" dirty="0" err="1" smtClean="0"/>
              <a:t>आहेत</a:t>
            </a:r>
            <a:r>
              <a:rPr lang="en-US" sz="1800" dirty="0" smtClean="0"/>
              <a:t>.  </a:t>
            </a:r>
            <a:r>
              <a:rPr lang="en-US" sz="1800" dirty="0" err="1" smtClean="0"/>
              <a:t>मध्यवर्ती</a:t>
            </a:r>
            <a:r>
              <a:rPr lang="en-US" sz="1800" dirty="0" smtClean="0"/>
              <a:t> </a:t>
            </a:r>
            <a:r>
              <a:rPr lang="en-US" sz="1800" dirty="0" err="1" smtClean="0"/>
              <a:t>सरकारने</a:t>
            </a:r>
            <a:r>
              <a:rPr lang="en-US" sz="1800" dirty="0" smtClean="0"/>
              <a:t> </a:t>
            </a:r>
            <a:r>
              <a:rPr lang="en-US" sz="1800" dirty="0" err="1" smtClean="0"/>
              <a:t>किंवा</a:t>
            </a:r>
            <a:r>
              <a:rPr lang="en-US" sz="1800" dirty="0" smtClean="0"/>
              <a:t> </a:t>
            </a:r>
            <a:r>
              <a:rPr lang="en-US" sz="1800" dirty="0" err="1" smtClean="0"/>
              <a:t>मध्यवर्ती</a:t>
            </a:r>
            <a:r>
              <a:rPr lang="en-US" sz="1800" dirty="0" smtClean="0"/>
              <a:t> </a:t>
            </a:r>
            <a:r>
              <a:rPr lang="en-US" sz="1800" dirty="0" err="1" smtClean="0"/>
              <a:t>बँकेने</a:t>
            </a:r>
            <a:r>
              <a:rPr lang="en-US" sz="1800" dirty="0" smtClean="0"/>
              <a:t> </a:t>
            </a:r>
            <a:r>
              <a:rPr lang="en-US" sz="1800" dirty="0" err="1" smtClean="0"/>
              <a:t>निर्माण</a:t>
            </a:r>
            <a:r>
              <a:rPr lang="en-US" sz="1800" dirty="0" smtClean="0"/>
              <a:t> </a:t>
            </a:r>
            <a:r>
              <a:rPr lang="en-US" sz="1800" dirty="0" err="1" smtClean="0"/>
              <a:t>केला</a:t>
            </a:r>
            <a:r>
              <a:rPr lang="en-US" sz="1800" dirty="0" smtClean="0"/>
              <a:t> </a:t>
            </a:r>
            <a:r>
              <a:rPr lang="en-US" sz="1800" dirty="0" err="1" smtClean="0"/>
              <a:t>पैसा</a:t>
            </a:r>
            <a:r>
              <a:rPr lang="en-US" sz="1800" dirty="0" smtClean="0"/>
              <a:t> </a:t>
            </a:r>
            <a:r>
              <a:rPr lang="en-US" sz="1800" dirty="0" err="1" smtClean="0"/>
              <a:t>जो</a:t>
            </a:r>
            <a:r>
              <a:rPr lang="en-US" sz="1800" dirty="0" smtClean="0"/>
              <a:t> </a:t>
            </a:r>
            <a:r>
              <a:rPr lang="en-US" sz="1800" dirty="0" err="1" smtClean="0"/>
              <a:t>विधिग्राह्य</a:t>
            </a:r>
            <a:r>
              <a:rPr lang="en-US" sz="1800" dirty="0" smtClean="0"/>
              <a:t> </a:t>
            </a:r>
            <a:r>
              <a:rPr lang="en-US" sz="1800" dirty="0" err="1" smtClean="0"/>
              <a:t>पैसा</a:t>
            </a:r>
            <a:r>
              <a:rPr lang="en-US" sz="1800" dirty="0" smtClean="0"/>
              <a:t> </a:t>
            </a:r>
            <a:r>
              <a:rPr lang="en-US" sz="1800" dirty="0" err="1" smtClean="0"/>
              <a:t>या</a:t>
            </a:r>
            <a:r>
              <a:rPr lang="en-US" sz="1800" dirty="0" smtClean="0"/>
              <a:t> </a:t>
            </a:r>
            <a:r>
              <a:rPr lang="en-US" sz="1800" dirty="0" err="1" smtClean="0"/>
              <a:t>नावाने</a:t>
            </a:r>
            <a:r>
              <a:rPr lang="en-US" sz="1800" dirty="0" smtClean="0"/>
              <a:t> </a:t>
            </a:r>
            <a:r>
              <a:rPr lang="en-US" sz="1800" dirty="0" err="1" smtClean="0"/>
              <a:t>ओळखला</a:t>
            </a:r>
            <a:r>
              <a:rPr lang="en-US" sz="1800" dirty="0" smtClean="0"/>
              <a:t> </a:t>
            </a:r>
            <a:r>
              <a:rPr lang="en-US" sz="1800" dirty="0" err="1" smtClean="0"/>
              <a:t>जातो</a:t>
            </a:r>
            <a:r>
              <a:rPr lang="en-US" sz="1800" dirty="0" smtClean="0"/>
              <a:t>.  </a:t>
            </a:r>
            <a:r>
              <a:rPr lang="en-US" sz="1800" dirty="0" err="1" smtClean="0"/>
              <a:t>विधिग्राह्य</a:t>
            </a:r>
            <a:r>
              <a:rPr lang="en-US" sz="1800" dirty="0" smtClean="0"/>
              <a:t> </a:t>
            </a:r>
            <a:r>
              <a:rPr lang="en-US" sz="1800" dirty="0" err="1" smtClean="0"/>
              <a:t>पैशाच्या</a:t>
            </a:r>
            <a:r>
              <a:rPr lang="en-US" sz="1800" dirty="0" smtClean="0"/>
              <a:t> </a:t>
            </a:r>
            <a:r>
              <a:rPr lang="en-US" sz="1800" dirty="0" err="1" smtClean="0"/>
              <a:t>व्यतिरिक्त</a:t>
            </a:r>
            <a:r>
              <a:rPr lang="en-US" sz="1800" dirty="0" smtClean="0"/>
              <a:t> </a:t>
            </a:r>
            <a:r>
              <a:rPr lang="en-US" sz="1800" dirty="0" err="1" smtClean="0"/>
              <a:t>इतर</a:t>
            </a:r>
            <a:r>
              <a:rPr lang="en-US" sz="1800" dirty="0" smtClean="0"/>
              <a:t> </a:t>
            </a:r>
            <a:r>
              <a:rPr lang="en-US" sz="1800" dirty="0" err="1" smtClean="0"/>
              <a:t>बँकाकडूनही</a:t>
            </a:r>
            <a:r>
              <a:rPr lang="en-US" sz="1800" dirty="0" smtClean="0"/>
              <a:t> </a:t>
            </a:r>
            <a:r>
              <a:rPr lang="en-US" sz="1800" dirty="0" err="1" smtClean="0"/>
              <a:t>पैसा</a:t>
            </a:r>
            <a:r>
              <a:rPr lang="en-US" sz="1800" dirty="0" smtClean="0"/>
              <a:t> </a:t>
            </a:r>
            <a:r>
              <a:rPr lang="en-US" sz="1800" dirty="0" err="1" smtClean="0"/>
              <a:t>निर्माण</a:t>
            </a:r>
            <a:r>
              <a:rPr lang="en-US" sz="1800" dirty="0" smtClean="0"/>
              <a:t> </a:t>
            </a:r>
            <a:r>
              <a:rPr lang="en-US" sz="1800" dirty="0" err="1" smtClean="0"/>
              <a:t>केला</a:t>
            </a:r>
            <a:r>
              <a:rPr lang="en-US" sz="1800" dirty="0" smtClean="0"/>
              <a:t> </a:t>
            </a:r>
            <a:r>
              <a:rPr lang="en-US" sz="1800" dirty="0" err="1" smtClean="0"/>
              <a:t>जातो</a:t>
            </a:r>
            <a:r>
              <a:rPr lang="en-US" sz="1800" dirty="0" smtClean="0"/>
              <a:t>.  </a:t>
            </a:r>
            <a:r>
              <a:rPr lang="en-US" sz="1800" dirty="0" err="1" smtClean="0"/>
              <a:t>अशा</a:t>
            </a:r>
            <a:r>
              <a:rPr lang="en-US" sz="1800" dirty="0" smtClean="0"/>
              <a:t> </a:t>
            </a:r>
            <a:r>
              <a:rPr lang="en-US" sz="1800" dirty="0" err="1" smtClean="0"/>
              <a:t>प्रकारचा</a:t>
            </a:r>
            <a:r>
              <a:rPr lang="en-US" sz="1800" dirty="0" smtClean="0"/>
              <a:t> </a:t>
            </a:r>
            <a:r>
              <a:rPr lang="en-US" sz="1800" dirty="0" err="1" smtClean="0"/>
              <a:t>पैसा</a:t>
            </a:r>
            <a:r>
              <a:rPr lang="en-US" sz="1800" dirty="0" smtClean="0"/>
              <a:t> </a:t>
            </a:r>
            <a:r>
              <a:rPr lang="en-US" sz="1800" dirty="0" err="1" smtClean="0"/>
              <a:t>पतपैसा</a:t>
            </a:r>
            <a:r>
              <a:rPr lang="en-US" sz="1800" dirty="0" smtClean="0"/>
              <a:t> </a:t>
            </a:r>
            <a:r>
              <a:rPr lang="en-US" sz="1800" dirty="0" err="1" smtClean="0"/>
              <a:t>या</a:t>
            </a:r>
            <a:r>
              <a:rPr lang="en-US" sz="1800" dirty="0" smtClean="0"/>
              <a:t> </a:t>
            </a:r>
            <a:r>
              <a:rPr lang="en-US" sz="1800" dirty="0" err="1" smtClean="0"/>
              <a:t>नावाने</a:t>
            </a:r>
            <a:r>
              <a:rPr lang="en-US" sz="1800" dirty="0" smtClean="0"/>
              <a:t> </a:t>
            </a:r>
            <a:r>
              <a:rPr lang="en-US" sz="1800" dirty="0" err="1" smtClean="0"/>
              <a:t>ओळखला</a:t>
            </a:r>
            <a:r>
              <a:rPr lang="en-US" sz="1800" dirty="0" smtClean="0"/>
              <a:t> </a:t>
            </a:r>
            <a:r>
              <a:rPr lang="en-US" sz="1800" dirty="0" err="1" smtClean="0"/>
              <a:t>जातो</a:t>
            </a:r>
            <a:r>
              <a:rPr lang="en-US" sz="1800" dirty="0" smtClean="0"/>
              <a:t>.  </a:t>
            </a:r>
            <a:r>
              <a:rPr lang="en-US" sz="1800" dirty="0" err="1" smtClean="0"/>
              <a:t>बाजारात</a:t>
            </a:r>
            <a:r>
              <a:rPr lang="en-US" sz="1800" dirty="0" smtClean="0"/>
              <a:t> </a:t>
            </a:r>
            <a:r>
              <a:rPr lang="en-US" sz="1800" dirty="0" err="1" smtClean="0"/>
              <a:t>किंवा</a:t>
            </a:r>
            <a:r>
              <a:rPr lang="en-US" sz="1800" dirty="0" smtClean="0"/>
              <a:t> </a:t>
            </a:r>
            <a:r>
              <a:rPr lang="en-US" sz="1800" dirty="0" err="1" smtClean="0"/>
              <a:t>व्यवहारात</a:t>
            </a:r>
            <a:r>
              <a:rPr lang="en-US" sz="1800" dirty="0" smtClean="0"/>
              <a:t> </a:t>
            </a:r>
            <a:r>
              <a:rPr lang="en-US" sz="1800" dirty="0" err="1" smtClean="0"/>
              <a:t>एखाद्या</a:t>
            </a:r>
            <a:r>
              <a:rPr lang="en-US" sz="1800" dirty="0" smtClean="0"/>
              <a:t> </a:t>
            </a:r>
            <a:r>
              <a:rPr lang="en-US" sz="1800" dirty="0" err="1" smtClean="0"/>
              <a:t>व्यक्तीबद्दल</a:t>
            </a:r>
            <a:r>
              <a:rPr lang="en-US" sz="1800" dirty="0" smtClean="0"/>
              <a:t> </a:t>
            </a:r>
            <a:r>
              <a:rPr lang="en-US" sz="1800" dirty="0" err="1" smtClean="0"/>
              <a:t>किंवा</a:t>
            </a:r>
            <a:r>
              <a:rPr lang="en-US" sz="1800" dirty="0" smtClean="0"/>
              <a:t> </a:t>
            </a:r>
            <a:r>
              <a:rPr lang="en-US" sz="1800" dirty="0" err="1" smtClean="0"/>
              <a:t>संस्थेबद्दल</a:t>
            </a:r>
            <a:r>
              <a:rPr lang="en-US" sz="1800" dirty="0" smtClean="0"/>
              <a:t> </a:t>
            </a:r>
            <a:r>
              <a:rPr lang="en-US" sz="1800" dirty="0" err="1" smtClean="0"/>
              <a:t>तिच्या</a:t>
            </a:r>
            <a:r>
              <a:rPr lang="en-US" sz="1800" dirty="0" smtClean="0"/>
              <a:t> </a:t>
            </a:r>
            <a:r>
              <a:rPr lang="en-US" sz="1800" dirty="0" err="1" smtClean="0"/>
              <a:t>कर्तृत्वावरुन</a:t>
            </a:r>
            <a:r>
              <a:rPr lang="en-US" sz="1800" dirty="0" smtClean="0"/>
              <a:t> </a:t>
            </a:r>
            <a:r>
              <a:rPr lang="en-US" sz="1800" dirty="0" err="1" smtClean="0"/>
              <a:t>गुणावरुन</a:t>
            </a:r>
            <a:r>
              <a:rPr lang="en-US" sz="1800" dirty="0" smtClean="0"/>
              <a:t>, </a:t>
            </a:r>
            <a:r>
              <a:rPr lang="en-US" sz="1800" dirty="0" err="1" smtClean="0"/>
              <a:t>व्यापार</a:t>
            </a:r>
            <a:r>
              <a:rPr lang="en-US" sz="1800" dirty="0" smtClean="0"/>
              <a:t> </a:t>
            </a:r>
            <a:r>
              <a:rPr lang="en-US" sz="1800" dirty="0" err="1" smtClean="0"/>
              <a:t>करण्याच्या</a:t>
            </a:r>
            <a:r>
              <a:rPr lang="en-US" sz="1800" dirty="0" smtClean="0"/>
              <a:t> </a:t>
            </a:r>
            <a:r>
              <a:rPr lang="en-US" sz="1800" dirty="0" err="1" smtClean="0"/>
              <a:t>पध्दतीवरुन</a:t>
            </a:r>
            <a:r>
              <a:rPr lang="en-US" sz="1800" dirty="0" smtClean="0"/>
              <a:t> </a:t>
            </a:r>
            <a:r>
              <a:rPr lang="en-US" sz="1800" dirty="0" err="1" smtClean="0"/>
              <a:t>व्यक्ती</a:t>
            </a:r>
            <a:r>
              <a:rPr lang="en-US" sz="1800" dirty="0" smtClean="0"/>
              <a:t> व </a:t>
            </a:r>
            <a:r>
              <a:rPr lang="en-US" sz="1800" dirty="0" err="1" smtClean="0"/>
              <a:t>संस्थेला</a:t>
            </a:r>
            <a:r>
              <a:rPr lang="en-US" sz="1800" dirty="0" smtClean="0"/>
              <a:t> </a:t>
            </a:r>
            <a:r>
              <a:rPr lang="en-US" sz="1800" dirty="0" err="1" smtClean="0"/>
              <a:t>जे</a:t>
            </a:r>
            <a:r>
              <a:rPr lang="en-US" sz="1800" dirty="0" smtClean="0"/>
              <a:t> </a:t>
            </a:r>
            <a:r>
              <a:rPr lang="en-US" sz="1800" dirty="0" err="1" smtClean="0"/>
              <a:t>महत्व</a:t>
            </a:r>
            <a:r>
              <a:rPr lang="en-US" sz="1800" dirty="0" smtClean="0"/>
              <a:t> </a:t>
            </a:r>
            <a:r>
              <a:rPr lang="en-US" sz="1800" dirty="0" err="1" smtClean="0"/>
              <a:t>प्राप्त</a:t>
            </a:r>
            <a:r>
              <a:rPr lang="en-US" sz="1800" dirty="0" smtClean="0"/>
              <a:t> </a:t>
            </a:r>
            <a:r>
              <a:rPr lang="en-US" sz="1800" dirty="0" err="1" smtClean="0"/>
              <a:t>झालेले</a:t>
            </a:r>
            <a:r>
              <a:rPr lang="en-US" sz="1800" dirty="0" smtClean="0"/>
              <a:t> </a:t>
            </a:r>
            <a:r>
              <a:rPr lang="en-US" sz="1800" dirty="0" err="1" smtClean="0"/>
              <a:t>असते</a:t>
            </a:r>
            <a:r>
              <a:rPr lang="en-US" sz="1800" dirty="0" smtClean="0"/>
              <a:t>.  </a:t>
            </a:r>
            <a:r>
              <a:rPr lang="en-US" sz="1800" dirty="0" err="1" smtClean="0"/>
              <a:t>त्यास</a:t>
            </a:r>
            <a:r>
              <a:rPr lang="en-US" sz="1800" dirty="0" smtClean="0"/>
              <a:t> ‘</a:t>
            </a:r>
            <a:r>
              <a:rPr lang="en-US" sz="1800" dirty="0" err="1" smtClean="0"/>
              <a:t>पत</a:t>
            </a:r>
            <a:r>
              <a:rPr lang="en-US" sz="1800" dirty="0" smtClean="0"/>
              <a:t> (Credit)’ </a:t>
            </a:r>
            <a:r>
              <a:rPr lang="en-US" sz="1800" dirty="0" err="1" smtClean="0"/>
              <a:t>म्हणतात</a:t>
            </a:r>
            <a:r>
              <a:rPr lang="en-US" sz="1800" dirty="0" smtClean="0"/>
              <a:t>.  </a:t>
            </a:r>
            <a:r>
              <a:rPr lang="en-US" sz="1800" dirty="0" err="1" smtClean="0"/>
              <a:t>त्याच</a:t>
            </a:r>
            <a:r>
              <a:rPr lang="en-US" sz="1800" dirty="0" smtClean="0"/>
              <a:t> </a:t>
            </a:r>
            <a:r>
              <a:rPr lang="en-US" sz="1800" dirty="0" err="1" smtClean="0"/>
              <a:t>प्रमाणे</a:t>
            </a:r>
            <a:r>
              <a:rPr lang="en-US" sz="1800" dirty="0" smtClean="0"/>
              <a:t> “</a:t>
            </a:r>
            <a:r>
              <a:rPr lang="en-US" sz="1800" dirty="0" err="1" smtClean="0"/>
              <a:t>पतपैसा</a:t>
            </a:r>
            <a:r>
              <a:rPr lang="en-US" sz="1800" dirty="0" smtClean="0"/>
              <a:t>” </a:t>
            </a:r>
            <a:r>
              <a:rPr lang="en-US" sz="1800" dirty="0" err="1" smtClean="0"/>
              <a:t>म्हणजे</a:t>
            </a:r>
            <a:r>
              <a:rPr lang="en-US" sz="1800" dirty="0" smtClean="0"/>
              <a:t> </a:t>
            </a:r>
            <a:r>
              <a:rPr lang="en-US" sz="1800" dirty="0" err="1" smtClean="0"/>
              <a:t>बँकेने</a:t>
            </a:r>
            <a:r>
              <a:rPr lang="en-US" sz="1800" dirty="0" smtClean="0"/>
              <a:t> </a:t>
            </a:r>
            <a:r>
              <a:rPr lang="en-US" sz="1800" dirty="0" err="1" smtClean="0"/>
              <a:t>स्वत:च्या</a:t>
            </a:r>
            <a:r>
              <a:rPr lang="en-US" sz="1800" dirty="0" smtClean="0"/>
              <a:t> </a:t>
            </a:r>
            <a:r>
              <a:rPr lang="en-US" sz="1800" dirty="0" err="1" smtClean="0"/>
              <a:t>पतीवर</a:t>
            </a:r>
            <a:r>
              <a:rPr lang="en-US" sz="1800" dirty="0" smtClean="0"/>
              <a:t> </a:t>
            </a:r>
            <a:r>
              <a:rPr lang="en-US" sz="1800" dirty="0" err="1" smtClean="0"/>
              <a:t>किंवा</a:t>
            </a:r>
            <a:r>
              <a:rPr lang="en-US" sz="1800" dirty="0" smtClean="0"/>
              <a:t> Credit </a:t>
            </a:r>
            <a:r>
              <a:rPr lang="en-US" sz="1800" dirty="0" err="1" smtClean="0"/>
              <a:t>वर</a:t>
            </a:r>
            <a:r>
              <a:rPr lang="en-US" sz="1800" dirty="0" smtClean="0"/>
              <a:t> </a:t>
            </a:r>
            <a:r>
              <a:rPr lang="en-US" sz="1800" dirty="0" err="1" smtClean="0"/>
              <a:t>निर्माण</a:t>
            </a:r>
            <a:r>
              <a:rPr lang="en-US" sz="1800" dirty="0" smtClean="0"/>
              <a:t> </a:t>
            </a:r>
            <a:r>
              <a:rPr lang="en-US" sz="1800" dirty="0" err="1" smtClean="0"/>
              <a:t>केलेला</a:t>
            </a:r>
            <a:r>
              <a:rPr lang="en-US" sz="1800" dirty="0" smtClean="0"/>
              <a:t> </a:t>
            </a:r>
            <a:r>
              <a:rPr lang="en-US" sz="1800" dirty="0" err="1" smtClean="0"/>
              <a:t>पैसा</a:t>
            </a:r>
            <a:r>
              <a:rPr lang="en-US" sz="1800" dirty="0" smtClean="0"/>
              <a:t> </a:t>
            </a:r>
            <a:r>
              <a:rPr lang="en-US" sz="1800" dirty="0" err="1" smtClean="0"/>
              <a:t>होय</a:t>
            </a:r>
            <a:r>
              <a:rPr lang="en-US" sz="1800" dirty="0" smtClean="0"/>
              <a:t>.  </a:t>
            </a:r>
            <a:r>
              <a:rPr lang="en-US" sz="1800" dirty="0" err="1" smtClean="0"/>
              <a:t>अशा</a:t>
            </a:r>
            <a:r>
              <a:rPr lang="en-US" sz="1800" dirty="0" smtClean="0"/>
              <a:t> </a:t>
            </a:r>
            <a:r>
              <a:rPr lang="en-US" sz="1800" dirty="0" err="1" smtClean="0"/>
              <a:t>प्रकारचा</a:t>
            </a:r>
            <a:r>
              <a:rPr lang="en-US" sz="1800" dirty="0" smtClean="0"/>
              <a:t> </a:t>
            </a:r>
            <a:r>
              <a:rPr lang="en-US" sz="1800" dirty="0" err="1" smtClean="0"/>
              <a:t>पैसा</a:t>
            </a:r>
            <a:r>
              <a:rPr lang="en-US" sz="1800" dirty="0" smtClean="0"/>
              <a:t> </a:t>
            </a:r>
            <a:r>
              <a:rPr lang="en-US" sz="1800" dirty="0" err="1" smtClean="0"/>
              <a:t>निर्माण</a:t>
            </a:r>
            <a:r>
              <a:rPr lang="en-US" sz="1800" dirty="0" smtClean="0"/>
              <a:t> </a:t>
            </a:r>
            <a:r>
              <a:rPr lang="en-US" sz="1800" dirty="0" err="1" smtClean="0"/>
              <a:t>होण्यास</a:t>
            </a:r>
            <a:r>
              <a:rPr lang="en-US" sz="1800" dirty="0" smtClean="0"/>
              <a:t> </a:t>
            </a:r>
            <a:r>
              <a:rPr lang="en-US" sz="1800" dirty="0" err="1" smtClean="0"/>
              <a:t>बँकेचची</a:t>
            </a:r>
            <a:r>
              <a:rPr lang="en-US" sz="1800" dirty="0" smtClean="0"/>
              <a:t> </a:t>
            </a:r>
            <a:r>
              <a:rPr lang="en-US" sz="1800" dirty="0" err="1" smtClean="0"/>
              <a:t>पत</a:t>
            </a:r>
            <a:r>
              <a:rPr lang="en-US" sz="1800" dirty="0" smtClean="0"/>
              <a:t> </a:t>
            </a:r>
            <a:r>
              <a:rPr lang="en-US" sz="1800" dirty="0" err="1" smtClean="0"/>
              <a:t>हाच</a:t>
            </a:r>
            <a:r>
              <a:rPr lang="en-US" sz="1800" dirty="0" smtClean="0"/>
              <a:t> </a:t>
            </a:r>
            <a:r>
              <a:rPr lang="en-US" sz="1800" dirty="0" err="1" smtClean="0"/>
              <a:t>एकमेव</a:t>
            </a:r>
            <a:r>
              <a:rPr lang="en-US" sz="1800" dirty="0" smtClean="0"/>
              <a:t> </a:t>
            </a:r>
            <a:r>
              <a:rPr lang="en-US" sz="1800" dirty="0" err="1" smtClean="0"/>
              <a:t>आधार</a:t>
            </a:r>
            <a:r>
              <a:rPr lang="en-US" sz="1800" dirty="0" smtClean="0"/>
              <a:t> </a:t>
            </a:r>
            <a:r>
              <a:rPr lang="en-US" sz="1800" dirty="0" err="1" smtClean="0"/>
              <a:t>असता</a:t>
            </a:r>
            <a:r>
              <a:rPr lang="en-US" sz="1800" dirty="0" smtClean="0"/>
              <a:t>.  </a:t>
            </a:r>
            <a:r>
              <a:rPr lang="en-US" sz="1800" dirty="0" err="1" smtClean="0"/>
              <a:t>म्हणून</a:t>
            </a:r>
            <a:r>
              <a:rPr lang="en-US" sz="1800" dirty="0" smtClean="0"/>
              <a:t> </a:t>
            </a:r>
            <a:r>
              <a:rPr lang="en-US" sz="1800" dirty="0" err="1" smtClean="0"/>
              <a:t>त्यास</a:t>
            </a:r>
            <a:r>
              <a:rPr lang="en-US" sz="1800" dirty="0" smtClean="0"/>
              <a:t> </a:t>
            </a:r>
            <a:r>
              <a:rPr lang="en-US" sz="1800" dirty="0" err="1" smtClean="0"/>
              <a:t>पत</a:t>
            </a:r>
            <a:r>
              <a:rPr lang="en-US" sz="1800" dirty="0" smtClean="0"/>
              <a:t> </a:t>
            </a:r>
            <a:r>
              <a:rPr lang="en-US" sz="1800" dirty="0" err="1" smtClean="0"/>
              <a:t>पैसा</a:t>
            </a:r>
            <a:r>
              <a:rPr lang="en-US" sz="1800" dirty="0" smtClean="0"/>
              <a:t> </a:t>
            </a:r>
            <a:r>
              <a:rPr lang="en-US" sz="1800" dirty="0" err="1" smtClean="0"/>
              <a:t>म्हणतात</a:t>
            </a:r>
            <a:r>
              <a:rPr lang="en-US" sz="1800" dirty="0" smtClean="0"/>
              <a:t>.</a:t>
            </a:r>
            <a:endParaRPr lang="en-US" sz="18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व्यापारी</a:t>
            </a:r>
            <a:r>
              <a:rPr lang="en-US" dirty="0" smtClean="0"/>
              <a:t> </a:t>
            </a:r>
            <a:r>
              <a:rPr lang="en-US" dirty="0" err="1" smtClean="0"/>
              <a:t>बँकांची</a:t>
            </a:r>
            <a:r>
              <a:rPr lang="en-US" dirty="0" smtClean="0"/>
              <a:t> </a:t>
            </a:r>
            <a:r>
              <a:rPr lang="en-US" dirty="0" err="1" smtClean="0"/>
              <a:t>पतपैसा</a:t>
            </a:r>
            <a:r>
              <a:rPr lang="en-US" dirty="0" smtClean="0"/>
              <a:t> </a:t>
            </a:r>
            <a:r>
              <a:rPr lang="en-US" dirty="0" err="1" smtClean="0"/>
              <a:t>निर्मिती</a:t>
            </a:r>
            <a:r>
              <a:rPr lang="en-US" dirty="0" smtClean="0"/>
              <a:t>: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525963"/>
          </a:xfrm>
        </p:spPr>
        <p:txBody>
          <a:bodyPr numCol="2">
            <a:noAutofit/>
          </a:bodyPr>
          <a:lstStyle/>
          <a:p>
            <a:pPr>
              <a:lnSpc>
                <a:spcPct val="150000"/>
              </a:lnSpc>
            </a:pPr>
            <a:r>
              <a:rPr lang="en-US" sz="2400" dirty="0" err="1" smtClean="0"/>
              <a:t>पतनिर्मितीची</a:t>
            </a:r>
            <a:r>
              <a:rPr lang="en-US" sz="2400" dirty="0" smtClean="0"/>
              <a:t> </a:t>
            </a:r>
            <a:r>
              <a:rPr lang="en-US" sz="2400" dirty="0" err="1" smtClean="0"/>
              <a:t>क्रिया</a:t>
            </a:r>
            <a:endParaRPr lang="en-US" sz="2400" dirty="0" smtClean="0"/>
          </a:p>
          <a:p>
            <a:pPr>
              <a:lnSpc>
                <a:spcPct val="150000"/>
              </a:lnSpc>
            </a:pPr>
            <a:r>
              <a:rPr lang="en-US" sz="2400" dirty="0" err="1" smtClean="0"/>
              <a:t>व्यापारी</a:t>
            </a:r>
            <a:r>
              <a:rPr lang="en-US" sz="2400" dirty="0" smtClean="0"/>
              <a:t> </a:t>
            </a:r>
            <a:r>
              <a:rPr lang="en-US" sz="2400" dirty="0" err="1" smtClean="0"/>
              <a:t>बँकांच्या</a:t>
            </a:r>
            <a:r>
              <a:rPr lang="en-US" sz="2400" dirty="0" smtClean="0"/>
              <a:t> </a:t>
            </a:r>
            <a:r>
              <a:rPr lang="en-US" sz="2400" dirty="0" err="1" smtClean="0"/>
              <a:t>पतनिर्मितीवरील</a:t>
            </a:r>
            <a:r>
              <a:rPr lang="en-US" sz="2400" dirty="0" smtClean="0"/>
              <a:t> </a:t>
            </a:r>
            <a:r>
              <a:rPr lang="en-US" sz="2400" dirty="0" err="1" smtClean="0"/>
              <a:t>मर्यादा</a:t>
            </a:r>
            <a:endParaRPr lang="en-US" sz="2400" dirty="0" smtClean="0"/>
          </a:p>
          <a:p>
            <a:pPr marL="624078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2400" dirty="0" err="1" smtClean="0"/>
              <a:t>देशातील</a:t>
            </a:r>
            <a:r>
              <a:rPr lang="en-US" sz="2400" dirty="0" smtClean="0"/>
              <a:t> </a:t>
            </a:r>
            <a:r>
              <a:rPr lang="en-US" sz="2400" dirty="0" err="1" smtClean="0"/>
              <a:t>एकूण</a:t>
            </a:r>
            <a:r>
              <a:rPr lang="en-US" sz="2400" dirty="0" smtClean="0"/>
              <a:t> </a:t>
            </a:r>
            <a:r>
              <a:rPr lang="en-US" sz="2400" dirty="0" err="1" smtClean="0"/>
              <a:t>रोख</a:t>
            </a:r>
            <a:r>
              <a:rPr lang="en-US" sz="2400" dirty="0" smtClean="0"/>
              <a:t> </a:t>
            </a:r>
            <a:r>
              <a:rPr lang="en-US" sz="2400" dirty="0" err="1" smtClean="0"/>
              <a:t>रक्कम</a:t>
            </a:r>
            <a:endParaRPr lang="en-US" sz="2400" dirty="0" smtClean="0"/>
          </a:p>
          <a:p>
            <a:pPr marL="624078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2400" dirty="0" err="1" smtClean="0"/>
              <a:t>लोकांची</a:t>
            </a:r>
            <a:r>
              <a:rPr lang="en-US" sz="2400" dirty="0" smtClean="0"/>
              <a:t> </a:t>
            </a:r>
            <a:r>
              <a:rPr lang="en-US" sz="2400" dirty="0" err="1" smtClean="0"/>
              <a:t>रोख</a:t>
            </a:r>
            <a:r>
              <a:rPr lang="en-US" sz="2400" dirty="0" smtClean="0"/>
              <a:t> </a:t>
            </a:r>
            <a:r>
              <a:rPr lang="en-US" sz="2400" dirty="0" err="1" smtClean="0"/>
              <a:t>रकमेची</a:t>
            </a:r>
            <a:r>
              <a:rPr lang="en-US" sz="2400" dirty="0" smtClean="0"/>
              <a:t> </a:t>
            </a:r>
            <a:r>
              <a:rPr lang="en-US" sz="2400" dirty="0" err="1" smtClean="0"/>
              <a:t>गरज</a:t>
            </a:r>
            <a:endParaRPr lang="en-US" sz="2400" dirty="0" smtClean="0"/>
          </a:p>
          <a:p>
            <a:pPr marL="624078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2400" dirty="0" err="1" smtClean="0"/>
              <a:t>रोखतेचे</a:t>
            </a:r>
            <a:r>
              <a:rPr lang="en-US" sz="2400" dirty="0" smtClean="0"/>
              <a:t> </a:t>
            </a:r>
            <a:r>
              <a:rPr lang="en-US" sz="2400" dirty="0" err="1" smtClean="0"/>
              <a:t>प्रमाण</a:t>
            </a:r>
            <a:endParaRPr lang="en-US" sz="2400" dirty="0" smtClean="0"/>
          </a:p>
          <a:p>
            <a:pPr marL="624078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2400" dirty="0" err="1" smtClean="0"/>
              <a:t>व्यापाराची</a:t>
            </a:r>
            <a:r>
              <a:rPr lang="en-US" sz="2400" dirty="0" smtClean="0"/>
              <a:t> </a:t>
            </a:r>
            <a:r>
              <a:rPr lang="en-US" sz="2400" dirty="0" err="1" smtClean="0"/>
              <a:t>स्थिती</a:t>
            </a:r>
            <a:endParaRPr lang="en-US" sz="2400" dirty="0" smtClean="0"/>
          </a:p>
          <a:p>
            <a:pPr marL="624078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2400" dirty="0" err="1" smtClean="0"/>
              <a:t>राजकीय</a:t>
            </a:r>
            <a:r>
              <a:rPr lang="en-US" sz="2400" dirty="0" smtClean="0"/>
              <a:t> </a:t>
            </a:r>
            <a:r>
              <a:rPr lang="en-US" sz="2400" dirty="0" err="1" smtClean="0"/>
              <a:t>परिस्थिती</a:t>
            </a:r>
            <a:endParaRPr lang="en-US" sz="2400" dirty="0" smtClean="0"/>
          </a:p>
          <a:p>
            <a:pPr marL="624078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2400" dirty="0" err="1" smtClean="0"/>
              <a:t>कर्ज</a:t>
            </a:r>
            <a:r>
              <a:rPr lang="en-US" sz="2400" dirty="0" smtClean="0"/>
              <a:t> </a:t>
            </a:r>
            <a:r>
              <a:rPr lang="en-US" sz="2400" dirty="0" err="1" smtClean="0"/>
              <a:t>घेण्याची</a:t>
            </a:r>
            <a:r>
              <a:rPr lang="en-US" sz="2400" dirty="0" smtClean="0"/>
              <a:t> </a:t>
            </a:r>
            <a:r>
              <a:rPr lang="en-US" sz="2400" dirty="0" err="1" smtClean="0"/>
              <a:t>इच्छा</a:t>
            </a:r>
            <a:endParaRPr lang="en-US" sz="2400" dirty="0" smtClean="0"/>
          </a:p>
          <a:p>
            <a:pPr marL="624078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2400" dirty="0" err="1" smtClean="0"/>
              <a:t>समाशेधन</a:t>
            </a:r>
            <a:r>
              <a:rPr lang="en-US" sz="2400" dirty="0" smtClean="0"/>
              <a:t> </a:t>
            </a:r>
            <a:r>
              <a:rPr lang="en-US" sz="2400" dirty="0" err="1" smtClean="0"/>
              <a:t>गृह</a:t>
            </a:r>
            <a:endParaRPr lang="en-US" sz="2400" dirty="0" smtClean="0"/>
          </a:p>
          <a:p>
            <a:pPr marL="624078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2400" dirty="0" err="1" smtClean="0"/>
              <a:t>बँकेतून</a:t>
            </a:r>
            <a:r>
              <a:rPr lang="en-US" sz="2400" dirty="0" smtClean="0"/>
              <a:t> </a:t>
            </a:r>
            <a:r>
              <a:rPr lang="en-US" sz="2400" dirty="0" err="1" smtClean="0"/>
              <a:t>पैसे</a:t>
            </a:r>
            <a:r>
              <a:rPr lang="en-US" sz="2400" dirty="0" smtClean="0"/>
              <a:t> </a:t>
            </a:r>
            <a:r>
              <a:rPr lang="en-US" sz="2400" dirty="0" err="1" smtClean="0"/>
              <a:t>काढण्याची</a:t>
            </a:r>
            <a:r>
              <a:rPr lang="en-US" sz="2400" dirty="0" smtClean="0"/>
              <a:t> </a:t>
            </a:r>
            <a:r>
              <a:rPr lang="en-US" sz="2400" dirty="0" err="1" smtClean="0"/>
              <a:t>सवय</a:t>
            </a:r>
            <a:endParaRPr lang="en-US" sz="2400" dirty="0" smtClean="0"/>
          </a:p>
          <a:p>
            <a:pPr marL="624078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2400" dirty="0" err="1" smtClean="0"/>
              <a:t>योग्य</a:t>
            </a:r>
            <a:r>
              <a:rPr lang="en-US" sz="2400" dirty="0" smtClean="0"/>
              <a:t> </a:t>
            </a:r>
            <a:r>
              <a:rPr lang="en-US" sz="2400" dirty="0" err="1" smtClean="0"/>
              <a:t>तारणाचा</a:t>
            </a:r>
            <a:r>
              <a:rPr lang="en-US" sz="2400" dirty="0" smtClean="0"/>
              <a:t> </a:t>
            </a:r>
            <a:r>
              <a:rPr lang="en-US" sz="2400" dirty="0" err="1" smtClean="0"/>
              <a:t>पुरवठा</a:t>
            </a:r>
            <a:endParaRPr lang="en-US" sz="2400" dirty="0" smtClean="0"/>
          </a:p>
          <a:p>
            <a:pPr marL="624078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2400" dirty="0" err="1" smtClean="0"/>
              <a:t>केंद्रीय</a:t>
            </a:r>
            <a:r>
              <a:rPr lang="en-US" sz="2400" dirty="0" smtClean="0"/>
              <a:t> </a:t>
            </a:r>
            <a:r>
              <a:rPr lang="en-US" sz="2400" dirty="0" err="1" smtClean="0"/>
              <a:t>बँकेचे</a:t>
            </a:r>
            <a:r>
              <a:rPr lang="en-US" sz="2400" dirty="0" smtClean="0"/>
              <a:t> </a:t>
            </a:r>
            <a:r>
              <a:rPr lang="en-US" sz="2400" dirty="0" err="1" smtClean="0"/>
              <a:t>धोरण</a:t>
            </a:r>
            <a:endParaRPr lang="en-US" sz="2400" dirty="0" smtClean="0"/>
          </a:p>
          <a:p>
            <a:pPr marL="624078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2400" dirty="0" err="1" smtClean="0"/>
              <a:t>कर्जाचे</a:t>
            </a:r>
            <a:r>
              <a:rPr lang="en-US" sz="2400" dirty="0" smtClean="0"/>
              <a:t> </a:t>
            </a:r>
            <a:r>
              <a:rPr lang="en-US" sz="2400" dirty="0" err="1" smtClean="0"/>
              <a:t>ठेवीत</a:t>
            </a:r>
            <a:r>
              <a:rPr lang="en-US" sz="2400" dirty="0" smtClean="0"/>
              <a:t> </a:t>
            </a:r>
            <a:r>
              <a:rPr lang="en-US" sz="2400" dirty="0" err="1" smtClean="0"/>
              <a:t>रुपांतर</a:t>
            </a:r>
            <a:r>
              <a:rPr lang="en-US" sz="2400" dirty="0" smtClean="0"/>
              <a:t> </a:t>
            </a:r>
            <a:r>
              <a:rPr lang="en-US" sz="2400" dirty="0" err="1" smtClean="0"/>
              <a:t>होताना</a:t>
            </a:r>
            <a:r>
              <a:rPr lang="en-US" sz="2400" dirty="0" smtClean="0"/>
              <a:t> </a:t>
            </a:r>
            <a:r>
              <a:rPr lang="en-US" sz="2400" dirty="0" err="1" smtClean="0"/>
              <a:t>गळती</a:t>
            </a:r>
            <a:endParaRPr lang="en-US" sz="2400" dirty="0" smtClean="0"/>
          </a:p>
          <a:p>
            <a:pPr marL="624078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2400" dirty="0" err="1" smtClean="0"/>
              <a:t>कायदेशीर</a:t>
            </a:r>
            <a:r>
              <a:rPr lang="en-US" sz="2400" dirty="0" smtClean="0"/>
              <a:t> </a:t>
            </a:r>
            <a:r>
              <a:rPr lang="en-US" sz="2400" dirty="0" err="1" smtClean="0"/>
              <a:t>निधीचे</a:t>
            </a:r>
            <a:r>
              <a:rPr lang="en-US" sz="2400" dirty="0" smtClean="0"/>
              <a:t> </a:t>
            </a:r>
            <a:r>
              <a:rPr lang="en-US" sz="2400" dirty="0" err="1" smtClean="0"/>
              <a:t>प्रमाण</a:t>
            </a:r>
            <a:endParaRPr lang="en-US" sz="24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पतनिर्मिती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>
              <a:lnSpc>
                <a:spcPct val="150000"/>
              </a:lnSpc>
            </a:pPr>
            <a:r>
              <a:rPr lang="en-US" sz="1800" dirty="0" err="1" smtClean="0"/>
              <a:t>केन्ट</a:t>
            </a:r>
            <a:r>
              <a:rPr lang="en-US" sz="1800" dirty="0" smtClean="0"/>
              <a:t>: “</a:t>
            </a:r>
            <a:r>
              <a:rPr lang="en-US" sz="1800" dirty="0" err="1" smtClean="0"/>
              <a:t>मध्यवर्ती</a:t>
            </a:r>
            <a:r>
              <a:rPr lang="en-US" sz="1800" dirty="0" smtClean="0"/>
              <a:t> </a:t>
            </a:r>
            <a:r>
              <a:rPr lang="en-US" sz="1800" dirty="0" err="1" smtClean="0"/>
              <a:t>बँक</a:t>
            </a:r>
            <a:r>
              <a:rPr lang="en-US" sz="1800" dirty="0" smtClean="0"/>
              <a:t> </a:t>
            </a:r>
            <a:r>
              <a:rPr lang="en-US" sz="1800" dirty="0" err="1" smtClean="0"/>
              <a:t>अशी</a:t>
            </a:r>
            <a:r>
              <a:rPr lang="en-US" sz="1800" dirty="0" smtClean="0"/>
              <a:t> </a:t>
            </a:r>
            <a:r>
              <a:rPr lang="en-US" sz="1800" dirty="0" err="1" smtClean="0"/>
              <a:t>संस्था</a:t>
            </a:r>
            <a:r>
              <a:rPr lang="en-US" sz="1800" dirty="0" smtClean="0"/>
              <a:t> </a:t>
            </a:r>
            <a:r>
              <a:rPr lang="en-US" sz="1800" dirty="0" err="1" smtClean="0"/>
              <a:t>आहे</a:t>
            </a:r>
            <a:r>
              <a:rPr lang="en-US" sz="1800" dirty="0" smtClean="0"/>
              <a:t> </a:t>
            </a:r>
            <a:r>
              <a:rPr lang="en-US" sz="1800" dirty="0" err="1" smtClean="0"/>
              <a:t>की</a:t>
            </a:r>
            <a:r>
              <a:rPr lang="en-US" sz="1800" dirty="0" smtClean="0"/>
              <a:t>, </a:t>
            </a:r>
            <a:r>
              <a:rPr lang="en-US" sz="1800" dirty="0" err="1" smtClean="0"/>
              <a:t>जिला</a:t>
            </a:r>
            <a:r>
              <a:rPr lang="en-US" sz="1800" dirty="0" smtClean="0"/>
              <a:t> </a:t>
            </a:r>
            <a:r>
              <a:rPr lang="en-US" sz="1800" dirty="0" err="1" smtClean="0"/>
              <a:t>सामान्य</a:t>
            </a:r>
            <a:r>
              <a:rPr lang="en-US" sz="1800" dirty="0" smtClean="0"/>
              <a:t> </a:t>
            </a:r>
            <a:r>
              <a:rPr lang="en-US" sz="1800" dirty="0" err="1" smtClean="0"/>
              <a:t>लोकांच्या</a:t>
            </a:r>
            <a:r>
              <a:rPr lang="en-US" sz="1800" dirty="0" smtClean="0"/>
              <a:t> </a:t>
            </a:r>
            <a:r>
              <a:rPr lang="en-US" sz="1800" dirty="0" err="1" smtClean="0"/>
              <a:t>कल्याणाचा</a:t>
            </a:r>
            <a:r>
              <a:rPr lang="en-US" sz="1800" dirty="0" smtClean="0"/>
              <a:t> </a:t>
            </a:r>
            <a:r>
              <a:rPr lang="en-US" sz="1800" dirty="0" err="1" smtClean="0"/>
              <a:t>विचार</a:t>
            </a:r>
            <a:r>
              <a:rPr lang="en-US" sz="1800" dirty="0" smtClean="0"/>
              <a:t> </a:t>
            </a:r>
            <a:r>
              <a:rPr lang="en-US" sz="1800" dirty="0" err="1" smtClean="0"/>
              <a:t>करुन</a:t>
            </a:r>
            <a:r>
              <a:rPr lang="en-US" sz="1800" dirty="0" smtClean="0"/>
              <a:t> </a:t>
            </a:r>
            <a:r>
              <a:rPr lang="en-US" sz="1800" dirty="0" err="1" smtClean="0"/>
              <a:t>चलन</a:t>
            </a:r>
            <a:r>
              <a:rPr lang="en-US" sz="1800" dirty="0" smtClean="0"/>
              <a:t> </a:t>
            </a:r>
            <a:r>
              <a:rPr lang="en-US" sz="1800" dirty="0" err="1" smtClean="0"/>
              <a:t>संख्येत</a:t>
            </a:r>
            <a:r>
              <a:rPr lang="en-US" sz="1800" dirty="0" smtClean="0"/>
              <a:t> </a:t>
            </a:r>
            <a:r>
              <a:rPr lang="en-US" sz="1800" dirty="0" err="1" smtClean="0"/>
              <a:t>वाढ</a:t>
            </a:r>
            <a:r>
              <a:rPr lang="en-US" sz="1800" dirty="0" smtClean="0"/>
              <a:t> व </a:t>
            </a:r>
            <a:r>
              <a:rPr lang="en-US" sz="1800" dirty="0" err="1" smtClean="0"/>
              <a:t>घट</a:t>
            </a:r>
            <a:r>
              <a:rPr lang="en-US" sz="1800" dirty="0" smtClean="0"/>
              <a:t> </a:t>
            </a:r>
            <a:r>
              <a:rPr lang="en-US" sz="1800" dirty="0" err="1" smtClean="0"/>
              <a:t>करण्याचे</a:t>
            </a:r>
            <a:r>
              <a:rPr lang="en-US" sz="1800" dirty="0" smtClean="0"/>
              <a:t> </a:t>
            </a:r>
            <a:r>
              <a:rPr lang="en-US" sz="1800" dirty="0" err="1" smtClean="0"/>
              <a:t>कार्य</a:t>
            </a:r>
            <a:r>
              <a:rPr lang="en-US" sz="1800" dirty="0" smtClean="0"/>
              <a:t> </a:t>
            </a:r>
            <a:r>
              <a:rPr lang="en-US" sz="1800" dirty="0" err="1" smtClean="0"/>
              <a:t>करावे</a:t>
            </a:r>
            <a:r>
              <a:rPr lang="en-US" sz="1800" dirty="0" smtClean="0"/>
              <a:t> </a:t>
            </a:r>
            <a:r>
              <a:rPr lang="en-US" sz="1800" dirty="0" err="1" smtClean="0"/>
              <a:t>लागते</a:t>
            </a:r>
            <a:r>
              <a:rPr lang="en-US" sz="1800" dirty="0" smtClean="0"/>
              <a:t>.”</a:t>
            </a:r>
          </a:p>
          <a:p>
            <a:pPr algn="just">
              <a:lnSpc>
                <a:spcPct val="150000"/>
              </a:lnSpc>
            </a:pPr>
            <a:r>
              <a:rPr lang="en-US" sz="1800" dirty="0" err="1" smtClean="0"/>
              <a:t>प्रा</a:t>
            </a:r>
            <a:r>
              <a:rPr lang="en-US" sz="1800" dirty="0" smtClean="0"/>
              <a:t>. </a:t>
            </a:r>
            <a:r>
              <a:rPr lang="en-US" sz="1800" dirty="0" err="1" smtClean="0"/>
              <a:t>सॅम्युलसन</a:t>
            </a:r>
            <a:r>
              <a:rPr lang="en-US" sz="1800" dirty="0" smtClean="0"/>
              <a:t>: “</a:t>
            </a:r>
            <a:r>
              <a:rPr lang="en-US" sz="1800" dirty="0" err="1" smtClean="0"/>
              <a:t>मध्यवर्ती</a:t>
            </a:r>
            <a:r>
              <a:rPr lang="en-US" sz="1800" dirty="0" smtClean="0"/>
              <a:t> </a:t>
            </a:r>
            <a:r>
              <a:rPr lang="en-US" sz="1800" dirty="0" err="1" smtClean="0"/>
              <a:t>बँक</a:t>
            </a:r>
            <a:r>
              <a:rPr lang="en-US" sz="1800" dirty="0" smtClean="0"/>
              <a:t> </a:t>
            </a:r>
            <a:r>
              <a:rPr lang="en-US" sz="1800" dirty="0" err="1" smtClean="0"/>
              <a:t>म्हणजे</a:t>
            </a:r>
            <a:r>
              <a:rPr lang="en-US" sz="1800" dirty="0" smtClean="0"/>
              <a:t> </a:t>
            </a:r>
            <a:r>
              <a:rPr lang="en-US" sz="1800" dirty="0" err="1" smtClean="0"/>
              <a:t>अशी</a:t>
            </a:r>
            <a:r>
              <a:rPr lang="en-US" sz="1800" dirty="0" smtClean="0"/>
              <a:t> </a:t>
            </a:r>
            <a:r>
              <a:rPr lang="en-US" sz="1800" dirty="0" err="1" smtClean="0"/>
              <a:t>बँक</a:t>
            </a:r>
            <a:r>
              <a:rPr lang="en-US" sz="1800" dirty="0" smtClean="0"/>
              <a:t> </a:t>
            </a:r>
            <a:r>
              <a:rPr lang="en-US" sz="1800" dirty="0" err="1" smtClean="0"/>
              <a:t>की</a:t>
            </a:r>
            <a:r>
              <a:rPr lang="en-US" sz="1800" dirty="0" smtClean="0"/>
              <a:t>, </a:t>
            </a:r>
            <a:r>
              <a:rPr lang="en-US" sz="1800" dirty="0" err="1" smtClean="0"/>
              <a:t>जी</a:t>
            </a:r>
            <a:r>
              <a:rPr lang="en-US" sz="1800" dirty="0" smtClean="0"/>
              <a:t> </a:t>
            </a:r>
            <a:r>
              <a:rPr lang="en-US" sz="1800" dirty="0" err="1" smtClean="0"/>
              <a:t>देशातील</a:t>
            </a:r>
            <a:r>
              <a:rPr lang="en-US" sz="1800" dirty="0" smtClean="0"/>
              <a:t> </a:t>
            </a:r>
            <a:r>
              <a:rPr lang="en-US" sz="1800" dirty="0" err="1" smtClean="0"/>
              <a:t>सर्वच</a:t>
            </a:r>
            <a:r>
              <a:rPr lang="en-US" sz="1800" dirty="0" smtClean="0"/>
              <a:t> </a:t>
            </a:r>
            <a:r>
              <a:rPr lang="en-US" sz="1800" dirty="0" err="1" smtClean="0"/>
              <a:t>व्यापाररी</a:t>
            </a:r>
            <a:r>
              <a:rPr lang="en-US" sz="1800" dirty="0" smtClean="0"/>
              <a:t> </a:t>
            </a:r>
            <a:r>
              <a:rPr lang="en-US" sz="1800" dirty="0" err="1" smtClean="0"/>
              <a:t>बँकांच्या</a:t>
            </a:r>
            <a:r>
              <a:rPr lang="en-US" sz="1800" dirty="0" smtClean="0"/>
              <a:t> </a:t>
            </a:r>
            <a:r>
              <a:rPr lang="en-US" sz="1800" dirty="0" err="1" smtClean="0"/>
              <a:t>कार्यात</a:t>
            </a:r>
            <a:r>
              <a:rPr lang="en-US" sz="1800" dirty="0" smtClean="0"/>
              <a:t> </a:t>
            </a:r>
            <a:r>
              <a:rPr lang="en-US" sz="1800" dirty="0" err="1" smtClean="0"/>
              <a:t>सुसूत्रता</a:t>
            </a:r>
            <a:r>
              <a:rPr lang="en-US" sz="1800" dirty="0" smtClean="0"/>
              <a:t> </a:t>
            </a:r>
            <a:r>
              <a:rPr lang="en-US" sz="1800" dirty="0" err="1" smtClean="0"/>
              <a:t>आणते</a:t>
            </a:r>
            <a:r>
              <a:rPr lang="en-US" sz="1800" dirty="0" smtClean="0"/>
              <a:t> </a:t>
            </a:r>
            <a:r>
              <a:rPr lang="en-US" sz="1800" dirty="0" err="1" smtClean="0"/>
              <a:t>आणि</a:t>
            </a:r>
            <a:r>
              <a:rPr lang="en-US" sz="1800" dirty="0" smtClean="0"/>
              <a:t> </a:t>
            </a:r>
            <a:r>
              <a:rPr lang="en-US" sz="1800" dirty="0" err="1" smtClean="0"/>
              <a:t>देशातील</a:t>
            </a:r>
            <a:r>
              <a:rPr lang="en-US" sz="1800" dirty="0" smtClean="0"/>
              <a:t> </a:t>
            </a:r>
            <a:r>
              <a:rPr lang="en-US" sz="1800" dirty="0" err="1" smtClean="0"/>
              <a:t>पतपैशाचे</a:t>
            </a:r>
            <a:r>
              <a:rPr lang="en-US" sz="1800" dirty="0" smtClean="0"/>
              <a:t> </a:t>
            </a:r>
            <a:r>
              <a:rPr lang="en-US" sz="1800" dirty="0" err="1" smtClean="0"/>
              <a:t>नियंत्रण</a:t>
            </a:r>
            <a:r>
              <a:rPr lang="en-US" sz="1800" dirty="0" smtClean="0"/>
              <a:t> </a:t>
            </a:r>
            <a:r>
              <a:rPr lang="en-US" sz="1800" dirty="0" err="1" smtClean="0"/>
              <a:t>करते</a:t>
            </a:r>
            <a:r>
              <a:rPr lang="en-US" sz="1800" dirty="0" smtClean="0"/>
              <a:t>.”</a:t>
            </a:r>
          </a:p>
          <a:p>
            <a:pPr algn="just">
              <a:lnSpc>
                <a:spcPct val="150000"/>
              </a:lnSpc>
            </a:pPr>
            <a:r>
              <a:rPr lang="en-US" sz="1800" dirty="0" err="1" smtClean="0"/>
              <a:t>क्राऊथर</a:t>
            </a:r>
            <a:r>
              <a:rPr lang="en-US" sz="1800" dirty="0" smtClean="0"/>
              <a:t>: “</a:t>
            </a:r>
            <a:r>
              <a:rPr lang="en-US" sz="1800" dirty="0" err="1" smtClean="0"/>
              <a:t>इतर</a:t>
            </a:r>
            <a:r>
              <a:rPr lang="en-US" sz="1800" dirty="0" smtClean="0"/>
              <a:t> </a:t>
            </a:r>
            <a:r>
              <a:rPr lang="en-US" sz="1800" dirty="0" err="1" smtClean="0"/>
              <a:t>बँकांचा</a:t>
            </a:r>
            <a:r>
              <a:rPr lang="en-US" sz="1800" dirty="0" smtClean="0"/>
              <a:t> </a:t>
            </a:r>
            <a:r>
              <a:rPr lang="en-US" sz="1800" dirty="0" err="1" smtClean="0"/>
              <a:t>लोकांशी</a:t>
            </a:r>
            <a:r>
              <a:rPr lang="en-US" sz="1800" dirty="0" smtClean="0"/>
              <a:t> </a:t>
            </a:r>
            <a:r>
              <a:rPr lang="en-US" sz="1800" dirty="0" err="1" smtClean="0"/>
              <a:t>जसा</a:t>
            </a:r>
            <a:r>
              <a:rPr lang="en-US" sz="1800" dirty="0" smtClean="0"/>
              <a:t> </a:t>
            </a:r>
            <a:r>
              <a:rPr lang="en-US" sz="1800" dirty="0" err="1" smtClean="0"/>
              <a:t>संबंध</a:t>
            </a:r>
            <a:r>
              <a:rPr lang="en-US" sz="1800" dirty="0" smtClean="0"/>
              <a:t> </a:t>
            </a:r>
            <a:r>
              <a:rPr lang="en-US" sz="1800" dirty="0" err="1" smtClean="0"/>
              <a:t>असतो</a:t>
            </a:r>
            <a:r>
              <a:rPr lang="en-US" sz="1800" dirty="0" smtClean="0"/>
              <a:t> </a:t>
            </a:r>
            <a:r>
              <a:rPr lang="en-US" sz="1800" dirty="0" err="1" smtClean="0"/>
              <a:t>तसाच</a:t>
            </a:r>
            <a:r>
              <a:rPr lang="en-US" sz="1800" dirty="0" smtClean="0"/>
              <a:t> </a:t>
            </a:r>
            <a:r>
              <a:rPr lang="en-US" sz="1800" dirty="0" err="1" smtClean="0"/>
              <a:t>मध्यवर्ती</a:t>
            </a:r>
            <a:r>
              <a:rPr lang="en-US" sz="1800" dirty="0" smtClean="0"/>
              <a:t> </a:t>
            </a:r>
            <a:r>
              <a:rPr lang="en-US" sz="1800" dirty="0" err="1" smtClean="0"/>
              <a:t>बँकेचा</a:t>
            </a:r>
            <a:r>
              <a:rPr lang="en-US" sz="1800" dirty="0" smtClean="0"/>
              <a:t> </a:t>
            </a:r>
            <a:r>
              <a:rPr lang="en-US" sz="1800" dirty="0" err="1" smtClean="0"/>
              <a:t>इतर</a:t>
            </a:r>
            <a:r>
              <a:rPr lang="en-US" sz="1800" dirty="0" smtClean="0"/>
              <a:t> </a:t>
            </a:r>
            <a:r>
              <a:rPr lang="en-US" sz="1800" dirty="0" err="1" smtClean="0"/>
              <a:t>बँकांशी</a:t>
            </a:r>
            <a:r>
              <a:rPr lang="en-US" sz="1800" dirty="0" smtClean="0"/>
              <a:t> </a:t>
            </a:r>
            <a:r>
              <a:rPr lang="en-US" sz="1800" dirty="0" err="1" smtClean="0"/>
              <a:t>संबंध</a:t>
            </a:r>
            <a:r>
              <a:rPr lang="en-US" sz="1800" dirty="0" smtClean="0"/>
              <a:t> </a:t>
            </a:r>
            <a:r>
              <a:rPr lang="en-US" sz="1800" dirty="0" err="1" smtClean="0"/>
              <a:t>असतो</a:t>
            </a:r>
            <a:r>
              <a:rPr lang="en-US" sz="1800" dirty="0" smtClean="0"/>
              <a:t>.”</a:t>
            </a:r>
          </a:p>
          <a:p>
            <a:pPr algn="just">
              <a:lnSpc>
                <a:spcPct val="150000"/>
              </a:lnSpc>
            </a:pPr>
            <a:r>
              <a:rPr lang="en-US" sz="1800" dirty="0" err="1" smtClean="0"/>
              <a:t>आर</a:t>
            </a:r>
            <a:r>
              <a:rPr lang="en-US" sz="1800" dirty="0" smtClean="0"/>
              <a:t>. </a:t>
            </a:r>
            <a:r>
              <a:rPr lang="en-US" sz="1800" dirty="0" err="1" smtClean="0"/>
              <a:t>जी</a:t>
            </a:r>
            <a:r>
              <a:rPr lang="en-US" sz="1800" dirty="0" smtClean="0"/>
              <a:t>. </a:t>
            </a:r>
            <a:r>
              <a:rPr lang="en-US" sz="1800" dirty="0" err="1" smtClean="0"/>
              <a:t>हॉट्रे</a:t>
            </a:r>
            <a:r>
              <a:rPr lang="en-US" sz="1800" dirty="0" smtClean="0"/>
              <a:t>: “</a:t>
            </a:r>
            <a:r>
              <a:rPr lang="en-US" sz="1800" dirty="0" err="1" smtClean="0"/>
              <a:t>चलन</a:t>
            </a:r>
            <a:r>
              <a:rPr lang="en-US" sz="1800" dirty="0" smtClean="0"/>
              <a:t> </a:t>
            </a:r>
            <a:r>
              <a:rPr lang="en-US" sz="1800" dirty="0" err="1" smtClean="0"/>
              <a:t>निर्मितीचा</a:t>
            </a:r>
            <a:r>
              <a:rPr lang="en-US" sz="1800" dirty="0" smtClean="0"/>
              <a:t> </a:t>
            </a:r>
            <a:r>
              <a:rPr lang="en-US" sz="1800" dirty="0" err="1" smtClean="0"/>
              <a:t>अधिकार</a:t>
            </a:r>
            <a:r>
              <a:rPr lang="en-US" sz="1800" dirty="0" smtClean="0"/>
              <a:t> </a:t>
            </a:r>
            <a:r>
              <a:rPr lang="en-US" sz="1800" dirty="0" err="1" smtClean="0"/>
              <a:t>असणारी</a:t>
            </a:r>
            <a:r>
              <a:rPr lang="en-US" sz="1800" dirty="0" smtClean="0"/>
              <a:t> </a:t>
            </a:r>
            <a:r>
              <a:rPr lang="en-US" sz="1800" dirty="0" err="1" smtClean="0"/>
              <a:t>आणि</a:t>
            </a:r>
            <a:r>
              <a:rPr lang="en-US" sz="1800" dirty="0" smtClean="0"/>
              <a:t> </a:t>
            </a:r>
            <a:r>
              <a:rPr lang="en-US" sz="1800" dirty="0" err="1" smtClean="0"/>
              <a:t>व्यापारी</a:t>
            </a:r>
            <a:r>
              <a:rPr lang="en-US" sz="1800" dirty="0" smtClean="0"/>
              <a:t> </a:t>
            </a:r>
            <a:r>
              <a:rPr lang="en-US" sz="1800" dirty="0" err="1" smtClean="0"/>
              <a:t>बँकांवर</a:t>
            </a:r>
            <a:r>
              <a:rPr lang="en-US" sz="1800" dirty="0" smtClean="0"/>
              <a:t> </a:t>
            </a:r>
            <a:r>
              <a:rPr lang="en-US" sz="1800" dirty="0" err="1" smtClean="0"/>
              <a:t>नियंत्रण</a:t>
            </a:r>
            <a:r>
              <a:rPr lang="en-US" sz="1800" dirty="0" smtClean="0"/>
              <a:t> </a:t>
            </a:r>
            <a:r>
              <a:rPr lang="en-US" sz="1800" dirty="0" err="1" smtClean="0"/>
              <a:t>ठेवणारी</a:t>
            </a:r>
            <a:r>
              <a:rPr lang="en-US" sz="1800" dirty="0" smtClean="0"/>
              <a:t>, </a:t>
            </a:r>
            <a:r>
              <a:rPr lang="en-US" sz="1800" dirty="0" err="1" smtClean="0"/>
              <a:t>बँकांची</a:t>
            </a:r>
            <a:r>
              <a:rPr lang="en-US" sz="1800" dirty="0" smtClean="0"/>
              <a:t> </a:t>
            </a:r>
            <a:r>
              <a:rPr lang="en-US" sz="1800" dirty="0" err="1" smtClean="0"/>
              <a:t>बँक</a:t>
            </a:r>
            <a:r>
              <a:rPr lang="en-US" sz="1800" dirty="0" smtClean="0"/>
              <a:t> </a:t>
            </a:r>
            <a:r>
              <a:rPr lang="en-US" sz="1800" dirty="0" err="1" smtClean="0"/>
              <a:t>म्हणून</a:t>
            </a:r>
            <a:r>
              <a:rPr lang="en-US" sz="1800" dirty="0" smtClean="0"/>
              <a:t> </a:t>
            </a:r>
            <a:r>
              <a:rPr lang="en-US" sz="1800" dirty="0" err="1" smtClean="0"/>
              <a:t>कार्य</a:t>
            </a:r>
            <a:r>
              <a:rPr lang="en-US" sz="1800" dirty="0" smtClean="0"/>
              <a:t> </a:t>
            </a:r>
            <a:r>
              <a:rPr lang="en-US" sz="1800" dirty="0" err="1" smtClean="0"/>
              <a:t>करणारी</a:t>
            </a:r>
            <a:r>
              <a:rPr lang="en-US" sz="1800" dirty="0" smtClean="0"/>
              <a:t> </a:t>
            </a:r>
            <a:r>
              <a:rPr lang="en-US" sz="1800" dirty="0" err="1" smtClean="0"/>
              <a:t>आणि</a:t>
            </a:r>
            <a:r>
              <a:rPr lang="en-US" sz="1800" dirty="0" smtClean="0"/>
              <a:t> </a:t>
            </a:r>
            <a:r>
              <a:rPr lang="en-US" sz="1800" dirty="0" err="1" smtClean="0"/>
              <a:t>सर्वच</a:t>
            </a:r>
            <a:r>
              <a:rPr lang="en-US" sz="1800" dirty="0" smtClean="0"/>
              <a:t> </a:t>
            </a:r>
            <a:r>
              <a:rPr lang="en-US" sz="1800" dirty="0" err="1" smtClean="0"/>
              <a:t>बँकांचा</a:t>
            </a:r>
            <a:r>
              <a:rPr lang="en-US" sz="1800" dirty="0" smtClean="0"/>
              <a:t> </a:t>
            </a:r>
            <a:r>
              <a:rPr lang="en-US" sz="1800" dirty="0" err="1" smtClean="0"/>
              <a:t>अंतिम</a:t>
            </a:r>
            <a:r>
              <a:rPr lang="en-US" sz="1800" dirty="0" smtClean="0"/>
              <a:t> </a:t>
            </a:r>
            <a:r>
              <a:rPr lang="en-US" sz="1800" dirty="0" err="1" smtClean="0"/>
              <a:t>कर्जदाता</a:t>
            </a:r>
            <a:r>
              <a:rPr lang="en-US" sz="1800" dirty="0" smtClean="0"/>
              <a:t> </a:t>
            </a:r>
            <a:r>
              <a:rPr lang="en-US" sz="1800" dirty="0" err="1" smtClean="0"/>
              <a:t>म्हणून</a:t>
            </a:r>
            <a:r>
              <a:rPr lang="en-US" sz="1800" dirty="0" smtClean="0"/>
              <a:t> </a:t>
            </a:r>
            <a:r>
              <a:rPr lang="en-US" sz="1800" dirty="0" err="1" smtClean="0"/>
              <a:t>कार्य</a:t>
            </a:r>
            <a:r>
              <a:rPr lang="en-US" sz="1800" dirty="0" smtClean="0"/>
              <a:t> </a:t>
            </a:r>
            <a:r>
              <a:rPr lang="en-US" sz="1800" dirty="0" err="1" smtClean="0"/>
              <a:t>करणाऱ्या</a:t>
            </a:r>
            <a:r>
              <a:rPr lang="en-US" sz="1800" dirty="0" smtClean="0"/>
              <a:t> </a:t>
            </a:r>
            <a:r>
              <a:rPr lang="en-US" sz="1800" dirty="0" err="1" smtClean="0"/>
              <a:t>बँकेला</a:t>
            </a:r>
            <a:r>
              <a:rPr lang="en-US" sz="1800" dirty="0" smtClean="0"/>
              <a:t> </a:t>
            </a:r>
            <a:r>
              <a:rPr lang="en-US" sz="1800" dirty="0" err="1" smtClean="0"/>
              <a:t>मध्यवर्ती</a:t>
            </a:r>
            <a:r>
              <a:rPr lang="en-US" sz="1800" dirty="0" smtClean="0"/>
              <a:t> </a:t>
            </a:r>
            <a:r>
              <a:rPr lang="en-US" sz="1800" dirty="0" err="1" smtClean="0"/>
              <a:t>बँक</a:t>
            </a:r>
            <a:r>
              <a:rPr lang="en-US" sz="1800" dirty="0" smtClean="0"/>
              <a:t> </a:t>
            </a:r>
            <a:r>
              <a:rPr lang="en-US" sz="1800" dirty="0" err="1" smtClean="0"/>
              <a:t>म्हणतात</a:t>
            </a:r>
            <a:r>
              <a:rPr lang="en-US" sz="1800" dirty="0" smtClean="0"/>
              <a:t>.”</a:t>
            </a:r>
            <a:endParaRPr lang="en-US" sz="18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मध्यवर्ती</a:t>
            </a:r>
            <a:r>
              <a:rPr lang="en-US" dirty="0" smtClean="0"/>
              <a:t> </a:t>
            </a:r>
            <a:r>
              <a:rPr lang="en-US" dirty="0" err="1" smtClean="0"/>
              <a:t>बँक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624078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2400" dirty="0" err="1" smtClean="0"/>
              <a:t>चलनावर</a:t>
            </a:r>
            <a:r>
              <a:rPr lang="en-US" sz="2400" dirty="0" smtClean="0"/>
              <a:t> </a:t>
            </a:r>
            <a:r>
              <a:rPr lang="en-US" sz="2400" dirty="0" err="1" smtClean="0"/>
              <a:t>नियंत्रण</a:t>
            </a:r>
            <a:endParaRPr lang="en-US" sz="2400" dirty="0" smtClean="0"/>
          </a:p>
          <a:p>
            <a:pPr marL="624078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2400" dirty="0" err="1" smtClean="0"/>
              <a:t>बँकांवर</a:t>
            </a:r>
            <a:r>
              <a:rPr lang="en-US" sz="2400" dirty="0" smtClean="0"/>
              <a:t> </a:t>
            </a:r>
            <a:r>
              <a:rPr lang="en-US" sz="2400" dirty="0" err="1" smtClean="0"/>
              <a:t>नियंत्रण</a:t>
            </a:r>
            <a:endParaRPr lang="en-US" sz="2400" dirty="0" smtClean="0"/>
          </a:p>
          <a:p>
            <a:pPr marL="624078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2400" dirty="0" err="1" smtClean="0"/>
              <a:t>किंमतीवर</a:t>
            </a:r>
            <a:r>
              <a:rPr lang="en-US" sz="2400" dirty="0" smtClean="0"/>
              <a:t> </a:t>
            </a:r>
            <a:r>
              <a:rPr lang="en-US" sz="2400" dirty="0" err="1" smtClean="0"/>
              <a:t>नियंत्रण</a:t>
            </a:r>
            <a:endParaRPr lang="en-US" sz="2400" dirty="0" smtClean="0"/>
          </a:p>
          <a:p>
            <a:pPr marL="624078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2400" dirty="0" err="1" smtClean="0"/>
              <a:t>पतपैशावर</a:t>
            </a:r>
            <a:r>
              <a:rPr lang="en-US" sz="2400" dirty="0" smtClean="0"/>
              <a:t> </a:t>
            </a:r>
            <a:r>
              <a:rPr lang="en-US" sz="2400" dirty="0" err="1" smtClean="0"/>
              <a:t>नियंत्रण</a:t>
            </a:r>
            <a:endParaRPr lang="en-US" sz="2400" dirty="0" smtClean="0"/>
          </a:p>
          <a:p>
            <a:pPr marL="624078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2400" dirty="0" err="1" smtClean="0"/>
              <a:t>बँकांना</a:t>
            </a:r>
            <a:r>
              <a:rPr lang="en-US" sz="2400" dirty="0" smtClean="0"/>
              <a:t> </a:t>
            </a:r>
            <a:r>
              <a:rPr lang="en-US" sz="2400" dirty="0" err="1" smtClean="0"/>
              <a:t>संकटकाळी</a:t>
            </a:r>
            <a:r>
              <a:rPr lang="en-US" sz="2400" dirty="0" smtClean="0"/>
              <a:t> </a:t>
            </a:r>
            <a:r>
              <a:rPr lang="en-US" sz="2400" dirty="0" err="1" smtClean="0"/>
              <a:t>मदत</a:t>
            </a:r>
            <a:endParaRPr lang="en-US" sz="2400" dirty="0" smtClean="0"/>
          </a:p>
          <a:p>
            <a:pPr marL="624078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2400" dirty="0" err="1" smtClean="0"/>
              <a:t>विविध</a:t>
            </a:r>
            <a:r>
              <a:rPr lang="en-US" sz="2400" dirty="0" smtClean="0"/>
              <a:t> </a:t>
            </a:r>
            <a:r>
              <a:rPr lang="en-US" sz="2400" dirty="0" err="1" smtClean="0"/>
              <a:t>क्षेत्राला</a:t>
            </a:r>
            <a:r>
              <a:rPr lang="en-US" sz="2400" dirty="0" smtClean="0"/>
              <a:t> </a:t>
            </a:r>
            <a:r>
              <a:rPr lang="en-US" sz="2400" dirty="0" err="1" smtClean="0"/>
              <a:t>कर्ज</a:t>
            </a:r>
            <a:r>
              <a:rPr lang="en-US" sz="2400" dirty="0" smtClean="0"/>
              <a:t> </a:t>
            </a:r>
            <a:r>
              <a:rPr lang="en-US" sz="2400" dirty="0" err="1" smtClean="0"/>
              <a:t>पुरवठा</a:t>
            </a:r>
            <a:endParaRPr lang="en-US" sz="2400" dirty="0" smtClean="0"/>
          </a:p>
          <a:p>
            <a:pPr marL="624078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2400" dirty="0" err="1" smtClean="0"/>
              <a:t>मौद्रिक</a:t>
            </a:r>
            <a:r>
              <a:rPr lang="en-US" sz="2400" dirty="0" smtClean="0"/>
              <a:t> </a:t>
            </a:r>
            <a:r>
              <a:rPr lang="en-US" sz="2400" dirty="0" err="1" smtClean="0"/>
              <a:t>धोरण</a:t>
            </a:r>
            <a:endParaRPr lang="en-US" sz="2400" dirty="0" smtClean="0"/>
          </a:p>
          <a:p>
            <a:pPr marL="624078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2400" dirty="0" err="1" smtClean="0"/>
              <a:t>बँकिंग</a:t>
            </a:r>
            <a:r>
              <a:rPr lang="en-US" sz="2400" dirty="0" smtClean="0"/>
              <a:t> </a:t>
            </a:r>
            <a:r>
              <a:rPr lang="en-US" sz="2400" dirty="0" err="1" smtClean="0"/>
              <a:t>व्यवस्था</a:t>
            </a:r>
            <a:r>
              <a:rPr lang="en-US" sz="2400" dirty="0" smtClean="0"/>
              <a:t> </a:t>
            </a:r>
            <a:r>
              <a:rPr lang="en-US" sz="2400" dirty="0" err="1" smtClean="0"/>
              <a:t>सुदृढ</a:t>
            </a:r>
            <a:r>
              <a:rPr lang="en-US" sz="2400" dirty="0" smtClean="0"/>
              <a:t> व </a:t>
            </a:r>
            <a:r>
              <a:rPr lang="en-US" sz="2400" dirty="0" err="1" smtClean="0"/>
              <a:t>सुसंघटित</a:t>
            </a:r>
            <a:r>
              <a:rPr lang="en-US" sz="2400" dirty="0" smtClean="0"/>
              <a:t> </a:t>
            </a:r>
            <a:r>
              <a:rPr lang="en-US" sz="2400" dirty="0" err="1" smtClean="0"/>
              <a:t>करण्यासाठी</a:t>
            </a:r>
            <a:endParaRPr lang="en-US" sz="24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मध्यवर्ती</a:t>
            </a:r>
            <a:r>
              <a:rPr lang="en-US" dirty="0" smtClean="0"/>
              <a:t> </a:t>
            </a:r>
            <a:r>
              <a:rPr lang="en-US" dirty="0" err="1" smtClean="0"/>
              <a:t>बँकेची</a:t>
            </a:r>
            <a:r>
              <a:rPr lang="en-US" dirty="0" smtClean="0"/>
              <a:t> </a:t>
            </a:r>
            <a:r>
              <a:rPr lang="en-US" dirty="0" err="1" smtClean="0"/>
              <a:t>आवश्यकता</a:t>
            </a:r>
            <a:r>
              <a:rPr lang="en-US" dirty="0" smtClean="0"/>
              <a:t>: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624078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2400" dirty="0" err="1" smtClean="0"/>
              <a:t>स्थापना</a:t>
            </a:r>
            <a:r>
              <a:rPr lang="en-US" sz="2400" dirty="0" smtClean="0"/>
              <a:t> व </a:t>
            </a:r>
            <a:r>
              <a:rPr lang="en-US" sz="2400" dirty="0" err="1" smtClean="0"/>
              <a:t>मालकी</a:t>
            </a:r>
            <a:endParaRPr lang="en-US" sz="2400" dirty="0" smtClean="0"/>
          </a:p>
          <a:p>
            <a:pPr marL="624078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2400" dirty="0" err="1" smtClean="0"/>
              <a:t>एकच</a:t>
            </a:r>
            <a:r>
              <a:rPr lang="en-US" sz="2400" dirty="0" smtClean="0"/>
              <a:t> </a:t>
            </a:r>
            <a:r>
              <a:rPr lang="en-US" sz="2400" dirty="0" err="1" smtClean="0"/>
              <a:t>मध्यवती</a:t>
            </a:r>
            <a:r>
              <a:rPr lang="en-US" sz="2400" dirty="0" smtClean="0"/>
              <a:t> </a:t>
            </a:r>
            <a:r>
              <a:rPr lang="en-US" sz="2400" dirty="0" err="1" smtClean="0"/>
              <a:t>बँक</a:t>
            </a:r>
            <a:endParaRPr lang="en-US" sz="2400" dirty="0" smtClean="0"/>
          </a:p>
          <a:p>
            <a:pPr marL="624078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2400" dirty="0" err="1" smtClean="0"/>
              <a:t>नफा</a:t>
            </a:r>
            <a:r>
              <a:rPr lang="en-US" sz="2400" dirty="0" smtClean="0"/>
              <a:t> </a:t>
            </a:r>
            <a:r>
              <a:rPr lang="en-US" sz="2400" dirty="0" err="1" smtClean="0"/>
              <a:t>प्राप्त</a:t>
            </a:r>
            <a:r>
              <a:rPr lang="en-US" sz="2400" dirty="0" smtClean="0"/>
              <a:t> </a:t>
            </a:r>
            <a:r>
              <a:rPr lang="en-US" sz="2400" dirty="0" err="1" smtClean="0"/>
              <a:t>करणे</a:t>
            </a:r>
            <a:r>
              <a:rPr lang="en-US" sz="2400" dirty="0" smtClean="0"/>
              <a:t> </a:t>
            </a:r>
            <a:r>
              <a:rPr lang="en-US" sz="2400" dirty="0" err="1" smtClean="0"/>
              <a:t>हा</a:t>
            </a:r>
            <a:r>
              <a:rPr lang="en-US" sz="2400" dirty="0" smtClean="0"/>
              <a:t> </a:t>
            </a:r>
            <a:r>
              <a:rPr lang="en-US" sz="2400" dirty="0" err="1" smtClean="0"/>
              <a:t>उद्देश</a:t>
            </a:r>
            <a:r>
              <a:rPr lang="en-US" sz="2400" dirty="0" smtClean="0"/>
              <a:t> </a:t>
            </a:r>
            <a:r>
              <a:rPr lang="en-US" sz="2400" dirty="0" err="1" smtClean="0"/>
              <a:t>नाही</a:t>
            </a:r>
            <a:endParaRPr lang="en-US" sz="2400" dirty="0" smtClean="0"/>
          </a:p>
          <a:p>
            <a:pPr marL="624078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2400" dirty="0" err="1" smtClean="0"/>
              <a:t>ठेवी</a:t>
            </a:r>
            <a:r>
              <a:rPr lang="en-US" sz="2400" dirty="0" smtClean="0"/>
              <a:t> व </a:t>
            </a:r>
            <a:r>
              <a:rPr lang="en-US" sz="2400" dirty="0" err="1" smtClean="0"/>
              <a:t>कर्ज</a:t>
            </a:r>
            <a:endParaRPr lang="en-US" sz="2400" dirty="0" smtClean="0"/>
          </a:p>
          <a:p>
            <a:pPr marL="624078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2400" dirty="0" err="1" smtClean="0"/>
              <a:t>बँकांची</a:t>
            </a:r>
            <a:r>
              <a:rPr lang="en-US" sz="2400" dirty="0" smtClean="0"/>
              <a:t> </a:t>
            </a:r>
            <a:r>
              <a:rPr lang="en-US" sz="2400" dirty="0" err="1" smtClean="0"/>
              <a:t>बँक</a:t>
            </a:r>
            <a:endParaRPr lang="en-US" sz="2400" dirty="0" smtClean="0"/>
          </a:p>
          <a:p>
            <a:pPr marL="624078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2400" dirty="0" err="1" smtClean="0"/>
              <a:t>चलन</a:t>
            </a:r>
            <a:r>
              <a:rPr lang="en-US" sz="2400" dirty="0" smtClean="0"/>
              <a:t> </a:t>
            </a:r>
            <a:r>
              <a:rPr lang="en-US" sz="2400" dirty="0" err="1" smtClean="0"/>
              <a:t>निर्माण</a:t>
            </a:r>
            <a:r>
              <a:rPr lang="en-US" sz="2400" dirty="0" smtClean="0"/>
              <a:t> </a:t>
            </a:r>
            <a:r>
              <a:rPr lang="en-US" sz="2400" dirty="0" err="1" smtClean="0"/>
              <a:t>करण्याची</a:t>
            </a:r>
            <a:r>
              <a:rPr lang="en-US" sz="2400" dirty="0" smtClean="0"/>
              <a:t> </a:t>
            </a:r>
            <a:r>
              <a:rPr lang="en-US" sz="2400" dirty="0" err="1" smtClean="0"/>
              <a:t>मक्तेदारी</a:t>
            </a:r>
            <a:endParaRPr lang="en-US" sz="2400" dirty="0" smtClean="0"/>
          </a:p>
          <a:p>
            <a:pPr marL="624078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2400" dirty="0" err="1" smtClean="0"/>
              <a:t>हुंडणावळीचा</a:t>
            </a:r>
            <a:r>
              <a:rPr lang="en-US" sz="2400" dirty="0" smtClean="0"/>
              <a:t> </a:t>
            </a:r>
            <a:r>
              <a:rPr lang="en-US" sz="2400" dirty="0" err="1" smtClean="0"/>
              <a:t>दर</a:t>
            </a:r>
            <a:r>
              <a:rPr lang="en-US" sz="2400" dirty="0" smtClean="0"/>
              <a:t> </a:t>
            </a:r>
            <a:r>
              <a:rPr lang="en-US" sz="2400" dirty="0" err="1" smtClean="0"/>
              <a:t>निश्चित</a:t>
            </a:r>
            <a:r>
              <a:rPr lang="en-US" sz="2400" dirty="0" smtClean="0"/>
              <a:t> </a:t>
            </a:r>
            <a:r>
              <a:rPr lang="en-US" sz="2400" dirty="0" err="1" smtClean="0"/>
              <a:t>करणे</a:t>
            </a:r>
            <a:endParaRPr lang="en-US" sz="2400" dirty="0" smtClean="0"/>
          </a:p>
          <a:p>
            <a:pPr marL="624078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2400" dirty="0" err="1" smtClean="0"/>
              <a:t>पत</a:t>
            </a:r>
            <a:r>
              <a:rPr lang="en-US" sz="2400" dirty="0" smtClean="0"/>
              <a:t> </a:t>
            </a:r>
            <a:r>
              <a:rPr lang="en-US" sz="2400" dirty="0" err="1" smtClean="0"/>
              <a:t>नियंत्रण</a:t>
            </a:r>
            <a:endParaRPr lang="en-US" sz="2400" dirty="0" smtClean="0"/>
          </a:p>
          <a:p>
            <a:pPr marL="624078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2400" dirty="0" err="1" smtClean="0"/>
              <a:t>अधिकार</a:t>
            </a:r>
            <a:endParaRPr lang="en-US" sz="24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मध्यवर्ती</a:t>
            </a:r>
            <a:r>
              <a:rPr lang="en-US" dirty="0" smtClean="0"/>
              <a:t> </a:t>
            </a:r>
            <a:r>
              <a:rPr lang="en-US" dirty="0" err="1" smtClean="0"/>
              <a:t>बँक</a:t>
            </a:r>
            <a:r>
              <a:rPr lang="en-US" dirty="0" smtClean="0"/>
              <a:t> व </a:t>
            </a:r>
            <a:r>
              <a:rPr lang="en-US" dirty="0" err="1" smtClean="0"/>
              <a:t>इतर</a:t>
            </a:r>
            <a:r>
              <a:rPr lang="en-US" dirty="0" smtClean="0"/>
              <a:t> </a:t>
            </a:r>
            <a:r>
              <a:rPr lang="en-US" dirty="0" err="1" smtClean="0"/>
              <a:t>बँका</a:t>
            </a:r>
            <a:r>
              <a:rPr lang="en-US" dirty="0" smtClean="0"/>
              <a:t> </a:t>
            </a:r>
            <a:r>
              <a:rPr lang="en-US" dirty="0" err="1" smtClean="0"/>
              <a:t>यांच्यातील</a:t>
            </a:r>
            <a:r>
              <a:rPr lang="en-US" dirty="0" smtClean="0"/>
              <a:t> </a:t>
            </a:r>
            <a:r>
              <a:rPr lang="en-US" dirty="0" err="1" smtClean="0"/>
              <a:t>फरक</a:t>
            </a:r>
            <a:endParaRPr 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 numCol="2">
            <a:normAutofit fontScale="70000" lnSpcReduction="20000"/>
          </a:bodyPr>
          <a:lstStyle/>
          <a:p>
            <a:pPr marL="624078" indent="-514350">
              <a:lnSpc>
                <a:spcPct val="150000"/>
              </a:lnSpc>
              <a:buFont typeface="+mj-lt"/>
              <a:buAutoNum type="arabicPeriod"/>
            </a:pPr>
            <a:r>
              <a:rPr lang="en-US" b="1" dirty="0" err="1" smtClean="0"/>
              <a:t>कागदी</a:t>
            </a:r>
            <a:r>
              <a:rPr lang="en-US" b="1" dirty="0" smtClean="0"/>
              <a:t> </a:t>
            </a:r>
            <a:r>
              <a:rPr lang="en-US" b="1" dirty="0" err="1" smtClean="0"/>
              <a:t>चलनाची</a:t>
            </a:r>
            <a:r>
              <a:rPr lang="en-US" b="1" dirty="0" smtClean="0"/>
              <a:t> </a:t>
            </a:r>
            <a:r>
              <a:rPr lang="en-US" b="1" dirty="0" err="1" smtClean="0"/>
              <a:t>निर्मिती</a:t>
            </a:r>
            <a:r>
              <a:rPr lang="en-US" b="1" dirty="0" smtClean="0"/>
              <a:t> </a:t>
            </a:r>
            <a:r>
              <a:rPr lang="en-US" b="1" dirty="0" err="1" smtClean="0"/>
              <a:t>करणे</a:t>
            </a:r>
            <a:endParaRPr lang="en-US" b="1" dirty="0" smtClean="0"/>
          </a:p>
          <a:p>
            <a:pPr marL="624078" indent="-514350">
              <a:lnSpc>
                <a:spcPct val="150000"/>
              </a:lnSpc>
              <a:buFont typeface="+mj-lt"/>
              <a:buAutoNum type="arabicPeriod"/>
            </a:pPr>
            <a:r>
              <a:rPr lang="en-US" b="1" dirty="0" err="1" smtClean="0"/>
              <a:t>सरकारची</a:t>
            </a:r>
            <a:r>
              <a:rPr lang="en-US" b="1" dirty="0" smtClean="0"/>
              <a:t> </a:t>
            </a:r>
            <a:r>
              <a:rPr lang="en-US" b="1" dirty="0" err="1" smtClean="0"/>
              <a:t>बँक</a:t>
            </a:r>
            <a:r>
              <a:rPr lang="en-US" b="1" dirty="0" smtClean="0"/>
              <a:t> </a:t>
            </a:r>
            <a:r>
              <a:rPr lang="en-US" b="1" dirty="0" err="1" smtClean="0"/>
              <a:t>म्हणून</a:t>
            </a:r>
            <a:r>
              <a:rPr lang="en-US" b="1" dirty="0" smtClean="0"/>
              <a:t> </a:t>
            </a:r>
            <a:r>
              <a:rPr lang="en-US" b="1" dirty="0" err="1" smtClean="0"/>
              <a:t>कार्य</a:t>
            </a:r>
            <a:r>
              <a:rPr lang="en-US" b="1" dirty="0" smtClean="0"/>
              <a:t> </a:t>
            </a:r>
            <a:r>
              <a:rPr lang="en-US" b="1" dirty="0" err="1" smtClean="0"/>
              <a:t>करणे</a:t>
            </a:r>
            <a:endParaRPr lang="en-US" b="1" dirty="0" smtClean="0"/>
          </a:p>
          <a:p>
            <a:pPr marL="880110" lvl="1" indent="-514350">
              <a:lnSpc>
                <a:spcPct val="150000"/>
              </a:lnSpc>
              <a:buFont typeface="+mj-lt"/>
              <a:buAutoNum type="alphaUcPeriod"/>
            </a:pPr>
            <a:r>
              <a:rPr lang="en-US" dirty="0" err="1" smtClean="0"/>
              <a:t>सरकारच्या</a:t>
            </a:r>
            <a:r>
              <a:rPr lang="en-US" dirty="0" smtClean="0"/>
              <a:t> </a:t>
            </a:r>
            <a:r>
              <a:rPr lang="en-US" dirty="0" err="1" smtClean="0"/>
              <a:t>वतीने</a:t>
            </a:r>
            <a:r>
              <a:rPr lang="en-US" dirty="0" smtClean="0"/>
              <a:t> </a:t>
            </a:r>
            <a:r>
              <a:rPr lang="en-US" dirty="0" err="1" smtClean="0"/>
              <a:t>पैसा</a:t>
            </a:r>
            <a:r>
              <a:rPr lang="en-US" dirty="0" smtClean="0"/>
              <a:t> </a:t>
            </a:r>
            <a:r>
              <a:rPr lang="en-US" dirty="0" err="1" smtClean="0"/>
              <a:t>स्वीकारणे</a:t>
            </a:r>
            <a:endParaRPr lang="en-US" dirty="0" smtClean="0"/>
          </a:p>
          <a:p>
            <a:pPr marL="880110" lvl="1" indent="-514350">
              <a:lnSpc>
                <a:spcPct val="150000"/>
              </a:lnSpc>
              <a:buFont typeface="+mj-lt"/>
              <a:buAutoNum type="alphaUcPeriod"/>
            </a:pPr>
            <a:r>
              <a:rPr lang="en-US" dirty="0" err="1" smtClean="0"/>
              <a:t>सरकारच्या</a:t>
            </a:r>
            <a:r>
              <a:rPr lang="en-US" dirty="0" smtClean="0"/>
              <a:t> </a:t>
            </a:r>
            <a:r>
              <a:rPr lang="en-US" dirty="0" err="1" smtClean="0"/>
              <a:t>वतीने</a:t>
            </a:r>
            <a:r>
              <a:rPr lang="en-US" dirty="0" smtClean="0"/>
              <a:t> </a:t>
            </a:r>
            <a:r>
              <a:rPr lang="en-US" dirty="0" err="1" smtClean="0"/>
              <a:t>देणे</a:t>
            </a:r>
            <a:r>
              <a:rPr lang="en-US" dirty="0" smtClean="0"/>
              <a:t> </a:t>
            </a:r>
            <a:r>
              <a:rPr lang="en-US" dirty="0" err="1" smtClean="0"/>
              <a:t>देऊन</a:t>
            </a:r>
            <a:r>
              <a:rPr lang="en-US" dirty="0" smtClean="0"/>
              <a:t> </a:t>
            </a:r>
            <a:r>
              <a:rPr lang="en-US" dirty="0" err="1" smtClean="0"/>
              <a:t>टाकणे</a:t>
            </a:r>
            <a:endParaRPr lang="en-US" dirty="0" smtClean="0"/>
          </a:p>
          <a:p>
            <a:pPr marL="880110" lvl="1" indent="-514350">
              <a:lnSpc>
                <a:spcPct val="150000"/>
              </a:lnSpc>
              <a:buFont typeface="+mj-lt"/>
              <a:buAutoNum type="alphaUcPeriod"/>
            </a:pPr>
            <a:r>
              <a:rPr lang="en-US" dirty="0" err="1" smtClean="0"/>
              <a:t>सरकारच्या</a:t>
            </a:r>
            <a:r>
              <a:rPr lang="en-US" dirty="0" smtClean="0"/>
              <a:t> </a:t>
            </a:r>
            <a:r>
              <a:rPr lang="en-US" dirty="0" err="1" smtClean="0"/>
              <a:t>ठेवी</a:t>
            </a:r>
            <a:r>
              <a:rPr lang="en-US" dirty="0" smtClean="0"/>
              <a:t> </a:t>
            </a:r>
            <a:r>
              <a:rPr lang="en-US" dirty="0" err="1" smtClean="0"/>
              <a:t>सांभाळणे</a:t>
            </a:r>
            <a:endParaRPr lang="en-US" dirty="0" smtClean="0"/>
          </a:p>
          <a:p>
            <a:pPr marL="880110" lvl="1" indent="-514350">
              <a:lnSpc>
                <a:spcPct val="150000"/>
              </a:lnSpc>
              <a:buFont typeface="+mj-lt"/>
              <a:buAutoNum type="alphaUcPeriod"/>
            </a:pPr>
            <a:r>
              <a:rPr lang="en-US" dirty="0" err="1" smtClean="0"/>
              <a:t>सरकारच्या</a:t>
            </a:r>
            <a:r>
              <a:rPr lang="en-US" dirty="0" smtClean="0"/>
              <a:t> </a:t>
            </a:r>
            <a:r>
              <a:rPr lang="en-US" dirty="0" err="1" smtClean="0"/>
              <a:t>वतीने</a:t>
            </a:r>
            <a:r>
              <a:rPr lang="en-US" dirty="0" smtClean="0"/>
              <a:t> </a:t>
            </a:r>
            <a:r>
              <a:rPr lang="en-US" dirty="0" err="1" smtClean="0"/>
              <a:t>कर्ज</a:t>
            </a:r>
            <a:r>
              <a:rPr lang="en-US" dirty="0" smtClean="0"/>
              <a:t> </a:t>
            </a:r>
            <a:r>
              <a:rPr lang="en-US" dirty="0" err="1" smtClean="0"/>
              <a:t>उभारणे</a:t>
            </a:r>
            <a:endParaRPr lang="en-US" dirty="0" smtClean="0"/>
          </a:p>
          <a:p>
            <a:pPr marL="880110" lvl="1" indent="-514350">
              <a:lnSpc>
                <a:spcPct val="150000"/>
              </a:lnSpc>
              <a:buFont typeface="+mj-lt"/>
              <a:buAutoNum type="alphaUcPeriod"/>
            </a:pPr>
            <a:r>
              <a:rPr lang="en-US" dirty="0" err="1" smtClean="0"/>
              <a:t>सरकारच्या</a:t>
            </a:r>
            <a:r>
              <a:rPr lang="en-US" dirty="0" smtClean="0"/>
              <a:t> </a:t>
            </a:r>
            <a:r>
              <a:rPr lang="en-US" dirty="0" err="1" smtClean="0"/>
              <a:t>वतीने</a:t>
            </a:r>
            <a:r>
              <a:rPr lang="en-US" dirty="0" smtClean="0"/>
              <a:t> </a:t>
            </a:r>
            <a:r>
              <a:rPr lang="en-US" dirty="0" err="1" smtClean="0"/>
              <a:t>परकीय</a:t>
            </a:r>
            <a:r>
              <a:rPr lang="en-US" dirty="0" smtClean="0"/>
              <a:t> </a:t>
            </a:r>
            <a:r>
              <a:rPr lang="en-US" dirty="0" err="1" smtClean="0"/>
              <a:t>चलन</a:t>
            </a:r>
            <a:r>
              <a:rPr lang="en-US" dirty="0" smtClean="0"/>
              <a:t> </a:t>
            </a:r>
            <a:r>
              <a:rPr lang="en-US" dirty="0" err="1" smtClean="0"/>
              <a:t>उपलध्द</a:t>
            </a:r>
            <a:r>
              <a:rPr lang="en-US" dirty="0" smtClean="0"/>
              <a:t> </a:t>
            </a:r>
            <a:r>
              <a:rPr lang="en-US" dirty="0" err="1" smtClean="0"/>
              <a:t>करणे</a:t>
            </a:r>
            <a:endParaRPr lang="en-US" dirty="0" smtClean="0"/>
          </a:p>
          <a:p>
            <a:pPr marL="880110" lvl="1" indent="-514350">
              <a:lnSpc>
                <a:spcPct val="150000"/>
              </a:lnSpc>
              <a:buFont typeface="+mj-lt"/>
              <a:buAutoNum type="alphaUcPeriod"/>
            </a:pPr>
            <a:r>
              <a:rPr lang="en-US" dirty="0" err="1" smtClean="0"/>
              <a:t>आर्थिक</a:t>
            </a:r>
            <a:r>
              <a:rPr lang="en-US" dirty="0" smtClean="0"/>
              <a:t> </a:t>
            </a:r>
            <a:r>
              <a:rPr lang="en-US" dirty="0" err="1" smtClean="0"/>
              <a:t>धोरणाबाबत</a:t>
            </a:r>
            <a:r>
              <a:rPr lang="en-US" dirty="0" smtClean="0"/>
              <a:t> </a:t>
            </a:r>
            <a:r>
              <a:rPr lang="en-US" dirty="0" err="1" smtClean="0"/>
              <a:t>सल्ला</a:t>
            </a:r>
            <a:r>
              <a:rPr lang="en-US" dirty="0" smtClean="0"/>
              <a:t> </a:t>
            </a:r>
            <a:r>
              <a:rPr lang="en-US" dirty="0" err="1" smtClean="0"/>
              <a:t>देणे</a:t>
            </a:r>
            <a:endParaRPr lang="en-US" dirty="0" smtClean="0"/>
          </a:p>
          <a:p>
            <a:pPr marL="880110" lvl="1" indent="-514350">
              <a:lnSpc>
                <a:spcPct val="150000"/>
              </a:lnSpc>
              <a:buFont typeface="+mj-lt"/>
              <a:buAutoNum type="alphaUcPeriod"/>
            </a:pPr>
            <a:r>
              <a:rPr lang="en-US" dirty="0" err="1" smtClean="0"/>
              <a:t>आंतरराष्ट्रीय</a:t>
            </a:r>
            <a:r>
              <a:rPr lang="en-US" dirty="0" smtClean="0"/>
              <a:t> </a:t>
            </a:r>
            <a:r>
              <a:rPr lang="en-US" dirty="0" err="1" smtClean="0"/>
              <a:t>व्यवहारात</a:t>
            </a:r>
            <a:r>
              <a:rPr lang="en-US" dirty="0" smtClean="0"/>
              <a:t> </a:t>
            </a:r>
            <a:r>
              <a:rPr lang="en-US" dirty="0" err="1" smtClean="0"/>
              <a:t>सरकारचे</a:t>
            </a:r>
            <a:r>
              <a:rPr lang="en-US" dirty="0" smtClean="0"/>
              <a:t> </a:t>
            </a:r>
            <a:r>
              <a:rPr lang="en-US" dirty="0" err="1" smtClean="0"/>
              <a:t>प्रतिनिधित्व</a:t>
            </a:r>
            <a:r>
              <a:rPr lang="en-US" dirty="0" smtClean="0"/>
              <a:t> </a:t>
            </a:r>
            <a:r>
              <a:rPr lang="en-US" dirty="0" err="1" smtClean="0"/>
              <a:t>करणे</a:t>
            </a:r>
            <a:endParaRPr lang="en-US" dirty="0" smtClean="0"/>
          </a:p>
          <a:p>
            <a:pPr marL="624078" indent="-514350">
              <a:lnSpc>
                <a:spcPct val="150000"/>
              </a:lnSpc>
              <a:buFont typeface="+mj-lt"/>
              <a:buAutoNum type="arabicPeriod"/>
            </a:pPr>
            <a:r>
              <a:rPr lang="en-US" b="1" dirty="0" err="1" smtClean="0"/>
              <a:t>बँकांची</a:t>
            </a:r>
            <a:r>
              <a:rPr lang="en-US" b="1" dirty="0" smtClean="0"/>
              <a:t> </a:t>
            </a:r>
            <a:r>
              <a:rPr lang="en-US" b="1" dirty="0" err="1" smtClean="0"/>
              <a:t>बँक</a:t>
            </a:r>
            <a:r>
              <a:rPr lang="en-US" b="1" dirty="0" smtClean="0"/>
              <a:t> </a:t>
            </a:r>
            <a:r>
              <a:rPr lang="en-US" b="1" dirty="0" err="1" smtClean="0"/>
              <a:t>म्हणून</a:t>
            </a:r>
            <a:r>
              <a:rPr lang="en-US" b="1" dirty="0" smtClean="0"/>
              <a:t> </a:t>
            </a:r>
            <a:r>
              <a:rPr lang="en-US" b="1" dirty="0" err="1" smtClean="0"/>
              <a:t>कार्य</a:t>
            </a:r>
            <a:r>
              <a:rPr lang="en-US" b="1" dirty="0" smtClean="0"/>
              <a:t> </a:t>
            </a:r>
            <a:r>
              <a:rPr lang="en-US" b="1" dirty="0" err="1" smtClean="0"/>
              <a:t>करणे</a:t>
            </a:r>
            <a:endParaRPr lang="en-US" b="1" dirty="0" smtClean="0"/>
          </a:p>
          <a:p>
            <a:pPr marL="880110" lvl="1" indent="-514350">
              <a:lnSpc>
                <a:spcPct val="150000"/>
              </a:lnSpc>
              <a:buFont typeface="+mj-lt"/>
              <a:buAutoNum type="alphaUcPeriod"/>
            </a:pPr>
            <a:r>
              <a:rPr lang="en-US" dirty="0" err="1" smtClean="0"/>
              <a:t>बँकेने</a:t>
            </a:r>
            <a:r>
              <a:rPr lang="en-US" dirty="0" smtClean="0"/>
              <a:t> </a:t>
            </a:r>
            <a:r>
              <a:rPr lang="en-US" dirty="0" err="1" smtClean="0"/>
              <a:t>ठेवलेल्या</a:t>
            </a:r>
            <a:r>
              <a:rPr lang="en-US" dirty="0" smtClean="0"/>
              <a:t> </a:t>
            </a:r>
            <a:r>
              <a:rPr lang="en-US" dirty="0" err="1" smtClean="0"/>
              <a:t>ठेवींचे</a:t>
            </a:r>
            <a:r>
              <a:rPr lang="en-US" dirty="0" smtClean="0"/>
              <a:t> </a:t>
            </a:r>
            <a:r>
              <a:rPr lang="en-US" dirty="0" err="1" smtClean="0"/>
              <a:t>रक्षण</a:t>
            </a:r>
            <a:r>
              <a:rPr lang="en-US" dirty="0" smtClean="0"/>
              <a:t> </a:t>
            </a:r>
            <a:r>
              <a:rPr lang="en-US" dirty="0" err="1" smtClean="0"/>
              <a:t>करणे</a:t>
            </a:r>
            <a:endParaRPr lang="en-US" dirty="0" smtClean="0"/>
          </a:p>
          <a:p>
            <a:pPr marL="880110" lvl="1" indent="-514350">
              <a:lnSpc>
                <a:spcPct val="150000"/>
              </a:lnSpc>
              <a:buFont typeface="+mj-lt"/>
              <a:buAutoNum type="alphaUcPeriod"/>
            </a:pPr>
            <a:r>
              <a:rPr lang="en-US" dirty="0" err="1" smtClean="0"/>
              <a:t>संकटकाळचा</a:t>
            </a:r>
            <a:r>
              <a:rPr lang="en-US" dirty="0" smtClean="0"/>
              <a:t> </a:t>
            </a:r>
            <a:r>
              <a:rPr lang="en-US" dirty="0" err="1" smtClean="0"/>
              <a:t>सावकार</a:t>
            </a:r>
            <a:r>
              <a:rPr lang="en-US" dirty="0" smtClean="0"/>
              <a:t> </a:t>
            </a:r>
            <a:r>
              <a:rPr lang="en-US" dirty="0" err="1" smtClean="0"/>
              <a:t>म्हणून</a:t>
            </a:r>
            <a:r>
              <a:rPr lang="en-US" dirty="0" smtClean="0"/>
              <a:t> </a:t>
            </a:r>
            <a:r>
              <a:rPr lang="en-US" dirty="0" err="1" smtClean="0"/>
              <a:t>कार्य</a:t>
            </a:r>
            <a:r>
              <a:rPr lang="en-US" dirty="0" smtClean="0"/>
              <a:t> </a:t>
            </a:r>
            <a:r>
              <a:rPr lang="en-US" dirty="0" err="1" smtClean="0"/>
              <a:t>करणे</a:t>
            </a:r>
            <a:endParaRPr lang="en-US" dirty="0" smtClean="0"/>
          </a:p>
          <a:p>
            <a:pPr marL="880110" lvl="1" indent="-514350">
              <a:lnSpc>
                <a:spcPct val="150000"/>
              </a:lnSpc>
              <a:buFont typeface="+mj-lt"/>
              <a:buAutoNum type="alphaUcPeriod"/>
            </a:pPr>
            <a:r>
              <a:rPr lang="en-US" dirty="0" err="1" smtClean="0"/>
              <a:t>निरसन</a:t>
            </a:r>
            <a:r>
              <a:rPr lang="en-US" dirty="0" smtClean="0"/>
              <a:t> </a:t>
            </a:r>
            <a:r>
              <a:rPr lang="en-US" dirty="0" err="1" smtClean="0"/>
              <a:t>केंद्र</a:t>
            </a:r>
            <a:r>
              <a:rPr lang="en-US" dirty="0" smtClean="0"/>
              <a:t> </a:t>
            </a:r>
            <a:r>
              <a:rPr lang="en-US" dirty="0" err="1" smtClean="0"/>
              <a:t>म्हणून</a:t>
            </a:r>
            <a:r>
              <a:rPr lang="en-US" dirty="0" smtClean="0"/>
              <a:t> </a:t>
            </a:r>
            <a:r>
              <a:rPr lang="en-US" dirty="0" err="1" smtClean="0"/>
              <a:t>कार्य</a:t>
            </a:r>
            <a:r>
              <a:rPr lang="en-US" dirty="0" smtClean="0"/>
              <a:t> </a:t>
            </a:r>
            <a:r>
              <a:rPr lang="en-US" dirty="0" err="1" smtClean="0"/>
              <a:t>करणे</a:t>
            </a:r>
            <a:endParaRPr lang="en-US" dirty="0" smtClean="0"/>
          </a:p>
          <a:p>
            <a:pPr marL="880110" lvl="1" indent="-514350">
              <a:lnSpc>
                <a:spcPct val="150000"/>
              </a:lnSpc>
              <a:buFont typeface="+mj-lt"/>
              <a:buAutoNum type="alphaUcPeriod"/>
            </a:pPr>
            <a:r>
              <a:rPr lang="en-US" dirty="0" err="1" smtClean="0"/>
              <a:t>व्यापारी</a:t>
            </a:r>
            <a:r>
              <a:rPr lang="en-US" dirty="0" smtClean="0"/>
              <a:t> </a:t>
            </a:r>
            <a:r>
              <a:rPr lang="en-US" dirty="0" err="1" smtClean="0"/>
              <a:t>बँकांना</a:t>
            </a:r>
            <a:r>
              <a:rPr lang="en-US" dirty="0" smtClean="0"/>
              <a:t> </a:t>
            </a:r>
            <a:r>
              <a:rPr lang="en-US" dirty="0" err="1" smtClean="0"/>
              <a:t>मार्गदर्शन</a:t>
            </a:r>
            <a:r>
              <a:rPr lang="en-US" dirty="0" smtClean="0"/>
              <a:t> </a:t>
            </a:r>
            <a:r>
              <a:rPr lang="en-US" dirty="0" err="1" smtClean="0"/>
              <a:t>करणे</a:t>
            </a:r>
            <a:endParaRPr lang="en-US" dirty="0" smtClean="0"/>
          </a:p>
          <a:p>
            <a:pPr marL="880110" lvl="1" indent="-514350">
              <a:lnSpc>
                <a:spcPct val="150000"/>
              </a:lnSpc>
              <a:buFont typeface="+mj-lt"/>
              <a:buAutoNum type="alphaUcPeriod"/>
            </a:pPr>
            <a:endParaRPr lang="en-US" dirty="0" smtClean="0"/>
          </a:p>
          <a:p>
            <a:pPr marL="624078" indent="-514350">
              <a:lnSpc>
                <a:spcPct val="150000"/>
              </a:lnSpc>
              <a:buFont typeface="+mj-lt"/>
              <a:buAutoNum type="arabicPeriod"/>
            </a:pPr>
            <a:r>
              <a:rPr lang="en-US" b="1" dirty="0" err="1" smtClean="0"/>
              <a:t>चलन</a:t>
            </a:r>
            <a:r>
              <a:rPr lang="en-US" b="1" dirty="0" smtClean="0"/>
              <a:t> </a:t>
            </a:r>
            <a:r>
              <a:rPr lang="en-US" b="1" dirty="0" err="1" smtClean="0"/>
              <a:t>पध्दतीची</a:t>
            </a:r>
            <a:r>
              <a:rPr lang="en-US" b="1" dirty="0" smtClean="0"/>
              <a:t> </a:t>
            </a:r>
            <a:r>
              <a:rPr lang="en-US" b="1" dirty="0" err="1" smtClean="0"/>
              <a:t>व्यवस्था</a:t>
            </a:r>
            <a:r>
              <a:rPr lang="en-US" b="1" dirty="0" smtClean="0"/>
              <a:t> </a:t>
            </a:r>
            <a:r>
              <a:rPr lang="en-US" b="1" dirty="0" err="1" smtClean="0"/>
              <a:t>पाहणे</a:t>
            </a:r>
            <a:endParaRPr lang="en-US" b="1" dirty="0" smtClean="0"/>
          </a:p>
          <a:p>
            <a:pPr marL="624078" indent="-514350">
              <a:lnSpc>
                <a:spcPct val="150000"/>
              </a:lnSpc>
              <a:buFont typeface="+mj-lt"/>
              <a:buAutoNum type="arabicPeriod"/>
            </a:pPr>
            <a:r>
              <a:rPr lang="en-US" b="1" dirty="0" err="1" smtClean="0"/>
              <a:t>पत</a:t>
            </a:r>
            <a:r>
              <a:rPr lang="en-US" b="1" dirty="0" smtClean="0"/>
              <a:t> </a:t>
            </a:r>
            <a:r>
              <a:rPr lang="en-US" b="1" dirty="0" err="1" smtClean="0"/>
              <a:t>व्यवहारावर</a:t>
            </a:r>
            <a:r>
              <a:rPr lang="en-US" b="1" dirty="0" smtClean="0"/>
              <a:t> </a:t>
            </a:r>
            <a:r>
              <a:rPr lang="en-US" b="1" dirty="0" err="1" smtClean="0"/>
              <a:t>नियंत्रण</a:t>
            </a:r>
            <a:r>
              <a:rPr lang="en-US" b="1" dirty="0" smtClean="0"/>
              <a:t> </a:t>
            </a:r>
            <a:r>
              <a:rPr lang="en-US" b="1" dirty="0" err="1" smtClean="0"/>
              <a:t>ठेवणे</a:t>
            </a:r>
            <a:endParaRPr lang="en-US" b="1" dirty="0" smtClean="0"/>
          </a:p>
          <a:p>
            <a:pPr marL="624078" indent="-514350">
              <a:lnSpc>
                <a:spcPct val="150000"/>
              </a:lnSpc>
              <a:buFont typeface="+mj-lt"/>
              <a:buAutoNum type="arabicPeriod"/>
            </a:pPr>
            <a:r>
              <a:rPr lang="en-US" b="1" dirty="0" err="1" smtClean="0"/>
              <a:t>इतर</a:t>
            </a:r>
            <a:r>
              <a:rPr lang="en-US" b="1" dirty="0" smtClean="0"/>
              <a:t> </a:t>
            </a:r>
            <a:r>
              <a:rPr lang="en-US" b="1" dirty="0" err="1" smtClean="0"/>
              <a:t>कार्य</a:t>
            </a:r>
            <a:endParaRPr lang="en-US" b="1" dirty="0" smtClean="0"/>
          </a:p>
          <a:p>
            <a:pPr marL="880110" lvl="1" indent="-514350">
              <a:lnSpc>
                <a:spcPct val="150000"/>
              </a:lnSpc>
              <a:buFont typeface="+mj-lt"/>
              <a:buAutoNum type="alphaUcPeriod"/>
            </a:pPr>
            <a:r>
              <a:rPr lang="en-US" dirty="0" err="1" smtClean="0"/>
              <a:t>आर्थिक</a:t>
            </a:r>
            <a:r>
              <a:rPr lang="en-US" dirty="0" smtClean="0"/>
              <a:t> </a:t>
            </a:r>
            <a:r>
              <a:rPr lang="en-US" dirty="0" err="1" smtClean="0"/>
              <a:t>नियोजनाला</a:t>
            </a:r>
            <a:r>
              <a:rPr lang="en-US" dirty="0" smtClean="0"/>
              <a:t> </a:t>
            </a:r>
            <a:r>
              <a:rPr lang="en-US" dirty="0" err="1" smtClean="0"/>
              <a:t>मदत</a:t>
            </a:r>
            <a:r>
              <a:rPr lang="en-US" dirty="0" smtClean="0"/>
              <a:t> </a:t>
            </a:r>
            <a:r>
              <a:rPr lang="en-US" dirty="0" err="1" smtClean="0"/>
              <a:t>करणे</a:t>
            </a:r>
            <a:endParaRPr lang="en-US" dirty="0" smtClean="0"/>
          </a:p>
          <a:p>
            <a:pPr marL="880110" lvl="1" indent="-514350">
              <a:lnSpc>
                <a:spcPct val="150000"/>
              </a:lnSpc>
              <a:buFont typeface="+mj-lt"/>
              <a:buAutoNum type="alphaUcPeriod"/>
            </a:pPr>
            <a:r>
              <a:rPr lang="en-US" dirty="0" err="1" smtClean="0"/>
              <a:t>आकडेवारी</a:t>
            </a:r>
            <a:r>
              <a:rPr lang="en-US" dirty="0" smtClean="0"/>
              <a:t> </a:t>
            </a:r>
            <a:r>
              <a:rPr lang="en-US" dirty="0" err="1" smtClean="0"/>
              <a:t>गोळा</a:t>
            </a:r>
            <a:r>
              <a:rPr lang="en-US" dirty="0" smtClean="0"/>
              <a:t> </a:t>
            </a:r>
            <a:r>
              <a:rPr lang="en-US" dirty="0" err="1" smtClean="0"/>
              <a:t>करणे</a:t>
            </a:r>
            <a:endParaRPr lang="en-US" dirty="0" smtClean="0"/>
          </a:p>
          <a:p>
            <a:pPr marL="880110" lvl="1" indent="-514350">
              <a:lnSpc>
                <a:spcPct val="150000"/>
              </a:lnSpc>
              <a:buFont typeface="+mj-lt"/>
              <a:buAutoNum type="alphaUcPeriod"/>
            </a:pPr>
            <a:r>
              <a:rPr lang="en-US" dirty="0" err="1" smtClean="0"/>
              <a:t>विविध</a:t>
            </a:r>
            <a:r>
              <a:rPr lang="en-US" dirty="0" smtClean="0"/>
              <a:t> </a:t>
            </a:r>
            <a:r>
              <a:rPr lang="en-US" dirty="0" err="1" smtClean="0"/>
              <a:t>क्षेत्राला</a:t>
            </a:r>
            <a:r>
              <a:rPr lang="en-US" dirty="0" smtClean="0"/>
              <a:t> </a:t>
            </a:r>
            <a:r>
              <a:rPr lang="en-US" dirty="0" err="1" smtClean="0"/>
              <a:t>कर्ज</a:t>
            </a:r>
            <a:r>
              <a:rPr lang="en-US" dirty="0" smtClean="0"/>
              <a:t> </a:t>
            </a:r>
            <a:r>
              <a:rPr lang="en-US" dirty="0" err="1" smtClean="0"/>
              <a:t>पुरवठा</a:t>
            </a:r>
            <a:r>
              <a:rPr lang="en-US" dirty="0" smtClean="0"/>
              <a:t> </a:t>
            </a:r>
            <a:r>
              <a:rPr lang="en-US" dirty="0" err="1" smtClean="0"/>
              <a:t>करणे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मध्यवर्ती</a:t>
            </a:r>
            <a:r>
              <a:rPr lang="en-US" dirty="0" smtClean="0"/>
              <a:t> </a:t>
            </a:r>
            <a:r>
              <a:rPr lang="en-US" dirty="0" err="1" smtClean="0"/>
              <a:t>बँकेची</a:t>
            </a:r>
            <a:r>
              <a:rPr lang="en-US" dirty="0" smtClean="0"/>
              <a:t> </a:t>
            </a:r>
            <a:r>
              <a:rPr lang="en-US" dirty="0" err="1" smtClean="0"/>
              <a:t>कार्ये</a:t>
            </a:r>
            <a:endParaRPr lang="en-U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n-US" dirty="0" err="1" smtClean="0"/>
              <a:t>उद्दिष्टे</a:t>
            </a:r>
            <a:endParaRPr lang="en-US" dirty="0" smtClean="0"/>
          </a:p>
          <a:p>
            <a:pPr marL="624078" indent="-514350">
              <a:lnSpc>
                <a:spcPct val="150000"/>
              </a:lnSpc>
              <a:buFont typeface="+mj-lt"/>
              <a:buAutoNum type="arabicPeriod"/>
            </a:pPr>
            <a:r>
              <a:rPr lang="en-US" dirty="0" err="1" smtClean="0"/>
              <a:t>हुंडणावळीचा</a:t>
            </a:r>
            <a:r>
              <a:rPr lang="en-US" dirty="0" smtClean="0"/>
              <a:t> </a:t>
            </a:r>
            <a:r>
              <a:rPr lang="en-US" dirty="0" err="1" smtClean="0"/>
              <a:t>दर</a:t>
            </a:r>
            <a:r>
              <a:rPr lang="en-US" dirty="0" smtClean="0"/>
              <a:t> </a:t>
            </a:r>
            <a:r>
              <a:rPr lang="en-US" dirty="0" err="1" smtClean="0"/>
              <a:t>कायम</a:t>
            </a:r>
            <a:r>
              <a:rPr lang="en-US" dirty="0" smtClean="0"/>
              <a:t> </a:t>
            </a:r>
            <a:r>
              <a:rPr lang="en-US" dirty="0" err="1" smtClean="0"/>
              <a:t>ठेवणे</a:t>
            </a:r>
            <a:endParaRPr lang="en-US" dirty="0" smtClean="0"/>
          </a:p>
          <a:p>
            <a:pPr marL="624078" indent="-514350">
              <a:lnSpc>
                <a:spcPct val="150000"/>
              </a:lnSpc>
              <a:buFont typeface="+mj-lt"/>
              <a:buAutoNum type="arabicPeriod"/>
            </a:pPr>
            <a:r>
              <a:rPr lang="en-US" dirty="0" err="1" smtClean="0"/>
              <a:t>देशातील</a:t>
            </a:r>
            <a:r>
              <a:rPr lang="en-US" dirty="0" smtClean="0"/>
              <a:t> </a:t>
            </a:r>
            <a:r>
              <a:rPr lang="en-US" dirty="0" err="1" smtClean="0"/>
              <a:t>किंमीची</a:t>
            </a:r>
            <a:r>
              <a:rPr lang="en-US" dirty="0" smtClean="0"/>
              <a:t> </a:t>
            </a:r>
            <a:r>
              <a:rPr lang="en-US" dirty="0" err="1" smtClean="0"/>
              <a:t>पातळी</a:t>
            </a:r>
            <a:r>
              <a:rPr lang="en-US" dirty="0" smtClean="0"/>
              <a:t> </a:t>
            </a:r>
            <a:r>
              <a:rPr lang="en-US" dirty="0" err="1" smtClean="0"/>
              <a:t>कायम</a:t>
            </a:r>
            <a:r>
              <a:rPr lang="en-US" dirty="0" smtClean="0"/>
              <a:t> </a:t>
            </a:r>
            <a:r>
              <a:rPr lang="en-US" dirty="0" err="1" smtClean="0"/>
              <a:t>ठेवणे</a:t>
            </a:r>
            <a:endParaRPr lang="en-US" dirty="0" smtClean="0"/>
          </a:p>
          <a:p>
            <a:pPr marL="624078" indent="-514350">
              <a:lnSpc>
                <a:spcPct val="150000"/>
              </a:lnSpc>
              <a:buFont typeface="+mj-lt"/>
              <a:buAutoNum type="arabicPeriod"/>
            </a:pPr>
            <a:r>
              <a:rPr lang="en-US" dirty="0" err="1" smtClean="0"/>
              <a:t>उत्पादन</a:t>
            </a:r>
            <a:r>
              <a:rPr lang="en-US" dirty="0" smtClean="0"/>
              <a:t> </a:t>
            </a:r>
            <a:r>
              <a:rPr lang="en-US" dirty="0" err="1" smtClean="0"/>
              <a:t>आणि</a:t>
            </a:r>
            <a:r>
              <a:rPr lang="en-US" dirty="0" smtClean="0"/>
              <a:t> </a:t>
            </a:r>
            <a:r>
              <a:rPr lang="en-US" dirty="0" err="1" smtClean="0"/>
              <a:t>रोजगार</a:t>
            </a:r>
            <a:r>
              <a:rPr lang="en-US" dirty="0" smtClean="0"/>
              <a:t> </a:t>
            </a:r>
            <a:r>
              <a:rPr lang="en-US" dirty="0" err="1" smtClean="0"/>
              <a:t>यामधील</a:t>
            </a:r>
            <a:r>
              <a:rPr lang="en-US" dirty="0" smtClean="0"/>
              <a:t> </a:t>
            </a:r>
            <a:r>
              <a:rPr lang="en-US" dirty="0" err="1" smtClean="0"/>
              <a:t>चढउतार</a:t>
            </a:r>
            <a:r>
              <a:rPr lang="en-US" dirty="0" smtClean="0"/>
              <a:t> </a:t>
            </a:r>
            <a:r>
              <a:rPr lang="en-US" dirty="0" err="1" smtClean="0"/>
              <a:t>नाहीसे</a:t>
            </a:r>
            <a:r>
              <a:rPr lang="en-US" dirty="0" smtClean="0"/>
              <a:t> </a:t>
            </a:r>
            <a:r>
              <a:rPr lang="en-US" dirty="0" err="1" smtClean="0"/>
              <a:t>करणे</a:t>
            </a:r>
            <a:endParaRPr lang="en-US" dirty="0" smtClean="0"/>
          </a:p>
          <a:p>
            <a:pPr marL="624078" indent="-514350">
              <a:lnSpc>
                <a:spcPct val="150000"/>
              </a:lnSpc>
              <a:buFont typeface="+mj-lt"/>
              <a:buAutoNum type="arabicPeriod"/>
            </a:pPr>
            <a:r>
              <a:rPr lang="en-US" dirty="0" err="1" smtClean="0"/>
              <a:t>आर्थिक</a:t>
            </a:r>
            <a:r>
              <a:rPr lang="en-US" dirty="0" smtClean="0"/>
              <a:t> </a:t>
            </a:r>
            <a:r>
              <a:rPr lang="en-US" dirty="0" err="1" smtClean="0"/>
              <a:t>स्थैर्य</a:t>
            </a:r>
            <a:r>
              <a:rPr lang="en-US" dirty="0" smtClean="0"/>
              <a:t> </a:t>
            </a:r>
            <a:r>
              <a:rPr lang="en-US" dirty="0" err="1" smtClean="0"/>
              <a:t>प्रस्थापित</a:t>
            </a:r>
            <a:r>
              <a:rPr lang="en-US" dirty="0" smtClean="0"/>
              <a:t> </a:t>
            </a:r>
            <a:r>
              <a:rPr lang="en-US" dirty="0" err="1" smtClean="0"/>
              <a:t>करणे</a:t>
            </a:r>
            <a:endParaRPr lang="en-US" dirty="0" smtClean="0"/>
          </a:p>
          <a:p>
            <a:pPr marL="624078" indent="-514350">
              <a:lnSpc>
                <a:spcPct val="150000"/>
              </a:lnSpc>
              <a:buFont typeface="+mj-lt"/>
              <a:buAutoNum type="arabicPeriod"/>
            </a:pPr>
            <a:r>
              <a:rPr lang="en-US" dirty="0" err="1" smtClean="0"/>
              <a:t>देशाच्या</a:t>
            </a:r>
            <a:r>
              <a:rPr lang="en-US" dirty="0" smtClean="0"/>
              <a:t> </a:t>
            </a:r>
            <a:r>
              <a:rPr lang="en-US" dirty="0" err="1" smtClean="0"/>
              <a:t>आर्थिक</a:t>
            </a:r>
            <a:r>
              <a:rPr lang="en-US" dirty="0" smtClean="0"/>
              <a:t> </a:t>
            </a:r>
            <a:r>
              <a:rPr lang="en-US" dirty="0" err="1" smtClean="0"/>
              <a:t>विकासाला</a:t>
            </a:r>
            <a:r>
              <a:rPr lang="en-US" dirty="0" smtClean="0"/>
              <a:t> </a:t>
            </a:r>
            <a:r>
              <a:rPr lang="en-US" dirty="0" err="1" smtClean="0"/>
              <a:t>प्रोत्साहन</a:t>
            </a:r>
            <a:r>
              <a:rPr lang="en-US" dirty="0" smtClean="0"/>
              <a:t> </a:t>
            </a:r>
            <a:r>
              <a:rPr lang="en-US" dirty="0" err="1" smtClean="0"/>
              <a:t>देणे</a:t>
            </a:r>
            <a:endParaRPr lang="en-US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मध्यवर्ती</a:t>
            </a:r>
            <a:r>
              <a:rPr lang="en-US" dirty="0" smtClean="0"/>
              <a:t> </a:t>
            </a:r>
            <a:r>
              <a:rPr lang="en-US" dirty="0" err="1" smtClean="0"/>
              <a:t>बँकेचे</a:t>
            </a:r>
            <a:r>
              <a:rPr lang="en-US" dirty="0" smtClean="0"/>
              <a:t> </a:t>
            </a:r>
            <a:r>
              <a:rPr lang="en-US" dirty="0" err="1" smtClean="0"/>
              <a:t>पतनियंत्रण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4843272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dirty="0" err="1" smtClean="0"/>
              <a:t>गुंतवणूकीचा</a:t>
            </a:r>
            <a:r>
              <a:rPr lang="en-US" dirty="0" smtClean="0"/>
              <a:t> </a:t>
            </a:r>
            <a:r>
              <a:rPr lang="en-US" dirty="0" err="1" smtClean="0"/>
              <a:t>अर्थ</a:t>
            </a:r>
            <a:endParaRPr lang="en-US" dirty="0" smtClean="0"/>
          </a:p>
          <a:p>
            <a:pPr>
              <a:lnSpc>
                <a:spcPct val="150000"/>
              </a:lnSpc>
            </a:pPr>
            <a:r>
              <a:rPr lang="en-US" dirty="0" err="1" smtClean="0"/>
              <a:t>गुंतवणूकीचे</a:t>
            </a:r>
            <a:r>
              <a:rPr lang="en-US" dirty="0" smtClean="0"/>
              <a:t> </a:t>
            </a:r>
            <a:r>
              <a:rPr lang="en-US" dirty="0" err="1" smtClean="0"/>
              <a:t>प्रकार</a:t>
            </a:r>
            <a:r>
              <a:rPr lang="en-US" dirty="0" smtClean="0"/>
              <a:t> </a:t>
            </a:r>
          </a:p>
          <a:p>
            <a:pPr marL="850392" lvl="1" indent="-457200">
              <a:lnSpc>
                <a:spcPct val="150000"/>
              </a:lnSpc>
              <a:buFont typeface="+mj-lt"/>
              <a:buAutoNum type="arabicPeriod"/>
            </a:pPr>
            <a:r>
              <a:rPr lang="en-US" dirty="0" err="1" smtClean="0"/>
              <a:t>स्वायत्त</a:t>
            </a:r>
            <a:r>
              <a:rPr lang="en-US" dirty="0" smtClean="0"/>
              <a:t> </a:t>
            </a:r>
            <a:r>
              <a:rPr lang="en-US" dirty="0" err="1" smtClean="0"/>
              <a:t>गुंतवणूक</a:t>
            </a:r>
            <a:r>
              <a:rPr lang="en-US" dirty="0" smtClean="0"/>
              <a:t> </a:t>
            </a:r>
          </a:p>
          <a:p>
            <a:pPr marL="850392" lvl="1" indent="-457200">
              <a:lnSpc>
                <a:spcPct val="150000"/>
              </a:lnSpc>
              <a:buFont typeface="+mj-lt"/>
              <a:buAutoNum type="arabicPeriod"/>
            </a:pPr>
            <a:r>
              <a:rPr lang="en-US" dirty="0" err="1" smtClean="0"/>
              <a:t>प्रेरित</a:t>
            </a:r>
            <a:r>
              <a:rPr lang="en-US" dirty="0" smtClean="0"/>
              <a:t> </a:t>
            </a:r>
            <a:r>
              <a:rPr lang="en-US" dirty="0" err="1" smtClean="0"/>
              <a:t>गुंतवणूक</a:t>
            </a:r>
            <a:endParaRPr lang="en-US" dirty="0" smtClean="0"/>
          </a:p>
          <a:p>
            <a:pPr>
              <a:lnSpc>
                <a:spcPct val="150000"/>
              </a:lnSpc>
            </a:pPr>
            <a:r>
              <a:rPr lang="en-US" dirty="0" err="1" smtClean="0"/>
              <a:t>गुंतवणूकीवर</a:t>
            </a:r>
            <a:r>
              <a:rPr lang="en-US" dirty="0" smtClean="0"/>
              <a:t> </a:t>
            </a:r>
            <a:r>
              <a:rPr lang="en-US" dirty="0" err="1" smtClean="0"/>
              <a:t>परिणाम</a:t>
            </a:r>
            <a:r>
              <a:rPr lang="en-US" dirty="0" smtClean="0"/>
              <a:t> </a:t>
            </a:r>
            <a:r>
              <a:rPr lang="en-US" dirty="0" err="1" smtClean="0"/>
              <a:t>करणारे</a:t>
            </a:r>
            <a:r>
              <a:rPr lang="en-US" dirty="0" smtClean="0"/>
              <a:t> </a:t>
            </a:r>
            <a:r>
              <a:rPr lang="en-US" dirty="0" err="1" smtClean="0"/>
              <a:t>घटक</a:t>
            </a:r>
            <a:endParaRPr lang="en-US" dirty="0" smtClean="0"/>
          </a:p>
          <a:p>
            <a:pPr marL="850392" lvl="1" indent="-457200">
              <a:lnSpc>
                <a:spcPct val="150000"/>
              </a:lnSpc>
              <a:buFont typeface="+mj-lt"/>
              <a:buAutoNum type="arabicPeriod"/>
            </a:pPr>
            <a:r>
              <a:rPr lang="en-US" dirty="0" err="1" smtClean="0"/>
              <a:t>व्याजदर</a:t>
            </a:r>
            <a:endParaRPr lang="en-US" dirty="0" smtClean="0"/>
          </a:p>
          <a:p>
            <a:pPr marL="850392" lvl="1" indent="-457200">
              <a:lnSpc>
                <a:spcPct val="150000"/>
              </a:lnSpc>
              <a:buFont typeface="+mj-lt"/>
              <a:buAutoNum type="arabicPeriod"/>
            </a:pPr>
            <a:r>
              <a:rPr lang="en-US" dirty="0" err="1" smtClean="0"/>
              <a:t>भांडवलाची</a:t>
            </a:r>
            <a:r>
              <a:rPr lang="en-US" dirty="0" smtClean="0"/>
              <a:t> </a:t>
            </a:r>
            <a:r>
              <a:rPr lang="en-US" dirty="0" err="1" smtClean="0"/>
              <a:t>सीमांत</a:t>
            </a:r>
            <a:r>
              <a:rPr lang="en-US" dirty="0" smtClean="0"/>
              <a:t> </a:t>
            </a:r>
            <a:r>
              <a:rPr lang="en-US" dirty="0" err="1" smtClean="0"/>
              <a:t>लाभ</a:t>
            </a:r>
            <a:r>
              <a:rPr lang="en-US" dirty="0" smtClean="0"/>
              <a:t> </a:t>
            </a:r>
            <a:r>
              <a:rPr lang="en-US" dirty="0" err="1" smtClean="0"/>
              <a:t>क्षमता</a:t>
            </a:r>
            <a:r>
              <a:rPr lang="en-US" dirty="0" smtClean="0"/>
              <a:t>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400" dirty="0" err="1" smtClean="0"/>
              <a:t>प्रकरण</a:t>
            </a:r>
            <a:r>
              <a:rPr lang="en-US" sz="4400" dirty="0" smtClean="0"/>
              <a:t> </a:t>
            </a:r>
            <a:r>
              <a:rPr lang="en-US" sz="4400" dirty="0" err="1" smtClean="0"/>
              <a:t>पहिले</a:t>
            </a:r>
            <a:r>
              <a:rPr lang="en-US" sz="4400" dirty="0" smtClean="0"/>
              <a:t>: </a:t>
            </a:r>
            <a:r>
              <a:rPr lang="en-US" sz="4400" dirty="0" err="1" smtClean="0"/>
              <a:t>गुंतवणूक</a:t>
            </a:r>
            <a:r>
              <a:rPr lang="en-US" sz="4400" dirty="0" smtClean="0"/>
              <a:t> </a:t>
            </a:r>
            <a:r>
              <a:rPr lang="en-US" sz="4400" dirty="0" err="1" smtClean="0"/>
              <a:t>फलन</a:t>
            </a:r>
            <a:r>
              <a:rPr lang="en-US" sz="4400" dirty="0" smtClean="0"/>
              <a:t> व </a:t>
            </a:r>
            <a:r>
              <a:rPr lang="en-US" sz="4400" dirty="0" err="1" smtClean="0"/>
              <a:t>गुणक</a:t>
            </a:r>
            <a:r>
              <a:rPr lang="en-US" sz="4400" dirty="0" smtClean="0"/>
              <a:t> </a:t>
            </a:r>
            <a:r>
              <a:rPr lang="en-US" sz="4400" dirty="0" err="1" smtClean="0"/>
              <a:t>परिणाम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4525963"/>
          </a:xfrm>
        </p:spPr>
        <p:txBody>
          <a:bodyPr numCol="2">
            <a:noAutofit/>
          </a:bodyPr>
          <a:lstStyle/>
          <a:p>
            <a:r>
              <a:rPr lang="en-US" sz="2000" dirty="0" err="1" smtClean="0"/>
              <a:t>संख्यात्मक</a:t>
            </a:r>
            <a:r>
              <a:rPr lang="en-US" sz="2000" dirty="0" smtClean="0"/>
              <a:t> </a:t>
            </a:r>
            <a:r>
              <a:rPr lang="en-US" sz="2000" dirty="0" err="1" smtClean="0"/>
              <a:t>पतनियंत्रणाची</a:t>
            </a:r>
            <a:r>
              <a:rPr lang="en-US" sz="2000" dirty="0" smtClean="0"/>
              <a:t> </a:t>
            </a:r>
            <a:r>
              <a:rPr lang="en-US" sz="2000" dirty="0" err="1" smtClean="0"/>
              <a:t>साधने</a:t>
            </a:r>
            <a:endParaRPr lang="en-US" sz="2000" dirty="0" smtClean="0"/>
          </a:p>
          <a:p>
            <a:pPr marL="624078" indent="-514350">
              <a:buFont typeface="+mj-lt"/>
              <a:buAutoNum type="arabicPeriod"/>
            </a:pPr>
            <a:r>
              <a:rPr lang="en-US" sz="2000" dirty="0" err="1" smtClean="0"/>
              <a:t>बँक</a:t>
            </a:r>
            <a:r>
              <a:rPr lang="en-US" sz="2000" dirty="0" smtClean="0"/>
              <a:t> </a:t>
            </a:r>
            <a:r>
              <a:rPr lang="en-US" sz="2000" dirty="0" err="1" smtClean="0"/>
              <a:t>दर</a:t>
            </a:r>
            <a:r>
              <a:rPr lang="en-US" sz="2000" dirty="0" smtClean="0"/>
              <a:t> व </a:t>
            </a:r>
            <a:r>
              <a:rPr lang="en-US" sz="2000" dirty="0" err="1" smtClean="0"/>
              <a:t>मर्यादा</a:t>
            </a:r>
            <a:endParaRPr lang="en-US" sz="2000" dirty="0" smtClean="0"/>
          </a:p>
          <a:p>
            <a:pPr marL="880110" lvl="1" indent="-514350">
              <a:buFont typeface="+mj-lt"/>
              <a:buAutoNum type="alphaUcPeriod"/>
            </a:pPr>
            <a:r>
              <a:rPr lang="en-US" sz="1800" dirty="0" err="1" smtClean="0"/>
              <a:t>विकसित</a:t>
            </a:r>
            <a:r>
              <a:rPr lang="en-US" sz="1800" dirty="0" smtClean="0"/>
              <a:t> </a:t>
            </a:r>
            <a:r>
              <a:rPr lang="en-US" sz="1800" dirty="0" err="1" smtClean="0"/>
              <a:t>नाणे</a:t>
            </a:r>
            <a:r>
              <a:rPr lang="en-US" sz="1800" dirty="0" smtClean="0"/>
              <a:t> </a:t>
            </a:r>
            <a:r>
              <a:rPr lang="en-US" sz="1800" dirty="0" err="1" smtClean="0"/>
              <a:t>बाजार</a:t>
            </a:r>
            <a:endParaRPr lang="en-US" sz="1800" dirty="0" smtClean="0"/>
          </a:p>
          <a:p>
            <a:pPr marL="880110" lvl="1" indent="-514350">
              <a:buFont typeface="+mj-lt"/>
              <a:buAutoNum type="alphaUcPeriod"/>
            </a:pPr>
            <a:r>
              <a:rPr lang="en-US" sz="1800" dirty="0" err="1" smtClean="0"/>
              <a:t>लवचिक</a:t>
            </a:r>
            <a:r>
              <a:rPr lang="en-US" sz="1800" dirty="0" smtClean="0"/>
              <a:t> </a:t>
            </a:r>
            <a:r>
              <a:rPr lang="en-US" sz="1800" dirty="0" err="1" smtClean="0"/>
              <a:t>अर्थव्यवस्था</a:t>
            </a:r>
            <a:endParaRPr lang="en-US" sz="1800" dirty="0" smtClean="0"/>
          </a:p>
          <a:p>
            <a:pPr marL="880110" lvl="1" indent="-514350">
              <a:buFont typeface="+mj-lt"/>
              <a:buAutoNum type="alphaUcPeriod"/>
            </a:pPr>
            <a:r>
              <a:rPr lang="en-US" sz="1800" dirty="0" err="1" smtClean="0"/>
              <a:t>व्यापारी</a:t>
            </a:r>
            <a:r>
              <a:rPr lang="en-US" sz="1800" dirty="0" smtClean="0"/>
              <a:t> </a:t>
            </a:r>
            <a:r>
              <a:rPr lang="en-US" sz="1800" dirty="0" err="1" smtClean="0"/>
              <a:t>बँकांचे</a:t>
            </a:r>
            <a:r>
              <a:rPr lang="en-US" sz="1800" dirty="0" smtClean="0"/>
              <a:t> </a:t>
            </a:r>
            <a:r>
              <a:rPr lang="en-US" sz="1800" dirty="0" err="1" smtClean="0"/>
              <a:t>सहकार्य</a:t>
            </a:r>
            <a:endParaRPr lang="en-US" sz="1800" dirty="0" smtClean="0"/>
          </a:p>
          <a:p>
            <a:pPr marL="880110" lvl="1" indent="-514350">
              <a:buFont typeface="+mj-lt"/>
              <a:buAutoNum type="alphaUcPeriod"/>
            </a:pPr>
            <a:r>
              <a:rPr lang="en-US" sz="1800" dirty="0" err="1" smtClean="0"/>
              <a:t>लोकांकडील</a:t>
            </a:r>
            <a:r>
              <a:rPr lang="en-US" sz="1800" dirty="0" smtClean="0"/>
              <a:t> </a:t>
            </a:r>
            <a:r>
              <a:rPr lang="en-US" sz="1800" dirty="0" err="1" smtClean="0"/>
              <a:t>चलन</a:t>
            </a:r>
            <a:endParaRPr lang="en-US" sz="1800" dirty="0" smtClean="0"/>
          </a:p>
          <a:p>
            <a:pPr marL="880110" lvl="1" indent="-514350">
              <a:buFont typeface="+mj-lt"/>
              <a:buAutoNum type="alphaUcPeriod"/>
            </a:pPr>
            <a:r>
              <a:rPr lang="en-US" sz="1800" dirty="0" err="1" smtClean="0"/>
              <a:t>व्यापारी</a:t>
            </a:r>
            <a:r>
              <a:rPr lang="en-US" sz="1800" dirty="0" smtClean="0"/>
              <a:t> </a:t>
            </a:r>
            <a:r>
              <a:rPr lang="en-US" sz="1800" dirty="0" err="1" smtClean="0"/>
              <a:t>बँकाचे</a:t>
            </a:r>
            <a:r>
              <a:rPr lang="en-US" sz="1800" dirty="0" smtClean="0"/>
              <a:t> </a:t>
            </a:r>
            <a:r>
              <a:rPr lang="en-US" sz="1800" dirty="0" err="1" smtClean="0"/>
              <a:t>पुनर्वटनाचे</a:t>
            </a:r>
            <a:r>
              <a:rPr lang="en-US" sz="1800" dirty="0" smtClean="0"/>
              <a:t> </a:t>
            </a:r>
            <a:r>
              <a:rPr lang="en-US" sz="1800" dirty="0" err="1" smtClean="0"/>
              <a:t>व्यवहार</a:t>
            </a:r>
            <a:endParaRPr lang="en-US" sz="1800" dirty="0" smtClean="0"/>
          </a:p>
          <a:p>
            <a:pPr marL="880110" lvl="1" indent="-514350">
              <a:buFont typeface="+mj-lt"/>
              <a:buAutoNum type="alphaUcPeriod"/>
            </a:pPr>
            <a:r>
              <a:rPr lang="en-US" sz="1800" dirty="0" err="1" smtClean="0"/>
              <a:t>चलनवाढ</a:t>
            </a:r>
            <a:r>
              <a:rPr lang="en-US" sz="1800" dirty="0" smtClean="0"/>
              <a:t> व </a:t>
            </a:r>
            <a:r>
              <a:rPr lang="en-US" sz="1800" dirty="0" err="1" smtClean="0"/>
              <a:t>चलनघट</a:t>
            </a:r>
            <a:endParaRPr lang="en-US" sz="1800" dirty="0" smtClean="0"/>
          </a:p>
          <a:p>
            <a:pPr marL="624078" indent="-514350">
              <a:buFont typeface="+mj-lt"/>
              <a:buAutoNum type="arabicPeriod"/>
            </a:pPr>
            <a:r>
              <a:rPr lang="en-US" sz="2000" dirty="0" err="1" smtClean="0"/>
              <a:t>खुल्या</a:t>
            </a:r>
            <a:r>
              <a:rPr lang="en-US" sz="2000" dirty="0" smtClean="0"/>
              <a:t> </a:t>
            </a:r>
            <a:r>
              <a:rPr lang="en-US" sz="2000" dirty="0" err="1" smtClean="0"/>
              <a:t>बाजारात</a:t>
            </a:r>
            <a:r>
              <a:rPr lang="en-US" sz="2000" dirty="0" smtClean="0"/>
              <a:t> </a:t>
            </a:r>
            <a:r>
              <a:rPr lang="en-US" sz="2000" dirty="0" err="1" smtClean="0"/>
              <a:t>कर्ज</a:t>
            </a:r>
            <a:r>
              <a:rPr lang="en-US" sz="2000" dirty="0" smtClean="0"/>
              <a:t> </a:t>
            </a:r>
            <a:r>
              <a:rPr lang="en-US" sz="2000" dirty="0" err="1" smtClean="0"/>
              <a:t>रोख्यांची</a:t>
            </a:r>
            <a:r>
              <a:rPr lang="en-US" sz="2000" dirty="0" smtClean="0"/>
              <a:t> </a:t>
            </a:r>
            <a:r>
              <a:rPr lang="en-US" sz="2000" dirty="0" err="1" smtClean="0"/>
              <a:t>खरेदी-विक्री</a:t>
            </a:r>
            <a:r>
              <a:rPr lang="en-US" sz="2000" dirty="0" smtClean="0"/>
              <a:t> व </a:t>
            </a:r>
            <a:r>
              <a:rPr lang="en-US" sz="2000" dirty="0" err="1" smtClean="0"/>
              <a:t>मर्यादा</a:t>
            </a:r>
            <a:endParaRPr lang="en-US" sz="2000" dirty="0" smtClean="0"/>
          </a:p>
          <a:p>
            <a:pPr marL="880110" lvl="1" indent="-514350">
              <a:buFont typeface="+mj-lt"/>
              <a:buAutoNum type="alphaUcPeriod"/>
            </a:pPr>
            <a:r>
              <a:rPr lang="en-US" sz="1800" dirty="0" err="1" smtClean="0"/>
              <a:t>सुसंघटित</a:t>
            </a:r>
            <a:r>
              <a:rPr lang="en-US" sz="1800" dirty="0" smtClean="0"/>
              <a:t> व </a:t>
            </a:r>
            <a:r>
              <a:rPr lang="en-US" sz="1800" dirty="0" err="1" smtClean="0"/>
              <a:t>कार्यक्षम</a:t>
            </a:r>
            <a:r>
              <a:rPr lang="en-US" sz="1800" dirty="0" smtClean="0"/>
              <a:t> </a:t>
            </a:r>
            <a:r>
              <a:rPr lang="en-US" sz="1800" dirty="0" err="1" smtClean="0"/>
              <a:t>रोखे</a:t>
            </a:r>
            <a:r>
              <a:rPr lang="en-US" sz="1800" dirty="0" smtClean="0"/>
              <a:t> </a:t>
            </a:r>
            <a:r>
              <a:rPr lang="en-US" sz="1800" dirty="0" err="1" smtClean="0"/>
              <a:t>बाजार</a:t>
            </a:r>
            <a:endParaRPr lang="en-US" sz="1800" dirty="0" smtClean="0"/>
          </a:p>
          <a:p>
            <a:pPr marL="880110" lvl="1" indent="-514350">
              <a:buFont typeface="+mj-lt"/>
              <a:buAutoNum type="alphaUcPeriod"/>
            </a:pPr>
            <a:r>
              <a:rPr lang="en-US" sz="1800" dirty="0" err="1" smtClean="0"/>
              <a:t>रोख्यांचा</a:t>
            </a:r>
            <a:r>
              <a:rPr lang="en-US" sz="1800" dirty="0" smtClean="0"/>
              <a:t> </a:t>
            </a:r>
            <a:r>
              <a:rPr lang="en-US" sz="1800" dirty="0" err="1" smtClean="0"/>
              <a:t>पुरेसा</a:t>
            </a:r>
            <a:r>
              <a:rPr lang="en-US" sz="1800" dirty="0" smtClean="0"/>
              <a:t> </a:t>
            </a:r>
            <a:r>
              <a:rPr lang="en-US" sz="1800" dirty="0" err="1" smtClean="0"/>
              <a:t>पुरवठा</a:t>
            </a:r>
            <a:endParaRPr lang="en-US" sz="1800" dirty="0" smtClean="0"/>
          </a:p>
          <a:p>
            <a:pPr marL="880110" lvl="1" indent="-514350">
              <a:buFont typeface="+mj-lt"/>
              <a:buAutoNum type="alphaUcPeriod"/>
            </a:pPr>
            <a:r>
              <a:rPr lang="en-US" sz="1800" dirty="0" err="1" smtClean="0"/>
              <a:t>व्यापारी</a:t>
            </a:r>
            <a:r>
              <a:rPr lang="en-US" sz="1800" dirty="0" smtClean="0"/>
              <a:t> </a:t>
            </a:r>
            <a:r>
              <a:rPr lang="en-US" sz="1800" dirty="0" err="1" smtClean="0"/>
              <a:t>बँकांजवळील</a:t>
            </a:r>
            <a:r>
              <a:rPr lang="en-US" sz="1800" dirty="0" smtClean="0"/>
              <a:t> </a:t>
            </a:r>
            <a:r>
              <a:rPr lang="en-US" sz="1800" dirty="0" err="1" smtClean="0"/>
              <a:t>जादा</a:t>
            </a:r>
            <a:r>
              <a:rPr lang="en-US" sz="1800" dirty="0" smtClean="0"/>
              <a:t> </a:t>
            </a:r>
            <a:r>
              <a:rPr lang="en-US" sz="1800" dirty="0" err="1" smtClean="0"/>
              <a:t>पैसा</a:t>
            </a:r>
            <a:endParaRPr lang="en-US" sz="1800" dirty="0" smtClean="0"/>
          </a:p>
          <a:p>
            <a:pPr marL="880110" lvl="1" indent="-514350">
              <a:buFont typeface="+mj-lt"/>
              <a:buAutoNum type="alphaUcPeriod"/>
            </a:pPr>
            <a:r>
              <a:rPr lang="en-US" sz="1800" dirty="0" err="1" smtClean="0"/>
              <a:t>रोख्यांच्या</a:t>
            </a:r>
            <a:r>
              <a:rPr lang="en-US" sz="1800" dirty="0" smtClean="0"/>
              <a:t> </a:t>
            </a:r>
            <a:r>
              <a:rPr lang="en-US" sz="1800" dirty="0" err="1" smtClean="0"/>
              <a:t>किमतीमधील</a:t>
            </a:r>
            <a:r>
              <a:rPr lang="en-US" sz="1800" dirty="0" smtClean="0"/>
              <a:t> </a:t>
            </a:r>
            <a:r>
              <a:rPr lang="en-US" sz="1800" dirty="0" err="1" smtClean="0"/>
              <a:t>बदलचे</a:t>
            </a:r>
            <a:r>
              <a:rPr lang="en-US" sz="1800" dirty="0" smtClean="0"/>
              <a:t> </a:t>
            </a:r>
            <a:r>
              <a:rPr lang="en-US" sz="1800" dirty="0" err="1" smtClean="0"/>
              <a:t>परिणाम</a:t>
            </a:r>
            <a:endParaRPr lang="en-US" sz="1800" dirty="0" smtClean="0"/>
          </a:p>
          <a:p>
            <a:pPr marL="880110" lvl="1" indent="-514350">
              <a:buFont typeface="+mj-lt"/>
              <a:buAutoNum type="alphaUcPeriod"/>
            </a:pPr>
            <a:r>
              <a:rPr lang="en-US" sz="1800" dirty="0" err="1" smtClean="0"/>
              <a:t>व्यापारी</a:t>
            </a:r>
            <a:r>
              <a:rPr lang="en-US" sz="1800" dirty="0" smtClean="0"/>
              <a:t> </a:t>
            </a:r>
            <a:r>
              <a:rPr lang="en-US" sz="1800" dirty="0" err="1" smtClean="0"/>
              <a:t>बँकांचा</a:t>
            </a:r>
            <a:r>
              <a:rPr lang="en-US" sz="1800" dirty="0" smtClean="0"/>
              <a:t> </a:t>
            </a:r>
            <a:r>
              <a:rPr lang="en-US" sz="1800" dirty="0" err="1" smtClean="0"/>
              <a:t>प्रतिसाद</a:t>
            </a:r>
            <a:endParaRPr lang="en-US" sz="1800" dirty="0" smtClean="0"/>
          </a:p>
          <a:p>
            <a:pPr marL="624078" indent="-514350">
              <a:buFont typeface="+mj-lt"/>
              <a:buAutoNum type="arabicPeriod"/>
            </a:pPr>
            <a:r>
              <a:rPr lang="en-US" sz="2000" dirty="0" err="1" smtClean="0"/>
              <a:t>रोख</a:t>
            </a:r>
            <a:r>
              <a:rPr lang="en-US" sz="2000" dirty="0" smtClean="0"/>
              <a:t> </a:t>
            </a:r>
            <a:r>
              <a:rPr lang="en-US" sz="2000" dirty="0" err="1" smtClean="0"/>
              <a:t>राखीव</a:t>
            </a:r>
            <a:r>
              <a:rPr lang="en-US" sz="2000" dirty="0" smtClean="0"/>
              <a:t> </a:t>
            </a:r>
            <a:r>
              <a:rPr lang="en-US" sz="2000" dirty="0" err="1" smtClean="0"/>
              <a:t>निधीचे</a:t>
            </a:r>
            <a:r>
              <a:rPr lang="en-US" sz="2000" dirty="0" smtClean="0"/>
              <a:t> </a:t>
            </a:r>
            <a:r>
              <a:rPr lang="en-US" sz="2000" dirty="0" err="1" smtClean="0"/>
              <a:t>बदलते</a:t>
            </a:r>
            <a:r>
              <a:rPr lang="en-US" sz="2000" dirty="0" smtClean="0"/>
              <a:t> </a:t>
            </a:r>
            <a:r>
              <a:rPr lang="en-US" sz="2000" dirty="0" err="1" smtClean="0"/>
              <a:t>प्रमाण</a:t>
            </a:r>
            <a:r>
              <a:rPr lang="en-US" sz="2000" dirty="0" smtClean="0"/>
              <a:t> व </a:t>
            </a:r>
            <a:r>
              <a:rPr lang="en-US" sz="2000" dirty="0" err="1" smtClean="0"/>
              <a:t>मर्यादा</a:t>
            </a:r>
            <a:endParaRPr lang="en-US" sz="2000" dirty="0" smtClean="0"/>
          </a:p>
          <a:p>
            <a:pPr marL="880110" lvl="1" indent="-514350">
              <a:buFont typeface="+mj-lt"/>
              <a:buAutoNum type="alphaUcPeriod"/>
            </a:pPr>
            <a:r>
              <a:rPr lang="en-US" sz="1800" dirty="0" err="1" smtClean="0"/>
              <a:t>व्यापारी</a:t>
            </a:r>
            <a:r>
              <a:rPr lang="en-US" sz="1800" dirty="0" smtClean="0"/>
              <a:t> </a:t>
            </a:r>
            <a:r>
              <a:rPr lang="en-US" sz="1800" dirty="0" err="1" smtClean="0"/>
              <a:t>बँकांजवळील</a:t>
            </a:r>
            <a:r>
              <a:rPr lang="en-US" sz="1800" dirty="0" smtClean="0"/>
              <a:t> </a:t>
            </a:r>
            <a:r>
              <a:rPr lang="en-US" sz="1800" dirty="0" err="1" smtClean="0"/>
              <a:t>रोख</a:t>
            </a:r>
            <a:r>
              <a:rPr lang="en-US" sz="1800" dirty="0" smtClean="0"/>
              <a:t> </a:t>
            </a:r>
            <a:r>
              <a:rPr lang="en-US" sz="1800" dirty="0" err="1" smtClean="0"/>
              <a:t>रक्कम</a:t>
            </a:r>
            <a:endParaRPr lang="en-US" sz="1800" dirty="0" smtClean="0"/>
          </a:p>
          <a:p>
            <a:pPr marL="880110" lvl="1" indent="-514350">
              <a:buFont typeface="+mj-lt"/>
              <a:buAutoNum type="alphaUcPeriod"/>
            </a:pPr>
            <a:r>
              <a:rPr lang="en-US" sz="1800" dirty="0" err="1" smtClean="0"/>
              <a:t>कर्जांची</a:t>
            </a:r>
            <a:r>
              <a:rPr lang="en-US" sz="1800" dirty="0" smtClean="0"/>
              <a:t> </a:t>
            </a:r>
            <a:r>
              <a:rPr lang="en-US" sz="1800" dirty="0" err="1" smtClean="0"/>
              <a:t>मागणी</a:t>
            </a:r>
            <a:endParaRPr lang="en-US" sz="1800" dirty="0" smtClean="0"/>
          </a:p>
          <a:p>
            <a:pPr marL="880110" lvl="1" indent="-514350">
              <a:buFont typeface="+mj-lt"/>
              <a:buAutoNum type="alphaUcPeriod"/>
            </a:pPr>
            <a:r>
              <a:rPr lang="en-US" sz="1800" dirty="0" err="1" smtClean="0"/>
              <a:t>व्यापारी</a:t>
            </a:r>
            <a:r>
              <a:rPr lang="en-US" sz="1800" dirty="0" smtClean="0"/>
              <a:t> </a:t>
            </a:r>
            <a:r>
              <a:rPr lang="en-US" sz="1800" dirty="0" err="1" smtClean="0"/>
              <a:t>बँकाजवळील</a:t>
            </a:r>
            <a:r>
              <a:rPr lang="en-US" sz="1800" dirty="0" smtClean="0"/>
              <a:t> </a:t>
            </a:r>
            <a:r>
              <a:rPr lang="en-US" sz="1800" dirty="0" err="1" smtClean="0"/>
              <a:t>परकीय</a:t>
            </a:r>
            <a:r>
              <a:rPr lang="en-US" sz="1800" dirty="0" smtClean="0"/>
              <a:t> </a:t>
            </a:r>
            <a:r>
              <a:rPr lang="en-US" sz="1800" dirty="0" err="1" smtClean="0"/>
              <a:t>चलन</a:t>
            </a:r>
            <a:endParaRPr lang="en-US" sz="1800" dirty="0" smtClean="0"/>
          </a:p>
          <a:p>
            <a:pPr marL="880110" lvl="1" indent="-514350">
              <a:buFont typeface="+mj-lt"/>
              <a:buAutoNum type="alphaUcPeriod"/>
            </a:pPr>
            <a:r>
              <a:rPr lang="en-US" sz="1800" dirty="0" err="1" smtClean="0"/>
              <a:t>रोख</a:t>
            </a:r>
            <a:r>
              <a:rPr lang="en-US" sz="1800" dirty="0" smtClean="0"/>
              <a:t> </a:t>
            </a:r>
            <a:r>
              <a:rPr lang="en-US" sz="1800" dirty="0" err="1" smtClean="0"/>
              <a:t>निधीच्या</a:t>
            </a:r>
            <a:r>
              <a:rPr lang="en-US" sz="1800" dirty="0" smtClean="0"/>
              <a:t> </a:t>
            </a:r>
            <a:r>
              <a:rPr lang="en-US" sz="1800" dirty="0" err="1" smtClean="0"/>
              <a:t>प्रमाणातील</a:t>
            </a:r>
            <a:r>
              <a:rPr lang="en-US" sz="1800" dirty="0" smtClean="0"/>
              <a:t> </a:t>
            </a:r>
            <a:r>
              <a:rPr lang="en-US" sz="1800" dirty="0" err="1" smtClean="0"/>
              <a:t>अत्यल्प</a:t>
            </a:r>
            <a:r>
              <a:rPr lang="en-US" sz="1800" dirty="0" smtClean="0"/>
              <a:t> </a:t>
            </a:r>
            <a:r>
              <a:rPr lang="en-US" sz="1800" dirty="0" err="1" smtClean="0"/>
              <a:t>बदल</a:t>
            </a:r>
            <a:endParaRPr lang="en-US" sz="1800" dirty="0" smtClean="0"/>
          </a:p>
          <a:p>
            <a:pPr marL="624078" indent="-514350"/>
            <a:r>
              <a:rPr lang="en-US" sz="2000" dirty="0" err="1" smtClean="0"/>
              <a:t>पतनियंत्रणाची</a:t>
            </a:r>
            <a:r>
              <a:rPr lang="en-US" sz="2000" dirty="0" smtClean="0"/>
              <a:t> </a:t>
            </a:r>
            <a:r>
              <a:rPr lang="en-US" sz="2000" dirty="0" err="1" smtClean="0"/>
              <a:t>गुणात्मक</a:t>
            </a:r>
            <a:r>
              <a:rPr lang="en-US" sz="2000" dirty="0" smtClean="0"/>
              <a:t> </a:t>
            </a:r>
            <a:r>
              <a:rPr lang="en-US" sz="2000" dirty="0" err="1" smtClean="0"/>
              <a:t>साधने</a:t>
            </a:r>
            <a:endParaRPr lang="en-US" sz="2000" dirty="0" smtClean="0"/>
          </a:p>
          <a:p>
            <a:pPr marL="880110" lvl="1" indent="-514350">
              <a:buFont typeface="+mj-lt"/>
              <a:buAutoNum type="alphaUcPeriod"/>
            </a:pPr>
            <a:r>
              <a:rPr lang="en-US" sz="1800" dirty="0" err="1" smtClean="0"/>
              <a:t>कर्ज</a:t>
            </a:r>
            <a:r>
              <a:rPr lang="en-US" sz="1800" dirty="0" smtClean="0"/>
              <a:t> व </a:t>
            </a:r>
            <a:r>
              <a:rPr lang="en-US" sz="1800" dirty="0" err="1" smtClean="0"/>
              <a:t>तारण</a:t>
            </a:r>
            <a:r>
              <a:rPr lang="en-US" sz="1800" dirty="0" smtClean="0"/>
              <a:t> </a:t>
            </a:r>
            <a:r>
              <a:rPr lang="en-US" sz="1800" dirty="0" err="1" smtClean="0"/>
              <a:t>यातील</a:t>
            </a:r>
            <a:r>
              <a:rPr lang="en-US" sz="1800" dirty="0" smtClean="0"/>
              <a:t> </a:t>
            </a:r>
            <a:r>
              <a:rPr lang="en-US" sz="1800" dirty="0" err="1" smtClean="0"/>
              <a:t>गाळा</a:t>
            </a:r>
            <a:r>
              <a:rPr lang="en-US" sz="1800" dirty="0" smtClean="0"/>
              <a:t> </a:t>
            </a:r>
            <a:r>
              <a:rPr lang="en-US" sz="1800" dirty="0" err="1" smtClean="0"/>
              <a:t>ठरविणे</a:t>
            </a:r>
            <a:endParaRPr lang="en-US" sz="1800" dirty="0" smtClean="0"/>
          </a:p>
          <a:p>
            <a:pPr marL="880110" lvl="1" indent="-514350">
              <a:buFont typeface="+mj-lt"/>
              <a:buAutoNum type="alphaUcPeriod"/>
            </a:pPr>
            <a:r>
              <a:rPr lang="en-US" sz="1800" dirty="0" err="1" smtClean="0"/>
              <a:t>कर्जाचे</a:t>
            </a:r>
            <a:r>
              <a:rPr lang="en-US" sz="1800" dirty="0" smtClean="0"/>
              <a:t> </a:t>
            </a:r>
            <a:r>
              <a:rPr lang="en-US" sz="1800" dirty="0" err="1" smtClean="0"/>
              <a:t>वाटप</a:t>
            </a:r>
            <a:endParaRPr lang="en-US" sz="1800" dirty="0" smtClean="0"/>
          </a:p>
          <a:p>
            <a:pPr marL="880110" lvl="1" indent="-514350">
              <a:buFont typeface="+mj-lt"/>
              <a:buAutoNum type="alphaUcPeriod"/>
            </a:pPr>
            <a:r>
              <a:rPr lang="en-US" sz="1800" dirty="0" err="1" smtClean="0"/>
              <a:t>उपभ्ससेक्त्याच्या</a:t>
            </a:r>
            <a:r>
              <a:rPr lang="en-US" sz="1800" dirty="0" smtClean="0"/>
              <a:t>  </a:t>
            </a:r>
            <a:r>
              <a:rPr lang="en-US" sz="1800" dirty="0" err="1" smtClean="0"/>
              <a:t>कर्जाचे</a:t>
            </a:r>
            <a:r>
              <a:rPr lang="en-US" sz="1800" dirty="0" smtClean="0"/>
              <a:t> </a:t>
            </a:r>
            <a:r>
              <a:rPr lang="en-US" sz="1800" dirty="0" err="1" smtClean="0"/>
              <a:t>नियंत्रण</a:t>
            </a:r>
            <a:endParaRPr lang="en-US" sz="1800" dirty="0" smtClean="0"/>
          </a:p>
          <a:p>
            <a:pPr marL="880110" lvl="1" indent="-514350">
              <a:buFont typeface="+mj-lt"/>
              <a:buAutoNum type="alphaUcPeriod"/>
            </a:pPr>
            <a:r>
              <a:rPr lang="en-US" sz="1800" dirty="0" err="1" smtClean="0"/>
              <a:t>विशिष्ट</a:t>
            </a:r>
            <a:r>
              <a:rPr lang="en-US" sz="1800" dirty="0" smtClean="0"/>
              <a:t> </a:t>
            </a:r>
            <a:r>
              <a:rPr lang="en-US" sz="1800" dirty="0" err="1" smtClean="0"/>
              <a:t>कामासाठी</a:t>
            </a:r>
            <a:r>
              <a:rPr lang="en-US" sz="1800" dirty="0" smtClean="0"/>
              <a:t> </a:t>
            </a:r>
            <a:r>
              <a:rPr lang="en-US" sz="1800" dirty="0" err="1" smtClean="0"/>
              <a:t>कर्ज</a:t>
            </a:r>
            <a:endParaRPr lang="en-US" sz="1800" dirty="0" smtClean="0"/>
          </a:p>
          <a:p>
            <a:pPr marL="880110" lvl="1" indent="-514350">
              <a:buFont typeface="+mj-lt"/>
              <a:buAutoNum type="alphaUcPeriod"/>
            </a:pPr>
            <a:r>
              <a:rPr lang="en-US" sz="1800" dirty="0" err="1" smtClean="0"/>
              <a:t>सूचनात्मक</a:t>
            </a:r>
            <a:r>
              <a:rPr lang="en-US" sz="1800" dirty="0" smtClean="0"/>
              <a:t> </a:t>
            </a:r>
            <a:r>
              <a:rPr lang="en-US" sz="1800" dirty="0" err="1" smtClean="0"/>
              <a:t>नयंत्रण</a:t>
            </a:r>
            <a:endParaRPr lang="en-US" sz="1800" dirty="0" smtClean="0"/>
          </a:p>
          <a:p>
            <a:pPr marL="880110" lvl="1" indent="-514350">
              <a:buFont typeface="+mj-lt"/>
              <a:buAutoNum type="alphaUcPeriod"/>
            </a:pPr>
            <a:r>
              <a:rPr lang="en-US" sz="1800" dirty="0" err="1" smtClean="0"/>
              <a:t>नैतिक</a:t>
            </a:r>
            <a:r>
              <a:rPr lang="en-US" sz="1800" dirty="0" smtClean="0"/>
              <a:t> </a:t>
            </a:r>
            <a:r>
              <a:rPr lang="en-US" sz="1800" dirty="0" err="1" smtClean="0"/>
              <a:t>समजावणी</a:t>
            </a:r>
            <a:endParaRPr lang="en-US" sz="1800" dirty="0" smtClean="0"/>
          </a:p>
          <a:p>
            <a:pPr marL="880110" lvl="1" indent="-514350">
              <a:buFont typeface="+mj-lt"/>
              <a:buAutoNum type="alphaUcPeriod"/>
            </a:pPr>
            <a:r>
              <a:rPr lang="en-US" sz="1800" dirty="0" err="1" smtClean="0"/>
              <a:t>प्रसिध्दी</a:t>
            </a:r>
            <a:endParaRPr lang="en-US" sz="1800" dirty="0" smtClean="0"/>
          </a:p>
          <a:p>
            <a:pPr marL="880110" lvl="1" indent="-514350">
              <a:buFont typeface="+mj-lt"/>
              <a:buAutoNum type="alphaUcPeriod"/>
            </a:pPr>
            <a:r>
              <a:rPr lang="en-US" sz="1800" dirty="0" err="1" smtClean="0"/>
              <a:t>प्रत्यक्ष</a:t>
            </a:r>
            <a:r>
              <a:rPr lang="en-US" sz="1800" dirty="0" smtClean="0"/>
              <a:t> </a:t>
            </a:r>
            <a:r>
              <a:rPr lang="en-US" sz="1800" dirty="0" err="1" smtClean="0"/>
              <a:t>कार्यवाही</a:t>
            </a:r>
            <a:endParaRPr lang="en-US" sz="1800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/>
          <a:lstStyle/>
          <a:p>
            <a:r>
              <a:rPr lang="en-US" dirty="0" err="1" smtClean="0"/>
              <a:t>पतनियंत्रणाची</a:t>
            </a:r>
            <a:r>
              <a:rPr lang="en-US" dirty="0" smtClean="0"/>
              <a:t> </a:t>
            </a:r>
            <a:r>
              <a:rPr lang="en-US" dirty="0" err="1" smtClean="0"/>
              <a:t>साधने</a:t>
            </a:r>
            <a:endParaRPr lang="en-US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व्यापारचक्राच्या</a:t>
            </a:r>
            <a:r>
              <a:rPr lang="en-US" dirty="0" smtClean="0"/>
              <a:t> </a:t>
            </a:r>
            <a:r>
              <a:rPr lang="en-US" dirty="0" err="1" smtClean="0"/>
              <a:t>व्याख्या</a:t>
            </a:r>
            <a:endParaRPr lang="en-US" dirty="0" smtClean="0"/>
          </a:p>
          <a:p>
            <a:r>
              <a:rPr lang="en-US" dirty="0" err="1" smtClean="0"/>
              <a:t>व्यापारचक्राच्या</a:t>
            </a:r>
            <a:r>
              <a:rPr lang="en-US" dirty="0" smtClean="0"/>
              <a:t> </a:t>
            </a:r>
            <a:r>
              <a:rPr lang="en-US" dirty="0" err="1" smtClean="0"/>
              <a:t>अडचणी</a:t>
            </a:r>
            <a:endParaRPr lang="en-US" dirty="0" smtClean="0"/>
          </a:p>
          <a:p>
            <a:pPr marL="850392" lvl="1" indent="-457200">
              <a:buFont typeface="+mj-lt"/>
              <a:buAutoNum type="arabicPeriod"/>
            </a:pPr>
            <a:r>
              <a:rPr lang="en-US" dirty="0" err="1" smtClean="0"/>
              <a:t>तेजी</a:t>
            </a:r>
            <a:endParaRPr lang="en-US" dirty="0" smtClean="0"/>
          </a:p>
          <a:p>
            <a:pPr marL="850392" lvl="1" indent="-457200">
              <a:buFont typeface="+mj-lt"/>
              <a:buAutoNum type="arabicPeriod"/>
            </a:pPr>
            <a:r>
              <a:rPr lang="en-US" dirty="0" err="1" smtClean="0"/>
              <a:t>घसरण</a:t>
            </a:r>
            <a:endParaRPr lang="en-US" dirty="0" smtClean="0"/>
          </a:p>
          <a:p>
            <a:pPr marL="850392" lvl="1" indent="-457200">
              <a:buFont typeface="+mj-lt"/>
              <a:buAutoNum type="arabicPeriod"/>
            </a:pPr>
            <a:r>
              <a:rPr lang="en-US" dirty="0" err="1" smtClean="0"/>
              <a:t>मंदी</a:t>
            </a:r>
            <a:endParaRPr lang="en-US" dirty="0" smtClean="0"/>
          </a:p>
          <a:p>
            <a:pPr marL="850392" lvl="1" indent="-457200">
              <a:buFont typeface="+mj-lt"/>
              <a:buAutoNum type="arabicPeriod"/>
            </a:pPr>
            <a:r>
              <a:rPr lang="en-US" dirty="0" err="1" smtClean="0"/>
              <a:t>पुररुज्जीवन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प्रकरण</a:t>
            </a:r>
            <a:r>
              <a:rPr lang="en-US" dirty="0" smtClean="0"/>
              <a:t> </a:t>
            </a:r>
            <a:r>
              <a:rPr lang="en-US" dirty="0" err="1" smtClean="0"/>
              <a:t>चौथे</a:t>
            </a:r>
            <a:r>
              <a:rPr lang="en-US" dirty="0" smtClean="0"/>
              <a:t>: </a:t>
            </a:r>
            <a:r>
              <a:rPr lang="en-US" dirty="0" err="1" smtClean="0"/>
              <a:t>व्यापारचक्र</a:t>
            </a:r>
            <a:endParaRPr lang="en-US" dirty="0"/>
          </a:p>
        </p:txBody>
      </p:sp>
      <p:pic>
        <p:nvPicPr>
          <p:cNvPr id="4" name="Picture 3" descr="BUSINESS CYCL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92890" y="2743200"/>
            <a:ext cx="5541509" cy="338229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376672"/>
          </a:xfrm>
        </p:spPr>
        <p:txBody>
          <a:bodyPr numCol="2">
            <a:noAutofit/>
          </a:bodyPr>
          <a:lstStyle/>
          <a:p>
            <a:pPr marL="624078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1800" dirty="0" err="1" smtClean="0"/>
              <a:t>व्यापारचक्राच्या</a:t>
            </a:r>
            <a:r>
              <a:rPr lang="en-US" sz="1800" dirty="0" smtClean="0"/>
              <a:t> </a:t>
            </a:r>
            <a:r>
              <a:rPr lang="en-US" sz="1800" dirty="0" err="1" smtClean="0"/>
              <a:t>अवस्थांचा</a:t>
            </a:r>
            <a:r>
              <a:rPr lang="en-US" sz="1800" dirty="0" smtClean="0"/>
              <a:t> </a:t>
            </a:r>
            <a:r>
              <a:rPr lang="en-US" sz="1800" dirty="0" err="1" smtClean="0"/>
              <a:t>ठराविक</a:t>
            </a:r>
            <a:r>
              <a:rPr lang="en-US" sz="1800" dirty="0" smtClean="0"/>
              <a:t> </a:t>
            </a:r>
            <a:r>
              <a:rPr lang="en-US" sz="1800" dirty="0" err="1" smtClean="0"/>
              <a:t>क्रम</a:t>
            </a:r>
            <a:endParaRPr lang="en-US" sz="1800" dirty="0" smtClean="0"/>
          </a:p>
          <a:p>
            <a:pPr marL="624078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1800" dirty="0" err="1" smtClean="0"/>
              <a:t>व्यापारचक्रातील</a:t>
            </a:r>
            <a:r>
              <a:rPr lang="en-US" sz="1800" dirty="0" smtClean="0"/>
              <a:t> </a:t>
            </a:r>
            <a:r>
              <a:rPr lang="en-US" sz="1800" dirty="0" err="1" smtClean="0"/>
              <a:t>बदलाचे</a:t>
            </a:r>
            <a:r>
              <a:rPr lang="en-US" sz="1800" dirty="0" smtClean="0"/>
              <a:t> </a:t>
            </a:r>
            <a:r>
              <a:rPr lang="en-US" sz="1800" dirty="0" err="1" smtClean="0"/>
              <a:t>स्वरुप</a:t>
            </a:r>
            <a:r>
              <a:rPr lang="en-US" sz="1800" dirty="0" smtClean="0"/>
              <a:t> </a:t>
            </a:r>
            <a:r>
              <a:rPr lang="en-US" sz="1800" dirty="0" err="1" smtClean="0"/>
              <a:t>लाटेसारखे</a:t>
            </a:r>
            <a:r>
              <a:rPr lang="en-US" sz="1800" dirty="0" smtClean="0"/>
              <a:t> </a:t>
            </a:r>
            <a:r>
              <a:rPr lang="en-US" sz="1800" dirty="0" err="1" smtClean="0"/>
              <a:t>असते</a:t>
            </a:r>
            <a:endParaRPr lang="en-US" sz="1800" dirty="0" smtClean="0"/>
          </a:p>
          <a:p>
            <a:pPr marL="624078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1800" dirty="0" err="1" smtClean="0"/>
              <a:t>व्यापारचक्राची</a:t>
            </a:r>
            <a:r>
              <a:rPr lang="en-US" sz="1800" dirty="0" smtClean="0"/>
              <a:t> </a:t>
            </a:r>
            <a:r>
              <a:rPr lang="en-US" sz="1800" dirty="0" err="1" smtClean="0"/>
              <a:t>कालमर्यादा</a:t>
            </a:r>
            <a:r>
              <a:rPr lang="en-US" sz="1800" dirty="0" smtClean="0"/>
              <a:t> </a:t>
            </a:r>
            <a:r>
              <a:rPr lang="en-US" sz="1800" dirty="0" err="1" smtClean="0"/>
              <a:t>निश्चित</a:t>
            </a:r>
            <a:r>
              <a:rPr lang="en-US" sz="1800" dirty="0" smtClean="0"/>
              <a:t> </a:t>
            </a:r>
            <a:r>
              <a:rPr lang="en-US" sz="1800" dirty="0" err="1" smtClean="0"/>
              <a:t>नसते</a:t>
            </a:r>
            <a:endParaRPr lang="en-US" sz="1800" dirty="0" smtClean="0"/>
          </a:p>
          <a:p>
            <a:pPr marL="624078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1800" dirty="0" err="1" smtClean="0"/>
              <a:t>चक्रिय</a:t>
            </a:r>
            <a:r>
              <a:rPr lang="en-US" sz="1800" dirty="0" smtClean="0"/>
              <a:t> </a:t>
            </a:r>
            <a:r>
              <a:rPr lang="en-US" sz="1800" dirty="0" err="1" smtClean="0"/>
              <a:t>बदल</a:t>
            </a:r>
            <a:r>
              <a:rPr lang="en-US" sz="1800" dirty="0" smtClean="0"/>
              <a:t> </a:t>
            </a:r>
            <a:r>
              <a:rPr lang="en-US" sz="1800" dirty="0" err="1" smtClean="0"/>
              <a:t>एका</a:t>
            </a:r>
            <a:r>
              <a:rPr lang="en-US" sz="1800" dirty="0" smtClean="0"/>
              <a:t> </a:t>
            </a:r>
            <a:r>
              <a:rPr lang="en-US" sz="1800" dirty="0" err="1" smtClean="0"/>
              <a:t>विशिष्ट</a:t>
            </a:r>
            <a:r>
              <a:rPr lang="en-US" sz="1800" dirty="0" smtClean="0"/>
              <a:t> </a:t>
            </a:r>
            <a:r>
              <a:rPr lang="en-US" sz="1800" dirty="0" err="1" smtClean="0"/>
              <a:t>क्षेत्रापुरतेच</a:t>
            </a:r>
            <a:r>
              <a:rPr lang="en-US" sz="1800" dirty="0" smtClean="0"/>
              <a:t> </a:t>
            </a:r>
            <a:r>
              <a:rPr lang="en-US" sz="1800" dirty="0" err="1" smtClean="0"/>
              <a:t>मर्यादित</a:t>
            </a:r>
            <a:r>
              <a:rPr lang="en-US" sz="1800" dirty="0" smtClean="0"/>
              <a:t> </a:t>
            </a:r>
            <a:r>
              <a:rPr lang="en-US" sz="1800" dirty="0" err="1" smtClean="0"/>
              <a:t>राहत</a:t>
            </a:r>
            <a:r>
              <a:rPr lang="en-US" sz="1800" dirty="0" smtClean="0"/>
              <a:t> </a:t>
            </a:r>
            <a:r>
              <a:rPr lang="en-US" sz="1800" dirty="0" err="1" smtClean="0"/>
              <a:t>नाहीत</a:t>
            </a:r>
            <a:endParaRPr lang="en-US" sz="1800" dirty="0" smtClean="0"/>
          </a:p>
          <a:p>
            <a:pPr marL="624078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1800" dirty="0" err="1" smtClean="0"/>
              <a:t>व्यापारचक्रे</a:t>
            </a:r>
            <a:r>
              <a:rPr lang="en-US" sz="1800" dirty="0" smtClean="0"/>
              <a:t> </a:t>
            </a:r>
            <a:r>
              <a:rPr lang="en-US" sz="1800" dirty="0" err="1" smtClean="0"/>
              <a:t>पुन्हा</a:t>
            </a:r>
            <a:r>
              <a:rPr lang="en-US" sz="1800" dirty="0" smtClean="0"/>
              <a:t> </a:t>
            </a:r>
            <a:r>
              <a:rPr lang="en-US" sz="1800" dirty="0" err="1" smtClean="0"/>
              <a:t>पुन्हा</a:t>
            </a:r>
            <a:r>
              <a:rPr lang="en-US" sz="1800" dirty="0" smtClean="0"/>
              <a:t> </a:t>
            </a:r>
            <a:r>
              <a:rPr lang="en-US" sz="1800" dirty="0" err="1" smtClean="0"/>
              <a:t>निर्माण</a:t>
            </a:r>
            <a:r>
              <a:rPr lang="en-US" sz="1800" dirty="0" smtClean="0"/>
              <a:t> </a:t>
            </a:r>
            <a:r>
              <a:rPr lang="en-US" sz="1800" dirty="0" err="1" smtClean="0"/>
              <a:t>होतात</a:t>
            </a:r>
            <a:endParaRPr lang="en-US" sz="1800" dirty="0" smtClean="0"/>
          </a:p>
          <a:p>
            <a:pPr marL="624078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1800" dirty="0" err="1" smtClean="0"/>
              <a:t>साम्यवादी</a:t>
            </a:r>
            <a:r>
              <a:rPr lang="en-US" sz="1800" dirty="0" smtClean="0"/>
              <a:t> </a:t>
            </a:r>
            <a:r>
              <a:rPr lang="en-US" sz="1800" dirty="0" err="1" smtClean="0"/>
              <a:t>अर्थव्यवस्थेत</a:t>
            </a:r>
            <a:r>
              <a:rPr lang="en-US" sz="1800" dirty="0" smtClean="0"/>
              <a:t> </a:t>
            </a:r>
            <a:r>
              <a:rPr lang="en-US" sz="1800" dirty="0" err="1" smtClean="0"/>
              <a:t>व्यापारचक्राची</a:t>
            </a:r>
            <a:r>
              <a:rPr lang="en-US" sz="1800" dirty="0" smtClean="0"/>
              <a:t> </a:t>
            </a:r>
            <a:r>
              <a:rPr lang="en-US" sz="1800" dirty="0" err="1" smtClean="0"/>
              <a:t>निर्मिती</a:t>
            </a:r>
            <a:r>
              <a:rPr lang="en-US" sz="1800" dirty="0" smtClean="0"/>
              <a:t> </a:t>
            </a:r>
            <a:r>
              <a:rPr lang="en-US" sz="1800" dirty="0" err="1" smtClean="0"/>
              <a:t>नाही</a:t>
            </a:r>
            <a:endParaRPr lang="en-US" sz="1800" dirty="0" smtClean="0"/>
          </a:p>
          <a:p>
            <a:pPr marL="624078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1800" dirty="0" err="1" smtClean="0"/>
              <a:t>व्यापारचक्राचे</a:t>
            </a:r>
            <a:r>
              <a:rPr lang="en-US" sz="1800" dirty="0" smtClean="0"/>
              <a:t> </a:t>
            </a:r>
            <a:r>
              <a:rPr lang="en-US" sz="1800" dirty="0" err="1" smtClean="0"/>
              <a:t>स्वरुप</a:t>
            </a:r>
            <a:r>
              <a:rPr lang="en-US" sz="1800" dirty="0" smtClean="0"/>
              <a:t> </a:t>
            </a:r>
            <a:r>
              <a:rPr lang="en-US" sz="1800" dirty="0" err="1" smtClean="0"/>
              <a:t>आंतरराष्ट्रिय</a:t>
            </a:r>
            <a:r>
              <a:rPr lang="en-US" sz="1800" dirty="0" smtClean="0"/>
              <a:t> </a:t>
            </a:r>
            <a:r>
              <a:rPr lang="en-US" sz="1800" dirty="0" err="1" smtClean="0"/>
              <a:t>असते</a:t>
            </a:r>
            <a:endParaRPr lang="en-US" sz="1800" dirty="0" smtClean="0"/>
          </a:p>
          <a:p>
            <a:pPr marL="624078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1800" dirty="0" err="1" smtClean="0"/>
              <a:t>मंदीची</a:t>
            </a:r>
            <a:r>
              <a:rPr lang="en-US" sz="1800" dirty="0" smtClean="0"/>
              <a:t> </a:t>
            </a:r>
            <a:r>
              <a:rPr lang="en-US" sz="1800" dirty="0" err="1" smtClean="0"/>
              <a:t>अवस्था</a:t>
            </a:r>
            <a:r>
              <a:rPr lang="en-US" sz="1800" dirty="0" smtClean="0"/>
              <a:t> </a:t>
            </a:r>
            <a:r>
              <a:rPr lang="en-US" sz="1800" dirty="0" err="1" smtClean="0"/>
              <a:t>दीर्घकाळ</a:t>
            </a:r>
            <a:r>
              <a:rPr lang="en-US" sz="1800" dirty="0" smtClean="0"/>
              <a:t> </a:t>
            </a:r>
            <a:r>
              <a:rPr lang="en-US" sz="1800" dirty="0" err="1" smtClean="0"/>
              <a:t>टिकणारी</a:t>
            </a:r>
            <a:r>
              <a:rPr lang="en-US" sz="1800" dirty="0" smtClean="0"/>
              <a:t> </a:t>
            </a:r>
            <a:r>
              <a:rPr lang="en-US" sz="1800" dirty="0" err="1" smtClean="0"/>
              <a:t>असते</a:t>
            </a:r>
            <a:endParaRPr lang="en-US" sz="1800" dirty="0" smtClean="0"/>
          </a:p>
          <a:p>
            <a:pPr marL="624078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1800" dirty="0" err="1" smtClean="0"/>
              <a:t>किंमत</a:t>
            </a:r>
            <a:r>
              <a:rPr lang="en-US" sz="1800" dirty="0" smtClean="0"/>
              <a:t> </a:t>
            </a:r>
            <a:r>
              <a:rPr lang="en-US" sz="1800" dirty="0" err="1" smtClean="0"/>
              <a:t>पातळी</a:t>
            </a:r>
            <a:r>
              <a:rPr lang="en-US" sz="1800" dirty="0" smtClean="0"/>
              <a:t> </a:t>
            </a:r>
            <a:r>
              <a:rPr lang="en-US" sz="1800" dirty="0" err="1" smtClean="0"/>
              <a:t>आणि</a:t>
            </a:r>
            <a:r>
              <a:rPr lang="en-US" sz="1800" dirty="0" smtClean="0"/>
              <a:t> </a:t>
            </a:r>
            <a:r>
              <a:rPr lang="en-US" sz="1800" dirty="0" err="1" smtClean="0"/>
              <a:t>उत्पादन</a:t>
            </a:r>
            <a:r>
              <a:rPr lang="en-US" sz="1800" dirty="0" smtClean="0"/>
              <a:t> </a:t>
            </a:r>
            <a:r>
              <a:rPr lang="en-US" sz="1800" dirty="0" err="1" smtClean="0"/>
              <a:t>यामध्ये</a:t>
            </a:r>
            <a:r>
              <a:rPr lang="en-US" sz="1800" dirty="0" smtClean="0"/>
              <a:t> </a:t>
            </a:r>
            <a:r>
              <a:rPr lang="en-US" sz="1800" dirty="0" err="1" smtClean="0"/>
              <a:t>एकाच</a:t>
            </a:r>
            <a:r>
              <a:rPr lang="en-US" sz="1800" dirty="0" smtClean="0"/>
              <a:t> </a:t>
            </a:r>
            <a:r>
              <a:rPr lang="en-US" sz="1800" dirty="0" err="1" smtClean="0"/>
              <a:t>दिशेने</a:t>
            </a:r>
            <a:r>
              <a:rPr lang="en-US" sz="1800" dirty="0" smtClean="0"/>
              <a:t> </a:t>
            </a:r>
            <a:r>
              <a:rPr lang="en-US" sz="1800" dirty="0" err="1" smtClean="0"/>
              <a:t>बदल</a:t>
            </a:r>
            <a:r>
              <a:rPr lang="en-US" sz="1800" dirty="0" smtClean="0"/>
              <a:t> </a:t>
            </a:r>
            <a:r>
              <a:rPr lang="en-US" sz="1800" dirty="0" err="1" smtClean="0"/>
              <a:t>होतात</a:t>
            </a:r>
            <a:endParaRPr lang="en-US" sz="1800" dirty="0" smtClean="0"/>
          </a:p>
          <a:p>
            <a:pPr marL="624078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1800" dirty="0" err="1" smtClean="0"/>
              <a:t>बदलाच्या</a:t>
            </a:r>
            <a:r>
              <a:rPr lang="en-US" sz="1800" dirty="0" smtClean="0"/>
              <a:t> </a:t>
            </a:r>
            <a:r>
              <a:rPr lang="en-US" sz="1800" dirty="0" err="1" smtClean="0"/>
              <a:t>गतीमध्ये</a:t>
            </a:r>
            <a:r>
              <a:rPr lang="en-US" sz="1800" dirty="0" smtClean="0"/>
              <a:t> </a:t>
            </a:r>
            <a:r>
              <a:rPr lang="en-US" sz="1800" dirty="0" err="1" smtClean="0"/>
              <a:t>भिन्नता</a:t>
            </a:r>
            <a:endParaRPr lang="en-US" sz="1800" dirty="0" smtClean="0"/>
          </a:p>
          <a:p>
            <a:pPr marL="624078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1800" dirty="0" err="1" smtClean="0"/>
              <a:t>व्यापारचक्राच्या</a:t>
            </a:r>
            <a:r>
              <a:rPr lang="en-US" sz="1800" dirty="0" smtClean="0"/>
              <a:t> </a:t>
            </a:r>
            <a:r>
              <a:rPr lang="en-US" sz="1800" dirty="0" err="1" smtClean="0"/>
              <a:t>शेतमालाच्या</a:t>
            </a:r>
            <a:r>
              <a:rPr lang="en-US" sz="1800" dirty="0" smtClean="0"/>
              <a:t> </a:t>
            </a:r>
            <a:r>
              <a:rPr lang="en-US" sz="1800" dirty="0" err="1" smtClean="0"/>
              <a:t>किंमतीवर</a:t>
            </a:r>
            <a:r>
              <a:rPr lang="en-US" sz="1800" dirty="0" smtClean="0"/>
              <a:t> </a:t>
            </a:r>
            <a:r>
              <a:rPr lang="en-US" sz="1800" dirty="0" err="1" smtClean="0"/>
              <a:t>परिणाम</a:t>
            </a:r>
            <a:r>
              <a:rPr lang="en-US" sz="1800" dirty="0" smtClean="0"/>
              <a:t> </a:t>
            </a:r>
            <a:r>
              <a:rPr lang="en-US" sz="1800" dirty="0" err="1" smtClean="0"/>
              <a:t>अधिक</a:t>
            </a:r>
            <a:r>
              <a:rPr lang="en-US" sz="1800" dirty="0" smtClean="0"/>
              <a:t> </a:t>
            </a:r>
            <a:r>
              <a:rPr lang="en-US" sz="1800" dirty="0" err="1" smtClean="0"/>
              <a:t>असतो</a:t>
            </a:r>
            <a:endParaRPr lang="en-US" sz="1800" dirty="0" smtClean="0"/>
          </a:p>
          <a:p>
            <a:pPr marL="624078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1800" dirty="0" err="1" smtClean="0"/>
              <a:t>भांडवली</a:t>
            </a:r>
            <a:r>
              <a:rPr lang="en-US" sz="1800" dirty="0" smtClean="0"/>
              <a:t> </a:t>
            </a:r>
            <a:r>
              <a:rPr lang="en-US" sz="1800" dirty="0" err="1" smtClean="0"/>
              <a:t>उद्योगावर</a:t>
            </a:r>
            <a:r>
              <a:rPr lang="en-US" sz="1800" dirty="0" smtClean="0"/>
              <a:t> </a:t>
            </a:r>
            <a:r>
              <a:rPr lang="en-US" sz="1800" dirty="0" err="1" smtClean="0"/>
              <a:t>तीव्र</a:t>
            </a:r>
            <a:r>
              <a:rPr lang="en-US" sz="1800" dirty="0" smtClean="0"/>
              <a:t> </a:t>
            </a:r>
            <a:r>
              <a:rPr lang="en-US" sz="1800" dirty="0" err="1" smtClean="0"/>
              <a:t>परिणाम</a:t>
            </a:r>
            <a:r>
              <a:rPr lang="en-US" sz="1800" dirty="0" smtClean="0"/>
              <a:t> </a:t>
            </a:r>
            <a:r>
              <a:rPr lang="en-US" sz="1800" dirty="0" err="1" smtClean="0"/>
              <a:t>होतो</a:t>
            </a:r>
            <a:endParaRPr lang="en-US" sz="1800" dirty="0" smtClean="0"/>
          </a:p>
          <a:p>
            <a:pPr marL="624078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1800" dirty="0" err="1" smtClean="0"/>
              <a:t>नियमित</a:t>
            </a:r>
            <a:r>
              <a:rPr lang="en-US" sz="1800" dirty="0" smtClean="0"/>
              <a:t> </a:t>
            </a:r>
            <a:r>
              <a:rPr lang="en-US" sz="1800" dirty="0" err="1" smtClean="0"/>
              <a:t>स्वरुप</a:t>
            </a:r>
            <a:endParaRPr lang="en-US" sz="1800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dirty="0" err="1" smtClean="0"/>
              <a:t>व्यापारचक्राची</a:t>
            </a:r>
            <a:r>
              <a:rPr lang="en-US" dirty="0" smtClean="0"/>
              <a:t> </a:t>
            </a:r>
            <a:r>
              <a:rPr lang="en-US" dirty="0" err="1" smtClean="0"/>
              <a:t>वैशिष्ट्ये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>
              <a:lnSpc>
                <a:spcPct val="150000"/>
              </a:lnSpc>
            </a:pPr>
            <a:r>
              <a:rPr lang="en-US" sz="2400" dirty="0" err="1" smtClean="0"/>
              <a:t>आर्थिक</a:t>
            </a:r>
            <a:r>
              <a:rPr lang="en-US" sz="2400" dirty="0" smtClean="0"/>
              <a:t> </a:t>
            </a:r>
            <a:r>
              <a:rPr lang="en-US" sz="2400" dirty="0" err="1" smtClean="0"/>
              <a:t>संकट</a:t>
            </a:r>
            <a:endParaRPr lang="en-US" sz="2400" dirty="0" smtClean="0"/>
          </a:p>
          <a:p>
            <a:pPr>
              <a:lnSpc>
                <a:spcPct val="150000"/>
              </a:lnSpc>
            </a:pPr>
            <a:r>
              <a:rPr lang="en-US" sz="2400" dirty="0" err="1" smtClean="0"/>
              <a:t>तेजीची</a:t>
            </a:r>
            <a:r>
              <a:rPr lang="en-US" sz="2400" dirty="0" smtClean="0"/>
              <a:t> </a:t>
            </a:r>
            <a:r>
              <a:rPr lang="en-US" sz="2400" dirty="0" err="1" smtClean="0"/>
              <a:t>अवस्था</a:t>
            </a:r>
            <a:endParaRPr lang="en-US" sz="2400" dirty="0" smtClean="0"/>
          </a:p>
          <a:p>
            <a:pPr>
              <a:lnSpc>
                <a:spcPct val="150000"/>
              </a:lnSpc>
            </a:pPr>
            <a:r>
              <a:rPr lang="en-US" sz="2400" dirty="0" err="1" smtClean="0"/>
              <a:t>मंदीची</a:t>
            </a:r>
            <a:r>
              <a:rPr lang="en-US" sz="2400" dirty="0" smtClean="0"/>
              <a:t> </a:t>
            </a:r>
            <a:r>
              <a:rPr lang="en-US" sz="2400" dirty="0" err="1" smtClean="0"/>
              <a:t>अवस्था</a:t>
            </a:r>
            <a:endParaRPr lang="en-US" sz="2400" dirty="0" smtClean="0"/>
          </a:p>
          <a:p>
            <a:pPr>
              <a:lnSpc>
                <a:spcPct val="150000"/>
              </a:lnSpc>
            </a:pPr>
            <a:r>
              <a:rPr lang="en-US" sz="2400" dirty="0" err="1" smtClean="0"/>
              <a:t>पुनरुज्जीवन</a:t>
            </a:r>
            <a:endParaRPr lang="en-US" sz="2400" dirty="0" smtClean="0"/>
          </a:p>
          <a:p>
            <a:pPr>
              <a:lnSpc>
                <a:spcPct val="150000"/>
              </a:lnSpc>
            </a:pPr>
            <a:r>
              <a:rPr lang="en-US" sz="2400" dirty="0" err="1" smtClean="0"/>
              <a:t>टीका</a:t>
            </a:r>
            <a:r>
              <a:rPr lang="en-US" sz="2400" dirty="0" smtClean="0"/>
              <a:t>:</a:t>
            </a:r>
          </a:p>
          <a:p>
            <a:pPr marL="850392" lvl="1" indent="-457200">
              <a:lnSpc>
                <a:spcPct val="150000"/>
              </a:lnSpc>
              <a:buFont typeface="+mj-lt"/>
              <a:buAutoNum type="arabicPeriod"/>
            </a:pPr>
            <a:r>
              <a:rPr lang="en-US" sz="2000" dirty="0" err="1" smtClean="0"/>
              <a:t>भांडवलाची</a:t>
            </a:r>
            <a:r>
              <a:rPr lang="en-US" sz="2000" dirty="0" smtClean="0"/>
              <a:t> </a:t>
            </a:r>
            <a:r>
              <a:rPr lang="en-US" sz="2000" dirty="0" err="1" smtClean="0"/>
              <a:t>लाभक्षमता</a:t>
            </a:r>
            <a:r>
              <a:rPr lang="en-US" sz="2000" dirty="0" smtClean="0"/>
              <a:t> </a:t>
            </a:r>
            <a:r>
              <a:rPr lang="en-US" sz="2000" dirty="0" err="1" smtClean="0"/>
              <a:t>संदिग्ध</a:t>
            </a:r>
            <a:endParaRPr lang="en-US" sz="2000" dirty="0" smtClean="0"/>
          </a:p>
          <a:p>
            <a:pPr marL="850392" lvl="1" indent="-457200">
              <a:lnSpc>
                <a:spcPct val="150000"/>
              </a:lnSpc>
              <a:buFont typeface="+mj-lt"/>
              <a:buAutoNum type="arabicPeriod"/>
            </a:pPr>
            <a:r>
              <a:rPr lang="en-US" sz="2000" dirty="0" err="1" smtClean="0"/>
              <a:t>नव्याने</a:t>
            </a:r>
            <a:r>
              <a:rPr lang="en-US" sz="2000" dirty="0" smtClean="0"/>
              <a:t> </a:t>
            </a:r>
            <a:r>
              <a:rPr lang="en-US" sz="2000" dirty="0" err="1" smtClean="0"/>
              <a:t>मांडलेला</a:t>
            </a:r>
            <a:r>
              <a:rPr lang="en-US" sz="2000" dirty="0" smtClean="0"/>
              <a:t> </a:t>
            </a:r>
            <a:r>
              <a:rPr lang="en-US" sz="2000" dirty="0" err="1" smtClean="0"/>
              <a:t>मानसशास्त्रीय</a:t>
            </a:r>
            <a:r>
              <a:rPr lang="en-US" sz="2000" dirty="0" smtClean="0"/>
              <a:t> </a:t>
            </a:r>
            <a:r>
              <a:rPr lang="en-US" sz="2000" dirty="0" err="1" smtClean="0"/>
              <a:t>सिध्दांत</a:t>
            </a:r>
            <a:endParaRPr lang="en-US" sz="2000" dirty="0" smtClean="0"/>
          </a:p>
          <a:p>
            <a:pPr marL="850392" lvl="1" indent="-457200">
              <a:lnSpc>
                <a:spcPct val="150000"/>
              </a:lnSpc>
              <a:buFont typeface="+mj-lt"/>
              <a:buAutoNum type="arabicPeriod"/>
            </a:pPr>
            <a:r>
              <a:rPr lang="en-US" sz="2000" dirty="0" err="1" smtClean="0"/>
              <a:t>सुलभ</a:t>
            </a:r>
            <a:r>
              <a:rPr lang="en-US" sz="2000" dirty="0" smtClean="0"/>
              <a:t> </a:t>
            </a:r>
            <a:r>
              <a:rPr lang="en-US" sz="2000" dirty="0" err="1" smtClean="0"/>
              <a:t>चलन</a:t>
            </a:r>
            <a:r>
              <a:rPr lang="en-US" sz="2000" dirty="0" smtClean="0"/>
              <a:t> </a:t>
            </a:r>
            <a:r>
              <a:rPr lang="en-US" sz="2000" dirty="0" err="1" smtClean="0"/>
              <a:t>धोरणाचा</a:t>
            </a:r>
            <a:r>
              <a:rPr lang="en-US" sz="2000" dirty="0" smtClean="0"/>
              <a:t> </a:t>
            </a:r>
            <a:r>
              <a:rPr lang="en-US" sz="2000" dirty="0" err="1" smtClean="0"/>
              <a:t>पाठपुरावा</a:t>
            </a:r>
            <a:endParaRPr lang="en-US" sz="2000" dirty="0" smtClean="0"/>
          </a:p>
          <a:p>
            <a:pPr marL="850392" lvl="1" indent="-457200">
              <a:lnSpc>
                <a:spcPct val="150000"/>
              </a:lnSpc>
              <a:buFont typeface="+mj-lt"/>
              <a:buAutoNum type="arabicPeriod"/>
            </a:pPr>
            <a:r>
              <a:rPr lang="en-US" sz="2000" dirty="0" err="1" smtClean="0"/>
              <a:t>व्यापारचक्राच्या</a:t>
            </a:r>
            <a:r>
              <a:rPr lang="en-US" sz="2000" dirty="0" smtClean="0"/>
              <a:t> </a:t>
            </a:r>
            <a:r>
              <a:rPr lang="en-US" sz="2000" dirty="0" err="1" smtClean="0"/>
              <a:t>कालावधीसंबंधी</a:t>
            </a:r>
            <a:r>
              <a:rPr lang="en-US" sz="2000" dirty="0" smtClean="0"/>
              <a:t> </a:t>
            </a:r>
            <a:r>
              <a:rPr lang="en-US" sz="2000" dirty="0" err="1" smtClean="0"/>
              <a:t>स्पष्टीकरण</a:t>
            </a:r>
            <a:r>
              <a:rPr lang="en-US" sz="2000" dirty="0" smtClean="0"/>
              <a:t> </a:t>
            </a:r>
            <a:r>
              <a:rPr lang="en-US" sz="2000" dirty="0" err="1" smtClean="0"/>
              <a:t>नाही</a:t>
            </a:r>
            <a:endParaRPr lang="en-US" sz="2000" dirty="0" smtClean="0"/>
          </a:p>
          <a:p>
            <a:pPr marL="850392" lvl="1" indent="-457200">
              <a:lnSpc>
                <a:spcPct val="150000"/>
              </a:lnSpc>
              <a:buFont typeface="+mj-lt"/>
              <a:buAutoNum type="arabicPeriod"/>
            </a:pPr>
            <a:r>
              <a:rPr lang="en-US" sz="2000" dirty="0" err="1" smtClean="0"/>
              <a:t>व्याजाची</a:t>
            </a:r>
            <a:r>
              <a:rPr lang="en-US" sz="2000" dirty="0" smtClean="0"/>
              <a:t> </a:t>
            </a:r>
            <a:r>
              <a:rPr lang="en-US" sz="2000" dirty="0" err="1" smtClean="0"/>
              <a:t>संकल्पना</a:t>
            </a:r>
            <a:r>
              <a:rPr lang="en-US" sz="2000" dirty="0" smtClean="0"/>
              <a:t> </a:t>
            </a:r>
            <a:r>
              <a:rPr lang="en-US" sz="2000" dirty="0" err="1" smtClean="0"/>
              <a:t>व्यवहाराशी</a:t>
            </a:r>
            <a:r>
              <a:rPr lang="en-US" sz="2000" dirty="0" smtClean="0"/>
              <a:t> </a:t>
            </a:r>
            <a:r>
              <a:rPr lang="en-US" sz="2000" dirty="0" err="1" smtClean="0"/>
              <a:t>सुसंगत</a:t>
            </a:r>
            <a:r>
              <a:rPr lang="en-US" sz="2000" dirty="0" smtClean="0"/>
              <a:t> </a:t>
            </a:r>
            <a:r>
              <a:rPr lang="en-US" sz="2000" dirty="0" err="1" smtClean="0"/>
              <a:t>नाही</a:t>
            </a:r>
            <a:endParaRPr lang="en-US" sz="20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केन्सचा</a:t>
            </a:r>
            <a:r>
              <a:rPr lang="en-US" dirty="0" smtClean="0"/>
              <a:t> </a:t>
            </a:r>
            <a:r>
              <a:rPr lang="en-US" dirty="0" err="1" smtClean="0"/>
              <a:t>व्यापारचक्राचा</a:t>
            </a:r>
            <a:r>
              <a:rPr lang="en-US" dirty="0" smtClean="0"/>
              <a:t> </a:t>
            </a:r>
            <a:r>
              <a:rPr lang="en-US" dirty="0" err="1" smtClean="0"/>
              <a:t>सिध्दांत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 numCol="2">
            <a:noAutofit/>
          </a:bodyPr>
          <a:lstStyle/>
          <a:p>
            <a:pPr>
              <a:lnSpc>
                <a:spcPct val="150000"/>
              </a:lnSpc>
            </a:pPr>
            <a:r>
              <a:rPr lang="en-US" sz="2400" dirty="0" err="1" smtClean="0"/>
              <a:t>मौद्रिक</a:t>
            </a:r>
            <a:r>
              <a:rPr lang="en-US" sz="2400" dirty="0" smtClean="0"/>
              <a:t> </a:t>
            </a:r>
            <a:r>
              <a:rPr lang="en-US" sz="2400" dirty="0" err="1" smtClean="0"/>
              <a:t>उपाय</a:t>
            </a:r>
            <a:endParaRPr lang="en-US" sz="2400" dirty="0" smtClean="0"/>
          </a:p>
          <a:p>
            <a:pPr marL="850392" lvl="1" indent="-457200">
              <a:lnSpc>
                <a:spcPct val="150000"/>
              </a:lnSpc>
              <a:buFont typeface="+mj-lt"/>
              <a:buAutoNum type="arabicPeriod"/>
            </a:pPr>
            <a:r>
              <a:rPr lang="en-US" sz="2000" dirty="0" err="1" smtClean="0"/>
              <a:t>बँकदर</a:t>
            </a:r>
            <a:endParaRPr lang="en-US" sz="2000" dirty="0" smtClean="0"/>
          </a:p>
          <a:p>
            <a:pPr marL="850392" lvl="1" indent="-457200">
              <a:lnSpc>
                <a:spcPct val="150000"/>
              </a:lnSpc>
              <a:buFont typeface="+mj-lt"/>
              <a:buAutoNum type="arabicPeriod"/>
            </a:pPr>
            <a:r>
              <a:rPr lang="en-US" sz="2000" dirty="0" err="1" smtClean="0"/>
              <a:t>खुल्या</a:t>
            </a:r>
            <a:r>
              <a:rPr lang="en-US" sz="2000" dirty="0" smtClean="0"/>
              <a:t> </a:t>
            </a:r>
            <a:r>
              <a:rPr lang="en-US" sz="2000" dirty="0" err="1" smtClean="0"/>
              <a:t>बाजारातील</a:t>
            </a:r>
            <a:r>
              <a:rPr lang="en-US" sz="2000" dirty="0" smtClean="0"/>
              <a:t> </a:t>
            </a:r>
            <a:r>
              <a:rPr lang="en-US" sz="2000" dirty="0" err="1" smtClean="0"/>
              <a:t>रोख्यांचे</a:t>
            </a:r>
            <a:r>
              <a:rPr lang="en-US" sz="2000" dirty="0" smtClean="0"/>
              <a:t> </a:t>
            </a:r>
            <a:r>
              <a:rPr lang="en-US" sz="2000" dirty="0" err="1" smtClean="0"/>
              <a:t>व्यवहार</a:t>
            </a:r>
            <a:endParaRPr lang="en-US" sz="2000" dirty="0" smtClean="0"/>
          </a:p>
          <a:p>
            <a:pPr marL="850392" lvl="1" indent="-457200">
              <a:lnSpc>
                <a:spcPct val="150000"/>
              </a:lnSpc>
              <a:buFont typeface="+mj-lt"/>
              <a:buAutoNum type="arabicPeriod"/>
            </a:pPr>
            <a:r>
              <a:rPr lang="en-US" sz="2000" dirty="0" err="1" smtClean="0"/>
              <a:t>रोख</a:t>
            </a:r>
            <a:r>
              <a:rPr lang="en-US" sz="2000" dirty="0" smtClean="0"/>
              <a:t> </a:t>
            </a:r>
            <a:r>
              <a:rPr lang="en-US" sz="2000" dirty="0" err="1" smtClean="0"/>
              <a:t>राखीव</a:t>
            </a:r>
            <a:r>
              <a:rPr lang="en-US" sz="2000" dirty="0" smtClean="0"/>
              <a:t> </a:t>
            </a:r>
            <a:r>
              <a:rPr lang="en-US" sz="2000" dirty="0" err="1" smtClean="0"/>
              <a:t>निधी</a:t>
            </a:r>
            <a:r>
              <a:rPr lang="en-US" sz="2000" dirty="0" smtClean="0"/>
              <a:t> </a:t>
            </a:r>
            <a:r>
              <a:rPr lang="en-US" sz="2000" dirty="0" err="1" smtClean="0"/>
              <a:t>गुणोत्तरात</a:t>
            </a:r>
            <a:r>
              <a:rPr lang="en-US" sz="2000" dirty="0" smtClean="0"/>
              <a:t> </a:t>
            </a:r>
            <a:r>
              <a:rPr lang="en-US" sz="2000" dirty="0" err="1" smtClean="0"/>
              <a:t>बदल</a:t>
            </a:r>
            <a:endParaRPr lang="en-US" sz="2000" dirty="0" smtClean="0"/>
          </a:p>
          <a:p>
            <a:pPr marL="850392" lvl="1" indent="-457200">
              <a:lnSpc>
                <a:spcPct val="150000"/>
              </a:lnSpc>
              <a:buFont typeface="+mj-lt"/>
              <a:buAutoNum type="arabicPeriod"/>
            </a:pPr>
            <a:r>
              <a:rPr lang="en-US" sz="2000" dirty="0" err="1" smtClean="0"/>
              <a:t>गुणात्मक</a:t>
            </a:r>
            <a:r>
              <a:rPr lang="en-US" sz="2000" dirty="0" smtClean="0"/>
              <a:t> </a:t>
            </a:r>
            <a:r>
              <a:rPr lang="en-US" sz="2000" dirty="0" err="1" smtClean="0"/>
              <a:t>पतनियंत्रण</a:t>
            </a:r>
            <a:endParaRPr lang="en-US" sz="2000" dirty="0" smtClean="0"/>
          </a:p>
          <a:p>
            <a:pPr>
              <a:lnSpc>
                <a:spcPct val="150000"/>
              </a:lnSpc>
            </a:pPr>
            <a:r>
              <a:rPr lang="en-US" sz="2400" dirty="0" err="1" smtClean="0"/>
              <a:t>राजकोषिय</a:t>
            </a:r>
            <a:r>
              <a:rPr lang="en-US" sz="2400" dirty="0" smtClean="0"/>
              <a:t> </a:t>
            </a:r>
            <a:r>
              <a:rPr lang="en-US" sz="2400" dirty="0" err="1" smtClean="0"/>
              <a:t>उपाय</a:t>
            </a:r>
            <a:endParaRPr lang="en-US" sz="2400" dirty="0" smtClean="0"/>
          </a:p>
          <a:p>
            <a:pPr marL="850392" lvl="1" indent="-457200">
              <a:lnSpc>
                <a:spcPct val="150000"/>
              </a:lnSpc>
              <a:buFont typeface="+mj-lt"/>
              <a:buAutoNum type="arabicPeriod"/>
            </a:pPr>
            <a:r>
              <a:rPr lang="en-US" sz="2000" dirty="0" err="1" smtClean="0"/>
              <a:t>करविषयक</a:t>
            </a:r>
            <a:r>
              <a:rPr lang="en-US" sz="2000" dirty="0" smtClean="0"/>
              <a:t> </a:t>
            </a:r>
            <a:r>
              <a:rPr lang="en-US" sz="2000" dirty="0" err="1" smtClean="0"/>
              <a:t>धोरणात</a:t>
            </a:r>
            <a:r>
              <a:rPr lang="en-US" sz="2000" dirty="0" smtClean="0"/>
              <a:t> </a:t>
            </a:r>
            <a:r>
              <a:rPr lang="en-US" sz="2000" dirty="0" err="1" smtClean="0"/>
              <a:t>बदल</a:t>
            </a:r>
            <a:endParaRPr lang="en-US" sz="2000" dirty="0" smtClean="0"/>
          </a:p>
          <a:p>
            <a:pPr marL="850392" lvl="1" indent="-457200">
              <a:lnSpc>
                <a:spcPct val="150000"/>
              </a:lnSpc>
              <a:buFont typeface="+mj-lt"/>
              <a:buAutoNum type="arabicPeriod"/>
            </a:pPr>
            <a:r>
              <a:rPr lang="en-US" sz="2000" dirty="0" err="1" smtClean="0"/>
              <a:t>सर्वाजनिक</a:t>
            </a:r>
            <a:r>
              <a:rPr lang="en-US" sz="2000" dirty="0" smtClean="0"/>
              <a:t> </a:t>
            </a:r>
            <a:r>
              <a:rPr lang="en-US" sz="2000" dirty="0" err="1" smtClean="0"/>
              <a:t>खर्चाच्या</a:t>
            </a:r>
            <a:r>
              <a:rPr lang="en-US" sz="2000" dirty="0" smtClean="0"/>
              <a:t> </a:t>
            </a:r>
            <a:r>
              <a:rPr lang="en-US" sz="2000" dirty="0" err="1" smtClean="0"/>
              <a:t>धोरणात</a:t>
            </a:r>
            <a:r>
              <a:rPr lang="en-US" sz="2000" dirty="0" smtClean="0"/>
              <a:t> </a:t>
            </a:r>
            <a:r>
              <a:rPr lang="en-US" sz="2000" dirty="0" err="1" smtClean="0"/>
              <a:t>बदल</a:t>
            </a:r>
            <a:endParaRPr lang="en-US" sz="2000" dirty="0" smtClean="0"/>
          </a:p>
          <a:p>
            <a:pPr marL="850392" lvl="1" indent="-457200">
              <a:lnSpc>
                <a:spcPct val="150000"/>
              </a:lnSpc>
              <a:buFont typeface="+mj-lt"/>
              <a:buAutoNum type="arabicPeriod"/>
            </a:pPr>
            <a:r>
              <a:rPr lang="en-US" sz="2000" dirty="0" err="1" smtClean="0"/>
              <a:t>कर्जविषयक</a:t>
            </a:r>
            <a:r>
              <a:rPr lang="en-US" sz="2000" dirty="0" smtClean="0"/>
              <a:t> </a:t>
            </a:r>
            <a:r>
              <a:rPr lang="en-US" sz="2000" dirty="0" err="1" smtClean="0"/>
              <a:t>धोरणात</a:t>
            </a:r>
            <a:r>
              <a:rPr lang="en-US" sz="2000" dirty="0" smtClean="0"/>
              <a:t> </a:t>
            </a:r>
            <a:r>
              <a:rPr lang="en-US" sz="2000" dirty="0" err="1" smtClean="0"/>
              <a:t>बदल</a:t>
            </a:r>
            <a:endParaRPr lang="en-US" sz="2000" dirty="0" smtClean="0"/>
          </a:p>
          <a:p>
            <a:pPr marL="850392" lvl="1" indent="-457200">
              <a:lnSpc>
                <a:spcPct val="150000"/>
              </a:lnSpc>
              <a:buFont typeface="+mj-lt"/>
              <a:buAutoNum type="arabicPeriod"/>
            </a:pPr>
            <a:r>
              <a:rPr lang="en-US" sz="2000" dirty="0" err="1" smtClean="0"/>
              <a:t>अंदाजपत्रकाचे</a:t>
            </a:r>
            <a:r>
              <a:rPr lang="en-US" sz="2000" dirty="0" smtClean="0"/>
              <a:t> </a:t>
            </a:r>
            <a:r>
              <a:rPr lang="en-US" sz="2000" dirty="0" err="1" smtClean="0"/>
              <a:t>धोरण्</a:t>
            </a:r>
            <a:r>
              <a:rPr lang="en-US" sz="2000" dirty="0" smtClean="0"/>
              <a:t>‍</a:t>
            </a:r>
          </a:p>
          <a:p>
            <a:pPr marL="850392" lvl="1" indent="-457200">
              <a:lnSpc>
                <a:spcPct val="150000"/>
              </a:lnSpc>
              <a:buFont typeface="+mj-lt"/>
              <a:buAutoNum type="arabicPeriod"/>
            </a:pPr>
            <a:r>
              <a:rPr lang="en-US" sz="2000" dirty="0" err="1" smtClean="0"/>
              <a:t>बचतीचे</a:t>
            </a:r>
            <a:r>
              <a:rPr lang="en-US" sz="2000" dirty="0" smtClean="0"/>
              <a:t> </a:t>
            </a:r>
            <a:r>
              <a:rPr lang="en-US" sz="2000" dirty="0" err="1" smtClean="0"/>
              <a:t>धोरण</a:t>
            </a:r>
            <a:endParaRPr lang="en-US" sz="2000" dirty="0" smtClean="0"/>
          </a:p>
          <a:p>
            <a:pPr marL="850392" lvl="1" indent="-457200">
              <a:lnSpc>
                <a:spcPct val="150000"/>
              </a:lnSpc>
              <a:buFont typeface="+mj-lt"/>
              <a:buAutoNum type="arabicPeriod"/>
            </a:pPr>
            <a:r>
              <a:rPr lang="en-US" sz="2000" dirty="0" err="1" smtClean="0"/>
              <a:t>गुंतवणुकीवर</a:t>
            </a:r>
            <a:r>
              <a:rPr lang="en-US" sz="2000" dirty="0" smtClean="0"/>
              <a:t> </a:t>
            </a:r>
            <a:r>
              <a:rPr lang="en-US" sz="2000" dirty="0" err="1" smtClean="0"/>
              <a:t>नियंत्रण</a:t>
            </a:r>
            <a:endParaRPr lang="en-US" sz="2000" dirty="0" smtClean="0"/>
          </a:p>
          <a:p>
            <a:pPr marL="850392" lvl="1" indent="-457200">
              <a:lnSpc>
                <a:spcPct val="150000"/>
              </a:lnSpc>
              <a:buFont typeface="+mj-lt"/>
              <a:buAutoNum type="arabicPeriod"/>
            </a:pPr>
            <a:r>
              <a:rPr lang="en-US" sz="2000" dirty="0" err="1" smtClean="0"/>
              <a:t>चलनाच्या</a:t>
            </a:r>
            <a:r>
              <a:rPr lang="en-US" sz="2000" dirty="0" smtClean="0"/>
              <a:t> </a:t>
            </a:r>
            <a:r>
              <a:rPr lang="en-US" sz="2000" dirty="0" err="1" smtClean="0"/>
              <a:t>मूल्यात</a:t>
            </a:r>
            <a:r>
              <a:rPr lang="en-US" sz="2000" dirty="0" smtClean="0"/>
              <a:t> </a:t>
            </a:r>
            <a:r>
              <a:rPr lang="en-US" sz="2000" dirty="0" err="1" smtClean="0"/>
              <a:t>बदल</a:t>
            </a:r>
            <a:endParaRPr lang="en-US" sz="2000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व्यापारचक्राचे</a:t>
            </a:r>
            <a:r>
              <a:rPr lang="en-US" dirty="0" smtClean="0"/>
              <a:t> </a:t>
            </a:r>
            <a:r>
              <a:rPr lang="en-US" dirty="0" err="1" smtClean="0"/>
              <a:t>नियंत्रण</a:t>
            </a:r>
            <a:endParaRPr lang="en-US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405597"/>
            <a:ext cx="8229600" cy="5148072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2000" dirty="0" err="1" smtClean="0"/>
              <a:t>आंतरराष्ट्रीय</a:t>
            </a:r>
            <a:r>
              <a:rPr lang="en-US" sz="2000" dirty="0" smtClean="0"/>
              <a:t> </a:t>
            </a:r>
            <a:r>
              <a:rPr lang="en-US" sz="2000" dirty="0" err="1" smtClean="0"/>
              <a:t>व्यापाराचे</a:t>
            </a:r>
            <a:r>
              <a:rPr lang="en-US" sz="2000" dirty="0" smtClean="0"/>
              <a:t> </a:t>
            </a:r>
            <a:r>
              <a:rPr lang="en-US" sz="2000" dirty="0" err="1" smtClean="0"/>
              <a:t>महत्व</a:t>
            </a:r>
            <a:endParaRPr lang="en-US" sz="2000" dirty="0" smtClean="0"/>
          </a:p>
          <a:p>
            <a:pPr>
              <a:lnSpc>
                <a:spcPct val="150000"/>
              </a:lnSpc>
            </a:pPr>
            <a:r>
              <a:rPr lang="en-US" sz="2000" dirty="0" err="1" smtClean="0"/>
              <a:t>अंतर्गत</a:t>
            </a:r>
            <a:r>
              <a:rPr lang="en-US" sz="2000" dirty="0" smtClean="0"/>
              <a:t> व </a:t>
            </a:r>
            <a:r>
              <a:rPr lang="en-US" sz="2000" dirty="0" err="1" smtClean="0"/>
              <a:t>आंतरराष्ट्रीय</a:t>
            </a:r>
            <a:r>
              <a:rPr lang="en-US" sz="2000" dirty="0" smtClean="0"/>
              <a:t> </a:t>
            </a:r>
            <a:r>
              <a:rPr lang="en-US" sz="2000" dirty="0" err="1" smtClean="0"/>
              <a:t>व्यापाराची</a:t>
            </a:r>
            <a:r>
              <a:rPr lang="en-US" sz="2000" dirty="0" smtClean="0"/>
              <a:t> </a:t>
            </a:r>
            <a:r>
              <a:rPr lang="en-US" sz="2000" dirty="0" err="1" smtClean="0"/>
              <a:t>तुलना</a:t>
            </a:r>
            <a:endParaRPr lang="en-US" sz="2000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प्रकरण</a:t>
            </a:r>
            <a:r>
              <a:rPr lang="en-US" dirty="0" smtClean="0"/>
              <a:t> </a:t>
            </a:r>
            <a:r>
              <a:rPr lang="en-US" dirty="0" err="1" smtClean="0"/>
              <a:t>पाचवे</a:t>
            </a:r>
            <a:r>
              <a:rPr lang="en-US" dirty="0" smtClean="0"/>
              <a:t>: </a:t>
            </a:r>
            <a:r>
              <a:rPr lang="en-US" dirty="0" err="1" smtClean="0"/>
              <a:t>मुक्त</a:t>
            </a:r>
            <a:r>
              <a:rPr lang="en-US" dirty="0" smtClean="0"/>
              <a:t> </a:t>
            </a:r>
            <a:r>
              <a:rPr lang="en-US" dirty="0" err="1" smtClean="0"/>
              <a:t>अर्थव्यवस्था</a:t>
            </a:r>
            <a:r>
              <a:rPr lang="en-US" dirty="0" smtClean="0"/>
              <a:t> व </a:t>
            </a:r>
            <a:r>
              <a:rPr lang="en-US" dirty="0" err="1" smtClean="0"/>
              <a:t>स्थुल</a:t>
            </a:r>
            <a:r>
              <a:rPr lang="en-US" dirty="0" smtClean="0"/>
              <a:t> </a:t>
            </a:r>
            <a:r>
              <a:rPr lang="en-US" dirty="0" err="1" smtClean="0"/>
              <a:t>अर्थशास्त्र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143000" y="2682240"/>
          <a:ext cx="6477000" cy="3108960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2906830"/>
                <a:gridCol w="3570170"/>
              </a:tblGrid>
              <a:tr h="340196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देशाच्या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आत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चालतो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देशाच्या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बाहेर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सुरु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असतो</a:t>
                      </a:r>
                      <a:endParaRPr lang="en-US" baseline="0" dirty="0" smtClean="0"/>
                    </a:p>
                  </a:txBody>
                  <a:tcPr/>
                </a:tc>
              </a:tr>
              <a:tr h="340196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घटकांची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गतिशीलता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जास्त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घटकांची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गतिशीलता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कमी</a:t>
                      </a:r>
                      <a:endParaRPr lang="en-US" dirty="0"/>
                    </a:p>
                  </a:txBody>
                  <a:tcPr/>
                </a:tc>
              </a:tr>
              <a:tr h="595343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सर्वच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भौगोतिक</a:t>
                      </a:r>
                      <a:r>
                        <a:rPr lang="en-US" baseline="0" dirty="0" smtClean="0"/>
                        <a:t> व </a:t>
                      </a:r>
                      <a:r>
                        <a:rPr lang="en-US" baseline="0" dirty="0" err="1" smtClean="0"/>
                        <a:t>प्राकृतिक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परिस्थिती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सारखी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भौगोलिक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परिस्थिती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निरनिराळया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देशात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निरनिराळी</a:t>
                      </a:r>
                      <a:endParaRPr lang="en-US" dirty="0"/>
                    </a:p>
                  </a:txBody>
                  <a:tcPr/>
                </a:tc>
              </a:tr>
              <a:tr h="340196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एकाच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प्रकारचे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चलन</a:t>
                      </a:r>
                      <a:r>
                        <a:rPr lang="en-US" dirty="0" smtClean="0"/>
                        <a:t> व </a:t>
                      </a:r>
                      <a:r>
                        <a:rPr lang="en-US" dirty="0" err="1" smtClean="0"/>
                        <a:t>मुद्राप्रणाली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विभिन्न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चलन</a:t>
                      </a:r>
                      <a:r>
                        <a:rPr lang="en-US" baseline="0" dirty="0" smtClean="0"/>
                        <a:t> व </a:t>
                      </a:r>
                      <a:r>
                        <a:rPr lang="en-US" baseline="0" dirty="0" err="1" smtClean="0"/>
                        <a:t>मुद्रा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प्रणाली</a:t>
                      </a:r>
                      <a:endParaRPr lang="en-US" dirty="0"/>
                    </a:p>
                  </a:txBody>
                  <a:tcPr/>
                </a:tc>
              </a:tr>
              <a:tr h="340196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मालवाहतुकीवर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नियंत्रणे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नाही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मालवाहतुकीवर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नियंत्रणे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असतात</a:t>
                      </a:r>
                      <a:endParaRPr lang="en-US" dirty="0"/>
                    </a:p>
                  </a:txBody>
                  <a:tcPr/>
                </a:tc>
              </a:tr>
              <a:tr h="340196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वाहतूक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खर्च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कमी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येतो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वाहतूक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खर्च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जास्त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असतो</a:t>
                      </a:r>
                      <a:endParaRPr lang="en-US" dirty="0"/>
                    </a:p>
                  </a:txBody>
                  <a:tcPr/>
                </a:tc>
              </a:tr>
              <a:tr h="340196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एकच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राष्ट्रीय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धोरण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वेगवेगळी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राष्ट्रीय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धोरणे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24078" indent="-514350">
              <a:lnSpc>
                <a:spcPct val="150000"/>
              </a:lnSpc>
              <a:buFont typeface="+mj-lt"/>
              <a:buAutoNum type="arabicPeriod"/>
            </a:pPr>
            <a:r>
              <a:rPr lang="en-US" dirty="0" err="1" smtClean="0"/>
              <a:t>व्यक्ती</a:t>
            </a:r>
            <a:r>
              <a:rPr lang="en-US" dirty="0" smtClean="0"/>
              <a:t> व </a:t>
            </a:r>
            <a:r>
              <a:rPr lang="en-US" dirty="0" err="1" smtClean="0"/>
              <a:t>संस्थामध्ये</a:t>
            </a:r>
            <a:r>
              <a:rPr lang="en-US" dirty="0" smtClean="0"/>
              <a:t> </a:t>
            </a:r>
            <a:r>
              <a:rPr lang="en-US" dirty="0" err="1" smtClean="0"/>
              <a:t>होणारे</a:t>
            </a:r>
            <a:r>
              <a:rPr lang="en-US" dirty="0" smtClean="0"/>
              <a:t> </a:t>
            </a:r>
            <a:r>
              <a:rPr lang="en-US" dirty="0" err="1" smtClean="0"/>
              <a:t>व्यापार</a:t>
            </a:r>
            <a:endParaRPr lang="en-US" dirty="0" smtClean="0"/>
          </a:p>
          <a:p>
            <a:pPr marL="624078" indent="-514350">
              <a:lnSpc>
                <a:spcPct val="150000"/>
              </a:lnSpc>
              <a:buFont typeface="+mj-lt"/>
              <a:buAutoNum type="arabicPeriod"/>
            </a:pPr>
            <a:r>
              <a:rPr lang="en-US" dirty="0" err="1" smtClean="0"/>
              <a:t>विपल</a:t>
            </a:r>
            <a:r>
              <a:rPr lang="en-US" dirty="0" smtClean="0"/>
              <a:t> व </a:t>
            </a:r>
            <a:r>
              <a:rPr lang="en-US" dirty="0" err="1" smtClean="0"/>
              <a:t>स्वस्त</a:t>
            </a:r>
            <a:r>
              <a:rPr lang="en-US" dirty="0" smtClean="0"/>
              <a:t> </a:t>
            </a:r>
            <a:r>
              <a:rPr lang="en-US" dirty="0" err="1" smtClean="0"/>
              <a:t>वस्तूचे</a:t>
            </a:r>
            <a:r>
              <a:rPr lang="en-US" dirty="0" smtClean="0"/>
              <a:t> </a:t>
            </a:r>
            <a:r>
              <a:rPr lang="en-US" dirty="0" err="1" smtClean="0"/>
              <a:t>दुर्मिळ</a:t>
            </a:r>
            <a:r>
              <a:rPr lang="en-US" dirty="0" smtClean="0"/>
              <a:t> व </a:t>
            </a:r>
            <a:r>
              <a:rPr lang="en-US" dirty="0" err="1" smtClean="0"/>
              <a:t>महाग</a:t>
            </a:r>
            <a:r>
              <a:rPr lang="en-US" dirty="0" smtClean="0"/>
              <a:t> </a:t>
            </a:r>
            <a:r>
              <a:rPr lang="en-US" dirty="0" err="1" smtClean="0"/>
              <a:t>भागात</a:t>
            </a:r>
            <a:r>
              <a:rPr lang="en-US" dirty="0" smtClean="0"/>
              <a:t> </a:t>
            </a:r>
            <a:r>
              <a:rPr lang="en-US" dirty="0" err="1" smtClean="0"/>
              <a:t>गमन</a:t>
            </a:r>
            <a:endParaRPr lang="en-US" dirty="0" smtClean="0"/>
          </a:p>
          <a:p>
            <a:pPr marL="624078" indent="-514350">
              <a:lnSpc>
                <a:spcPct val="150000"/>
              </a:lnSpc>
              <a:buFont typeface="+mj-lt"/>
              <a:buAutoNum type="arabicPeriod"/>
            </a:pPr>
            <a:r>
              <a:rPr lang="en-US" dirty="0" err="1" smtClean="0"/>
              <a:t>उपभोक्ते</a:t>
            </a:r>
            <a:r>
              <a:rPr lang="en-US" dirty="0" smtClean="0"/>
              <a:t> व </a:t>
            </a:r>
            <a:r>
              <a:rPr lang="en-US" dirty="0" err="1" smtClean="0"/>
              <a:t>उत्पादक</a:t>
            </a:r>
            <a:r>
              <a:rPr lang="en-US" dirty="0" smtClean="0"/>
              <a:t> </a:t>
            </a:r>
            <a:r>
              <a:rPr lang="en-US" dirty="0" err="1" smtClean="0"/>
              <a:t>ह्यांचा</a:t>
            </a:r>
            <a:r>
              <a:rPr lang="en-US" dirty="0" smtClean="0"/>
              <a:t> </a:t>
            </a:r>
            <a:r>
              <a:rPr lang="en-US" dirty="0" err="1" smtClean="0"/>
              <a:t>निकट</a:t>
            </a:r>
            <a:r>
              <a:rPr lang="en-US" dirty="0" smtClean="0"/>
              <a:t> </a:t>
            </a:r>
            <a:r>
              <a:rPr lang="en-US" dirty="0" err="1" smtClean="0"/>
              <a:t>संबंध</a:t>
            </a:r>
            <a:r>
              <a:rPr lang="en-US" dirty="0" smtClean="0"/>
              <a:t> </a:t>
            </a:r>
          </a:p>
          <a:p>
            <a:pPr marL="624078" indent="-514350">
              <a:lnSpc>
                <a:spcPct val="150000"/>
              </a:lnSpc>
              <a:buFont typeface="+mj-lt"/>
              <a:buAutoNum type="arabicPeriod"/>
            </a:pPr>
            <a:r>
              <a:rPr lang="en-US" dirty="0" err="1" smtClean="0"/>
              <a:t>महत्तम</a:t>
            </a:r>
            <a:r>
              <a:rPr lang="en-US" dirty="0" smtClean="0"/>
              <a:t> </a:t>
            </a:r>
            <a:r>
              <a:rPr lang="en-US" dirty="0" err="1" smtClean="0"/>
              <a:t>लाभाचे</a:t>
            </a:r>
            <a:r>
              <a:rPr lang="en-US" dirty="0" smtClean="0"/>
              <a:t> </a:t>
            </a:r>
            <a:r>
              <a:rPr lang="en-US" dirty="0" err="1" smtClean="0"/>
              <a:t>उद्दिष्ट</a:t>
            </a:r>
            <a:endParaRPr lang="en-US" dirty="0" smtClean="0"/>
          </a:p>
          <a:p>
            <a:pPr marL="624078" indent="-514350">
              <a:lnSpc>
                <a:spcPct val="150000"/>
              </a:lnSpc>
              <a:buFont typeface="+mj-lt"/>
              <a:buAutoNum type="arabicPeriod"/>
            </a:pPr>
            <a:r>
              <a:rPr lang="en-US" dirty="0" err="1" smtClean="0"/>
              <a:t>श्रमविभागणीचे</a:t>
            </a:r>
            <a:r>
              <a:rPr lang="en-US" dirty="0" smtClean="0"/>
              <a:t> </a:t>
            </a:r>
            <a:r>
              <a:rPr lang="en-US" dirty="0" err="1" smtClean="0"/>
              <a:t>तत्व</a:t>
            </a:r>
            <a:r>
              <a:rPr lang="en-US" dirty="0" smtClean="0"/>
              <a:t> </a:t>
            </a:r>
            <a:r>
              <a:rPr lang="en-US" dirty="0" err="1" smtClean="0"/>
              <a:t>अंतर्भूत</a:t>
            </a:r>
            <a:endParaRPr lang="en-US" dirty="0" smtClean="0"/>
          </a:p>
          <a:p>
            <a:pPr marL="624078" indent="-514350">
              <a:lnSpc>
                <a:spcPct val="150000"/>
              </a:lnSpc>
              <a:buFont typeface="+mj-lt"/>
              <a:buAutoNum type="arabicPeriod"/>
            </a:pPr>
            <a:r>
              <a:rPr lang="en-US" dirty="0" err="1" smtClean="0"/>
              <a:t>सहहार्याची</a:t>
            </a:r>
            <a:r>
              <a:rPr lang="en-US" dirty="0" smtClean="0"/>
              <a:t> </a:t>
            </a:r>
            <a:r>
              <a:rPr lang="en-US" dirty="0" err="1" smtClean="0"/>
              <a:t>भावना</a:t>
            </a:r>
            <a:r>
              <a:rPr lang="en-US" dirty="0" smtClean="0"/>
              <a:t> </a:t>
            </a:r>
            <a:r>
              <a:rPr lang="en-US" dirty="0" err="1" smtClean="0"/>
              <a:t>वृध्दिंगत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अंतर्गत</a:t>
            </a:r>
            <a:r>
              <a:rPr lang="en-US" dirty="0" smtClean="0"/>
              <a:t> व </a:t>
            </a:r>
            <a:r>
              <a:rPr lang="en-US" dirty="0" err="1" smtClean="0"/>
              <a:t>आंतरराष्ट्रीय</a:t>
            </a:r>
            <a:r>
              <a:rPr lang="en-US" dirty="0" smtClean="0"/>
              <a:t> </a:t>
            </a:r>
            <a:r>
              <a:rPr lang="en-US" dirty="0" err="1" smtClean="0"/>
              <a:t>व्यापारातील</a:t>
            </a:r>
            <a:r>
              <a:rPr lang="en-US" dirty="0" smtClean="0"/>
              <a:t> </a:t>
            </a:r>
            <a:r>
              <a:rPr lang="en-US" dirty="0" err="1" smtClean="0"/>
              <a:t>साम्य</a:t>
            </a:r>
            <a:endParaRPr lang="en-US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algn="just">
              <a:lnSpc>
                <a:spcPct val="150000"/>
              </a:lnSpc>
            </a:pPr>
            <a:r>
              <a:rPr lang="en-US" dirty="0" err="1" smtClean="0"/>
              <a:t>गृहिते</a:t>
            </a:r>
            <a:endParaRPr lang="en-US" dirty="0" smtClean="0"/>
          </a:p>
          <a:p>
            <a:pPr marL="624078" indent="-514350" algn="just">
              <a:lnSpc>
                <a:spcPct val="150000"/>
              </a:lnSpc>
              <a:buFont typeface="+mj-lt"/>
              <a:buAutoNum type="arabicPeriod"/>
            </a:pPr>
            <a:r>
              <a:rPr lang="en-US" dirty="0" err="1" smtClean="0"/>
              <a:t>दोन</a:t>
            </a:r>
            <a:r>
              <a:rPr lang="en-US" dirty="0" smtClean="0"/>
              <a:t> </a:t>
            </a:r>
            <a:r>
              <a:rPr lang="en-US" dirty="0" err="1" smtClean="0"/>
              <a:t>देश</a:t>
            </a:r>
            <a:endParaRPr lang="en-US" dirty="0" smtClean="0"/>
          </a:p>
          <a:p>
            <a:pPr marL="624078" indent="-514350" algn="just">
              <a:lnSpc>
                <a:spcPct val="150000"/>
              </a:lnSpc>
              <a:buFont typeface="+mj-lt"/>
              <a:buAutoNum type="arabicPeriod"/>
            </a:pPr>
            <a:r>
              <a:rPr lang="en-US" dirty="0" err="1" smtClean="0"/>
              <a:t>दोन</a:t>
            </a:r>
            <a:r>
              <a:rPr lang="en-US" dirty="0" smtClean="0"/>
              <a:t> </a:t>
            </a:r>
            <a:r>
              <a:rPr lang="en-US" dirty="0" err="1" smtClean="0"/>
              <a:t>वस्तू</a:t>
            </a:r>
            <a:endParaRPr lang="en-US" dirty="0" smtClean="0"/>
          </a:p>
          <a:p>
            <a:pPr marL="624078" indent="-514350" algn="just">
              <a:lnSpc>
                <a:spcPct val="150000"/>
              </a:lnSpc>
              <a:buFont typeface="+mj-lt"/>
              <a:buAutoNum type="arabicPeriod"/>
            </a:pPr>
            <a:r>
              <a:rPr lang="en-US" dirty="0" err="1" smtClean="0"/>
              <a:t>श्रम</a:t>
            </a:r>
            <a:r>
              <a:rPr lang="en-US" dirty="0" smtClean="0"/>
              <a:t> </a:t>
            </a:r>
            <a:r>
              <a:rPr lang="en-US" dirty="0" err="1" smtClean="0"/>
              <a:t>परिव्यय</a:t>
            </a:r>
            <a:endParaRPr lang="en-US" dirty="0" smtClean="0"/>
          </a:p>
          <a:p>
            <a:pPr marL="624078" indent="-514350" algn="just">
              <a:lnSpc>
                <a:spcPct val="170000"/>
              </a:lnSpc>
              <a:buFont typeface="+mj-lt"/>
              <a:buAutoNum type="arabicPeriod"/>
            </a:pPr>
            <a:r>
              <a:rPr lang="en-US" dirty="0" err="1" smtClean="0"/>
              <a:t>स्थिर</a:t>
            </a:r>
            <a:r>
              <a:rPr lang="en-US" dirty="0" smtClean="0"/>
              <a:t> </a:t>
            </a:r>
            <a:r>
              <a:rPr lang="en-US" dirty="0" err="1" smtClean="0"/>
              <a:t>उत्पत्ती</a:t>
            </a:r>
            <a:r>
              <a:rPr lang="en-US" dirty="0" smtClean="0"/>
              <a:t> </a:t>
            </a:r>
            <a:r>
              <a:rPr lang="en-US" dirty="0" err="1" smtClean="0"/>
              <a:t>नियम</a:t>
            </a:r>
            <a:endParaRPr lang="en-US" dirty="0" smtClean="0"/>
          </a:p>
          <a:p>
            <a:pPr marL="624078" indent="-514350">
              <a:lnSpc>
                <a:spcPct val="170000"/>
              </a:lnSpc>
              <a:buFont typeface="+mj-lt"/>
              <a:buAutoNum type="arabicPeriod"/>
            </a:pPr>
            <a:r>
              <a:rPr lang="en-US" dirty="0" err="1" smtClean="0"/>
              <a:t>उत्पादन</a:t>
            </a:r>
            <a:r>
              <a:rPr lang="en-US" dirty="0" smtClean="0"/>
              <a:t> </a:t>
            </a:r>
            <a:r>
              <a:rPr lang="en-US" dirty="0" err="1" smtClean="0"/>
              <a:t>घटकांच्या</a:t>
            </a:r>
            <a:r>
              <a:rPr lang="en-US" dirty="0" smtClean="0"/>
              <a:t> </a:t>
            </a:r>
            <a:r>
              <a:rPr lang="en-US" dirty="0" err="1" smtClean="0"/>
              <a:t>गतिशीलतेचे</a:t>
            </a:r>
            <a:r>
              <a:rPr lang="en-US" dirty="0" smtClean="0"/>
              <a:t> </a:t>
            </a:r>
            <a:r>
              <a:rPr lang="en-US" dirty="0" err="1" smtClean="0"/>
              <a:t>गृहित</a:t>
            </a:r>
            <a:endParaRPr lang="en-US" dirty="0" smtClean="0"/>
          </a:p>
          <a:p>
            <a:pPr marL="624078" indent="-514350">
              <a:lnSpc>
                <a:spcPct val="170000"/>
              </a:lnSpc>
              <a:buFont typeface="+mj-lt"/>
              <a:buAutoNum type="arabicPeriod"/>
            </a:pPr>
            <a:r>
              <a:rPr lang="en-US" dirty="0" err="1" smtClean="0"/>
              <a:t>वाहतूक</a:t>
            </a:r>
            <a:r>
              <a:rPr lang="en-US" dirty="0" smtClean="0"/>
              <a:t> </a:t>
            </a:r>
            <a:r>
              <a:rPr lang="en-US" dirty="0" err="1" smtClean="0"/>
              <a:t>व्यय</a:t>
            </a:r>
            <a:r>
              <a:rPr lang="en-US" dirty="0" smtClean="0"/>
              <a:t> </a:t>
            </a:r>
            <a:r>
              <a:rPr lang="en-US" dirty="0" err="1" smtClean="0"/>
              <a:t>येत</a:t>
            </a:r>
            <a:r>
              <a:rPr lang="en-US" dirty="0" smtClean="0"/>
              <a:t> </a:t>
            </a:r>
            <a:r>
              <a:rPr lang="en-US" dirty="0" err="1" smtClean="0"/>
              <a:t>नाही</a:t>
            </a:r>
            <a:r>
              <a:rPr lang="en-US" dirty="0" smtClean="0"/>
              <a:t> </a:t>
            </a:r>
            <a:r>
              <a:rPr lang="en-US" dirty="0" err="1" smtClean="0"/>
              <a:t>हे</a:t>
            </a:r>
            <a:r>
              <a:rPr lang="en-US" dirty="0" smtClean="0"/>
              <a:t> </a:t>
            </a:r>
            <a:r>
              <a:rPr lang="en-US" dirty="0" err="1" smtClean="0"/>
              <a:t>गृहित</a:t>
            </a:r>
            <a:endParaRPr lang="en-US" dirty="0" smtClean="0"/>
          </a:p>
          <a:p>
            <a:pPr marL="624078" indent="-514350">
              <a:lnSpc>
                <a:spcPct val="170000"/>
              </a:lnSpc>
              <a:buFont typeface="+mj-lt"/>
              <a:buAutoNum type="arabicPeriod"/>
            </a:pPr>
            <a:r>
              <a:rPr lang="en-US" dirty="0" err="1" smtClean="0"/>
              <a:t>मुक्त</a:t>
            </a:r>
            <a:r>
              <a:rPr lang="en-US" dirty="0" smtClean="0"/>
              <a:t> </a:t>
            </a:r>
            <a:r>
              <a:rPr lang="en-US" dirty="0" err="1" smtClean="0"/>
              <a:t>व्यापाराचे</a:t>
            </a:r>
            <a:r>
              <a:rPr lang="en-US" dirty="0" smtClean="0"/>
              <a:t> </a:t>
            </a:r>
            <a:r>
              <a:rPr lang="en-US" dirty="0" err="1" smtClean="0"/>
              <a:t>गृहित</a:t>
            </a:r>
            <a:endParaRPr lang="en-US" dirty="0" smtClean="0"/>
          </a:p>
          <a:p>
            <a:pPr algn="just">
              <a:lnSpc>
                <a:spcPct val="150000"/>
              </a:lnSpc>
            </a:pPr>
            <a:r>
              <a:rPr lang="en-US" dirty="0" smtClean="0"/>
              <a:t>“</a:t>
            </a:r>
            <a:r>
              <a:rPr lang="en-US" dirty="0" err="1" smtClean="0"/>
              <a:t>एका</a:t>
            </a:r>
            <a:r>
              <a:rPr lang="en-US" dirty="0" smtClean="0"/>
              <a:t> </a:t>
            </a:r>
            <a:r>
              <a:rPr lang="en-US" dirty="0" err="1" smtClean="0"/>
              <a:t>देशाला</a:t>
            </a:r>
            <a:r>
              <a:rPr lang="en-US" dirty="0" smtClean="0"/>
              <a:t> </a:t>
            </a:r>
            <a:r>
              <a:rPr lang="en-US" dirty="0" err="1" smtClean="0"/>
              <a:t>दोन्ही</a:t>
            </a:r>
            <a:r>
              <a:rPr lang="en-US" dirty="0" smtClean="0"/>
              <a:t> </a:t>
            </a:r>
            <a:r>
              <a:rPr lang="en-US" dirty="0" err="1" smtClean="0"/>
              <a:t>वस्तूंचा</a:t>
            </a:r>
            <a:r>
              <a:rPr lang="en-US" dirty="0" smtClean="0"/>
              <a:t> </a:t>
            </a:r>
            <a:r>
              <a:rPr lang="en-US" dirty="0" err="1" smtClean="0"/>
              <a:t>उत्पादनव्यय</a:t>
            </a:r>
            <a:r>
              <a:rPr lang="en-US" dirty="0" smtClean="0"/>
              <a:t> </a:t>
            </a:r>
            <a:r>
              <a:rPr lang="en-US" dirty="0" err="1" smtClean="0"/>
              <a:t>दुसऱ्या</a:t>
            </a:r>
            <a:r>
              <a:rPr lang="en-US" dirty="0" smtClean="0"/>
              <a:t> </a:t>
            </a:r>
            <a:r>
              <a:rPr lang="en-US" dirty="0" err="1" smtClean="0"/>
              <a:t>देशापेक्षा</a:t>
            </a:r>
            <a:r>
              <a:rPr lang="en-US" dirty="0" smtClean="0"/>
              <a:t> </a:t>
            </a:r>
            <a:r>
              <a:rPr lang="en-US" dirty="0" err="1" smtClean="0"/>
              <a:t>कमी</a:t>
            </a:r>
            <a:r>
              <a:rPr lang="en-US" dirty="0" smtClean="0"/>
              <a:t> </a:t>
            </a:r>
            <a:r>
              <a:rPr lang="en-US" dirty="0" err="1" smtClean="0"/>
              <a:t>येत</a:t>
            </a:r>
            <a:r>
              <a:rPr lang="en-US" dirty="0" smtClean="0"/>
              <a:t> </a:t>
            </a:r>
            <a:r>
              <a:rPr lang="en-US" dirty="0" err="1" smtClean="0"/>
              <a:t>असताना</a:t>
            </a:r>
            <a:r>
              <a:rPr lang="en-US" dirty="0" smtClean="0"/>
              <a:t> </a:t>
            </a:r>
            <a:r>
              <a:rPr lang="en-US" dirty="0" err="1" smtClean="0"/>
              <a:t>सुध्दा</a:t>
            </a:r>
            <a:r>
              <a:rPr lang="en-US" dirty="0" smtClean="0"/>
              <a:t> </a:t>
            </a:r>
            <a:r>
              <a:rPr lang="en-US" dirty="0" err="1" smtClean="0"/>
              <a:t>म्हणजे</a:t>
            </a:r>
            <a:r>
              <a:rPr lang="en-US" dirty="0" smtClean="0"/>
              <a:t> </a:t>
            </a:r>
            <a:r>
              <a:rPr lang="en-US" dirty="0" err="1" smtClean="0"/>
              <a:t>उत्पादनव्ययात</a:t>
            </a:r>
            <a:r>
              <a:rPr lang="en-US" dirty="0" smtClean="0"/>
              <a:t> </a:t>
            </a:r>
            <a:r>
              <a:rPr lang="en-US" dirty="0" err="1" smtClean="0"/>
              <a:t>सापेक्ष</a:t>
            </a:r>
            <a:r>
              <a:rPr lang="en-US" dirty="0" smtClean="0"/>
              <a:t> </a:t>
            </a:r>
            <a:r>
              <a:rPr lang="en-US" dirty="0" err="1" smtClean="0"/>
              <a:t>भिन्नता</a:t>
            </a:r>
            <a:r>
              <a:rPr lang="en-US" dirty="0" smtClean="0"/>
              <a:t> </a:t>
            </a:r>
            <a:r>
              <a:rPr lang="en-US" dirty="0" err="1" smtClean="0"/>
              <a:t>असतानासुध्दा</a:t>
            </a:r>
            <a:r>
              <a:rPr lang="en-US" dirty="0" smtClean="0"/>
              <a:t> </a:t>
            </a:r>
            <a:r>
              <a:rPr lang="en-US" dirty="0" err="1" smtClean="0"/>
              <a:t>त्या</a:t>
            </a:r>
            <a:r>
              <a:rPr lang="en-US" dirty="0" smtClean="0"/>
              <a:t> </a:t>
            </a:r>
            <a:r>
              <a:rPr lang="en-US" dirty="0" err="1" smtClean="0"/>
              <a:t>दोन</a:t>
            </a:r>
            <a:r>
              <a:rPr lang="en-US" dirty="0" smtClean="0"/>
              <a:t> </a:t>
            </a:r>
            <a:r>
              <a:rPr lang="en-US" dirty="0" err="1" smtClean="0"/>
              <a:t>देशांमध्ये</a:t>
            </a:r>
            <a:r>
              <a:rPr lang="en-US" dirty="0" smtClean="0"/>
              <a:t> </a:t>
            </a:r>
            <a:r>
              <a:rPr lang="en-US" dirty="0" err="1" smtClean="0"/>
              <a:t>लाभदायक</a:t>
            </a:r>
            <a:r>
              <a:rPr lang="en-US" dirty="0" smtClean="0"/>
              <a:t> </a:t>
            </a:r>
            <a:r>
              <a:rPr lang="en-US" dirty="0" err="1" smtClean="0"/>
              <a:t>व्यापार</a:t>
            </a:r>
            <a:r>
              <a:rPr lang="en-US" dirty="0" smtClean="0"/>
              <a:t> </a:t>
            </a:r>
            <a:r>
              <a:rPr lang="en-US" dirty="0" err="1" smtClean="0"/>
              <a:t>सुरु</a:t>
            </a:r>
            <a:r>
              <a:rPr lang="en-US" dirty="0" smtClean="0"/>
              <a:t> </a:t>
            </a:r>
            <a:r>
              <a:rPr lang="en-US" dirty="0" err="1" smtClean="0"/>
              <a:t>होऊ</a:t>
            </a:r>
            <a:r>
              <a:rPr lang="en-US" dirty="0" smtClean="0"/>
              <a:t> </a:t>
            </a:r>
            <a:r>
              <a:rPr lang="en-US" dirty="0" err="1" smtClean="0"/>
              <a:t>शकतो</a:t>
            </a:r>
            <a:r>
              <a:rPr lang="en-US" dirty="0" smtClean="0"/>
              <a:t> </a:t>
            </a:r>
            <a:r>
              <a:rPr lang="en-US" dirty="0" err="1" smtClean="0"/>
              <a:t>हे</a:t>
            </a:r>
            <a:r>
              <a:rPr lang="en-US" dirty="0" smtClean="0"/>
              <a:t> </a:t>
            </a:r>
            <a:r>
              <a:rPr lang="en-US" dirty="0" err="1" smtClean="0"/>
              <a:t>रिकार्डो</a:t>
            </a:r>
            <a:r>
              <a:rPr lang="en-US" dirty="0" smtClean="0"/>
              <a:t> </a:t>
            </a:r>
            <a:r>
              <a:rPr lang="en-US" dirty="0" err="1" smtClean="0"/>
              <a:t>ह्यांनी</a:t>
            </a:r>
            <a:r>
              <a:rPr lang="en-US" dirty="0" smtClean="0"/>
              <a:t> </a:t>
            </a:r>
            <a:r>
              <a:rPr lang="en-US" dirty="0" err="1" smtClean="0"/>
              <a:t>आपल्या</a:t>
            </a:r>
            <a:r>
              <a:rPr lang="en-US" dirty="0" smtClean="0"/>
              <a:t> </a:t>
            </a:r>
            <a:r>
              <a:rPr lang="en-US" dirty="0" err="1" smtClean="0"/>
              <a:t>तुलनात्मक</a:t>
            </a:r>
            <a:r>
              <a:rPr lang="en-US" dirty="0" smtClean="0"/>
              <a:t> </a:t>
            </a:r>
            <a:r>
              <a:rPr lang="en-US" dirty="0" err="1" smtClean="0"/>
              <a:t>सिध्दांता</a:t>
            </a:r>
            <a:r>
              <a:rPr lang="en-US" dirty="0" smtClean="0"/>
              <a:t> </a:t>
            </a:r>
            <a:r>
              <a:rPr lang="en-US" dirty="0" err="1" smtClean="0"/>
              <a:t>द्वारे</a:t>
            </a:r>
            <a:r>
              <a:rPr lang="en-US" dirty="0" smtClean="0"/>
              <a:t> </a:t>
            </a:r>
            <a:r>
              <a:rPr lang="en-US" dirty="0" err="1" smtClean="0"/>
              <a:t>सिध्द</a:t>
            </a:r>
            <a:r>
              <a:rPr lang="en-US" dirty="0" smtClean="0"/>
              <a:t> </a:t>
            </a:r>
            <a:r>
              <a:rPr lang="en-US" dirty="0" err="1" smtClean="0"/>
              <a:t>केले</a:t>
            </a:r>
            <a:r>
              <a:rPr lang="en-US" dirty="0" smtClean="0"/>
              <a:t> </a:t>
            </a:r>
            <a:r>
              <a:rPr lang="en-US" dirty="0" err="1" smtClean="0"/>
              <a:t>आहे</a:t>
            </a:r>
            <a:r>
              <a:rPr lang="en-US" dirty="0" smtClean="0"/>
              <a:t>.”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रिकार्डोचा</a:t>
            </a:r>
            <a:r>
              <a:rPr lang="en-US" dirty="0" smtClean="0"/>
              <a:t> </a:t>
            </a:r>
            <a:r>
              <a:rPr lang="en-US" dirty="0" err="1" smtClean="0"/>
              <a:t>तुलनात्मक</a:t>
            </a:r>
            <a:r>
              <a:rPr lang="en-US" dirty="0" smtClean="0"/>
              <a:t> </a:t>
            </a:r>
            <a:r>
              <a:rPr lang="en-US" dirty="0" err="1" smtClean="0"/>
              <a:t>परिव्यय</a:t>
            </a:r>
            <a:r>
              <a:rPr lang="en-US" dirty="0" smtClean="0"/>
              <a:t> </a:t>
            </a:r>
            <a:r>
              <a:rPr lang="en-US" dirty="0" err="1" smtClean="0"/>
              <a:t>सिध्दांत</a:t>
            </a:r>
            <a:endParaRPr lang="en-US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624078" indent="-514350" algn="just">
              <a:lnSpc>
                <a:spcPct val="150000"/>
              </a:lnSpc>
              <a:buFont typeface="+mj-lt"/>
              <a:buAutoNum type="arabicPeriod"/>
            </a:pPr>
            <a:r>
              <a:rPr lang="en-US" dirty="0" err="1" smtClean="0"/>
              <a:t>श्रम</a:t>
            </a:r>
            <a:r>
              <a:rPr lang="en-US" dirty="0" smtClean="0"/>
              <a:t> </a:t>
            </a:r>
            <a:r>
              <a:rPr lang="en-US" dirty="0" err="1" smtClean="0"/>
              <a:t>परिव्ययाचे</a:t>
            </a:r>
            <a:r>
              <a:rPr lang="en-US" dirty="0" smtClean="0"/>
              <a:t> </a:t>
            </a:r>
            <a:r>
              <a:rPr lang="en-US" dirty="0" err="1" smtClean="0"/>
              <a:t>गृहित</a:t>
            </a:r>
            <a:r>
              <a:rPr lang="en-US" dirty="0" smtClean="0"/>
              <a:t> </a:t>
            </a:r>
            <a:r>
              <a:rPr lang="en-US" dirty="0" err="1" smtClean="0"/>
              <a:t>अवास्तव</a:t>
            </a:r>
            <a:r>
              <a:rPr lang="en-US" dirty="0" smtClean="0"/>
              <a:t> </a:t>
            </a:r>
            <a:r>
              <a:rPr lang="en-US" dirty="0" err="1" smtClean="0"/>
              <a:t>आहे</a:t>
            </a:r>
            <a:endParaRPr lang="en-US" dirty="0" smtClean="0"/>
          </a:p>
          <a:p>
            <a:pPr marL="624078" indent="-514350" algn="just">
              <a:lnSpc>
                <a:spcPct val="150000"/>
              </a:lnSpc>
              <a:buFont typeface="+mj-lt"/>
              <a:buAutoNum type="arabicPeriod"/>
            </a:pPr>
            <a:r>
              <a:rPr lang="en-US" dirty="0" err="1" smtClean="0"/>
              <a:t>स्थिर</a:t>
            </a:r>
            <a:r>
              <a:rPr lang="en-US" dirty="0" smtClean="0"/>
              <a:t> </a:t>
            </a:r>
            <a:r>
              <a:rPr lang="en-US" dirty="0" err="1" smtClean="0"/>
              <a:t>उत्पत्ती</a:t>
            </a:r>
            <a:r>
              <a:rPr lang="en-US" dirty="0" smtClean="0"/>
              <a:t> </a:t>
            </a:r>
            <a:r>
              <a:rPr lang="en-US" dirty="0" err="1" smtClean="0"/>
              <a:t>नियमाचे</a:t>
            </a:r>
            <a:r>
              <a:rPr lang="en-US" dirty="0" smtClean="0"/>
              <a:t> </a:t>
            </a:r>
            <a:r>
              <a:rPr lang="en-US" dirty="0" err="1" smtClean="0"/>
              <a:t>गृहित</a:t>
            </a:r>
            <a:r>
              <a:rPr lang="en-US" dirty="0" smtClean="0"/>
              <a:t> </a:t>
            </a:r>
            <a:r>
              <a:rPr lang="en-US" dirty="0" err="1" smtClean="0"/>
              <a:t>अवास्तव</a:t>
            </a:r>
            <a:r>
              <a:rPr lang="en-US" dirty="0" smtClean="0"/>
              <a:t> </a:t>
            </a:r>
            <a:r>
              <a:rPr lang="en-US" dirty="0" err="1" smtClean="0"/>
              <a:t>आहे</a:t>
            </a:r>
            <a:endParaRPr lang="en-US" dirty="0" smtClean="0"/>
          </a:p>
          <a:p>
            <a:pPr marL="624078" indent="-514350" algn="just">
              <a:lnSpc>
                <a:spcPct val="150000"/>
              </a:lnSpc>
              <a:buFont typeface="+mj-lt"/>
              <a:buAutoNum type="arabicPeriod"/>
            </a:pPr>
            <a:r>
              <a:rPr lang="en-US" dirty="0" err="1" smtClean="0"/>
              <a:t>उत्पादन</a:t>
            </a:r>
            <a:r>
              <a:rPr lang="en-US" dirty="0" smtClean="0"/>
              <a:t> </a:t>
            </a:r>
            <a:r>
              <a:rPr lang="en-US" dirty="0" err="1" smtClean="0"/>
              <a:t>घटकांच्या</a:t>
            </a:r>
            <a:r>
              <a:rPr lang="en-US" dirty="0" smtClean="0"/>
              <a:t> </a:t>
            </a:r>
            <a:r>
              <a:rPr lang="en-US" dirty="0" err="1" smtClean="0"/>
              <a:t>गतिशीलतेचे</a:t>
            </a:r>
            <a:r>
              <a:rPr lang="en-US" dirty="0" smtClean="0"/>
              <a:t> </a:t>
            </a:r>
            <a:r>
              <a:rPr lang="en-US" dirty="0" err="1" smtClean="0"/>
              <a:t>गृहित</a:t>
            </a:r>
            <a:r>
              <a:rPr lang="en-US" dirty="0" smtClean="0"/>
              <a:t> </a:t>
            </a:r>
            <a:r>
              <a:rPr lang="en-US" dirty="0" err="1" smtClean="0"/>
              <a:t>सदोष</a:t>
            </a:r>
            <a:r>
              <a:rPr lang="en-US" dirty="0" smtClean="0"/>
              <a:t> </a:t>
            </a:r>
            <a:r>
              <a:rPr lang="en-US" dirty="0" err="1" smtClean="0"/>
              <a:t>आहे</a:t>
            </a:r>
            <a:endParaRPr lang="en-US" dirty="0" smtClean="0"/>
          </a:p>
          <a:p>
            <a:pPr marL="624078" indent="-514350" algn="just">
              <a:lnSpc>
                <a:spcPct val="150000"/>
              </a:lnSpc>
              <a:buFont typeface="+mj-lt"/>
              <a:buAutoNum type="arabicPeriod"/>
            </a:pPr>
            <a:r>
              <a:rPr lang="en-US" dirty="0" err="1" smtClean="0"/>
              <a:t>वाहतूक</a:t>
            </a:r>
            <a:r>
              <a:rPr lang="en-US" dirty="0" smtClean="0"/>
              <a:t> </a:t>
            </a:r>
            <a:r>
              <a:rPr lang="en-US" dirty="0" err="1" smtClean="0"/>
              <a:t>व्यय</a:t>
            </a:r>
            <a:r>
              <a:rPr lang="en-US" dirty="0" smtClean="0"/>
              <a:t> </a:t>
            </a:r>
            <a:r>
              <a:rPr lang="en-US" dirty="0" err="1" smtClean="0"/>
              <a:t>येत</a:t>
            </a:r>
            <a:r>
              <a:rPr lang="en-US" dirty="0" smtClean="0"/>
              <a:t> </a:t>
            </a:r>
            <a:r>
              <a:rPr lang="en-US" dirty="0" err="1" smtClean="0"/>
              <a:t>नाही</a:t>
            </a:r>
            <a:r>
              <a:rPr lang="en-US" dirty="0" smtClean="0"/>
              <a:t> </a:t>
            </a:r>
            <a:r>
              <a:rPr lang="en-US" dirty="0" err="1" smtClean="0"/>
              <a:t>हे</a:t>
            </a:r>
            <a:r>
              <a:rPr lang="en-US" dirty="0" smtClean="0"/>
              <a:t> </a:t>
            </a:r>
            <a:r>
              <a:rPr lang="en-US" dirty="0" err="1" smtClean="0"/>
              <a:t>गृहितही</a:t>
            </a:r>
            <a:r>
              <a:rPr lang="en-US" dirty="0" smtClean="0"/>
              <a:t> </a:t>
            </a:r>
            <a:r>
              <a:rPr lang="en-US" dirty="0" err="1" smtClean="0"/>
              <a:t>अवास्तव</a:t>
            </a:r>
            <a:endParaRPr lang="en-US" dirty="0" smtClean="0"/>
          </a:p>
          <a:p>
            <a:pPr marL="624078" indent="-514350" algn="just">
              <a:lnSpc>
                <a:spcPct val="150000"/>
              </a:lnSpc>
              <a:buFont typeface="+mj-lt"/>
              <a:buAutoNum type="arabicPeriod"/>
            </a:pPr>
            <a:r>
              <a:rPr lang="en-US" dirty="0" err="1" smtClean="0"/>
              <a:t>हा</a:t>
            </a:r>
            <a:r>
              <a:rPr lang="en-US" dirty="0" smtClean="0"/>
              <a:t> </a:t>
            </a:r>
            <a:r>
              <a:rPr lang="en-US" dirty="0" err="1" smtClean="0"/>
              <a:t>सिध्दांत</a:t>
            </a:r>
            <a:r>
              <a:rPr lang="en-US" dirty="0" smtClean="0"/>
              <a:t> </a:t>
            </a:r>
            <a:r>
              <a:rPr lang="en-US" dirty="0" err="1" smtClean="0"/>
              <a:t>अपूर्ण</a:t>
            </a:r>
            <a:r>
              <a:rPr lang="en-US" dirty="0" smtClean="0"/>
              <a:t> व </a:t>
            </a:r>
            <a:r>
              <a:rPr lang="en-US" dirty="0" err="1" smtClean="0"/>
              <a:t>वैचारिक</a:t>
            </a:r>
            <a:r>
              <a:rPr lang="en-US" dirty="0" smtClean="0"/>
              <a:t> </a:t>
            </a:r>
            <a:r>
              <a:rPr lang="en-US" dirty="0" err="1" smtClean="0"/>
              <a:t>गोंधळाचा</a:t>
            </a:r>
            <a:r>
              <a:rPr lang="en-US" dirty="0" smtClean="0"/>
              <a:t> </a:t>
            </a:r>
            <a:r>
              <a:rPr lang="en-US" dirty="0" err="1" smtClean="0"/>
              <a:t>निदर्शक</a:t>
            </a:r>
            <a:r>
              <a:rPr lang="en-US" dirty="0" smtClean="0"/>
              <a:t> </a:t>
            </a:r>
            <a:r>
              <a:rPr lang="en-US" dirty="0" err="1" smtClean="0"/>
              <a:t>आहे</a:t>
            </a:r>
            <a:endParaRPr lang="en-US" dirty="0" smtClean="0"/>
          </a:p>
          <a:p>
            <a:pPr marL="624078" indent="-514350" algn="just">
              <a:lnSpc>
                <a:spcPct val="150000"/>
              </a:lnSpc>
              <a:buFont typeface="+mj-lt"/>
              <a:buAutoNum type="arabicPeriod"/>
            </a:pPr>
            <a:r>
              <a:rPr lang="en-US" dirty="0" err="1" smtClean="0"/>
              <a:t>हा</a:t>
            </a:r>
            <a:r>
              <a:rPr lang="en-US" dirty="0" smtClean="0"/>
              <a:t> </a:t>
            </a:r>
            <a:r>
              <a:rPr lang="en-US" dirty="0" err="1" smtClean="0"/>
              <a:t>सिध्दांत</a:t>
            </a:r>
            <a:r>
              <a:rPr lang="en-US" dirty="0" smtClean="0"/>
              <a:t> </a:t>
            </a:r>
            <a:r>
              <a:rPr lang="en-US" dirty="0" err="1" smtClean="0"/>
              <a:t>एकांगी</a:t>
            </a:r>
            <a:r>
              <a:rPr lang="en-US" dirty="0" smtClean="0"/>
              <a:t> </a:t>
            </a:r>
            <a:r>
              <a:rPr lang="en-US" dirty="0" err="1" smtClean="0"/>
              <a:t>आहे</a:t>
            </a:r>
            <a:endParaRPr lang="en-US" dirty="0" smtClean="0"/>
          </a:p>
          <a:p>
            <a:pPr marL="624078" indent="-514350" algn="just">
              <a:lnSpc>
                <a:spcPct val="150000"/>
              </a:lnSpc>
              <a:buFont typeface="+mj-lt"/>
              <a:buAutoNum type="arabicPeriod"/>
            </a:pPr>
            <a:r>
              <a:rPr lang="en-US" dirty="0" err="1" smtClean="0"/>
              <a:t>मुक्त</a:t>
            </a:r>
            <a:r>
              <a:rPr lang="en-US" dirty="0" smtClean="0"/>
              <a:t> </a:t>
            </a:r>
            <a:r>
              <a:rPr lang="en-US" dirty="0" err="1" smtClean="0"/>
              <a:t>व्यापाराचे</a:t>
            </a:r>
            <a:r>
              <a:rPr lang="en-US" dirty="0" smtClean="0"/>
              <a:t> </a:t>
            </a:r>
            <a:r>
              <a:rPr lang="en-US" dirty="0" err="1" smtClean="0"/>
              <a:t>गृहितही</a:t>
            </a:r>
            <a:r>
              <a:rPr lang="en-US" dirty="0" smtClean="0"/>
              <a:t> </a:t>
            </a:r>
            <a:r>
              <a:rPr lang="en-US" dirty="0" err="1" smtClean="0"/>
              <a:t>अवास्तव</a:t>
            </a:r>
            <a:r>
              <a:rPr lang="en-US" dirty="0" smtClean="0"/>
              <a:t> </a:t>
            </a:r>
            <a:r>
              <a:rPr lang="en-US" dirty="0" err="1" smtClean="0"/>
              <a:t>आहे</a:t>
            </a:r>
            <a:endParaRPr lang="en-US" dirty="0" smtClean="0"/>
          </a:p>
          <a:p>
            <a:pPr marL="624078" indent="-514350" algn="just">
              <a:lnSpc>
                <a:spcPct val="150000"/>
              </a:lnSpc>
              <a:buFont typeface="+mj-lt"/>
              <a:buAutoNum type="arabicPeriod"/>
            </a:pPr>
            <a:r>
              <a:rPr lang="en-US" dirty="0" smtClean="0"/>
              <a:t> </a:t>
            </a:r>
            <a:r>
              <a:rPr lang="en-US" dirty="0" err="1" smtClean="0"/>
              <a:t>हा</a:t>
            </a:r>
            <a:r>
              <a:rPr lang="en-US" dirty="0" smtClean="0"/>
              <a:t> </a:t>
            </a:r>
            <a:r>
              <a:rPr lang="en-US" dirty="0" err="1" smtClean="0"/>
              <a:t>सिध्दांत</a:t>
            </a:r>
            <a:r>
              <a:rPr lang="en-US" dirty="0" smtClean="0"/>
              <a:t> </a:t>
            </a:r>
            <a:r>
              <a:rPr lang="en-US" dirty="0" err="1" smtClean="0"/>
              <a:t>विकसनशील</a:t>
            </a:r>
            <a:r>
              <a:rPr lang="en-US" dirty="0" smtClean="0"/>
              <a:t> </a:t>
            </a:r>
            <a:r>
              <a:rPr lang="en-US" dirty="0" err="1" smtClean="0"/>
              <a:t>देशांना</a:t>
            </a:r>
            <a:r>
              <a:rPr lang="en-US" dirty="0" smtClean="0"/>
              <a:t> </a:t>
            </a:r>
            <a:r>
              <a:rPr lang="en-US" dirty="0" err="1" smtClean="0"/>
              <a:t>उपयुक्त</a:t>
            </a:r>
            <a:r>
              <a:rPr lang="en-US" dirty="0" smtClean="0"/>
              <a:t> </a:t>
            </a:r>
            <a:r>
              <a:rPr lang="en-US" dirty="0" err="1" smtClean="0"/>
              <a:t>नाही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तुलनात्मक</a:t>
            </a:r>
            <a:r>
              <a:rPr lang="en-US" dirty="0" smtClean="0"/>
              <a:t> </a:t>
            </a:r>
            <a:r>
              <a:rPr lang="en-US" dirty="0" err="1" smtClean="0"/>
              <a:t>व्यय</a:t>
            </a:r>
            <a:r>
              <a:rPr lang="en-US" dirty="0" smtClean="0"/>
              <a:t> </a:t>
            </a:r>
            <a:r>
              <a:rPr lang="en-US" dirty="0" err="1" smtClean="0"/>
              <a:t>सिध्दांतावरील</a:t>
            </a:r>
            <a:r>
              <a:rPr lang="en-US" dirty="0" smtClean="0"/>
              <a:t> </a:t>
            </a:r>
            <a:r>
              <a:rPr lang="en-US" dirty="0" err="1" smtClean="0"/>
              <a:t>टिका</a:t>
            </a:r>
            <a:endParaRPr lang="en-US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en-US" dirty="0" smtClean="0"/>
              <a:t>“</a:t>
            </a:r>
            <a:r>
              <a:rPr lang="en-US" dirty="0" err="1" smtClean="0"/>
              <a:t>राष्ट्राराष्ट्रांच्या</a:t>
            </a:r>
            <a:r>
              <a:rPr lang="en-US" dirty="0" smtClean="0"/>
              <a:t> </a:t>
            </a:r>
            <a:r>
              <a:rPr lang="en-US" dirty="0" err="1" smtClean="0"/>
              <a:t>तुलनात्मक</a:t>
            </a:r>
            <a:r>
              <a:rPr lang="en-US" dirty="0" smtClean="0"/>
              <a:t> </a:t>
            </a:r>
            <a:r>
              <a:rPr lang="en-US" dirty="0" err="1" smtClean="0"/>
              <a:t>उत्पादन</a:t>
            </a:r>
            <a:r>
              <a:rPr lang="en-US" dirty="0" smtClean="0"/>
              <a:t> </a:t>
            </a:r>
            <a:r>
              <a:rPr lang="en-US" dirty="0" err="1" smtClean="0"/>
              <a:t>व्ययात</a:t>
            </a:r>
            <a:r>
              <a:rPr lang="en-US" dirty="0" smtClean="0"/>
              <a:t> </a:t>
            </a:r>
            <a:r>
              <a:rPr lang="en-US" dirty="0" err="1" smtClean="0"/>
              <a:t>फरक</a:t>
            </a:r>
            <a:r>
              <a:rPr lang="en-US" dirty="0" smtClean="0"/>
              <a:t> </a:t>
            </a:r>
            <a:r>
              <a:rPr lang="en-US" dirty="0" err="1" smtClean="0"/>
              <a:t>का</a:t>
            </a:r>
            <a:r>
              <a:rPr lang="en-US" dirty="0" smtClean="0"/>
              <a:t> </a:t>
            </a:r>
            <a:r>
              <a:rPr lang="en-US" dirty="0" err="1" smtClean="0"/>
              <a:t>असतो</a:t>
            </a:r>
            <a:r>
              <a:rPr lang="en-US" dirty="0" smtClean="0"/>
              <a:t>, </a:t>
            </a:r>
            <a:r>
              <a:rPr lang="en-US" dirty="0" err="1" smtClean="0"/>
              <a:t>व्यव</a:t>
            </a:r>
            <a:r>
              <a:rPr lang="en-US" dirty="0" smtClean="0"/>
              <a:t> </a:t>
            </a:r>
            <a:r>
              <a:rPr lang="en-US" dirty="0" err="1" smtClean="0"/>
              <a:t>अनुपात</a:t>
            </a:r>
            <a:r>
              <a:rPr lang="en-US" dirty="0" smtClean="0"/>
              <a:t> </a:t>
            </a:r>
            <a:r>
              <a:rPr lang="en-US" dirty="0" err="1" smtClean="0"/>
              <a:t>असमान</a:t>
            </a:r>
            <a:r>
              <a:rPr lang="en-US" dirty="0" smtClean="0"/>
              <a:t> </a:t>
            </a:r>
            <a:r>
              <a:rPr lang="en-US" dirty="0" err="1" smtClean="0"/>
              <a:t>का</a:t>
            </a:r>
            <a:r>
              <a:rPr lang="en-US" dirty="0" smtClean="0"/>
              <a:t> </a:t>
            </a:r>
            <a:r>
              <a:rPr lang="en-US" dirty="0" err="1" smtClean="0"/>
              <a:t>असतात</a:t>
            </a:r>
            <a:r>
              <a:rPr lang="en-US" dirty="0" smtClean="0"/>
              <a:t> </a:t>
            </a:r>
            <a:r>
              <a:rPr lang="en-US" dirty="0" err="1" smtClean="0"/>
              <a:t>ह्याचे</a:t>
            </a:r>
            <a:r>
              <a:rPr lang="en-US" dirty="0" smtClean="0"/>
              <a:t> </a:t>
            </a:r>
            <a:r>
              <a:rPr lang="en-US" dirty="0" err="1" smtClean="0"/>
              <a:t>उत्तर</a:t>
            </a:r>
            <a:r>
              <a:rPr lang="en-US" dirty="0" smtClean="0"/>
              <a:t> </a:t>
            </a:r>
            <a:r>
              <a:rPr lang="en-US" dirty="0" err="1" smtClean="0"/>
              <a:t>देण्याचा</a:t>
            </a:r>
            <a:r>
              <a:rPr lang="en-US" dirty="0" smtClean="0"/>
              <a:t> </a:t>
            </a:r>
            <a:r>
              <a:rPr lang="en-US" dirty="0" err="1" smtClean="0"/>
              <a:t>हेक्चर-ओहलीन</a:t>
            </a:r>
            <a:r>
              <a:rPr lang="en-US" dirty="0" smtClean="0"/>
              <a:t> </a:t>
            </a:r>
            <a:r>
              <a:rPr lang="en-US" dirty="0" err="1" smtClean="0"/>
              <a:t>ह्यांनी</a:t>
            </a:r>
            <a:r>
              <a:rPr lang="en-US" dirty="0" smtClean="0"/>
              <a:t> </a:t>
            </a:r>
            <a:r>
              <a:rPr lang="en-US" dirty="0" err="1" smtClean="0"/>
              <a:t>आपल्या</a:t>
            </a:r>
            <a:r>
              <a:rPr lang="en-US" dirty="0" smtClean="0"/>
              <a:t> </a:t>
            </a:r>
            <a:r>
              <a:rPr lang="en-US" dirty="0" err="1" smtClean="0"/>
              <a:t>सिध्दांतात</a:t>
            </a:r>
            <a:r>
              <a:rPr lang="en-US" dirty="0" smtClean="0"/>
              <a:t> </a:t>
            </a:r>
            <a:r>
              <a:rPr lang="en-US" dirty="0" err="1" smtClean="0"/>
              <a:t>प्रयत्न</a:t>
            </a:r>
            <a:r>
              <a:rPr lang="en-US" dirty="0" smtClean="0"/>
              <a:t> </a:t>
            </a:r>
            <a:r>
              <a:rPr lang="en-US" dirty="0" err="1" smtClean="0"/>
              <a:t>केला</a:t>
            </a:r>
            <a:r>
              <a:rPr lang="en-US" dirty="0" smtClean="0"/>
              <a:t> </a:t>
            </a:r>
            <a:r>
              <a:rPr lang="en-US" dirty="0" err="1" smtClean="0"/>
              <a:t>आहे</a:t>
            </a:r>
            <a:r>
              <a:rPr lang="en-US" dirty="0" smtClean="0"/>
              <a:t>.”</a:t>
            </a:r>
          </a:p>
          <a:p>
            <a:pPr algn="just"/>
            <a:r>
              <a:rPr lang="en-US" dirty="0" err="1" smtClean="0"/>
              <a:t>दोन</a:t>
            </a:r>
            <a:r>
              <a:rPr lang="en-US" dirty="0" smtClean="0"/>
              <a:t> </a:t>
            </a:r>
            <a:r>
              <a:rPr lang="en-US" dirty="0" err="1" smtClean="0"/>
              <a:t>देशातील</a:t>
            </a:r>
            <a:r>
              <a:rPr lang="en-US" dirty="0" smtClean="0"/>
              <a:t> </a:t>
            </a:r>
            <a:r>
              <a:rPr lang="en-US" dirty="0" err="1" smtClean="0"/>
              <a:t>दोन</a:t>
            </a:r>
            <a:r>
              <a:rPr lang="en-US" dirty="0" smtClean="0"/>
              <a:t> </a:t>
            </a:r>
            <a:r>
              <a:rPr lang="en-US" dirty="0" err="1" smtClean="0"/>
              <a:t>वस्तूंच्या</a:t>
            </a:r>
            <a:r>
              <a:rPr lang="en-US" dirty="0" smtClean="0"/>
              <a:t> </a:t>
            </a:r>
            <a:r>
              <a:rPr lang="en-US" dirty="0" err="1" smtClean="0"/>
              <a:t>तुलनात्मक</a:t>
            </a:r>
            <a:r>
              <a:rPr lang="en-US" dirty="0" smtClean="0"/>
              <a:t> </a:t>
            </a:r>
            <a:r>
              <a:rPr lang="en-US" dirty="0" err="1" smtClean="0"/>
              <a:t>व्ययात</a:t>
            </a:r>
            <a:r>
              <a:rPr lang="en-US" dirty="0" smtClean="0"/>
              <a:t> </a:t>
            </a:r>
            <a:r>
              <a:rPr lang="en-US" dirty="0" err="1" smtClean="0"/>
              <a:t>अंतर</a:t>
            </a:r>
            <a:r>
              <a:rPr lang="en-US" dirty="0" smtClean="0"/>
              <a:t> </a:t>
            </a:r>
            <a:r>
              <a:rPr lang="en-US" dirty="0" err="1" smtClean="0"/>
              <a:t>असण्याची</a:t>
            </a:r>
            <a:r>
              <a:rPr lang="en-US" dirty="0" smtClean="0"/>
              <a:t> </a:t>
            </a:r>
            <a:r>
              <a:rPr lang="en-US" dirty="0" err="1" smtClean="0"/>
              <a:t>कारणे</a:t>
            </a:r>
            <a:r>
              <a:rPr lang="en-US" dirty="0" smtClean="0"/>
              <a:t> 1. </a:t>
            </a:r>
            <a:r>
              <a:rPr lang="en-US" dirty="0" err="1" smtClean="0"/>
              <a:t>भूमी</a:t>
            </a:r>
            <a:r>
              <a:rPr lang="en-US" dirty="0" smtClean="0"/>
              <a:t>, </a:t>
            </a:r>
            <a:r>
              <a:rPr lang="en-US" dirty="0" err="1" smtClean="0"/>
              <a:t>श्रम</a:t>
            </a:r>
            <a:r>
              <a:rPr lang="en-US" dirty="0" smtClean="0"/>
              <a:t>, </a:t>
            </a:r>
            <a:r>
              <a:rPr lang="en-US" dirty="0" err="1" smtClean="0"/>
              <a:t>भांडवल</a:t>
            </a:r>
            <a:r>
              <a:rPr lang="en-US" dirty="0" smtClean="0"/>
              <a:t> </a:t>
            </a:r>
            <a:r>
              <a:rPr lang="en-US" dirty="0" err="1" smtClean="0"/>
              <a:t>ह्या</a:t>
            </a:r>
            <a:r>
              <a:rPr lang="en-US" dirty="0" smtClean="0"/>
              <a:t> </a:t>
            </a:r>
            <a:r>
              <a:rPr lang="en-US" dirty="0" err="1" smtClean="0"/>
              <a:t>घटकांच्या</a:t>
            </a:r>
            <a:r>
              <a:rPr lang="en-US" dirty="0" smtClean="0"/>
              <a:t> </a:t>
            </a:r>
            <a:r>
              <a:rPr lang="en-US" dirty="0" err="1" smtClean="0"/>
              <a:t>किंमतीत</a:t>
            </a:r>
            <a:r>
              <a:rPr lang="en-US" dirty="0" smtClean="0"/>
              <a:t> </a:t>
            </a:r>
            <a:r>
              <a:rPr lang="en-US" dirty="0" err="1" smtClean="0"/>
              <a:t>असणारी</a:t>
            </a:r>
            <a:r>
              <a:rPr lang="en-US" dirty="0" smtClean="0"/>
              <a:t> </a:t>
            </a:r>
            <a:r>
              <a:rPr lang="en-US" dirty="0" err="1" smtClean="0"/>
              <a:t>तुलनात्मक</a:t>
            </a:r>
            <a:r>
              <a:rPr lang="en-US" dirty="0" smtClean="0"/>
              <a:t> </a:t>
            </a:r>
            <a:r>
              <a:rPr lang="en-US" dirty="0" err="1" smtClean="0"/>
              <a:t>भिन्नता</a:t>
            </a:r>
            <a:r>
              <a:rPr lang="en-US" dirty="0" smtClean="0"/>
              <a:t> (</a:t>
            </a:r>
            <a:r>
              <a:rPr lang="en-US" dirty="0" err="1" smtClean="0"/>
              <a:t>उत्पादन</a:t>
            </a:r>
            <a:r>
              <a:rPr lang="en-US" dirty="0" smtClean="0"/>
              <a:t> </a:t>
            </a:r>
            <a:r>
              <a:rPr lang="en-US" dirty="0" err="1" smtClean="0"/>
              <a:t>घटकांची</a:t>
            </a:r>
            <a:r>
              <a:rPr lang="en-US" dirty="0" smtClean="0"/>
              <a:t> </a:t>
            </a:r>
            <a:r>
              <a:rPr lang="en-US" dirty="0" err="1" smtClean="0"/>
              <a:t>विपुलता</a:t>
            </a:r>
            <a:r>
              <a:rPr lang="en-US" dirty="0" smtClean="0"/>
              <a:t> व </a:t>
            </a:r>
            <a:r>
              <a:rPr lang="en-US" dirty="0" err="1" smtClean="0"/>
              <a:t>दुर्मिळता</a:t>
            </a:r>
            <a:r>
              <a:rPr lang="en-US" dirty="0" smtClean="0"/>
              <a:t> </a:t>
            </a:r>
            <a:r>
              <a:rPr lang="en-US" dirty="0" err="1" smtClean="0"/>
              <a:t>ह्यावर</a:t>
            </a:r>
            <a:r>
              <a:rPr lang="en-US" dirty="0" smtClean="0"/>
              <a:t> </a:t>
            </a:r>
            <a:r>
              <a:rPr lang="en-US" dirty="0" err="1" smtClean="0"/>
              <a:t>त्यांच्या</a:t>
            </a:r>
            <a:r>
              <a:rPr lang="en-US" dirty="0" smtClean="0"/>
              <a:t> </a:t>
            </a:r>
            <a:r>
              <a:rPr lang="en-US" dirty="0" err="1" smtClean="0"/>
              <a:t>किंमती</a:t>
            </a:r>
            <a:r>
              <a:rPr lang="en-US" dirty="0" smtClean="0"/>
              <a:t> </a:t>
            </a:r>
            <a:r>
              <a:rPr lang="en-US" dirty="0" err="1" smtClean="0"/>
              <a:t>अवलंबून</a:t>
            </a:r>
            <a:r>
              <a:rPr lang="en-US" dirty="0" smtClean="0"/>
              <a:t> </a:t>
            </a:r>
            <a:r>
              <a:rPr lang="en-US" dirty="0" err="1" smtClean="0"/>
              <a:t>असतात</a:t>
            </a:r>
            <a:r>
              <a:rPr lang="en-US" dirty="0" smtClean="0"/>
              <a:t>) 2. </a:t>
            </a:r>
            <a:r>
              <a:rPr lang="en-US" dirty="0" err="1" smtClean="0"/>
              <a:t>निरनिराळ्या</a:t>
            </a:r>
            <a:r>
              <a:rPr lang="en-US" dirty="0" smtClean="0"/>
              <a:t> </a:t>
            </a:r>
            <a:r>
              <a:rPr lang="en-US" dirty="0" err="1" smtClean="0"/>
              <a:t>वस्तूंच्या</a:t>
            </a:r>
            <a:r>
              <a:rPr lang="en-US" dirty="0" smtClean="0"/>
              <a:t> </a:t>
            </a:r>
            <a:r>
              <a:rPr lang="en-US" dirty="0" err="1" smtClean="0"/>
              <a:t>उत्पादनाकरिता</a:t>
            </a:r>
            <a:r>
              <a:rPr lang="en-US" dirty="0" smtClean="0"/>
              <a:t> </a:t>
            </a:r>
            <a:r>
              <a:rPr lang="en-US" dirty="0" err="1" smtClean="0"/>
              <a:t>आवश्यक</a:t>
            </a:r>
            <a:r>
              <a:rPr lang="en-US" dirty="0" smtClean="0"/>
              <a:t> </a:t>
            </a:r>
            <a:r>
              <a:rPr lang="en-US" dirty="0" err="1" smtClean="0"/>
              <a:t>असलेल्या</a:t>
            </a:r>
            <a:r>
              <a:rPr lang="en-US" dirty="0" smtClean="0"/>
              <a:t> </a:t>
            </a:r>
            <a:r>
              <a:rPr lang="en-US" dirty="0" err="1" smtClean="0"/>
              <a:t>उत्पादन</a:t>
            </a:r>
            <a:r>
              <a:rPr lang="en-US" dirty="0" smtClean="0"/>
              <a:t> </a:t>
            </a:r>
            <a:r>
              <a:rPr lang="en-US" dirty="0" err="1" smtClean="0"/>
              <a:t>घटकांच्या</a:t>
            </a:r>
            <a:r>
              <a:rPr lang="en-US" dirty="0" smtClean="0"/>
              <a:t> </a:t>
            </a:r>
            <a:r>
              <a:rPr lang="en-US" dirty="0" err="1" smtClean="0"/>
              <a:t>गरजांतील</a:t>
            </a:r>
            <a:r>
              <a:rPr lang="en-US" dirty="0" smtClean="0"/>
              <a:t> </a:t>
            </a:r>
            <a:r>
              <a:rPr lang="en-US" dirty="0" err="1" smtClean="0"/>
              <a:t>तुलनात्मक</a:t>
            </a:r>
            <a:r>
              <a:rPr lang="en-US" dirty="0" smtClean="0"/>
              <a:t> </a:t>
            </a:r>
            <a:r>
              <a:rPr lang="en-US" dirty="0" err="1" smtClean="0"/>
              <a:t>भिन्नता</a:t>
            </a:r>
            <a:r>
              <a:rPr lang="en-US" dirty="0" smtClean="0"/>
              <a:t> </a:t>
            </a:r>
            <a:r>
              <a:rPr lang="en-US" dirty="0" err="1" smtClean="0"/>
              <a:t>होय</a:t>
            </a:r>
            <a:r>
              <a:rPr lang="en-US" dirty="0" smtClean="0"/>
              <a:t>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हेक्चर-ओहलीन</a:t>
            </a:r>
            <a:r>
              <a:rPr lang="en-US" dirty="0" smtClean="0"/>
              <a:t> </a:t>
            </a:r>
            <a:r>
              <a:rPr lang="en-US" dirty="0" err="1" smtClean="0"/>
              <a:t>यांचा</a:t>
            </a:r>
            <a:r>
              <a:rPr lang="en-US" dirty="0" smtClean="0"/>
              <a:t> </a:t>
            </a:r>
            <a:r>
              <a:rPr lang="en-US" dirty="0" err="1" smtClean="0"/>
              <a:t>आंतरराष्ट्रीय</a:t>
            </a:r>
            <a:r>
              <a:rPr lang="en-US" dirty="0" smtClean="0"/>
              <a:t> </a:t>
            </a:r>
            <a:r>
              <a:rPr lang="en-US" dirty="0" err="1" smtClean="0"/>
              <a:t>व्यापारासंबंधीचा</a:t>
            </a:r>
            <a:r>
              <a:rPr lang="en-US" dirty="0" smtClean="0"/>
              <a:t> </a:t>
            </a:r>
            <a:r>
              <a:rPr lang="en-US" dirty="0" err="1" smtClean="0"/>
              <a:t>सिध्दांत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65760" lvl="1" indent="-256032">
              <a:lnSpc>
                <a:spcPct val="150000"/>
              </a:lnSpc>
              <a:spcBef>
                <a:spcPts val="400"/>
              </a:spcBef>
              <a:buSzPct val="68000"/>
              <a:buFont typeface="Wingdings 3"/>
              <a:buChar char=""/>
            </a:pPr>
            <a:r>
              <a:rPr lang="en-US" sz="1600" dirty="0" err="1" smtClean="0"/>
              <a:t>प्रा</a:t>
            </a:r>
            <a:r>
              <a:rPr lang="en-US" sz="1600" dirty="0" smtClean="0"/>
              <a:t>. </a:t>
            </a:r>
            <a:r>
              <a:rPr lang="en-US" sz="1600" dirty="0" err="1" smtClean="0"/>
              <a:t>के</a:t>
            </a:r>
            <a:r>
              <a:rPr lang="en-US" sz="1600" dirty="0" smtClean="0"/>
              <a:t>. </a:t>
            </a:r>
            <a:r>
              <a:rPr lang="en-US" sz="1600" dirty="0" err="1" smtClean="0"/>
              <a:t>के</a:t>
            </a:r>
            <a:r>
              <a:rPr lang="en-US" sz="1600" dirty="0" smtClean="0"/>
              <a:t>. </a:t>
            </a:r>
            <a:r>
              <a:rPr lang="en-US" sz="1600" dirty="0" err="1" smtClean="0"/>
              <a:t>कुरिहरा</a:t>
            </a:r>
            <a:r>
              <a:rPr lang="en-US" sz="1600" dirty="0" smtClean="0"/>
              <a:t> </a:t>
            </a:r>
            <a:r>
              <a:rPr lang="en-US" sz="1600" dirty="0" err="1" smtClean="0"/>
              <a:t>यांच्या</a:t>
            </a:r>
            <a:r>
              <a:rPr lang="en-US" sz="1600" dirty="0" smtClean="0"/>
              <a:t> </a:t>
            </a:r>
            <a:r>
              <a:rPr lang="en-US" sz="1600" dirty="0" err="1" smtClean="0"/>
              <a:t>मते</a:t>
            </a:r>
            <a:r>
              <a:rPr lang="en-US" sz="1600" dirty="0" smtClean="0"/>
              <a:t> “</a:t>
            </a:r>
            <a:r>
              <a:rPr lang="en-US" sz="1600" dirty="0" err="1" smtClean="0"/>
              <a:t>भांडवलाची</a:t>
            </a:r>
            <a:r>
              <a:rPr lang="en-US" sz="1600" dirty="0" smtClean="0"/>
              <a:t> </a:t>
            </a:r>
            <a:r>
              <a:rPr lang="en-US" sz="1600" dirty="0" err="1" smtClean="0"/>
              <a:t>सीमांत</a:t>
            </a:r>
            <a:r>
              <a:rPr lang="en-US" sz="1600" dirty="0" smtClean="0"/>
              <a:t> </a:t>
            </a:r>
            <a:r>
              <a:rPr lang="en-US" sz="1600" dirty="0" err="1" smtClean="0"/>
              <a:t>लाभक्षमता</a:t>
            </a:r>
            <a:r>
              <a:rPr lang="en-US" sz="1600" dirty="0" smtClean="0"/>
              <a:t>  </a:t>
            </a:r>
            <a:r>
              <a:rPr lang="en-US" sz="1600" dirty="0" err="1" smtClean="0"/>
              <a:t>म्हणजे</a:t>
            </a:r>
            <a:r>
              <a:rPr lang="en-US" sz="1600" dirty="0" smtClean="0"/>
              <a:t> </a:t>
            </a:r>
            <a:r>
              <a:rPr lang="en-US" sz="1600" dirty="0" err="1" smtClean="0"/>
              <a:t>भांडवली</a:t>
            </a:r>
            <a:r>
              <a:rPr lang="en-US" sz="1600" dirty="0" smtClean="0"/>
              <a:t> </a:t>
            </a:r>
            <a:r>
              <a:rPr lang="en-US" sz="1600" dirty="0" err="1" smtClean="0"/>
              <a:t>वस्तूचा</a:t>
            </a:r>
            <a:r>
              <a:rPr lang="en-US" sz="1600" dirty="0" smtClean="0"/>
              <a:t> </a:t>
            </a:r>
            <a:r>
              <a:rPr lang="en-US" sz="1600" dirty="0" err="1" smtClean="0"/>
              <a:t>पुरवठा</a:t>
            </a:r>
            <a:r>
              <a:rPr lang="en-US" sz="1600" dirty="0" smtClean="0"/>
              <a:t> </a:t>
            </a:r>
            <a:r>
              <a:rPr lang="en-US" sz="1600" dirty="0" err="1" smtClean="0"/>
              <a:t>किंमत</a:t>
            </a:r>
            <a:r>
              <a:rPr lang="en-US" sz="1600" dirty="0" smtClean="0"/>
              <a:t> व </a:t>
            </a:r>
            <a:r>
              <a:rPr lang="en-US" sz="1600" dirty="0" err="1" smtClean="0"/>
              <a:t>त्या</a:t>
            </a:r>
            <a:r>
              <a:rPr lang="en-US" sz="1600" dirty="0" smtClean="0"/>
              <a:t> </a:t>
            </a:r>
            <a:r>
              <a:rPr lang="en-US" sz="1600" dirty="0" err="1" smtClean="0"/>
              <a:t>भांडवली</a:t>
            </a:r>
            <a:r>
              <a:rPr lang="en-US" sz="1600" dirty="0" smtClean="0"/>
              <a:t> </a:t>
            </a:r>
            <a:r>
              <a:rPr lang="en-US" sz="1600" dirty="0" err="1" smtClean="0"/>
              <a:t>वस्तूपासून</a:t>
            </a:r>
            <a:r>
              <a:rPr lang="en-US" sz="1600" dirty="0" smtClean="0"/>
              <a:t> </a:t>
            </a:r>
            <a:r>
              <a:rPr lang="en-US" sz="1600" dirty="0" err="1" smtClean="0"/>
              <a:t>अपेक्षिलेले</a:t>
            </a:r>
            <a:r>
              <a:rPr lang="en-US" sz="1600" dirty="0" smtClean="0"/>
              <a:t> </a:t>
            </a:r>
            <a:r>
              <a:rPr lang="en-US" sz="1600" dirty="0" err="1" smtClean="0"/>
              <a:t>जास्तीत</a:t>
            </a:r>
            <a:r>
              <a:rPr lang="en-US" sz="1600" dirty="0" smtClean="0"/>
              <a:t> </a:t>
            </a:r>
            <a:r>
              <a:rPr lang="en-US" sz="1600" dirty="0" err="1" smtClean="0"/>
              <a:t>जास्त</a:t>
            </a:r>
            <a:r>
              <a:rPr lang="en-US" sz="1600" dirty="0" smtClean="0"/>
              <a:t> </a:t>
            </a:r>
            <a:r>
              <a:rPr lang="en-US" sz="1600" dirty="0" err="1" smtClean="0"/>
              <a:t>उत्पन्न</a:t>
            </a:r>
            <a:r>
              <a:rPr lang="en-US" sz="1600" dirty="0" smtClean="0"/>
              <a:t> </a:t>
            </a:r>
            <a:r>
              <a:rPr lang="en-US" sz="1600" dirty="0" err="1" smtClean="0"/>
              <a:t>यातील</a:t>
            </a:r>
            <a:r>
              <a:rPr lang="en-US" sz="1600" dirty="0" smtClean="0"/>
              <a:t> </a:t>
            </a:r>
            <a:r>
              <a:rPr lang="en-US" sz="1600" dirty="0" err="1" smtClean="0"/>
              <a:t>प्रमाण</a:t>
            </a:r>
            <a:r>
              <a:rPr lang="en-US" sz="1600" dirty="0" smtClean="0"/>
              <a:t> </a:t>
            </a:r>
            <a:r>
              <a:rPr lang="en-US" sz="1600" dirty="0" err="1" smtClean="0"/>
              <a:t>होय</a:t>
            </a:r>
            <a:r>
              <a:rPr lang="en-US" sz="1600" dirty="0" smtClean="0"/>
              <a:t>”</a:t>
            </a:r>
          </a:p>
          <a:p>
            <a:pPr marL="365760" lvl="1" indent="-256032">
              <a:lnSpc>
                <a:spcPct val="150000"/>
              </a:lnSpc>
              <a:spcBef>
                <a:spcPts val="400"/>
              </a:spcBef>
              <a:buSzPct val="68000"/>
              <a:buFont typeface="Wingdings 3"/>
              <a:buChar char=""/>
            </a:pPr>
            <a:r>
              <a:rPr lang="en-US" sz="1600" dirty="0" err="1" smtClean="0"/>
              <a:t>भांडवलाची</a:t>
            </a:r>
            <a:r>
              <a:rPr lang="en-US" sz="1600" dirty="0" smtClean="0"/>
              <a:t> </a:t>
            </a:r>
            <a:r>
              <a:rPr lang="en-US" sz="1600" dirty="0" err="1" smtClean="0"/>
              <a:t>सीमांत</a:t>
            </a:r>
            <a:r>
              <a:rPr lang="en-US" sz="1600" dirty="0" smtClean="0"/>
              <a:t> </a:t>
            </a:r>
            <a:r>
              <a:rPr lang="en-US" sz="1600" dirty="0" err="1" smtClean="0"/>
              <a:t>लाभ</a:t>
            </a:r>
            <a:r>
              <a:rPr lang="en-US" sz="1600" dirty="0" smtClean="0"/>
              <a:t> </a:t>
            </a:r>
            <a:r>
              <a:rPr lang="en-US" sz="1600" dirty="0" err="1" smtClean="0"/>
              <a:t>क्षमत</a:t>
            </a:r>
            <a:r>
              <a:rPr lang="en-US" sz="1600" dirty="0" smtClean="0"/>
              <a:t> = </a:t>
            </a:r>
            <a:r>
              <a:rPr lang="en-US" sz="1600" dirty="0" err="1" smtClean="0"/>
              <a:t>भांडवली</a:t>
            </a:r>
            <a:r>
              <a:rPr lang="en-US" sz="1600" dirty="0" smtClean="0"/>
              <a:t> </a:t>
            </a:r>
            <a:r>
              <a:rPr lang="en-US" sz="1600" dirty="0" err="1" smtClean="0"/>
              <a:t>वस्तूंपासून</a:t>
            </a:r>
            <a:r>
              <a:rPr lang="en-US" sz="1600" dirty="0" smtClean="0"/>
              <a:t> </a:t>
            </a:r>
            <a:r>
              <a:rPr lang="en-US" sz="1600" dirty="0" err="1" smtClean="0"/>
              <a:t>अपेक्षिलेली</a:t>
            </a:r>
            <a:r>
              <a:rPr lang="en-US" sz="1600" dirty="0" smtClean="0"/>
              <a:t> </a:t>
            </a:r>
            <a:r>
              <a:rPr lang="en-US" sz="1600" dirty="0" err="1" smtClean="0"/>
              <a:t>मिळकत</a:t>
            </a:r>
            <a:r>
              <a:rPr lang="en-US" sz="1600" dirty="0" smtClean="0"/>
              <a:t> / </a:t>
            </a:r>
            <a:r>
              <a:rPr lang="en-US" sz="1600" dirty="0" err="1" smtClean="0"/>
              <a:t>भांडवलाची</a:t>
            </a:r>
            <a:r>
              <a:rPr lang="en-US" sz="1600" dirty="0" smtClean="0"/>
              <a:t> </a:t>
            </a:r>
            <a:r>
              <a:rPr lang="en-US" sz="1600" dirty="0" err="1" smtClean="0"/>
              <a:t>पुरवठा</a:t>
            </a:r>
            <a:r>
              <a:rPr lang="en-US" sz="1600" dirty="0" smtClean="0"/>
              <a:t> </a:t>
            </a:r>
            <a:r>
              <a:rPr lang="en-US" sz="1600" dirty="0" err="1" smtClean="0"/>
              <a:t>किंमत</a:t>
            </a:r>
            <a:endParaRPr lang="en-US" sz="1600" dirty="0" smtClean="0"/>
          </a:p>
          <a:p>
            <a:pPr>
              <a:lnSpc>
                <a:spcPct val="150000"/>
              </a:lnSpc>
              <a:buNone/>
            </a:pPr>
            <a:r>
              <a:rPr lang="en-US" sz="2000" dirty="0" smtClean="0"/>
              <a:t>MEC = ER</a:t>
            </a:r>
          </a:p>
          <a:p>
            <a:pPr>
              <a:lnSpc>
                <a:spcPct val="150000"/>
              </a:lnSpc>
              <a:buNone/>
            </a:pPr>
            <a:r>
              <a:rPr lang="en-US" sz="2000" dirty="0" smtClean="0"/>
              <a:t>		 SPC</a:t>
            </a:r>
          </a:p>
          <a:p>
            <a:pPr>
              <a:lnSpc>
                <a:spcPct val="150000"/>
              </a:lnSpc>
              <a:buNone/>
            </a:pPr>
            <a:r>
              <a:rPr lang="en-US" sz="2000" dirty="0" smtClean="0"/>
              <a:t>MEC= Marginal Efficiency of Capital (</a:t>
            </a:r>
            <a:r>
              <a:rPr lang="en-US" sz="2000" dirty="0" err="1" smtClean="0"/>
              <a:t>भांडवलाची</a:t>
            </a:r>
            <a:r>
              <a:rPr lang="en-US" sz="2000" dirty="0" smtClean="0"/>
              <a:t> </a:t>
            </a:r>
            <a:r>
              <a:rPr lang="en-US" sz="2000" dirty="0" err="1" smtClean="0"/>
              <a:t>सीमांत</a:t>
            </a:r>
            <a:r>
              <a:rPr lang="en-US" sz="2000" dirty="0" smtClean="0"/>
              <a:t> </a:t>
            </a:r>
            <a:r>
              <a:rPr lang="en-US" sz="2000" dirty="0" err="1" smtClean="0"/>
              <a:t>लाभक्षमता</a:t>
            </a:r>
            <a:r>
              <a:rPr lang="en-US" sz="2000" dirty="0" smtClean="0"/>
              <a:t>)</a:t>
            </a:r>
          </a:p>
          <a:p>
            <a:pPr>
              <a:lnSpc>
                <a:spcPct val="150000"/>
              </a:lnSpc>
              <a:buNone/>
            </a:pPr>
            <a:r>
              <a:rPr lang="en-US" sz="2000" dirty="0" smtClean="0"/>
              <a:t>ER=Expected Return of Capital (</a:t>
            </a:r>
            <a:r>
              <a:rPr lang="en-US" sz="2000" dirty="0" err="1" smtClean="0"/>
              <a:t>भांडवली</a:t>
            </a:r>
            <a:r>
              <a:rPr lang="en-US" sz="2000" dirty="0" smtClean="0"/>
              <a:t> </a:t>
            </a:r>
            <a:r>
              <a:rPr lang="en-US" sz="2000" dirty="0" err="1" smtClean="0"/>
              <a:t>वस्तूपासून</a:t>
            </a:r>
            <a:r>
              <a:rPr lang="en-US" sz="2000" dirty="0" smtClean="0"/>
              <a:t> </a:t>
            </a:r>
            <a:r>
              <a:rPr lang="en-US" sz="2000" dirty="0" err="1" smtClean="0"/>
              <a:t>अपेक्षित</a:t>
            </a:r>
            <a:r>
              <a:rPr lang="en-US" sz="2000" dirty="0" smtClean="0"/>
              <a:t> </a:t>
            </a:r>
            <a:r>
              <a:rPr lang="en-US" sz="2000" dirty="0" err="1" smtClean="0"/>
              <a:t>मिळकत</a:t>
            </a:r>
            <a:r>
              <a:rPr lang="en-US" sz="2000" dirty="0" smtClean="0"/>
              <a:t>)</a:t>
            </a:r>
          </a:p>
          <a:p>
            <a:pPr>
              <a:lnSpc>
                <a:spcPct val="150000"/>
              </a:lnSpc>
              <a:buNone/>
            </a:pPr>
            <a:r>
              <a:rPr lang="en-US" sz="2000" dirty="0" smtClean="0"/>
              <a:t>SPC=Supply Price of Capital (</a:t>
            </a:r>
            <a:r>
              <a:rPr lang="en-US" sz="2000" dirty="0" err="1" smtClean="0"/>
              <a:t>भांडवली</a:t>
            </a:r>
            <a:r>
              <a:rPr lang="en-US" sz="2000" dirty="0" smtClean="0"/>
              <a:t> </a:t>
            </a:r>
            <a:r>
              <a:rPr lang="en-US" sz="2000" dirty="0" err="1" smtClean="0"/>
              <a:t>पुरवठा</a:t>
            </a:r>
            <a:r>
              <a:rPr lang="en-US" sz="2000" dirty="0" smtClean="0"/>
              <a:t> </a:t>
            </a:r>
            <a:r>
              <a:rPr lang="en-US" sz="2000" dirty="0" err="1" smtClean="0"/>
              <a:t>किंमत</a:t>
            </a:r>
            <a:r>
              <a:rPr lang="en-US" sz="2000" dirty="0" smtClean="0"/>
              <a:t>)</a:t>
            </a:r>
            <a:endParaRPr lang="en-US" sz="20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1" algn="l" rtl="0">
              <a:spcBef>
                <a:spcPct val="0"/>
              </a:spcBef>
            </a:pPr>
            <a:r>
              <a:rPr lang="en-US" sz="4000" b="1" dirty="0" err="1" smtClean="0"/>
              <a:t>भांडवलाची</a:t>
            </a:r>
            <a:r>
              <a:rPr lang="en-US" sz="4000" b="1" dirty="0" smtClean="0"/>
              <a:t> </a:t>
            </a:r>
            <a:r>
              <a:rPr lang="en-US" sz="4000" b="1" dirty="0" err="1" smtClean="0"/>
              <a:t>सीमांत</a:t>
            </a:r>
            <a:r>
              <a:rPr lang="en-US" sz="4000" b="1" dirty="0" smtClean="0"/>
              <a:t> </a:t>
            </a:r>
            <a:r>
              <a:rPr lang="en-US" sz="4000" b="1" dirty="0" err="1" smtClean="0"/>
              <a:t>लाभ</a:t>
            </a:r>
            <a:r>
              <a:rPr lang="en-US" sz="4000" b="1" dirty="0" smtClean="0"/>
              <a:t> </a:t>
            </a:r>
            <a:r>
              <a:rPr lang="en-US" sz="4000" b="1" dirty="0" err="1" smtClean="0"/>
              <a:t>क्षमता</a:t>
            </a:r>
            <a:endParaRPr lang="en-US" sz="4000" b="1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1524000" y="3579812"/>
            <a:ext cx="4572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624078" indent="-514350">
              <a:lnSpc>
                <a:spcPct val="150000"/>
              </a:lnSpc>
              <a:buFont typeface="+mj-lt"/>
              <a:buAutoNum type="arabicPeriod"/>
            </a:pPr>
            <a:r>
              <a:rPr lang="en-US" dirty="0" err="1" smtClean="0"/>
              <a:t>दोन</a:t>
            </a:r>
            <a:r>
              <a:rPr lang="en-US" dirty="0" smtClean="0"/>
              <a:t> </a:t>
            </a:r>
            <a:r>
              <a:rPr lang="en-US" dirty="0" err="1" smtClean="0"/>
              <a:t>देश</a:t>
            </a:r>
            <a:r>
              <a:rPr lang="en-US" dirty="0" smtClean="0"/>
              <a:t> व </a:t>
            </a:r>
            <a:r>
              <a:rPr lang="en-US" dirty="0" err="1" smtClean="0"/>
              <a:t>दोनच</a:t>
            </a:r>
            <a:r>
              <a:rPr lang="en-US" dirty="0" smtClean="0"/>
              <a:t> </a:t>
            </a:r>
            <a:r>
              <a:rPr lang="en-US" dirty="0" err="1" smtClean="0"/>
              <a:t>वस्तू</a:t>
            </a:r>
            <a:endParaRPr lang="en-US" dirty="0" smtClean="0"/>
          </a:p>
          <a:p>
            <a:pPr marL="624078" indent="-514350">
              <a:lnSpc>
                <a:spcPct val="150000"/>
              </a:lnSpc>
              <a:buFont typeface="+mj-lt"/>
              <a:buAutoNum type="arabicPeriod"/>
            </a:pPr>
            <a:r>
              <a:rPr lang="en-US" dirty="0" err="1" smtClean="0"/>
              <a:t>उत्पादन</a:t>
            </a:r>
            <a:r>
              <a:rPr lang="en-US" dirty="0" smtClean="0"/>
              <a:t> </a:t>
            </a:r>
            <a:r>
              <a:rPr lang="en-US" dirty="0" err="1" smtClean="0"/>
              <a:t>घटक</a:t>
            </a:r>
            <a:r>
              <a:rPr lang="en-US" dirty="0" smtClean="0"/>
              <a:t> </a:t>
            </a:r>
            <a:r>
              <a:rPr lang="en-US" dirty="0" err="1" smtClean="0"/>
              <a:t>अचलनशील</a:t>
            </a:r>
            <a:endParaRPr lang="en-US" dirty="0" smtClean="0"/>
          </a:p>
          <a:p>
            <a:pPr marL="624078" indent="-514350">
              <a:lnSpc>
                <a:spcPct val="150000"/>
              </a:lnSpc>
              <a:buFont typeface="+mj-lt"/>
              <a:buAutoNum type="arabicPeriod"/>
            </a:pPr>
            <a:r>
              <a:rPr lang="en-US" dirty="0" err="1" smtClean="0"/>
              <a:t>घटकांचे</a:t>
            </a:r>
            <a:r>
              <a:rPr lang="en-US" dirty="0" smtClean="0"/>
              <a:t> </a:t>
            </a:r>
            <a:r>
              <a:rPr lang="en-US" dirty="0" err="1" smtClean="0"/>
              <a:t>स्थिर</a:t>
            </a:r>
            <a:r>
              <a:rPr lang="en-US" dirty="0" smtClean="0"/>
              <a:t> </a:t>
            </a:r>
            <a:r>
              <a:rPr lang="en-US" dirty="0" err="1" smtClean="0"/>
              <a:t>अभिदान</a:t>
            </a:r>
            <a:endParaRPr lang="en-US" dirty="0" smtClean="0"/>
          </a:p>
          <a:p>
            <a:pPr marL="624078" indent="-514350">
              <a:lnSpc>
                <a:spcPct val="150000"/>
              </a:lnSpc>
              <a:buFont typeface="+mj-lt"/>
              <a:buAutoNum type="arabicPeriod"/>
            </a:pPr>
            <a:r>
              <a:rPr lang="en-US" dirty="0" err="1" smtClean="0"/>
              <a:t>घटक</a:t>
            </a:r>
            <a:r>
              <a:rPr lang="en-US" dirty="0" smtClean="0"/>
              <a:t> </a:t>
            </a:r>
            <a:r>
              <a:rPr lang="en-US" dirty="0" err="1" smtClean="0"/>
              <a:t>एकजिनसी</a:t>
            </a:r>
            <a:endParaRPr lang="en-US" dirty="0" smtClean="0"/>
          </a:p>
          <a:p>
            <a:pPr marL="624078" indent="-514350">
              <a:lnSpc>
                <a:spcPct val="150000"/>
              </a:lnSpc>
              <a:buFont typeface="+mj-lt"/>
              <a:buAutoNum type="arabicPeriod"/>
            </a:pPr>
            <a:r>
              <a:rPr lang="en-US" dirty="0" err="1" smtClean="0"/>
              <a:t>अनेक</a:t>
            </a:r>
            <a:r>
              <a:rPr lang="en-US" dirty="0" smtClean="0"/>
              <a:t> </a:t>
            </a:r>
            <a:r>
              <a:rPr lang="en-US" dirty="0" err="1" smtClean="0"/>
              <a:t>वस्तूंचे</a:t>
            </a:r>
            <a:r>
              <a:rPr lang="en-US" dirty="0" smtClean="0"/>
              <a:t> </a:t>
            </a:r>
            <a:r>
              <a:rPr lang="en-US" dirty="0" err="1" smtClean="0"/>
              <a:t>उत्पादन</a:t>
            </a:r>
            <a:endParaRPr lang="en-US" dirty="0" smtClean="0"/>
          </a:p>
          <a:p>
            <a:pPr marL="624078" indent="-514350">
              <a:lnSpc>
                <a:spcPct val="150000"/>
              </a:lnSpc>
              <a:buFont typeface="+mj-lt"/>
              <a:buAutoNum type="arabicPeriod"/>
            </a:pPr>
            <a:r>
              <a:rPr lang="en-US" dirty="0" err="1" smtClean="0"/>
              <a:t>उत्पादनफल</a:t>
            </a:r>
            <a:r>
              <a:rPr lang="en-US" dirty="0" smtClean="0"/>
              <a:t> </a:t>
            </a:r>
            <a:r>
              <a:rPr lang="en-US" dirty="0" err="1" smtClean="0"/>
              <a:t>सर्वत्र</a:t>
            </a:r>
            <a:r>
              <a:rPr lang="en-US" dirty="0" smtClean="0"/>
              <a:t> </a:t>
            </a:r>
            <a:r>
              <a:rPr lang="en-US" dirty="0" err="1" smtClean="0"/>
              <a:t>समान</a:t>
            </a:r>
            <a:endParaRPr lang="en-US" dirty="0" smtClean="0"/>
          </a:p>
          <a:p>
            <a:pPr marL="624078" indent="-514350">
              <a:lnSpc>
                <a:spcPct val="150000"/>
              </a:lnSpc>
              <a:buFont typeface="+mj-lt"/>
              <a:buAutoNum type="arabicPeriod"/>
            </a:pPr>
            <a:r>
              <a:rPr lang="en-US" dirty="0" err="1" smtClean="0"/>
              <a:t>स्थिर</a:t>
            </a:r>
            <a:r>
              <a:rPr lang="en-US" dirty="0" smtClean="0"/>
              <a:t> </a:t>
            </a:r>
            <a:r>
              <a:rPr lang="en-US" dirty="0" err="1" smtClean="0"/>
              <a:t>उत्पत्ती</a:t>
            </a:r>
            <a:r>
              <a:rPr lang="en-US" dirty="0" smtClean="0"/>
              <a:t> </a:t>
            </a:r>
            <a:r>
              <a:rPr lang="en-US" dirty="0" err="1" smtClean="0"/>
              <a:t>नियम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गृहिते</a:t>
            </a:r>
            <a:endParaRPr lang="en-US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624078" indent="-514350">
              <a:lnSpc>
                <a:spcPct val="150000"/>
              </a:lnSpc>
            </a:pPr>
            <a:r>
              <a:rPr lang="en-US" sz="2000" dirty="0" err="1" smtClean="0"/>
              <a:t>पुढिल</a:t>
            </a:r>
            <a:r>
              <a:rPr lang="en-US" sz="2000" dirty="0" smtClean="0"/>
              <a:t> </a:t>
            </a:r>
            <a:r>
              <a:rPr lang="en-US" sz="2000" dirty="0" err="1" smtClean="0"/>
              <a:t>गृहिते</a:t>
            </a:r>
            <a:r>
              <a:rPr lang="en-US" sz="2000" dirty="0" smtClean="0"/>
              <a:t> </a:t>
            </a:r>
            <a:r>
              <a:rPr lang="en-US" sz="2000" dirty="0" err="1" smtClean="0"/>
              <a:t>सदोष</a:t>
            </a:r>
            <a:endParaRPr lang="en-US" sz="2000" dirty="0" smtClean="0"/>
          </a:p>
          <a:p>
            <a:pPr marL="880110" lvl="1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1800" dirty="0" err="1" smtClean="0"/>
              <a:t>पूर्ण</a:t>
            </a:r>
            <a:r>
              <a:rPr lang="en-US" sz="1800" dirty="0" smtClean="0"/>
              <a:t> </a:t>
            </a:r>
            <a:r>
              <a:rPr lang="en-US" sz="1800" dirty="0" err="1" smtClean="0"/>
              <a:t>स्पर्धेचे</a:t>
            </a:r>
            <a:r>
              <a:rPr lang="en-US" sz="1800" dirty="0" smtClean="0"/>
              <a:t> </a:t>
            </a:r>
            <a:r>
              <a:rPr lang="en-US" sz="1800" dirty="0" err="1" smtClean="0"/>
              <a:t>गृहित</a:t>
            </a:r>
            <a:endParaRPr lang="en-US" sz="1800" dirty="0" smtClean="0"/>
          </a:p>
          <a:p>
            <a:pPr marL="880110" lvl="1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1800" dirty="0" err="1" smtClean="0"/>
              <a:t>उत्पादित</a:t>
            </a:r>
            <a:r>
              <a:rPr lang="en-US" sz="1800" dirty="0" smtClean="0"/>
              <a:t> </a:t>
            </a:r>
            <a:r>
              <a:rPr lang="en-US" sz="1800" dirty="0" err="1" smtClean="0"/>
              <a:t>घटकांची</a:t>
            </a:r>
            <a:r>
              <a:rPr lang="en-US" sz="1800" dirty="0" smtClean="0"/>
              <a:t> </a:t>
            </a:r>
            <a:r>
              <a:rPr lang="en-US" sz="1800" dirty="0" err="1" smtClean="0"/>
              <a:t>गतिशीलतेचे</a:t>
            </a:r>
            <a:r>
              <a:rPr lang="en-US" sz="1800" dirty="0" smtClean="0"/>
              <a:t> </a:t>
            </a:r>
            <a:r>
              <a:rPr lang="en-US" sz="1800" dirty="0" err="1" smtClean="0"/>
              <a:t>गृहित</a:t>
            </a:r>
            <a:endParaRPr lang="en-US" sz="1800" dirty="0" smtClean="0"/>
          </a:p>
          <a:p>
            <a:pPr marL="880110" lvl="1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1800" dirty="0" err="1" smtClean="0"/>
              <a:t>मुक्त</a:t>
            </a:r>
            <a:r>
              <a:rPr lang="en-US" sz="1800" dirty="0" smtClean="0"/>
              <a:t> </a:t>
            </a:r>
            <a:r>
              <a:rPr lang="en-US" sz="1800" dirty="0" err="1" smtClean="0"/>
              <a:t>व्यापाराचे</a:t>
            </a:r>
            <a:r>
              <a:rPr lang="en-US" sz="1800" dirty="0" smtClean="0"/>
              <a:t> </a:t>
            </a:r>
            <a:r>
              <a:rPr lang="en-US" sz="1800" dirty="0" err="1" smtClean="0"/>
              <a:t>गृहित</a:t>
            </a:r>
            <a:endParaRPr lang="en-US" sz="1800" dirty="0" smtClean="0"/>
          </a:p>
          <a:p>
            <a:pPr marL="624078" indent="-514350">
              <a:lnSpc>
                <a:spcPct val="150000"/>
              </a:lnSpc>
            </a:pPr>
            <a:r>
              <a:rPr lang="en-US" sz="2000" dirty="0" err="1" smtClean="0"/>
              <a:t>वस्तूंच्या</a:t>
            </a:r>
            <a:r>
              <a:rPr lang="en-US" sz="2000" dirty="0" smtClean="0"/>
              <a:t> </a:t>
            </a:r>
            <a:r>
              <a:rPr lang="en-US" sz="2000" dirty="0" err="1" smtClean="0"/>
              <a:t>किंतीचा</a:t>
            </a:r>
            <a:r>
              <a:rPr lang="en-US" sz="2000" dirty="0" smtClean="0"/>
              <a:t> </a:t>
            </a:r>
            <a:r>
              <a:rPr lang="en-US" sz="2000" dirty="0" err="1" smtClean="0"/>
              <a:t>उपयोगितेशी</a:t>
            </a:r>
            <a:r>
              <a:rPr lang="en-US" sz="2000" dirty="0" smtClean="0"/>
              <a:t> </a:t>
            </a:r>
            <a:r>
              <a:rPr lang="en-US" sz="2000" dirty="0" err="1" smtClean="0"/>
              <a:t>संबंध</a:t>
            </a:r>
            <a:r>
              <a:rPr lang="en-US" sz="2000" dirty="0" smtClean="0"/>
              <a:t> </a:t>
            </a:r>
            <a:r>
              <a:rPr lang="en-US" sz="2000" dirty="0" err="1" smtClean="0"/>
              <a:t>असतो</a:t>
            </a:r>
            <a:r>
              <a:rPr lang="en-US" sz="2000" dirty="0" smtClean="0"/>
              <a:t> </a:t>
            </a:r>
            <a:r>
              <a:rPr lang="en-US" sz="2000" dirty="0" err="1" smtClean="0"/>
              <a:t>घटक</a:t>
            </a:r>
            <a:r>
              <a:rPr lang="en-US" sz="2000" dirty="0" smtClean="0"/>
              <a:t> </a:t>
            </a:r>
            <a:r>
              <a:rPr lang="en-US" sz="2000" dirty="0" err="1" smtClean="0"/>
              <a:t>किंमतीशी</a:t>
            </a:r>
            <a:r>
              <a:rPr lang="en-US" sz="2000" dirty="0" smtClean="0"/>
              <a:t> </a:t>
            </a:r>
            <a:r>
              <a:rPr lang="en-US" sz="2000" dirty="0" err="1" smtClean="0"/>
              <a:t>नसतो</a:t>
            </a:r>
            <a:endParaRPr lang="en-US" sz="2000" dirty="0" smtClean="0"/>
          </a:p>
          <a:p>
            <a:pPr marL="624078" indent="-514350">
              <a:lnSpc>
                <a:spcPct val="150000"/>
              </a:lnSpc>
            </a:pPr>
            <a:r>
              <a:rPr lang="en-US" sz="2000" dirty="0" err="1" smtClean="0"/>
              <a:t>श्रम</a:t>
            </a:r>
            <a:r>
              <a:rPr lang="en-US" sz="2000" dirty="0" smtClean="0"/>
              <a:t> </a:t>
            </a:r>
            <a:r>
              <a:rPr lang="en-US" sz="2000" dirty="0" err="1" smtClean="0"/>
              <a:t>हे</a:t>
            </a:r>
            <a:r>
              <a:rPr lang="en-US" sz="2000" dirty="0" smtClean="0"/>
              <a:t> </a:t>
            </a:r>
            <a:r>
              <a:rPr lang="en-US" sz="2000" dirty="0" err="1" smtClean="0"/>
              <a:t>एकजीनसी</a:t>
            </a:r>
            <a:r>
              <a:rPr lang="en-US" sz="2000" dirty="0" smtClean="0"/>
              <a:t> </a:t>
            </a:r>
            <a:r>
              <a:rPr lang="en-US" sz="2000" dirty="0" err="1" smtClean="0"/>
              <a:t>नसतात</a:t>
            </a:r>
            <a:endParaRPr lang="en-US" sz="2000" dirty="0" smtClean="0"/>
          </a:p>
          <a:p>
            <a:pPr marL="624078" indent="-514350">
              <a:lnSpc>
                <a:spcPct val="150000"/>
              </a:lnSpc>
            </a:pPr>
            <a:r>
              <a:rPr lang="en-US" sz="2000" dirty="0" err="1" smtClean="0"/>
              <a:t>सिध्दांत</a:t>
            </a:r>
            <a:r>
              <a:rPr lang="en-US" sz="2000" dirty="0" smtClean="0"/>
              <a:t> </a:t>
            </a:r>
            <a:r>
              <a:rPr lang="en-US" sz="2000" dirty="0" err="1" smtClean="0"/>
              <a:t>श्रेष्ठ</a:t>
            </a:r>
            <a:r>
              <a:rPr lang="en-US" sz="2000" dirty="0" smtClean="0"/>
              <a:t> </a:t>
            </a:r>
            <a:r>
              <a:rPr lang="en-US" sz="2000" dirty="0" err="1" smtClean="0"/>
              <a:t>नाही</a:t>
            </a:r>
            <a:endParaRPr lang="en-US" sz="2000" dirty="0" smtClean="0"/>
          </a:p>
          <a:p>
            <a:pPr marL="624078" indent="-514350">
              <a:lnSpc>
                <a:spcPct val="150000"/>
              </a:lnSpc>
            </a:pPr>
            <a:r>
              <a:rPr lang="en-US" sz="2000" dirty="0" err="1" smtClean="0"/>
              <a:t>लिओन्टिफ</a:t>
            </a:r>
            <a:r>
              <a:rPr lang="en-US" sz="2000" dirty="0" smtClean="0"/>
              <a:t> </a:t>
            </a:r>
            <a:r>
              <a:rPr lang="en-US" sz="2000" dirty="0" err="1" smtClean="0"/>
              <a:t>आक्षेप</a:t>
            </a:r>
            <a:endParaRPr lang="en-US" sz="2000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मर्यादा</a:t>
            </a:r>
            <a:endParaRPr lang="en-US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Open Economy CamScanner 06-16-2023 16.37.26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24559" y="1481138"/>
            <a:ext cx="7694881" cy="452596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खुल्या</a:t>
            </a:r>
            <a:r>
              <a:rPr lang="en-US" dirty="0" smtClean="0"/>
              <a:t> </a:t>
            </a:r>
            <a:r>
              <a:rPr lang="en-US" dirty="0" err="1" smtClean="0"/>
              <a:t>अर्थव्यवस्थेतील</a:t>
            </a:r>
            <a:r>
              <a:rPr lang="en-US" dirty="0" smtClean="0"/>
              <a:t> </a:t>
            </a:r>
            <a:r>
              <a:rPr lang="en-US" dirty="0" err="1" smtClean="0"/>
              <a:t>उत्पन्न</a:t>
            </a:r>
            <a:r>
              <a:rPr lang="en-US" dirty="0" smtClean="0"/>
              <a:t> व </a:t>
            </a:r>
            <a:r>
              <a:rPr lang="en-US" dirty="0" err="1" smtClean="0"/>
              <a:t>खर्चावे</a:t>
            </a:r>
            <a:r>
              <a:rPr lang="en-US" dirty="0" smtClean="0"/>
              <a:t> </a:t>
            </a:r>
            <a:r>
              <a:rPr lang="en-US" dirty="0" err="1" smtClean="0"/>
              <a:t>आकृतीद्वारे</a:t>
            </a:r>
            <a:r>
              <a:rPr lang="en-US" dirty="0" smtClean="0"/>
              <a:t> </a:t>
            </a:r>
            <a:r>
              <a:rPr lang="en-US" dirty="0" err="1" smtClean="0"/>
              <a:t>विश्लेषण</a:t>
            </a:r>
            <a:endParaRPr lang="en-US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प्रकार</a:t>
            </a:r>
            <a:endParaRPr lang="en-US" dirty="0" smtClean="0"/>
          </a:p>
          <a:p>
            <a:pPr marL="624078" indent="-514350">
              <a:buFont typeface="+mj-lt"/>
              <a:buAutoNum type="arabicPeriod"/>
            </a:pPr>
            <a:r>
              <a:rPr lang="en-US" dirty="0" err="1" smtClean="0"/>
              <a:t>संतुलीत</a:t>
            </a:r>
            <a:r>
              <a:rPr lang="en-US" dirty="0" smtClean="0"/>
              <a:t> </a:t>
            </a:r>
            <a:r>
              <a:rPr lang="en-US" dirty="0" err="1" smtClean="0"/>
              <a:t>व्यापारतोल</a:t>
            </a:r>
            <a:endParaRPr lang="en-US" dirty="0" smtClean="0"/>
          </a:p>
          <a:p>
            <a:pPr marL="624078" indent="-514350">
              <a:buFont typeface="+mj-lt"/>
              <a:buAutoNum type="arabicPeriod"/>
            </a:pPr>
            <a:r>
              <a:rPr lang="en-US" dirty="0" err="1" smtClean="0"/>
              <a:t>अनुकुल</a:t>
            </a:r>
            <a:r>
              <a:rPr lang="en-US" dirty="0" smtClean="0"/>
              <a:t> </a:t>
            </a:r>
            <a:r>
              <a:rPr lang="en-US" dirty="0" err="1" smtClean="0"/>
              <a:t>व्यापारतोल</a:t>
            </a:r>
            <a:endParaRPr lang="en-US" dirty="0" smtClean="0"/>
          </a:p>
          <a:p>
            <a:pPr marL="624078" indent="-514350">
              <a:buFont typeface="+mj-lt"/>
              <a:buAutoNum type="arabicPeriod"/>
            </a:pPr>
            <a:r>
              <a:rPr lang="en-US" dirty="0" err="1" smtClean="0"/>
              <a:t>प्रतिकुल</a:t>
            </a:r>
            <a:r>
              <a:rPr lang="en-US" dirty="0" smtClean="0"/>
              <a:t> </a:t>
            </a:r>
            <a:r>
              <a:rPr lang="en-US" dirty="0" err="1" smtClean="0"/>
              <a:t>व्यापारतोल</a:t>
            </a:r>
            <a:endParaRPr lang="en-US" dirty="0" smtClean="0"/>
          </a:p>
          <a:p>
            <a:pPr marL="624078" indent="-514350">
              <a:buNone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व्यापारतोल</a:t>
            </a:r>
            <a:r>
              <a:rPr lang="en-US" dirty="0" smtClean="0"/>
              <a:t> (BOT = X-M)</a:t>
            </a:r>
            <a:endParaRPr lang="en-US" dirty="0"/>
          </a:p>
        </p:txBody>
      </p:sp>
      <p:pic>
        <p:nvPicPr>
          <p:cNvPr id="4" name="Picture 3" descr="BOP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90238" y="3124200"/>
            <a:ext cx="4948962" cy="3355137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838200" y="1935480"/>
          <a:ext cx="3733800" cy="2865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24000"/>
                <a:gridCol w="22098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गुंतवणूक</a:t>
                      </a:r>
                      <a:r>
                        <a:rPr lang="en-US" baseline="0" dirty="0" smtClean="0"/>
                        <a:t> (</a:t>
                      </a:r>
                      <a:r>
                        <a:rPr lang="en-US" baseline="0" dirty="0" err="1" smtClean="0"/>
                        <a:t>कोटी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रुपयात</a:t>
                      </a:r>
                      <a:r>
                        <a:rPr lang="en-US" baseline="0" dirty="0" smtClean="0"/>
                        <a:t>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भांडवलाची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सीमांत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लाभक्षमता</a:t>
                      </a:r>
                      <a:r>
                        <a:rPr lang="en-US" baseline="0" dirty="0" smtClean="0"/>
                        <a:t> (</a:t>
                      </a:r>
                      <a:r>
                        <a:rPr lang="en-US" baseline="0" dirty="0" err="1" smtClean="0"/>
                        <a:t>टक्क्यात</a:t>
                      </a:r>
                      <a:r>
                        <a:rPr lang="en-US" baseline="0" dirty="0" smtClean="0"/>
                        <a:t>)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10000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14%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12000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12%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14000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10%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16000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8%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18000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6%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20000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4%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800" dirty="0" err="1" smtClean="0"/>
              <a:t>केन्सच्या</a:t>
            </a:r>
            <a:r>
              <a:rPr lang="en-US" sz="2800" dirty="0" smtClean="0"/>
              <a:t> </a:t>
            </a:r>
            <a:r>
              <a:rPr lang="en-US" sz="2800" dirty="0" err="1" smtClean="0"/>
              <a:t>मते</a:t>
            </a:r>
            <a:r>
              <a:rPr lang="en-US" sz="2800" dirty="0" smtClean="0"/>
              <a:t>, “</a:t>
            </a:r>
            <a:r>
              <a:rPr lang="en-US" sz="2800" dirty="0" err="1" smtClean="0"/>
              <a:t>भांडवलाची</a:t>
            </a:r>
            <a:r>
              <a:rPr lang="en-US" sz="2800" dirty="0" smtClean="0"/>
              <a:t> </a:t>
            </a:r>
            <a:r>
              <a:rPr lang="en-US" sz="2800" dirty="0" err="1" smtClean="0"/>
              <a:t>गुंतवणूक</a:t>
            </a:r>
            <a:r>
              <a:rPr lang="en-US" sz="2800" dirty="0" smtClean="0"/>
              <a:t> </a:t>
            </a:r>
            <a:r>
              <a:rPr lang="en-US" sz="2800" dirty="0" err="1" smtClean="0"/>
              <a:t>वाढली</a:t>
            </a:r>
            <a:r>
              <a:rPr lang="en-US" sz="2800" dirty="0" smtClean="0"/>
              <a:t> </a:t>
            </a:r>
            <a:r>
              <a:rPr lang="en-US" sz="2800" dirty="0" err="1" smtClean="0"/>
              <a:t>असता</a:t>
            </a:r>
            <a:r>
              <a:rPr lang="en-US" sz="2800" dirty="0" smtClean="0"/>
              <a:t> </a:t>
            </a:r>
            <a:r>
              <a:rPr lang="en-US" sz="2800" dirty="0" err="1" smtClean="0"/>
              <a:t>दीर्घकालीन</a:t>
            </a:r>
            <a:r>
              <a:rPr lang="en-US" sz="2800" dirty="0" smtClean="0"/>
              <a:t> </a:t>
            </a:r>
            <a:r>
              <a:rPr lang="en-US" sz="2800" dirty="0" err="1" smtClean="0"/>
              <a:t>भांडवलाची</a:t>
            </a:r>
            <a:r>
              <a:rPr lang="en-US" sz="2800" dirty="0" smtClean="0"/>
              <a:t> </a:t>
            </a:r>
            <a:r>
              <a:rPr lang="en-US" sz="2800" dirty="0" err="1" smtClean="0"/>
              <a:t>सीमांत</a:t>
            </a:r>
            <a:r>
              <a:rPr lang="en-US" sz="2800" dirty="0" smtClean="0"/>
              <a:t> </a:t>
            </a:r>
            <a:r>
              <a:rPr lang="en-US" sz="2800" dirty="0" err="1" smtClean="0"/>
              <a:t>लाभक्षमता</a:t>
            </a:r>
            <a:r>
              <a:rPr lang="en-US" sz="2800" dirty="0" smtClean="0"/>
              <a:t> </a:t>
            </a:r>
            <a:r>
              <a:rPr lang="en-US" sz="2800" dirty="0" err="1" smtClean="0"/>
              <a:t>कमी</a:t>
            </a:r>
            <a:r>
              <a:rPr lang="en-US" sz="2800" dirty="0" smtClean="0"/>
              <a:t> </a:t>
            </a:r>
            <a:r>
              <a:rPr lang="en-US" sz="2800" dirty="0" err="1" smtClean="0"/>
              <a:t>होते</a:t>
            </a:r>
            <a:r>
              <a:rPr lang="en-US" sz="2800" dirty="0" smtClean="0"/>
              <a:t>”</a:t>
            </a:r>
            <a:endParaRPr lang="en-US" sz="2800" dirty="0"/>
          </a:p>
        </p:txBody>
      </p:sp>
      <p:pic>
        <p:nvPicPr>
          <p:cNvPr id="5" name="Picture 4" descr="MEC CamScanner 06-14-2023 12.58.38_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724400" y="1905000"/>
            <a:ext cx="3533623" cy="329221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2000" dirty="0" smtClean="0"/>
              <a:t>“</a:t>
            </a:r>
            <a:r>
              <a:rPr lang="en-US" sz="2000" dirty="0" err="1" smtClean="0"/>
              <a:t>उत्पन्नातील</a:t>
            </a:r>
            <a:r>
              <a:rPr lang="en-US" sz="2000" dirty="0" smtClean="0"/>
              <a:t> </a:t>
            </a:r>
            <a:r>
              <a:rPr lang="en-US" sz="2000" dirty="0" err="1" smtClean="0"/>
              <a:t>बदलाचे</a:t>
            </a:r>
            <a:r>
              <a:rPr lang="en-US" sz="2000" dirty="0" smtClean="0"/>
              <a:t> </a:t>
            </a:r>
            <a:r>
              <a:rPr lang="en-US" sz="2000" dirty="0" err="1" smtClean="0"/>
              <a:t>गुंतवणूकीतील</a:t>
            </a:r>
            <a:r>
              <a:rPr lang="en-US" sz="2000" dirty="0" smtClean="0"/>
              <a:t> </a:t>
            </a:r>
            <a:r>
              <a:rPr lang="en-US" sz="2000" dirty="0" err="1" smtClean="0"/>
              <a:t>बदलाशी</a:t>
            </a:r>
            <a:r>
              <a:rPr lang="en-US" sz="2000" dirty="0" smtClean="0"/>
              <a:t> </a:t>
            </a:r>
            <a:r>
              <a:rPr lang="en-US" sz="2000" dirty="0" err="1" smtClean="0"/>
              <a:t>असलेले</a:t>
            </a:r>
            <a:r>
              <a:rPr lang="en-US" sz="2000" dirty="0" smtClean="0"/>
              <a:t> </a:t>
            </a:r>
            <a:r>
              <a:rPr lang="en-US" sz="2000" dirty="0" err="1" smtClean="0"/>
              <a:t>प्रमाण</a:t>
            </a:r>
            <a:r>
              <a:rPr lang="en-US" sz="2000" dirty="0" smtClean="0"/>
              <a:t> </a:t>
            </a:r>
            <a:r>
              <a:rPr lang="en-US" sz="2000" dirty="0" err="1" smtClean="0"/>
              <a:t>म्हणजे</a:t>
            </a:r>
            <a:r>
              <a:rPr lang="en-US" sz="2000" dirty="0" smtClean="0"/>
              <a:t> </a:t>
            </a:r>
            <a:r>
              <a:rPr lang="en-US" sz="2000" dirty="0" err="1" smtClean="0"/>
              <a:t>गुणक</a:t>
            </a:r>
            <a:r>
              <a:rPr lang="en-US" sz="2000" dirty="0" smtClean="0"/>
              <a:t> </a:t>
            </a:r>
            <a:r>
              <a:rPr lang="en-US" sz="2000" dirty="0" err="1" smtClean="0"/>
              <a:t>होय</a:t>
            </a:r>
            <a:r>
              <a:rPr lang="en-US" sz="2000" dirty="0" smtClean="0"/>
              <a:t>.”</a:t>
            </a:r>
          </a:p>
          <a:p>
            <a:pPr marL="0" indent="0">
              <a:buNone/>
            </a:pPr>
            <a:r>
              <a:rPr lang="en-US" sz="2000" dirty="0" smtClean="0">
                <a:latin typeface="Times New Roman"/>
                <a:cs typeface="Times New Roman"/>
              </a:rPr>
              <a:t>	∆Y</a:t>
            </a:r>
          </a:p>
          <a:p>
            <a:pPr marL="0" indent="0">
              <a:buNone/>
            </a:pPr>
            <a:r>
              <a:rPr lang="en-US" sz="2000" dirty="0" smtClean="0">
                <a:latin typeface="Times New Roman"/>
                <a:cs typeface="Times New Roman"/>
              </a:rPr>
              <a:t>K= </a:t>
            </a:r>
          </a:p>
          <a:p>
            <a:pPr marL="0">
              <a:buNone/>
            </a:pPr>
            <a:r>
              <a:rPr lang="en-US" sz="2000" dirty="0" smtClean="0">
                <a:latin typeface="Times New Roman"/>
                <a:cs typeface="Times New Roman"/>
              </a:rPr>
              <a:t>	∆I</a:t>
            </a:r>
          </a:p>
          <a:p>
            <a:pPr>
              <a:lnSpc>
                <a:spcPct val="150000"/>
              </a:lnSpc>
              <a:buNone/>
            </a:pPr>
            <a:r>
              <a:rPr lang="en-US" sz="2000" dirty="0" err="1" smtClean="0">
                <a:latin typeface="Times New Roman"/>
                <a:cs typeface="Times New Roman"/>
              </a:rPr>
              <a:t>जेथे</a:t>
            </a:r>
            <a:r>
              <a:rPr lang="en-US" sz="2000" dirty="0" smtClean="0">
                <a:latin typeface="Times New Roman"/>
                <a:cs typeface="Times New Roman"/>
              </a:rPr>
              <a:t> K=</a:t>
            </a:r>
            <a:r>
              <a:rPr lang="en-US" sz="2000" dirty="0" err="1" smtClean="0">
                <a:latin typeface="Times New Roman"/>
                <a:cs typeface="Times New Roman"/>
              </a:rPr>
              <a:t>गुणक</a:t>
            </a:r>
            <a:r>
              <a:rPr lang="en-US" sz="2000" dirty="0" smtClean="0">
                <a:latin typeface="Times New Roman"/>
                <a:cs typeface="Times New Roman"/>
              </a:rPr>
              <a:t>, ∆Y = </a:t>
            </a:r>
            <a:r>
              <a:rPr lang="en-US" sz="2000" dirty="0" err="1" smtClean="0">
                <a:latin typeface="Times New Roman"/>
                <a:cs typeface="Times New Roman"/>
              </a:rPr>
              <a:t>उत्पन्नातील</a:t>
            </a:r>
            <a:r>
              <a:rPr lang="en-US" sz="2000" dirty="0" smtClean="0">
                <a:latin typeface="Times New Roman"/>
                <a:cs typeface="Times New Roman"/>
              </a:rPr>
              <a:t> </a:t>
            </a:r>
            <a:r>
              <a:rPr lang="en-US" sz="2000" dirty="0" err="1" smtClean="0">
                <a:latin typeface="Times New Roman"/>
                <a:cs typeface="Times New Roman"/>
              </a:rPr>
              <a:t>बदल</a:t>
            </a:r>
            <a:r>
              <a:rPr lang="en-US" sz="2000" dirty="0" smtClean="0">
                <a:latin typeface="Times New Roman"/>
                <a:cs typeface="Times New Roman"/>
              </a:rPr>
              <a:t>, ∆I = </a:t>
            </a:r>
            <a:r>
              <a:rPr lang="en-US" sz="2000" dirty="0" err="1" smtClean="0">
                <a:latin typeface="Times New Roman"/>
                <a:cs typeface="Times New Roman"/>
              </a:rPr>
              <a:t>गुंतवणूकीतील</a:t>
            </a:r>
            <a:r>
              <a:rPr lang="en-US" sz="2000" dirty="0" smtClean="0">
                <a:latin typeface="Times New Roman"/>
                <a:cs typeface="Times New Roman"/>
              </a:rPr>
              <a:t> </a:t>
            </a:r>
            <a:r>
              <a:rPr lang="en-US" sz="2000" dirty="0" err="1" smtClean="0">
                <a:latin typeface="Times New Roman"/>
                <a:cs typeface="Times New Roman"/>
              </a:rPr>
              <a:t>बदल</a:t>
            </a:r>
            <a:endParaRPr lang="en-US" sz="2000" dirty="0" smtClean="0">
              <a:latin typeface="Times New Roman"/>
              <a:cs typeface="Times New Roman"/>
            </a:endParaRPr>
          </a:p>
          <a:p>
            <a:pPr>
              <a:lnSpc>
                <a:spcPct val="110000"/>
              </a:lnSpc>
              <a:buNone/>
            </a:pPr>
            <a:r>
              <a:rPr lang="en-US" sz="2000" dirty="0" smtClean="0">
                <a:latin typeface="Times New Roman"/>
                <a:cs typeface="Times New Roman"/>
              </a:rPr>
              <a:t>		  1</a:t>
            </a:r>
          </a:p>
          <a:p>
            <a:pPr>
              <a:lnSpc>
                <a:spcPct val="110000"/>
              </a:lnSpc>
              <a:buNone/>
            </a:pPr>
            <a:r>
              <a:rPr lang="en-US" sz="2000" dirty="0" smtClean="0">
                <a:latin typeface="Times New Roman"/>
                <a:cs typeface="Times New Roman"/>
              </a:rPr>
              <a:t>K=</a:t>
            </a:r>
          </a:p>
          <a:p>
            <a:pPr>
              <a:lnSpc>
                <a:spcPct val="110000"/>
              </a:lnSpc>
              <a:buNone/>
            </a:pPr>
            <a:r>
              <a:rPr lang="en-US" sz="2000" dirty="0" smtClean="0">
                <a:latin typeface="Times New Roman"/>
                <a:cs typeface="Times New Roman"/>
              </a:rPr>
              <a:t>          1-MPC</a:t>
            </a:r>
          </a:p>
          <a:p>
            <a:pPr>
              <a:lnSpc>
                <a:spcPct val="150000"/>
              </a:lnSpc>
              <a:buNone/>
            </a:pPr>
            <a:r>
              <a:rPr lang="en-US" sz="2000" dirty="0" smtClean="0">
                <a:latin typeface="Times New Roman"/>
                <a:cs typeface="Times New Roman"/>
              </a:rPr>
              <a:t>K= </a:t>
            </a:r>
            <a:r>
              <a:rPr lang="en-US" sz="2000" dirty="0" err="1" smtClean="0">
                <a:latin typeface="Times New Roman"/>
                <a:cs typeface="Times New Roman"/>
              </a:rPr>
              <a:t>गुणक</a:t>
            </a:r>
            <a:r>
              <a:rPr lang="en-US" sz="2000" dirty="0" smtClean="0">
                <a:latin typeface="Times New Roman"/>
                <a:cs typeface="Times New Roman"/>
              </a:rPr>
              <a:t>, MPC = Marginal Propensity to Consume (</a:t>
            </a:r>
            <a:r>
              <a:rPr lang="en-US" sz="2000" dirty="0" err="1" smtClean="0">
                <a:latin typeface="Times New Roman"/>
                <a:cs typeface="Times New Roman"/>
              </a:rPr>
              <a:t>सीमांत</a:t>
            </a:r>
            <a:r>
              <a:rPr lang="en-US" sz="2000" dirty="0" smtClean="0">
                <a:latin typeface="Times New Roman"/>
                <a:cs typeface="Times New Roman"/>
              </a:rPr>
              <a:t> </a:t>
            </a:r>
            <a:r>
              <a:rPr lang="en-US" sz="2000" dirty="0" err="1" smtClean="0">
                <a:latin typeface="Times New Roman"/>
                <a:cs typeface="Times New Roman"/>
              </a:rPr>
              <a:t>उपभोग</a:t>
            </a:r>
            <a:r>
              <a:rPr lang="en-US" sz="2000" dirty="0" smtClean="0">
                <a:latin typeface="Times New Roman"/>
                <a:cs typeface="Times New Roman"/>
              </a:rPr>
              <a:t> </a:t>
            </a:r>
            <a:r>
              <a:rPr lang="en-US" sz="2000" dirty="0" err="1" smtClean="0">
                <a:latin typeface="Times New Roman"/>
                <a:cs typeface="Times New Roman"/>
              </a:rPr>
              <a:t>प्रवृत्ती</a:t>
            </a:r>
            <a:r>
              <a:rPr lang="en-US" sz="2000" dirty="0" smtClean="0">
                <a:latin typeface="Times New Roman"/>
                <a:cs typeface="Times New Roman"/>
              </a:rPr>
              <a:t>)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गुणक</a:t>
            </a:r>
            <a:endParaRPr lang="en-US" dirty="0"/>
          </a:p>
        </p:txBody>
      </p:sp>
      <p:cxnSp>
        <p:nvCxnSpPr>
          <p:cNvPr id="6" name="Straight Connector 5"/>
          <p:cNvCxnSpPr/>
          <p:nvPr/>
        </p:nvCxnSpPr>
        <p:spPr>
          <a:xfrm>
            <a:off x="1143000" y="2971800"/>
            <a:ext cx="990600" cy="158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1143000" y="4572000"/>
            <a:ext cx="1143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624078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2400" dirty="0" err="1" smtClean="0"/>
              <a:t>कर्ज</a:t>
            </a:r>
            <a:r>
              <a:rPr lang="en-US" sz="2400" dirty="0" smtClean="0"/>
              <a:t> </a:t>
            </a:r>
            <a:r>
              <a:rPr lang="en-US" sz="2400" dirty="0" err="1" smtClean="0"/>
              <a:t>फेड</a:t>
            </a:r>
            <a:endParaRPr lang="en-US" sz="2400" dirty="0" smtClean="0"/>
          </a:p>
          <a:p>
            <a:pPr marL="624078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2400" dirty="0" err="1" smtClean="0"/>
              <a:t>रोख</a:t>
            </a:r>
            <a:r>
              <a:rPr lang="en-US" sz="2400" dirty="0" smtClean="0"/>
              <a:t> </a:t>
            </a:r>
            <a:r>
              <a:rPr lang="en-US" sz="2400" dirty="0" err="1" smtClean="0"/>
              <a:t>रकमेचा</a:t>
            </a:r>
            <a:r>
              <a:rPr lang="en-US" sz="2400" dirty="0" smtClean="0"/>
              <a:t> </a:t>
            </a:r>
            <a:r>
              <a:rPr lang="en-US" sz="2400" dirty="0" err="1" smtClean="0"/>
              <a:t>साठा</a:t>
            </a:r>
            <a:endParaRPr lang="en-US" sz="2400" dirty="0" smtClean="0"/>
          </a:p>
          <a:p>
            <a:pPr marL="624078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2400" dirty="0" err="1" smtClean="0"/>
              <a:t>भाववाढ</a:t>
            </a:r>
            <a:endParaRPr lang="en-US" sz="2400" dirty="0" smtClean="0"/>
          </a:p>
          <a:p>
            <a:pPr marL="624078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2400" dirty="0" err="1" smtClean="0"/>
              <a:t>प्रतिकूल</a:t>
            </a:r>
            <a:r>
              <a:rPr lang="en-US" sz="2400" dirty="0" smtClean="0"/>
              <a:t> </a:t>
            </a:r>
            <a:r>
              <a:rPr lang="en-US" sz="2400" dirty="0" err="1" smtClean="0"/>
              <a:t>व्यापार</a:t>
            </a:r>
            <a:r>
              <a:rPr lang="en-US" sz="2400" dirty="0" smtClean="0"/>
              <a:t> </a:t>
            </a:r>
            <a:r>
              <a:rPr lang="en-US" sz="2400" dirty="0" err="1" smtClean="0"/>
              <a:t>शेष</a:t>
            </a:r>
            <a:endParaRPr lang="en-US" sz="2400" dirty="0" smtClean="0"/>
          </a:p>
          <a:p>
            <a:pPr marL="624078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2400" dirty="0" err="1" smtClean="0"/>
              <a:t>आयात</a:t>
            </a:r>
            <a:r>
              <a:rPr lang="en-US" sz="2400" dirty="0" smtClean="0"/>
              <a:t> </a:t>
            </a:r>
            <a:r>
              <a:rPr lang="en-US" sz="2400" dirty="0" err="1" smtClean="0"/>
              <a:t>खर्च</a:t>
            </a:r>
            <a:r>
              <a:rPr lang="en-US" sz="2400" dirty="0" smtClean="0"/>
              <a:t> </a:t>
            </a:r>
          </a:p>
          <a:p>
            <a:pPr marL="624078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2400" dirty="0" err="1" smtClean="0"/>
              <a:t>करविषयक</a:t>
            </a:r>
            <a:r>
              <a:rPr lang="en-US" sz="2400" dirty="0" smtClean="0"/>
              <a:t> </a:t>
            </a:r>
            <a:r>
              <a:rPr lang="en-US" sz="2400" dirty="0" err="1" smtClean="0"/>
              <a:t>धोरण</a:t>
            </a:r>
            <a:endParaRPr lang="en-US" sz="2400" dirty="0" smtClean="0"/>
          </a:p>
          <a:p>
            <a:pPr marL="624078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2400" dirty="0" err="1" smtClean="0"/>
              <a:t>गुंतवणूक</a:t>
            </a:r>
            <a:endParaRPr lang="en-US" sz="2400" dirty="0" smtClean="0"/>
          </a:p>
          <a:p>
            <a:pPr marL="624078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2400" dirty="0" err="1" smtClean="0"/>
              <a:t>पूर्ण</a:t>
            </a:r>
            <a:r>
              <a:rPr lang="en-US" sz="2400" dirty="0" smtClean="0"/>
              <a:t> </a:t>
            </a:r>
            <a:r>
              <a:rPr lang="en-US" sz="2400" dirty="0" err="1" smtClean="0"/>
              <a:t>रोजगाराची</a:t>
            </a:r>
            <a:r>
              <a:rPr lang="en-US" sz="2400" dirty="0" smtClean="0"/>
              <a:t> </a:t>
            </a:r>
            <a:r>
              <a:rPr lang="en-US" sz="2400" dirty="0" err="1" smtClean="0"/>
              <a:t>मर्यादा</a:t>
            </a:r>
            <a:endParaRPr lang="en-US" sz="2400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गुणकाच्या</a:t>
            </a:r>
            <a:r>
              <a:rPr lang="en-US" dirty="0" smtClean="0"/>
              <a:t> </a:t>
            </a:r>
            <a:r>
              <a:rPr lang="en-US" dirty="0" err="1" smtClean="0"/>
              <a:t>गळत्या</a:t>
            </a:r>
            <a:r>
              <a:rPr lang="en-US" dirty="0" smtClean="0"/>
              <a:t> </a:t>
            </a:r>
            <a:r>
              <a:rPr lang="en-US" dirty="0" err="1" smtClean="0"/>
              <a:t>किंवा</a:t>
            </a:r>
            <a:r>
              <a:rPr lang="en-US" dirty="0" smtClean="0"/>
              <a:t> </a:t>
            </a:r>
            <a:r>
              <a:rPr lang="en-US" dirty="0" err="1" smtClean="0"/>
              <a:t>मर्यादा</a:t>
            </a:r>
            <a:r>
              <a:rPr lang="en-US" dirty="0" smtClean="0"/>
              <a:t>: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624078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3200" dirty="0" err="1" smtClean="0"/>
              <a:t>रोजगार</a:t>
            </a:r>
            <a:r>
              <a:rPr lang="en-US" sz="3200" dirty="0" smtClean="0"/>
              <a:t> व </a:t>
            </a:r>
            <a:r>
              <a:rPr lang="en-US" sz="3200" dirty="0" err="1" smtClean="0"/>
              <a:t>उत्पन्नातील</a:t>
            </a:r>
            <a:r>
              <a:rPr lang="en-US" sz="3200" dirty="0" smtClean="0"/>
              <a:t> </a:t>
            </a:r>
            <a:r>
              <a:rPr lang="en-US" sz="3200" dirty="0" err="1" smtClean="0"/>
              <a:t>वाढ</a:t>
            </a:r>
            <a:r>
              <a:rPr lang="en-US" sz="3200" dirty="0" smtClean="0"/>
              <a:t> व </a:t>
            </a:r>
            <a:r>
              <a:rPr lang="en-US" sz="3200" dirty="0" err="1" smtClean="0"/>
              <a:t>घट</a:t>
            </a:r>
            <a:r>
              <a:rPr lang="en-US" sz="3200" dirty="0" smtClean="0"/>
              <a:t> </a:t>
            </a:r>
            <a:r>
              <a:rPr lang="en-US" sz="3200" dirty="0" err="1" smtClean="0"/>
              <a:t>समजते</a:t>
            </a:r>
            <a:endParaRPr lang="en-US" sz="3200" dirty="0" smtClean="0"/>
          </a:p>
          <a:p>
            <a:pPr marL="624078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3200" dirty="0" err="1" smtClean="0"/>
              <a:t>व्यापारचक्रातील</a:t>
            </a:r>
            <a:r>
              <a:rPr lang="en-US" sz="3200" dirty="0" smtClean="0"/>
              <a:t> </a:t>
            </a:r>
            <a:r>
              <a:rPr lang="en-US" sz="3200" dirty="0" err="1" smtClean="0"/>
              <a:t>बदलाची</a:t>
            </a:r>
            <a:r>
              <a:rPr lang="en-US" sz="3200" dirty="0" smtClean="0"/>
              <a:t> </a:t>
            </a:r>
            <a:r>
              <a:rPr lang="en-US" sz="3200" dirty="0" err="1" smtClean="0"/>
              <a:t>माहिती</a:t>
            </a:r>
            <a:r>
              <a:rPr lang="en-US" sz="3200" dirty="0" smtClean="0"/>
              <a:t> </a:t>
            </a:r>
            <a:r>
              <a:rPr lang="en-US" sz="3200" dirty="0" err="1" smtClean="0"/>
              <a:t>कळते</a:t>
            </a:r>
            <a:endParaRPr lang="en-US" sz="3200" dirty="0" smtClean="0"/>
          </a:p>
          <a:p>
            <a:pPr marL="624078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3200" dirty="0" err="1" smtClean="0"/>
              <a:t>मंदीच्या</a:t>
            </a:r>
            <a:r>
              <a:rPr lang="en-US" sz="3200" dirty="0" smtClean="0"/>
              <a:t> </a:t>
            </a:r>
            <a:r>
              <a:rPr lang="en-US" sz="3200" dirty="0" err="1" smtClean="0"/>
              <a:t>काळात</a:t>
            </a:r>
            <a:r>
              <a:rPr lang="en-US" sz="3200" dirty="0" smtClean="0"/>
              <a:t> </a:t>
            </a:r>
            <a:r>
              <a:rPr lang="en-US" sz="3200" dirty="0" err="1" smtClean="0"/>
              <a:t>उपभोग</a:t>
            </a:r>
            <a:endParaRPr lang="en-US" sz="3200" dirty="0" smtClean="0"/>
          </a:p>
          <a:p>
            <a:pPr marL="624078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3200" dirty="0" err="1" smtClean="0"/>
              <a:t>तुटीच्या</a:t>
            </a:r>
            <a:r>
              <a:rPr lang="en-US" sz="3200" dirty="0" smtClean="0"/>
              <a:t> </a:t>
            </a:r>
            <a:r>
              <a:rPr lang="en-US" sz="3200" dirty="0" err="1" smtClean="0"/>
              <a:t>अर्थभरणाचे</a:t>
            </a:r>
            <a:r>
              <a:rPr lang="en-US" sz="3200" dirty="0" smtClean="0"/>
              <a:t> </a:t>
            </a:r>
            <a:r>
              <a:rPr lang="en-US" sz="3200" dirty="0" err="1" smtClean="0"/>
              <a:t>महत्व</a:t>
            </a:r>
            <a:r>
              <a:rPr lang="en-US" sz="3200" dirty="0" smtClean="0"/>
              <a:t> </a:t>
            </a:r>
          </a:p>
          <a:p>
            <a:pPr marL="624078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3200" dirty="0" err="1" smtClean="0"/>
              <a:t>नियोजनाच्या</a:t>
            </a:r>
            <a:r>
              <a:rPr lang="en-US" sz="3200" dirty="0" smtClean="0"/>
              <a:t> </a:t>
            </a:r>
            <a:r>
              <a:rPr lang="en-US" sz="3200" dirty="0" err="1" smtClean="0"/>
              <a:t>मूल्यमापनासाठी</a:t>
            </a:r>
            <a:endParaRPr lang="en-US" sz="32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गुणकाचे</a:t>
            </a:r>
            <a:r>
              <a:rPr lang="en-US" dirty="0" smtClean="0"/>
              <a:t> </a:t>
            </a:r>
            <a:r>
              <a:rPr lang="en-US" dirty="0" err="1" smtClean="0"/>
              <a:t>महत्व</a:t>
            </a:r>
            <a:r>
              <a:rPr lang="en-US" dirty="0" smtClean="0"/>
              <a:t> </a:t>
            </a:r>
            <a:r>
              <a:rPr lang="en-US" dirty="0" err="1" smtClean="0"/>
              <a:t>आणि</a:t>
            </a:r>
            <a:r>
              <a:rPr lang="en-US" dirty="0" smtClean="0"/>
              <a:t> </a:t>
            </a:r>
            <a:r>
              <a:rPr lang="en-US" dirty="0" err="1" smtClean="0"/>
              <a:t>मूल्यमापन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“</a:t>
            </a:r>
            <a:r>
              <a:rPr lang="en-US" dirty="0" err="1" smtClean="0"/>
              <a:t>प्रवेग</a:t>
            </a:r>
            <a:r>
              <a:rPr lang="en-US" dirty="0" smtClean="0"/>
              <a:t> </a:t>
            </a:r>
            <a:r>
              <a:rPr lang="en-US" dirty="0" err="1" smtClean="0"/>
              <a:t>म्हणजे</a:t>
            </a:r>
            <a:r>
              <a:rPr lang="en-US" dirty="0" smtClean="0"/>
              <a:t> </a:t>
            </a:r>
            <a:r>
              <a:rPr lang="en-US" dirty="0" err="1" smtClean="0"/>
              <a:t>उपभोगातील</a:t>
            </a:r>
            <a:r>
              <a:rPr lang="en-US" dirty="0" smtClean="0"/>
              <a:t> </a:t>
            </a:r>
            <a:r>
              <a:rPr lang="en-US" dirty="0" err="1" smtClean="0"/>
              <a:t>बदलाचे</a:t>
            </a:r>
            <a:r>
              <a:rPr lang="en-US" dirty="0" smtClean="0"/>
              <a:t> </a:t>
            </a:r>
            <a:r>
              <a:rPr lang="en-US" dirty="0" err="1" smtClean="0"/>
              <a:t>गुंतवणूक</a:t>
            </a:r>
            <a:r>
              <a:rPr lang="en-US" dirty="0" smtClean="0"/>
              <a:t> </a:t>
            </a:r>
            <a:r>
              <a:rPr lang="en-US" dirty="0" err="1" smtClean="0"/>
              <a:t>बदलाशी</a:t>
            </a:r>
            <a:r>
              <a:rPr lang="en-US" dirty="0" smtClean="0"/>
              <a:t> </a:t>
            </a:r>
            <a:r>
              <a:rPr lang="en-US" dirty="0" err="1" smtClean="0"/>
              <a:t>असलेले</a:t>
            </a:r>
            <a:r>
              <a:rPr lang="en-US" dirty="0" smtClean="0"/>
              <a:t> </a:t>
            </a:r>
            <a:r>
              <a:rPr lang="en-US" dirty="0" err="1" smtClean="0"/>
              <a:t>प्रमाण</a:t>
            </a:r>
            <a:r>
              <a:rPr lang="en-US" dirty="0" smtClean="0"/>
              <a:t> </a:t>
            </a:r>
            <a:r>
              <a:rPr lang="en-US" dirty="0" err="1" smtClean="0"/>
              <a:t>होय</a:t>
            </a:r>
            <a:r>
              <a:rPr lang="en-US" dirty="0" smtClean="0"/>
              <a:t>.”</a:t>
            </a:r>
          </a:p>
          <a:p>
            <a:pPr>
              <a:buNone/>
            </a:pPr>
            <a:r>
              <a:rPr lang="en-US" dirty="0" smtClean="0"/>
              <a:t>	       ∆I</a:t>
            </a:r>
          </a:p>
          <a:p>
            <a:pPr>
              <a:buNone/>
            </a:pPr>
            <a:r>
              <a:rPr lang="en-US" dirty="0" smtClean="0"/>
              <a:t>A=-------</a:t>
            </a:r>
          </a:p>
          <a:p>
            <a:pPr>
              <a:buNone/>
            </a:pPr>
            <a:r>
              <a:rPr lang="en-US" dirty="0" smtClean="0"/>
              <a:t>         ∆C</a:t>
            </a:r>
          </a:p>
          <a:p>
            <a:pPr>
              <a:buNone/>
            </a:pPr>
            <a:r>
              <a:rPr lang="en-US" dirty="0" smtClean="0">
                <a:latin typeface="Times New Roman"/>
                <a:cs typeface="Times New Roman"/>
              </a:rPr>
              <a:t>A= Acceleration (</a:t>
            </a:r>
            <a:r>
              <a:rPr lang="en-US" dirty="0" err="1" smtClean="0">
                <a:latin typeface="Times New Roman"/>
                <a:cs typeface="Times New Roman"/>
              </a:rPr>
              <a:t>प्रवेग</a:t>
            </a:r>
            <a:r>
              <a:rPr lang="en-US" dirty="0" smtClean="0">
                <a:latin typeface="Times New Roman"/>
                <a:cs typeface="Times New Roman"/>
              </a:rPr>
              <a:t>)</a:t>
            </a:r>
          </a:p>
          <a:p>
            <a:pPr>
              <a:buNone/>
            </a:pPr>
            <a:r>
              <a:rPr lang="en-US" dirty="0" smtClean="0">
                <a:latin typeface="Times New Roman"/>
                <a:cs typeface="Times New Roman"/>
              </a:rPr>
              <a:t>∆I=Change in Investment (</a:t>
            </a:r>
            <a:r>
              <a:rPr lang="en-US" dirty="0" err="1" smtClean="0">
                <a:latin typeface="Times New Roman"/>
                <a:cs typeface="Times New Roman"/>
              </a:rPr>
              <a:t>गुंतवणूकीतील</a:t>
            </a:r>
            <a:r>
              <a:rPr lang="en-US" dirty="0" smtClean="0">
                <a:latin typeface="Times New Roman"/>
                <a:cs typeface="Times New Roman"/>
              </a:rPr>
              <a:t> </a:t>
            </a:r>
            <a:r>
              <a:rPr lang="en-US" dirty="0" err="1" smtClean="0">
                <a:latin typeface="Times New Roman"/>
                <a:cs typeface="Times New Roman"/>
              </a:rPr>
              <a:t>बदल</a:t>
            </a:r>
            <a:r>
              <a:rPr lang="en-US" dirty="0" smtClean="0">
                <a:latin typeface="Times New Roman"/>
                <a:cs typeface="Times New Roman"/>
              </a:rPr>
              <a:t>)</a:t>
            </a:r>
          </a:p>
          <a:p>
            <a:pPr>
              <a:buNone/>
            </a:pPr>
            <a:r>
              <a:rPr lang="en-US" dirty="0" smtClean="0">
                <a:latin typeface="Times New Roman"/>
                <a:cs typeface="Times New Roman"/>
              </a:rPr>
              <a:t>∆C=Change in Consumption (</a:t>
            </a:r>
            <a:r>
              <a:rPr lang="en-US" dirty="0" err="1" smtClean="0">
                <a:latin typeface="Times New Roman"/>
                <a:cs typeface="Times New Roman"/>
              </a:rPr>
              <a:t>उपभोगातील</a:t>
            </a:r>
            <a:r>
              <a:rPr lang="en-US" dirty="0" smtClean="0">
                <a:latin typeface="Times New Roman"/>
                <a:cs typeface="Times New Roman"/>
              </a:rPr>
              <a:t> </a:t>
            </a:r>
            <a:r>
              <a:rPr lang="en-US" dirty="0" err="1" smtClean="0">
                <a:latin typeface="Times New Roman"/>
                <a:cs typeface="Times New Roman"/>
              </a:rPr>
              <a:t>बदल</a:t>
            </a:r>
            <a:r>
              <a:rPr lang="en-US" dirty="0" smtClean="0">
                <a:latin typeface="Times New Roman"/>
                <a:cs typeface="Times New Roman"/>
              </a:rPr>
              <a:t>)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प्रकरण</a:t>
            </a:r>
            <a:r>
              <a:rPr lang="en-US" dirty="0" smtClean="0"/>
              <a:t> </a:t>
            </a:r>
            <a:r>
              <a:rPr lang="en-US" dirty="0" err="1" smtClean="0"/>
              <a:t>दुसरे</a:t>
            </a:r>
            <a:r>
              <a:rPr lang="en-US" dirty="0" smtClean="0"/>
              <a:t>: </a:t>
            </a:r>
            <a:r>
              <a:rPr lang="en-US" dirty="0" err="1" smtClean="0"/>
              <a:t>गुंतवणूक</a:t>
            </a:r>
            <a:r>
              <a:rPr lang="en-US" dirty="0" smtClean="0"/>
              <a:t> व </a:t>
            </a:r>
            <a:r>
              <a:rPr lang="en-US" dirty="0" err="1" smtClean="0"/>
              <a:t>प्रवेगतत्व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786128"/>
            <a:ext cx="8229600" cy="2785872"/>
          </a:xfrm>
        </p:spPr>
        <p:txBody>
          <a:bodyPr/>
          <a:lstStyle/>
          <a:p>
            <a:pPr>
              <a:lnSpc>
                <a:spcPct val="200000"/>
              </a:lnSpc>
            </a:pPr>
            <a:r>
              <a:rPr lang="en-US" dirty="0" err="1" smtClean="0"/>
              <a:t>भांडवली</a:t>
            </a:r>
            <a:r>
              <a:rPr lang="en-US" dirty="0" smtClean="0"/>
              <a:t> </a:t>
            </a:r>
            <a:r>
              <a:rPr lang="en-US" dirty="0" err="1" smtClean="0"/>
              <a:t>वस्तूंची</a:t>
            </a:r>
            <a:r>
              <a:rPr lang="en-US" dirty="0" smtClean="0"/>
              <a:t> </a:t>
            </a:r>
            <a:r>
              <a:rPr lang="en-US" dirty="0" err="1" smtClean="0"/>
              <a:t>मागणी</a:t>
            </a:r>
            <a:endParaRPr lang="en-US" dirty="0" smtClean="0"/>
          </a:p>
          <a:p>
            <a:pPr lvl="1">
              <a:lnSpc>
                <a:spcPct val="200000"/>
              </a:lnSpc>
            </a:pPr>
            <a:r>
              <a:rPr lang="en-US" dirty="0" err="1" smtClean="0"/>
              <a:t>प्रतिस्थापन</a:t>
            </a:r>
            <a:r>
              <a:rPr lang="en-US" dirty="0" smtClean="0"/>
              <a:t> </a:t>
            </a:r>
            <a:r>
              <a:rPr lang="en-US" dirty="0" err="1" smtClean="0"/>
              <a:t>मागणी</a:t>
            </a:r>
            <a:endParaRPr lang="en-US" dirty="0" smtClean="0"/>
          </a:p>
          <a:p>
            <a:pPr lvl="1">
              <a:lnSpc>
                <a:spcPct val="200000"/>
              </a:lnSpc>
            </a:pPr>
            <a:r>
              <a:rPr lang="en-US" dirty="0" err="1" smtClean="0"/>
              <a:t>शुध्द</a:t>
            </a:r>
            <a:r>
              <a:rPr lang="en-US" dirty="0" smtClean="0"/>
              <a:t> </a:t>
            </a:r>
            <a:r>
              <a:rPr lang="en-US" dirty="0" err="1" smtClean="0"/>
              <a:t>मागणी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प्रवेगतत्वाचे</a:t>
            </a:r>
            <a:r>
              <a:rPr lang="en-US" dirty="0" smtClean="0"/>
              <a:t> </a:t>
            </a:r>
            <a:r>
              <a:rPr lang="en-US" dirty="0" err="1" smtClean="0"/>
              <a:t>स्पष्टीकरण</a:t>
            </a:r>
            <a:r>
              <a:rPr lang="en-US" dirty="0" smtClean="0"/>
              <a:t>: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278</TotalTime>
  <Words>1445</Words>
  <Application>Microsoft Office PowerPoint</Application>
  <PresentationFormat>On-screen Show (4:3)</PresentationFormat>
  <Paragraphs>324</Paragraphs>
  <Slides>33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33</vt:i4>
      </vt:variant>
    </vt:vector>
  </HeadingPairs>
  <TitlesOfParts>
    <vt:vector size="34" baseType="lpstr">
      <vt:lpstr>Concourse</vt:lpstr>
      <vt:lpstr>स्थूल अर्थशास्त्र II</vt:lpstr>
      <vt:lpstr>प्रकरण पहिले: गुंतवणूक फलन व गुणक परिणाम</vt:lpstr>
      <vt:lpstr>भांडवलाची सीमांत लाभ क्षमता</vt:lpstr>
      <vt:lpstr>केन्सच्या मते, “भांडवलाची गुंतवणूक वाढली असता दीर्घकालीन भांडवलाची सीमांत लाभक्षमता कमी होते”</vt:lpstr>
      <vt:lpstr>गुणक</vt:lpstr>
      <vt:lpstr>गुणकाच्या गळत्या किंवा मर्यादा:</vt:lpstr>
      <vt:lpstr>गुणकाचे महत्व आणि मूल्यमापन</vt:lpstr>
      <vt:lpstr>प्रकरण दुसरे: गुंतवणूक व प्रवेगतत्व</vt:lpstr>
      <vt:lpstr>प्रवेगतत्वाचे स्पष्टीकरण:</vt:lpstr>
      <vt:lpstr>प्रवेगतत्वाच्या मर्यादा:</vt:lpstr>
      <vt:lpstr>प्रकरण तिसरे: बँकिंग</vt:lpstr>
      <vt:lpstr>व्यापारी बँकांची कार्ये:</vt:lpstr>
      <vt:lpstr>व्यापारी बँकांची पतपैसा निर्मिती:</vt:lpstr>
      <vt:lpstr>पतनिर्मिती</vt:lpstr>
      <vt:lpstr>मध्यवर्ती बँक</vt:lpstr>
      <vt:lpstr>मध्यवर्ती बँकेची आवश्यकता:</vt:lpstr>
      <vt:lpstr>मध्यवर्ती बँक व इतर बँका यांच्यातील फरक</vt:lpstr>
      <vt:lpstr>मध्यवर्ती बँकेची कार्ये</vt:lpstr>
      <vt:lpstr>मध्यवर्ती बँकेचे पतनियंत्रण</vt:lpstr>
      <vt:lpstr>पतनियंत्रणाची साधने</vt:lpstr>
      <vt:lpstr>प्रकरण चौथे: व्यापारचक्र</vt:lpstr>
      <vt:lpstr>व्यापारचक्राची वैशिष्ट्ये</vt:lpstr>
      <vt:lpstr>केन्सचा व्यापारचक्राचा सिध्दांत</vt:lpstr>
      <vt:lpstr>व्यापारचक्राचे नियंत्रण</vt:lpstr>
      <vt:lpstr>प्रकरण पाचवे: मुक्त अर्थव्यवस्था व स्थुल अर्थशास्त्र</vt:lpstr>
      <vt:lpstr>अंतर्गत व आंतरराष्ट्रीय व्यापारातील साम्य</vt:lpstr>
      <vt:lpstr>रिकार्डोचा तुलनात्मक परिव्यय सिध्दांत</vt:lpstr>
      <vt:lpstr>तुलनात्मक व्यय सिध्दांतावरील टिका</vt:lpstr>
      <vt:lpstr>हेक्चर-ओहलीन यांचा आंतरराष्ट्रीय व्यापारासंबंधीचा सिध्दांत</vt:lpstr>
      <vt:lpstr>गृहिते</vt:lpstr>
      <vt:lpstr>मर्यादा</vt:lpstr>
      <vt:lpstr>खुल्या अर्थव्यवस्थेतील उत्पन्न व खर्चावे आकृतीद्वारे विश्लेषण</vt:lpstr>
      <vt:lpstr>व्यापारतोल (BOT = X-M)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स्थूल अर्थशास्त्र II</dc:title>
  <dc:creator>admin</dc:creator>
  <cp:lastModifiedBy>admin</cp:lastModifiedBy>
  <cp:revision>65</cp:revision>
  <dcterms:created xsi:type="dcterms:W3CDTF">2023-06-16T06:39:20Z</dcterms:created>
  <dcterms:modified xsi:type="dcterms:W3CDTF">2023-06-16T11:17:43Z</dcterms:modified>
</cp:coreProperties>
</file>