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65D7442-12C6-4296-9D46-61824ED6B699}" type="datetimeFigureOut">
              <a:rPr lang="en-US" smtClean="0"/>
              <a:pPr/>
              <a:t>5/10/2023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4DF6EB2-3DE1-4601-8443-A56C78A04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सुक्ष्म</a:t>
            </a:r>
            <a:r>
              <a:rPr lang="en-US" dirty="0" smtClean="0"/>
              <a:t> </a:t>
            </a:r>
            <a:r>
              <a:rPr lang="en-US" dirty="0" err="1" smtClean="0"/>
              <a:t>अर्थशास्त्र</a:t>
            </a:r>
            <a:r>
              <a:rPr lang="en-US" dirty="0" smtClean="0"/>
              <a:t> 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en-US" dirty="0" err="1" smtClean="0"/>
              <a:t>प्रा</a:t>
            </a:r>
            <a:r>
              <a:rPr lang="en-US" dirty="0" smtClean="0"/>
              <a:t>. </a:t>
            </a:r>
            <a:r>
              <a:rPr lang="en-US" dirty="0" err="1" smtClean="0"/>
              <a:t>डॉ</a:t>
            </a:r>
            <a:r>
              <a:rPr lang="en-US" dirty="0" smtClean="0"/>
              <a:t>. </a:t>
            </a:r>
            <a:r>
              <a:rPr lang="en-US" dirty="0" err="1" smtClean="0"/>
              <a:t>बालाजी</a:t>
            </a:r>
            <a:r>
              <a:rPr lang="en-US" dirty="0" smtClean="0"/>
              <a:t> </a:t>
            </a:r>
            <a:r>
              <a:rPr lang="en-US" dirty="0" err="1" smtClean="0"/>
              <a:t>घुटे</a:t>
            </a:r>
            <a:endParaRPr lang="en-US" dirty="0" smtClean="0"/>
          </a:p>
          <a:p>
            <a:pPr algn="r"/>
            <a:r>
              <a:rPr lang="en-US" dirty="0" err="1" smtClean="0"/>
              <a:t>अर्थशास्त्र</a:t>
            </a:r>
            <a:r>
              <a:rPr lang="en-US" dirty="0" smtClean="0"/>
              <a:t> </a:t>
            </a:r>
            <a:r>
              <a:rPr lang="en-US" dirty="0" err="1" smtClean="0"/>
              <a:t>विभाग</a:t>
            </a:r>
            <a:r>
              <a:rPr lang="en-US" dirty="0" smtClean="0"/>
              <a:t> </a:t>
            </a:r>
            <a:r>
              <a:rPr lang="en-US" dirty="0" err="1" smtClean="0"/>
              <a:t>प्रमुख</a:t>
            </a:r>
            <a:r>
              <a:rPr lang="en-US" dirty="0" smtClean="0"/>
              <a:t>,</a:t>
            </a:r>
          </a:p>
          <a:p>
            <a:pPr algn="r"/>
            <a:r>
              <a:rPr lang="en-US" dirty="0" err="1" smtClean="0"/>
              <a:t>दयानंद</a:t>
            </a:r>
            <a:r>
              <a:rPr lang="en-US" dirty="0" smtClean="0"/>
              <a:t> </a:t>
            </a:r>
            <a:r>
              <a:rPr lang="en-US" dirty="0" err="1" smtClean="0"/>
              <a:t>कला</a:t>
            </a:r>
            <a:r>
              <a:rPr lang="en-US" dirty="0" smtClean="0"/>
              <a:t> </a:t>
            </a:r>
            <a:r>
              <a:rPr lang="en-US" dirty="0" err="1" smtClean="0"/>
              <a:t>महाविद्यालय</a:t>
            </a:r>
            <a:r>
              <a:rPr lang="en-US" dirty="0" smtClean="0"/>
              <a:t>, </a:t>
            </a:r>
            <a:r>
              <a:rPr lang="en-US" dirty="0" err="1" smtClean="0"/>
              <a:t>लातूर</a:t>
            </a:r>
            <a:endParaRPr lang="en-US" dirty="0"/>
          </a:p>
        </p:txBody>
      </p:sp>
      <p:pic>
        <p:nvPicPr>
          <p:cNvPr id="8" name="Picture 7" descr="microeconomics2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5" y="811303"/>
            <a:ext cx="2762595" cy="1816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ndeference curv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4575" y="2053431"/>
            <a:ext cx="4514850" cy="3381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sz="4400" dirty="0" smtClean="0"/>
              <a:t>किंमत </a:t>
            </a:r>
            <a:r>
              <a:rPr lang="hi-IN" sz="4400" dirty="0" smtClean="0"/>
              <a:t>रेषा, ग्राहक समतोल.</a:t>
            </a:r>
            <a:r>
              <a:rPr lang="en-US" sz="4400" dirty="0" smtClean="0"/>
              <a:t> </a:t>
            </a:r>
            <a:r>
              <a:rPr lang="hi-IN" sz="4400" dirty="0" smtClean="0"/>
              <a:t>किंमत, उत्पन्न आणि प्रतिस्थापन प्रभाव.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hi-IN" dirty="0" smtClean="0"/>
              <a:t>अ) अर्थशास्त्राची व्याख्या: अॅडम स्मिथ आणि रॉबिन्स.अर्थशास्त्राचे स्वरूप आणि व्याप्ती, अर्थशास्त्राचे महत्त्व. 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hi-IN" dirty="0" smtClean="0"/>
              <a:t>ब) सूक्ष्म आणि मॅक्रो विश्लेषण, अर्थ आणि वैशिष्ट्ये.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पहिले</a:t>
            </a:r>
            <a:r>
              <a:rPr lang="en-US" dirty="0" smtClean="0"/>
              <a:t>: </a:t>
            </a:r>
            <a:r>
              <a:rPr lang="en-US" dirty="0" err="1" smtClean="0"/>
              <a:t>अर्थशास्त्राची</a:t>
            </a:r>
            <a:r>
              <a:rPr lang="en-US" dirty="0" smtClean="0"/>
              <a:t> </a:t>
            </a:r>
            <a:r>
              <a:rPr lang="en-US" dirty="0" err="1" smtClean="0"/>
              <a:t>ओळख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/>
              <a:t>अ) मागणी -अर्थ, मागणीचा </a:t>
            </a:r>
            <a:r>
              <a:rPr lang="en-US" dirty="0" err="1" smtClean="0"/>
              <a:t>नियम</a:t>
            </a:r>
            <a:r>
              <a:rPr lang="hi-IN" dirty="0" smtClean="0"/>
              <a:t>, निर्धारकमागणी.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दुसरे</a:t>
            </a:r>
            <a:r>
              <a:rPr lang="en-US" dirty="0" smtClean="0"/>
              <a:t>: </a:t>
            </a:r>
            <a:r>
              <a:rPr lang="hi-IN" dirty="0" smtClean="0"/>
              <a:t>मागणी आणि पुरवठा विश्लेषण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819400" y="5410200"/>
            <a:ext cx="441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1485900" y="4000500"/>
            <a:ext cx="3733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33800" y="2286000"/>
            <a:ext cx="2895600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hi-IN" dirty="0" smtClean="0"/>
              <a:t>ब) मागणीची लवचिकता – संकल्पना आणि लवचिकतेचे प्रकारमागणी: किंमत, उत्पन्न आणि क्रॉस लवचिकता. च्या पद्धतीमागणीच्या किंमत लवचिकतेचे मापन.</a:t>
            </a:r>
            <a:endParaRPr lang="en-US" dirty="0"/>
          </a:p>
        </p:txBody>
      </p:sp>
      <p:sp>
        <p:nvSpPr>
          <p:cNvPr id="16388" name="AutoShape 4" descr="मागणीची लवचिकता | Elasticity Of Dema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390" name="Picture 6" descr="मागणीची लवचिकता | Elasticity Of Dema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657600"/>
            <a:ext cx="8382000" cy="22955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उत्पन्न लवचिकता</a:t>
            </a:r>
            <a:endParaRPr lang="en-US" dirty="0"/>
          </a:p>
        </p:txBody>
      </p:sp>
      <p:pic>
        <p:nvPicPr>
          <p:cNvPr id="4" name="Picture 2" descr="मागणीची लवचिकता | Elasticity Of Demand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862923"/>
            <a:ext cx="8229600" cy="17623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ross-elasticity-demand-Final-a26aada5972d4cda8fdd2c02a1f2724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4278" y="1481138"/>
            <a:ext cx="6122193" cy="4081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तिरक</a:t>
            </a:r>
            <a:r>
              <a:rPr lang="hi-IN" dirty="0" smtClean="0"/>
              <a:t>स लवचिकता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रेषीय मागणी वक्र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8270" y="685800"/>
            <a:ext cx="4927459" cy="45259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i-IN" dirty="0" smtClean="0"/>
              <a:t>अ) मुख्य उपयोगिता दृष्टीकोन - उपयुक्ततेची संकल्पना, </a:t>
            </a:r>
            <a:r>
              <a:rPr lang="en-US" dirty="0" err="1" smtClean="0"/>
              <a:t>घटत्या</a:t>
            </a:r>
            <a:r>
              <a:rPr lang="en-US" dirty="0" smtClean="0"/>
              <a:t> </a:t>
            </a:r>
            <a:r>
              <a:rPr lang="en-US" dirty="0" err="1" smtClean="0"/>
              <a:t>सिमांत</a:t>
            </a:r>
            <a:r>
              <a:rPr lang="en-US" dirty="0" smtClean="0"/>
              <a:t> </a:t>
            </a:r>
            <a:r>
              <a:rPr lang="en-US" dirty="0" err="1" smtClean="0"/>
              <a:t>उपयोगितेचा</a:t>
            </a:r>
            <a:r>
              <a:rPr lang="en-US" dirty="0" smtClean="0"/>
              <a:t> </a:t>
            </a:r>
            <a:r>
              <a:rPr lang="en-US" dirty="0" err="1" smtClean="0"/>
              <a:t>नियम</a:t>
            </a:r>
            <a:r>
              <a:rPr lang="hi-IN" dirty="0" smtClean="0"/>
              <a:t>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तिसरे</a:t>
            </a:r>
            <a:r>
              <a:rPr lang="en-US" dirty="0" smtClean="0"/>
              <a:t>: </a:t>
            </a:r>
            <a:r>
              <a:rPr lang="hi-IN" dirty="0" smtClean="0"/>
              <a:t>ग्राहक वर्तनाचा सिद्धांत</a:t>
            </a:r>
            <a:endParaRPr lang="en-US" dirty="0"/>
          </a:p>
        </p:txBody>
      </p:sp>
      <p:pic>
        <p:nvPicPr>
          <p:cNvPr id="4" name="Picture 3" descr="DM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590801"/>
            <a:ext cx="6248400" cy="36849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DVB-TTSurekhEN" pitchFamily="82" charset="0"/>
              </a:rPr>
              <a:t>1. </a:t>
            </a:r>
            <a:r>
              <a:rPr lang="en-US" sz="2000" dirty="0" err="1" smtClean="0">
                <a:latin typeface="DVB-TTSurekhEN" pitchFamily="82" charset="0"/>
              </a:rPr>
              <a:t>समवृत्ती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वक्र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डावीकडून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उजवीकडे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वरून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खाली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येणारा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असतो</a:t>
            </a:r>
            <a:endParaRPr lang="en-US" sz="2000" dirty="0" smtClean="0">
              <a:latin typeface="DVB-TTSurekhEN" pitchFamily="82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DVB-TTSurekhEN" pitchFamily="82" charset="0"/>
              </a:rPr>
              <a:t>2. </a:t>
            </a:r>
            <a:r>
              <a:rPr lang="en-US" sz="2000" dirty="0" err="1" smtClean="0">
                <a:latin typeface="DVB-TTSurekhEN" pitchFamily="82" charset="0"/>
              </a:rPr>
              <a:t>समवृत्</a:t>
            </a:r>
            <a:r>
              <a:rPr lang="en-US" sz="2000" dirty="0" err="1" smtClean="0">
                <a:latin typeface="DVB-TTSurekhEN" pitchFamily="82" charset="0"/>
              </a:rPr>
              <a:t>ती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वक्र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हे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आरंभ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स्थानाशी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बहीर्वक्र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असतात</a:t>
            </a:r>
            <a:endParaRPr lang="en-US" sz="2000" dirty="0" smtClean="0">
              <a:latin typeface="DVB-TTSurekhEN" pitchFamily="82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DVB-TTSurekhEN" pitchFamily="82" charset="0"/>
              </a:rPr>
              <a:t>3. </a:t>
            </a:r>
            <a:r>
              <a:rPr lang="en-US" sz="2000" dirty="0" err="1" smtClean="0">
                <a:latin typeface="DVB-TTSurekhEN" pitchFamily="82" charset="0"/>
              </a:rPr>
              <a:t>दोन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समव</a:t>
            </a:r>
            <a:r>
              <a:rPr lang="en-US" sz="2000" dirty="0" err="1" smtClean="0">
                <a:latin typeface="DVB-TTSurekhEN" pitchFamily="82" charset="0"/>
              </a:rPr>
              <a:t>ृत्ती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वक्र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एकमेकास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छेदूशकत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नाहीत</a:t>
            </a:r>
            <a:endParaRPr lang="en-US" sz="2000" dirty="0" smtClean="0">
              <a:latin typeface="DVB-TTSurekhEN" pitchFamily="82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DVB-TTSurekhEN" pitchFamily="82" charset="0"/>
              </a:rPr>
              <a:t>4. </a:t>
            </a:r>
            <a:r>
              <a:rPr lang="en-US" sz="2000" dirty="0" err="1" smtClean="0">
                <a:latin typeface="DVB-TTSurekhEN" pitchFamily="82" charset="0"/>
              </a:rPr>
              <a:t>समवृत्</a:t>
            </a:r>
            <a:r>
              <a:rPr lang="en-US" sz="2000" dirty="0" err="1" smtClean="0">
                <a:latin typeface="DVB-TTSurekhEN" pitchFamily="82" charset="0"/>
              </a:rPr>
              <a:t>ती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वक्र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एकमेकांना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समांतर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असतातच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असे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नाही</a:t>
            </a:r>
            <a:endParaRPr lang="en-US" sz="2000" dirty="0" smtClean="0">
              <a:latin typeface="DVB-TTSurekhEN" pitchFamily="82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DVB-TTSurekhEN" pitchFamily="82" charset="0"/>
              </a:rPr>
              <a:t>5. </a:t>
            </a:r>
            <a:r>
              <a:rPr lang="en-US" sz="2000" dirty="0" err="1" smtClean="0">
                <a:latin typeface="DVB-TTSurekhEN" pitchFamily="82" charset="0"/>
              </a:rPr>
              <a:t>समवृत्</a:t>
            </a:r>
            <a:r>
              <a:rPr lang="en-US" sz="2000" dirty="0" err="1" smtClean="0">
                <a:latin typeface="DVB-TTSurekhEN" pitchFamily="82" charset="0"/>
              </a:rPr>
              <a:t>ती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वक्र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कोणत्याही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अक्षाला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स्पर्श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करीत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नाही</a:t>
            </a:r>
            <a:endParaRPr lang="en-US" sz="2000" dirty="0" smtClean="0">
              <a:latin typeface="DVB-TTSurekhEN" pitchFamily="82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DVB-TTSurekhEN" pitchFamily="82" charset="0"/>
              </a:rPr>
              <a:t>6. </a:t>
            </a:r>
            <a:r>
              <a:rPr lang="en-US" sz="2000" dirty="0" err="1" smtClean="0">
                <a:latin typeface="DVB-TTSurekhEN" pitchFamily="82" charset="0"/>
              </a:rPr>
              <a:t>वरच्या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पातळीवरील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समवृत्</a:t>
            </a:r>
            <a:r>
              <a:rPr lang="en-US" sz="2000" dirty="0" err="1" smtClean="0">
                <a:latin typeface="DVB-TTSurekhEN" pitchFamily="82" charset="0"/>
              </a:rPr>
              <a:t>ती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वक्र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हा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खालच्या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समवृत्ती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वक्रापेक्षा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जास्त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समाधान</a:t>
            </a:r>
            <a:r>
              <a:rPr lang="en-US" sz="2000" dirty="0" smtClean="0">
                <a:latin typeface="DVB-TTSurekhEN" pitchFamily="82" charset="0"/>
              </a:rPr>
              <a:t> </a:t>
            </a:r>
            <a:r>
              <a:rPr lang="en-US" sz="2000" dirty="0" err="1" smtClean="0">
                <a:latin typeface="DVB-TTSurekhEN" pitchFamily="82" charset="0"/>
              </a:rPr>
              <a:t>दर्शवितो</a:t>
            </a:r>
            <a:endParaRPr lang="en-US" sz="2000" dirty="0" smtClean="0">
              <a:latin typeface="DVB-TTSurekhEN" pitchFamily="8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hi-IN" sz="2000" dirty="0" smtClean="0"/>
              <a:t>ब) सामान्य उपयुक्तता दृष्टीकोन – </a:t>
            </a:r>
            <a:r>
              <a:rPr lang="en-US" sz="2000" dirty="0" err="1" smtClean="0"/>
              <a:t>समवृत्ती</a:t>
            </a:r>
            <a:r>
              <a:rPr lang="en-US" sz="2000" dirty="0" smtClean="0"/>
              <a:t> </a:t>
            </a:r>
            <a:r>
              <a:rPr lang="hi-IN" sz="2000" dirty="0" smtClean="0"/>
              <a:t>वक्र: </a:t>
            </a:r>
            <a:r>
              <a:rPr lang="hi-IN" sz="2000" dirty="0" smtClean="0"/>
              <a:t>अर्थ,गुणधर्म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</TotalTime>
  <Words>197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सुक्ष्म अर्थशास्त्र I</vt:lpstr>
      <vt:lpstr>प्रकरण पहिले: अर्थशास्त्राची ओळख</vt:lpstr>
      <vt:lpstr>प्रकरण दुसरे: मागणी आणि पुरवठा विश्लेषण </vt:lpstr>
      <vt:lpstr>Slide 4</vt:lpstr>
      <vt:lpstr>उत्पन्न लवचिकता</vt:lpstr>
      <vt:lpstr>तिरकस लवचिकता</vt:lpstr>
      <vt:lpstr>Slide 7</vt:lpstr>
      <vt:lpstr>प्रकरण तिसरे: ग्राहक वर्तनाचा सिद्धांत</vt:lpstr>
      <vt:lpstr>ब) सामान्य उपयुक्तता दृष्टीकोन – समवृत्ती वक्र: अर्थ,गुणधर्म</vt:lpstr>
      <vt:lpstr>किंमत रेषा, ग्राहक समतोल. किंमत, उत्पन्न आणि प्रतिस्थापन प्रभाव.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सुक्ष्म अर्थशास्त्र I</dc:title>
  <dc:creator>admin</dc:creator>
  <cp:lastModifiedBy>admin</cp:lastModifiedBy>
  <cp:revision>10</cp:revision>
  <dcterms:created xsi:type="dcterms:W3CDTF">2023-05-06T08:28:35Z</dcterms:created>
  <dcterms:modified xsi:type="dcterms:W3CDTF">2023-05-10T06:21:49Z</dcterms:modified>
</cp:coreProperties>
</file>