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50" d="100"/>
          <a:sy n="50" d="100"/>
        </p:scale>
        <p:origin x="-522"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C859686-B8D3-4E40-BA49-2BA9CE45F228}" type="datetimeFigureOut">
              <a:rPr lang="en-US" smtClean="0"/>
              <a:pPr/>
              <a:t>2/24/2011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8A011B-3F7D-4E76-8236-DCDDF8CC235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C859686-B8D3-4E40-BA49-2BA9CE45F228}" type="datetimeFigureOut">
              <a:rPr lang="en-US" smtClean="0"/>
              <a:pPr/>
              <a:t>2/24/2011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8A011B-3F7D-4E76-8236-DCDDF8CC235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C859686-B8D3-4E40-BA49-2BA9CE45F228}" type="datetimeFigureOut">
              <a:rPr lang="en-US" smtClean="0"/>
              <a:pPr/>
              <a:t>2/24/2011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8A011B-3F7D-4E76-8236-DCDDF8CC235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C859686-B8D3-4E40-BA49-2BA9CE45F228}" type="datetimeFigureOut">
              <a:rPr lang="en-US" smtClean="0"/>
              <a:pPr/>
              <a:t>2/24/2011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8A011B-3F7D-4E76-8236-DCDDF8CC235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C859686-B8D3-4E40-BA49-2BA9CE45F228}" type="datetimeFigureOut">
              <a:rPr lang="en-US" smtClean="0"/>
              <a:pPr/>
              <a:t>2/24/2011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8A011B-3F7D-4E76-8236-DCDDF8CC235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C859686-B8D3-4E40-BA49-2BA9CE45F228}" type="datetimeFigureOut">
              <a:rPr lang="en-US" smtClean="0"/>
              <a:pPr/>
              <a:t>2/24/2011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B8A011B-3F7D-4E76-8236-DCDDF8CC235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C859686-B8D3-4E40-BA49-2BA9CE45F228}" type="datetimeFigureOut">
              <a:rPr lang="en-US" smtClean="0"/>
              <a:pPr/>
              <a:t>2/24/2011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B8A011B-3F7D-4E76-8236-DCDDF8CC235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C859686-B8D3-4E40-BA49-2BA9CE45F228}" type="datetimeFigureOut">
              <a:rPr lang="en-US" smtClean="0"/>
              <a:pPr/>
              <a:t>2/24/2011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B8A011B-3F7D-4E76-8236-DCDDF8CC235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C859686-B8D3-4E40-BA49-2BA9CE45F228}" type="datetimeFigureOut">
              <a:rPr lang="en-US" smtClean="0"/>
              <a:pPr/>
              <a:t>2/24/2011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B8A011B-3F7D-4E76-8236-DCDDF8CC235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C859686-B8D3-4E40-BA49-2BA9CE45F228}" type="datetimeFigureOut">
              <a:rPr lang="en-US" smtClean="0"/>
              <a:pPr/>
              <a:t>2/24/2011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B8A011B-3F7D-4E76-8236-DCDDF8CC235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C859686-B8D3-4E40-BA49-2BA9CE45F228}" type="datetimeFigureOut">
              <a:rPr lang="en-US" smtClean="0"/>
              <a:pPr/>
              <a:t>2/24/2011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B8A011B-3F7D-4E76-8236-DCDDF8CC235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C859686-B8D3-4E40-BA49-2BA9CE45F228}" type="datetimeFigureOut">
              <a:rPr lang="en-US" smtClean="0"/>
              <a:pPr/>
              <a:t>2/24/2011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B8A011B-3F7D-4E76-8236-DCDDF8CC235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plato.stanford.edu/entries/comte/"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britannica.com/biography/Emile-Durkheim"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britannica.com/topic/one-directional-change" TargetMode="External"/><Relationship Id="rId2" Type="http://schemas.openxmlformats.org/officeDocument/2006/relationships/hyperlink" Target="https://www.britannica.com/topic/cyclical-change"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
            <a:ext cx="7772400" cy="533399"/>
          </a:xfrm>
        </p:spPr>
        <p:style>
          <a:lnRef idx="2">
            <a:schemeClr val="accent2">
              <a:shade val="50000"/>
            </a:schemeClr>
          </a:lnRef>
          <a:fillRef idx="1">
            <a:schemeClr val="accent2"/>
          </a:fillRef>
          <a:effectRef idx="0">
            <a:schemeClr val="accent2"/>
          </a:effectRef>
          <a:fontRef idx="minor">
            <a:schemeClr val="lt1"/>
          </a:fontRef>
        </p:style>
        <p:txBody>
          <a:bodyPr>
            <a:normAutofit fontScale="90000"/>
          </a:bodyPr>
          <a:lstStyle/>
          <a:p>
            <a:r>
              <a:rPr lang="en-IN" dirty="0" smtClean="0"/>
              <a:t/>
            </a:r>
            <a:br>
              <a:rPr lang="en-IN" dirty="0" smtClean="0"/>
            </a:br>
            <a:r>
              <a:rPr lang="en-IN" dirty="0" smtClean="0"/>
              <a:t>Theories </a:t>
            </a:r>
            <a:r>
              <a:rPr lang="en-IN" dirty="0"/>
              <a:t>of social change</a:t>
            </a:r>
            <a:r>
              <a:rPr lang="en-US" b="1" dirty="0"/>
              <a:t/>
            </a:r>
            <a:br>
              <a:rPr lang="en-US" b="1" dirty="0"/>
            </a:br>
            <a:endParaRPr lang="en-US" dirty="0"/>
          </a:p>
        </p:txBody>
      </p:sp>
      <p:sp>
        <p:nvSpPr>
          <p:cNvPr id="3" name="Subtitle 2"/>
          <p:cNvSpPr>
            <a:spLocks noGrp="1"/>
          </p:cNvSpPr>
          <p:nvPr>
            <p:ph type="subTitle" idx="1"/>
          </p:nvPr>
        </p:nvSpPr>
        <p:spPr>
          <a:xfrm>
            <a:off x="304800" y="1066800"/>
            <a:ext cx="8534400" cy="5791200"/>
          </a:xfrm>
        </p:spPr>
        <p:style>
          <a:lnRef idx="3">
            <a:schemeClr val="lt1"/>
          </a:lnRef>
          <a:fillRef idx="1">
            <a:schemeClr val="dk1"/>
          </a:fillRef>
          <a:effectRef idx="1">
            <a:schemeClr val="dk1"/>
          </a:effectRef>
          <a:fontRef idx="minor">
            <a:schemeClr val="lt1"/>
          </a:fontRef>
        </p:style>
        <p:txBody>
          <a:bodyPr>
            <a:normAutofit fontScale="85000" lnSpcReduction="20000"/>
          </a:bodyPr>
          <a:lstStyle/>
          <a:p>
            <a:pPr fontAlgn="base"/>
            <a:r>
              <a:rPr lang="en-IN" u="sng" dirty="0" smtClean="0">
                <a:solidFill>
                  <a:srgbClr val="FF0000"/>
                </a:solidFill>
              </a:rPr>
              <a:t>Evolutionary theory</a:t>
            </a:r>
          </a:p>
          <a:p>
            <a:pPr algn="just" fontAlgn="base"/>
            <a:r>
              <a:rPr lang="en-IN" dirty="0"/>
              <a:t>The evolutionary theory of social change gained prominence in the 19th century. Sociologists latched on to Darwin’s theory of evolution, applying it to society. </a:t>
            </a:r>
            <a:r>
              <a:rPr lang="en-IN" u="sng" dirty="0" err="1">
                <a:hlinkClick r:id="rId2"/>
              </a:rPr>
              <a:t>Auguste</a:t>
            </a:r>
            <a:r>
              <a:rPr lang="en-IN" u="sng" dirty="0">
                <a:hlinkClick r:id="rId2"/>
              </a:rPr>
              <a:t> Comte</a:t>
            </a:r>
            <a:r>
              <a:rPr lang="en-IN" dirty="0"/>
              <a:t>, known as the “father of sociology,” believed in the evolutionary model. According to this theory, society always evolves into “higher levels.” Like organisms evolve from simple to more complex, so do societies. Societies that don’t adapt fast enough will fall behind. This led many sociologists to conclude that Western societies must be “superior” because of their “advanced” state.</a:t>
            </a:r>
            <a:endParaRPr lang="en-US" dirty="0"/>
          </a:p>
          <a:p>
            <a:pPr algn="just"/>
            <a:r>
              <a:rPr lang="en-IN" dirty="0"/>
              <a:t>At first, social evolutionists asserted that all societies must go through the same sequence of progress. Modern theorists believe that change is </a:t>
            </a:r>
            <a:r>
              <a:rPr lang="en-IN" dirty="0" err="1"/>
              <a:t>multilinear</a:t>
            </a:r>
            <a:r>
              <a:rPr lang="en-IN" dirty="0"/>
              <a:t>. Societies can evolve in different ways and different </a:t>
            </a:r>
            <a:r>
              <a:rPr lang="en-IN" dirty="0" smtClean="0"/>
              <a:t>directions</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style>
          <a:lnRef idx="2">
            <a:schemeClr val="accent2">
              <a:shade val="50000"/>
            </a:schemeClr>
          </a:lnRef>
          <a:fillRef idx="1">
            <a:schemeClr val="accent2"/>
          </a:fillRef>
          <a:effectRef idx="0">
            <a:schemeClr val="accent2"/>
          </a:effectRef>
          <a:fontRef idx="minor">
            <a:schemeClr val="lt1"/>
          </a:fontRef>
        </p:style>
        <p:txBody>
          <a:bodyPr>
            <a:normAutofit fontScale="90000"/>
          </a:bodyPr>
          <a:lstStyle/>
          <a:p>
            <a:r>
              <a:rPr lang="en-IN" dirty="0" smtClean="0"/>
              <a:t/>
            </a:r>
            <a:br>
              <a:rPr lang="en-IN" dirty="0" smtClean="0"/>
            </a:br>
            <a:r>
              <a:rPr lang="en-IN" dirty="0" smtClean="0"/>
              <a:t>Theories of social change</a:t>
            </a:r>
            <a:r>
              <a:rPr lang="en-US" b="1" dirty="0" smtClean="0"/>
              <a:t/>
            </a:r>
            <a:br>
              <a:rPr lang="en-US" b="1" dirty="0" smtClean="0"/>
            </a:br>
            <a:endParaRPr lang="en-US" dirty="0"/>
          </a:p>
        </p:txBody>
      </p:sp>
      <p:sp>
        <p:nvSpPr>
          <p:cNvPr id="3" name="Content Placeholder 2"/>
          <p:cNvSpPr>
            <a:spLocks noGrp="1"/>
          </p:cNvSpPr>
          <p:nvPr>
            <p:ph idx="1"/>
          </p:nvPr>
        </p:nvSpPr>
        <p:spPr/>
        <p:style>
          <a:lnRef idx="3">
            <a:schemeClr val="lt1"/>
          </a:lnRef>
          <a:fillRef idx="1">
            <a:schemeClr val="dk1"/>
          </a:fillRef>
          <a:effectRef idx="1">
            <a:schemeClr val="dk1"/>
          </a:effectRef>
          <a:fontRef idx="minor">
            <a:schemeClr val="lt1"/>
          </a:fontRef>
        </p:style>
        <p:txBody>
          <a:bodyPr>
            <a:normAutofit fontScale="85000" lnSpcReduction="20000"/>
          </a:bodyPr>
          <a:lstStyle/>
          <a:p>
            <a:r>
              <a:rPr lang="en-IN" u="sng" dirty="0" smtClean="0">
                <a:solidFill>
                  <a:srgbClr val="FF0000"/>
                </a:solidFill>
              </a:rPr>
              <a:t>Conflict theory</a:t>
            </a:r>
            <a:endParaRPr lang="en-US" dirty="0" smtClean="0">
              <a:solidFill>
                <a:srgbClr val="FF0000"/>
              </a:solidFill>
            </a:endParaRPr>
          </a:p>
          <a:p>
            <a:pPr algn="just">
              <a:buNone/>
            </a:pPr>
            <a:r>
              <a:rPr lang="en-IN" dirty="0" smtClean="0"/>
              <a:t>      The conflict theory states that society is by nature unequal and competitive. Karl Marx spearheaded this theory. While he did believe in the evolutionary model to a point, Marx didn’t think each phase resulted in something better than before. More often than not, the rich and powerful control the rest of society by exploiting vulnerable groups. This sows conflict, provoking people to action. Social change occurs as a result. The conflict model evolved over the years. It’s found in other theories such as feminist theory, queer theory, and critical race theory.</a:t>
            </a:r>
            <a:endParaRPr lang="en-US" dirty="0" smtClean="0"/>
          </a:p>
          <a:p>
            <a:endParaRPr lang="en-US" dirty="0" smtClean="0"/>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style>
          <a:lnRef idx="2">
            <a:schemeClr val="accent2">
              <a:shade val="50000"/>
            </a:schemeClr>
          </a:lnRef>
          <a:fillRef idx="1">
            <a:schemeClr val="accent2"/>
          </a:fillRef>
          <a:effectRef idx="0">
            <a:schemeClr val="accent2"/>
          </a:effectRef>
          <a:fontRef idx="minor">
            <a:schemeClr val="lt1"/>
          </a:fontRef>
        </p:style>
        <p:txBody>
          <a:bodyPr>
            <a:normAutofit fontScale="90000"/>
          </a:bodyPr>
          <a:lstStyle/>
          <a:p>
            <a:r>
              <a:rPr lang="en-IN" dirty="0" smtClean="0"/>
              <a:t>Theories of social change</a:t>
            </a:r>
            <a:r>
              <a:rPr lang="en-US" b="1" dirty="0" smtClean="0"/>
              <a:t/>
            </a:r>
            <a:br>
              <a:rPr lang="en-US" b="1" dirty="0" smtClean="0"/>
            </a:br>
            <a:endParaRPr lang="en-US" dirty="0"/>
          </a:p>
        </p:txBody>
      </p:sp>
      <p:sp>
        <p:nvSpPr>
          <p:cNvPr id="3" name="Content Placeholder 2"/>
          <p:cNvSpPr>
            <a:spLocks noGrp="1"/>
          </p:cNvSpPr>
          <p:nvPr>
            <p:ph idx="1"/>
          </p:nvPr>
        </p:nvSpPr>
        <p:spPr/>
        <p:style>
          <a:lnRef idx="2">
            <a:schemeClr val="dk1">
              <a:shade val="50000"/>
            </a:schemeClr>
          </a:lnRef>
          <a:fillRef idx="1">
            <a:schemeClr val="dk1"/>
          </a:fillRef>
          <a:effectRef idx="0">
            <a:schemeClr val="dk1"/>
          </a:effectRef>
          <a:fontRef idx="minor">
            <a:schemeClr val="lt1"/>
          </a:fontRef>
        </p:style>
        <p:txBody>
          <a:bodyPr>
            <a:normAutofit fontScale="85000" lnSpcReduction="20000"/>
          </a:bodyPr>
          <a:lstStyle/>
          <a:p>
            <a:r>
              <a:rPr lang="en-IN" u="sng" dirty="0" smtClean="0">
                <a:solidFill>
                  <a:srgbClr val="FF0000"/>
                </a:solidFill>
              </a:rPr>
              <a:t>Functionalist theory</a:t>
            </a:r>
            <a:endParaRPr lang="en-US" dirty="0" smtClean="0">
              <a:solidFill>
                <a:srgbClr val="FF0000"/>
              </a:solidFill>
            </a:endParaRPr>
          </a:p>
          <a:p>
            <a:pPr algn="just">
              <a:buNone/>
            </a:pPr>
            <a:r>
              <a:rPr lang="en-IN" dirty="0"/>
              <a:t>The functionalist theory of social change teaches that society is like a human body. Each part is like an organ. Individual parts can’t survive on their own. </a:t>
            </a:r>
            <a:r>
              <a:rPr lang="en-IN" u="sng" dirty="0">
                <a:hlinkClick r:id="rId2"/>
              </a:rPr>
              <a:t>Emile Durkheim</a:t>
            </a:r>
            <a:r>
              <a:rPr lang="en-IN" dirty="0"/>
              <a:t>, a major leader in the social sciences, believed that all parts of a society must be harmonious. If they aren’t unified, society is “no more than a pile of sand” that’s vulnerable to collapse. When one part suffers, all the other parts must adjust. Why? The functionalist theory believes that society always works toward stabilization. When problems occur, they’re temporary, but they do need attention from the other parts. This means social change.</a:t>
            </a:r>
            <a:endParaRPr lang="en-US" dirty="0"/>
          </a:p>
          <a:p>
            <a:pPr>
              <a:buNone/>
            </a:pP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accent6">
              <a:shade val="50000"/>
            </a:schemeClr>
          </a:lnRef>
          <a:fillRef idx="1">
            <a:schemeClr val="accent6"/>
          </a:fillRef>
          <a:effectRef idx="0">
            <a:schemeClr val="accent6"/>
          </a:effectRef>
          <a:fontRef idx="minor">
            <a:schemeClr val="lt1"/>
          </a:fontRef>
        </p:style>
        <p:txBody>
          <a:bodyPr/>
          <a:lstStyle/>
          <a:p>
            <a:r>
              <a:rPr lang="en-IN" b="1" dirty="0"/>
              <a:t>Patterns of social change</a:t>
            </a:r>
            <a:endParaRPr lang="en-US" dirty="0"/>
          </a:p>
        </p:txBody>
      </p:sp>
      <p:sp>
        <p:nvSpPr>
          <p:cNvPr id="3" name="Content Placeholder 2"/>
          <p:cNvSpPr>
            <a:spLocks noGrp="1"/>
          </p:cNvSpPr>
          <p:nvPr>
            <p:ph idx="1"/>
          </p:nvPr>
        </p:nvSpPr>
        <p:spPr/>
        <p:style>
          <a:lnRef idx="1">
            <a:schemeClr val="accent5"/>
          </a:lnRef>
          <a:fillRef idx="3">
            <a:schemeClr val="accent5"/>
          </a:fillRef>
          <a:effectRef idx="2">
            <a:schemeClr val="accent5"/>
          </a:effectRef>
          <a:fontRef idx="minor">
            <a:schemeClr val="lt1"/>
          </a:fontRef>
        </p:style>
        <p:txBody>
          <a:bodyPr/>
          <a:lstStyle/>
          <a:p>
            <a:r>
              <a:rPr lang="en-IN" b="1" dirty="0">
                <a:solidFill>
                  <a:srgbClr val="00B050"/>
                </a:solidFill>
                <a:hlinkClick r:id="rId2"/>
              </a:rPr>
              <a:t>Cyclic change</a:t>
            </a:r>
            <a:endParaRPr lang="en-US" dirty="0">
              <a:solidFill>
                <a:srgbClr val="00B050"/>
              </a:solidFill>
            </a:endParaRPr>
          </a:p>
          <a:p>
            <a:r>
              <a:rPr lang="en-IN" b="1" dirty="0">
                <a:solidFill>
                  <a:srgbClr val="00B050"/>
                </a:solidFill>
                <a:hlinkClick r:id="rId3"/>
              </a:rPr>
              <a:t>One-directional change</a:t>
            </a:r>
            <a:endParaRPr lang="en-US" dirty="0">
              <a:solidFill>
                <a:srgbClr val="00B050"/>
              </a:solidFill>
            </a:endParaRPr>
          </a:p>
          <a:p>
            <a:r>
              <a:rPr lang="en-IN" b="1" dirty="0">
                <a:solidFill>
                  <a:srgbClr val="FF0000"/>
                </a:solidFill>
              </a:rPr>
              <a:t>Combined patterns of </a:t>
            </a:r>
            <a:r>
              <a:rPr lang="en-IN" b="1" dirty="0" smtClean="0">
                <a:solidFill>
                  <a:srgbClr val="FF0000"/>
                </a:solidFill>
              </a:rPr>
              <a:t>change</a:t>
            </a:r>
            <a:r>
              <a:rPr lang="en-IN" b="1" dirty="0" smtClean="0"/>
              <a:t>(</a:t>
            </a:r>
            <a:r>
              <a:rPr lang="en-IN" b="1" dirty="0" smtClean="0">
                <a:hlinkClick r:id="rId2"/>
              </a:rPr>
              <a:t>Cyclic change</a:t>
            </a:r>
            <a:endParaRPr lang="en-US" dirty="0" smtClean="0"/>
          </a:p>
          <a:p>
            <a:pPr>
              <a:buNone/>
            </a:pPr>
            <a:r>
              <a:rPr lang="en-IN" b="1" dirty="0" smtClean="0">
                <a:hlinkClick r:id="rId3"/>
              </a:rPr>
              <a:t> and One-directional change</a:t>
            </a:r>
            <a:r>
              <a:rPr lang="en-IN" b="1" dirty="0" smtClean="0"/>
              <a:t>)</a:t>
            </a:r>
            <a:endParaRPr lang="en-US" dirty="0"/>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style>
          <a:lnRef idx="1">
            <a:schemeClr val="accent5"/>
          </a:lnRef>
          <a:fillRef idx="3">
            <a:schemeClr val="accent5"/>
          </a:fillRef>
          <a:effectRef idx="2">
            <a:schemeClr val="accent5"/>
          </a:effectRef>
          <a:fontRef idx="minor">
            <a:schemeClr val="lt1"/>
          </a:fontRef>
        </p:style>
        <p:txBody>
          <a:bodyPr>
            <a:normAutofit fontScale="90000"/>
          </a:bodyPr>
          <a:lstStyle/>
          <a:p>
            <a:r>
              <a:rPr lang="en-IN" dirty="0" smtClean="0"/>
              <a:t/>
            </a:r>
            <a:br>
              <a:rPr lang="en-IN" dirty="0" smtClean="0"/>
            </a:br>
            <a:r>
              <a:rPr lang="en-IN" dirty="0" smtClean="0"/>
              <a:t>Why </a:t>
            </a:r>
            <a:r>
              <a:rPr lang="en-IN" dirty="0"/>
              <a:t>is Social Change important?</a:t>
            </a:r>
            <a:r>
              <a:rPr lang="en-US" b="1" dirty="0"/>
              <a:t/>
            </a:r>
            <a:br>
              <a:rPr lang="en-US" b="1" dirty="0"/>
            </a:br>
            <a:endParaRPr lang="en-US" dirty="0"/>
          </a:p>
        </p:txBody>
      </p:sp>
      <p:sp>
        <p:nvSpPr>
          <p:cNvPr id="3" name="Content Placeholder 2"/>
          <p:cNvSpPr>
            <a:spLocks noGrp="1"/>
          </p:cNvSpPr>
          <p:nvPr>
            <p:ph idx="1"/>
          </p:nvPr>
        </p:nvSpPr>
        <p:spPr>
          <a:xfrm>
            <a:off x="381000" y="1066800"/>
            <a:ext cx="8458200" cy="5486400"/>
          </a:xfrm>
        </p:spPr>
        <p:style>
          <a:lnRef idx="0">
            <a:schemeClr val="accent4"/>
          </a:lnRef>
          <a:fillRef idx="3">
            <a:schemeClr val="accent4"/>
          </a:fillRef>
          <a:effectRef idx="3">
            <a:schemeClr val="accent4"/>
          </a:effectRef>
          <a:fontRef idx="minor">
            <a:schemeClr val="lt1"/>
          </a:fontRef>
        </p:style>
        <p:txBody>
          <a:bodyPr>
            <a:normAutofit fontScale="92500" lnSpcReduction="20000"/>
          </a:bodyPr>
          <a:lstStyle/>
          <a:p>
            <a:pPr algn="just" fontAlgn="base"/>
            <a:r>
              <a:rPr lang="en-IN" b="1" dirty="0"/>
              <a:t>#1. Social change gets the world closer to gender equality</a:t>
            </a:r>
            <a:endParaRPr lang="en-US" dirty="0"/>
          </a:p>
          <a:p>
            <a:pPr algn="just" fontAlgn="base"/>
            <a:r>
              <a:rPr lang="en-IN" b="1" dirty="0"/>
              <a:t>#2. Social change improves worker rights</a:t>
            </a:r>
            <a:endParaRPr lang="en-US" dirty="0"/>
          </a:p>
          <a:p>
            <a:pPr algn="just" fontAlgn="base"/>
            <a:r>
              <a:rPr lang="en-IN" b="1" dirty="0"/>
              <a:t>#3. Social change protects the </a:t>
            </a:r>
            <a:r>
              <a:rPr lang="en-IN" b="1" dirty="0" smtClean="0"/>
              <a:t>community</a:t>
            </a:r>
          </a:p>
          <a:p>
            <a:pPr algn="just" fontAlgn="base"/>
            <a:r>
              <a:rPr lang="en-IN" b="1" dirty="0"/>
              <a:t>#4. Social change improves racial equality</a:t>
            </a:r>
            <a:endParaRPr lang="en-US" dirty="0"/>
          </a:p>
          <a:p>
            <a:pPr algn="just" fontAlgn="base"/>
            <a:r>
              <a:rPr lang="en-IN" b="1" dirty="0"/>
              <a:t>#5. Social change is good for business</a:t>
            </a:r>
            <a:endParaRPr lang="en-US" dirty="0"/>
          </a:p>
          <a:p>
            <a:pPr algn="just" fontAlgn="base"/>
            <a:r>
              <a:rPr lang="en-IN" b="1" dirty="0"/>
              <a:t>#6. Social change helps the environment</a:t>
            </a:r>
            <a:endParaRPr lang="en-US" dirty="0"/>
          </a:p>
          <a:p>
            <a:pPr algn="just" fontAlgn="base"/>
            <a:r>
              <a:rPr lang="en-IN" b="1" dirty="0"/>
              <a:t>#7. Social change keeps governments accountable</a:t>
            </a:r>
            <a:endParaRPr lang="en-US" dirty="0"/>
          </a:p>
          <a:p>
            <a:pPr algn="just" fontAlgn="base"/>
            <a:r>
              <a:rPr lang="en-IN" b="1" dirty="0"/>
              <a:t>8. Social change addresses problems at the root</a:t>
            </a:r>
            <a:endParaRPr lang="en-US" dirty="0"/>
          </a:p>
          <a:p>
            <a:pPr algn="just" fontAlgn="base"/>
            <a:r>
              <a:rPr lang="en-IN" b="1" dirty="0"/>
              <a:t>#9. Social change empowers </a:t>
            </a:r>
            <a:r>
              <a:rPr lang="en-IN" b="1" dirty="0" smtClean="0"/>
              <a:t>citizens</a:t>
            </a:r>
            <a:endParaRPr lang="en-US" dirty="0"/>
          </a:p>
          <a:p>
            <a:pPr algn="just" fontAlgn="base"/>
            <a:r>
              <a:rPr lang="en-IN" b="1" dirty="0"/>
              <a:t>#10. Social change makes life better for future generations</a:t>
            </a:r>
            <a:endParaRPr lang="en-US" dirty="0"/>
          </a:p>
          <a:p>
            <a:pPr fontAlgn="base"/>
            <a:endParaRPr lang="en-US" dirty="0"/>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3">
            <a:schemeClr val="accent1"/>
          </a:fillRef>
          <a:effectRef idx="2">
            <a:schemeClr val="accent1"/>
          </a:effectRef>
          <a:fontRef idx="minor">
            <a:schemeClr val="lt1"/>
          </a:fontRef>
        </p:style>
        <p:txBody>
          <a:bodyPr>
            <a:normAutofit fontScale="90000"/>
          </a:bodyPr>
          <a:lstStyle/>
          <a:p>
            <a:r>
              <a:rPr lang="en-IN" b="1" dirty="0" smtClean="0"/>
              <a:t/>
            </a:r>
            <a:br>
              <a:rPr lang="en-IN" b="1" dirty="0" smtClean="0"/>
            </a:br>
            <a:r>
              <a:rPr lang="en-IN" b="1" dirty="0" smtClean="0"/>
              <a:t>some </a:t>
            </a:r>
            <a:r>
              <a:rPr lang="en-IN" b="1" dirty="0"/>
              <a:t>of the most important factors of social change are as under:</a:t>
            </a:r>
            <a:r>
              <a:rPr lang="en-US" dirty="0"/>
              <a:t/>
            </a:r>
            <a:br>
              <a:rPr lang="en-US" dirty="0"/>
            </a:br>
            <a:endParaRPr lang="en-US" dirty="0"/>
          </a:p>
        </p:txBody>
      </p:sp>
      <p:sp>
        <p:nvSpPr>
          <p:cNvPr id="3" name="Content Placeholder 2"/>
          <p:cNvSpPr>
            <a:spLocks noGrp="1"/>
          </p:cNvSpPr>
          <p:nvPr>
            <p:ph idx="1"/>
          </p:nvPr>
        </p:nvSpPr>
        <p:spPr>
          <a:xfrm>
            <a:off x="304800" y="1600200"/>
            <a:ext cx="8839200" cy="4953000"/>
          </a:xfrm>
        </p:spPr>
        <p:style>
          <a:lnRef idx="1">
            <a:schemeClr val="dk1"/>
          </a:lnRef>
          <a:fillRef idx="3">
            <a:schemeClr val="dk1"/>
          </a:fillRef>
          <a:effectRef idx="2">
            <a:schemeClr val="dk1"/>
          </a:effectRef>
          <a:fontRef idx="minor">
            <a:schemeClr val="lt1"/>
          </a:fontRef>
        </p:style>
        <p:txBody>
          <a:bodyPr/>
          <a:lstStyle/>
          <a:p>
            <a:pPr lvl="0"/>
            <a:r>
              <a:rPr lang="en-IN" dirty="0"/>
              <a:t>Physical Environment:</a:t>
            </a:r>
            <a:endParaRPr lang="en-US" dirty="0"/>
          </a:p>
          <a:p>
            <a:pPr lvl="0"/>
            <a:r>
              <a:rPr lang="en-IN" dirty="0"/>
              <a:t>Demographic (biological) Factor:</a:t>
            </a:r>
            <a:endParaRPr lang="en-US" dirty="0"/>
          </a:p>
          <a:p>
            <a:pPr lvl="0"/>
            <a:r>
              <a:rPr lang="en-IN" dirty="0"/>
              <a:t>Cultural Factor:</a:t>
            </a:r>
            <a:endParaRPr lang="en-US" dirty="0"/>
          </a:p>
          <a:p>
            <a:pPr lvl="0"/>
            <a:r>
              <a:rPr lang="en-IN" dirty="0"/>
              <a:t>Ideational Factor:</a:t>
            </a:r>
            <a:endParaRPr lang="en-US" dirty="0"/>
          </a:p>
          <a:p>
            <a:pPr lvl="0"/>
            <a:r>
              <a:rPr lang="en-IN" dirty="0"/>
              <a:t>Economic Factor:</a:t>
            </a:r>
            <a:endParaRPr lang="en-US" dirty="0"/>
          </a:p>
          <a:p>
            <a:pPr lvl="0"/>
            <a:r>
              <a:rPr lang="en-IN" dirty="0"/>
              <a:t>Political Factor:</a:t>
            </a:r>
            <a:endParaRPr lang="en-US" dirty="0"/>
          </a:p>
          <a:p>
            <a:pPr>
              <a:buNone/>
            </a:pP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TotalTime>
  <Words>299</Words>
  <Application>Microsoft Office PowerPoint</Application>
  <PresentationFormat>On-screen Show (4:3)</PresentationFormat>
  <Paragraphs>33</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 Theories of social change </vt:lpstr>
      <vt:lpstr> Theories of social change </vt:lpstr>
      <vt:lpstr>Theories of social change </vt:lpstr>
      <vt:lpstr>Patterns of social change</vt:lpstr>
      <vt:lpstr> Why is Social Change important? </vt:lpstr>
      <vt:lpstr> some of the most important factors of social change are as under: </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Theories of social change </dc:title>
  <dc:creator>Windows XP</dc:creator>
  <cp:lastModifiedBy>Windows XP</cp:lastModifiedBy>
  <cp:revision>11</cp:revision>
  <dcterms:created xsi:type="dcterms:W3CDTF">2011-02-23T18:52:21Z</dcterms:created>
  <dcterms:modified xsi:type="dcterms:W3CDTF">2011-02-23T19:31:36Z</dcterms:modified>
</cp:coreProperties>
</file>