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tableStyles" Target="tableStyles.xml"/><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51" name=""/>
        <p:cNvGrpSpPr/>
        <p:nvPr/>
      </p:nvGrpSpPr>
      <p:grpSpPr>
        <a:xfrm>
          <a:off x="0" y="0"/>
          <a:ext cx="0" cy="0"/>
          <a:chOff x="0" y="0"/>
          <a:chExt cx="0" cy="0"/>
        </a:xfrm>
      </p:grpSpPr>
      <p:sp>
        <p:nvSpPr>
          <p:cNvPr id="1048653"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54"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55"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56"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57"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58"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4"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82"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46" name=""/>
        <p:cNvGrpSpPr/>
        <p:nvPr/>
      </p:nvGrpSpPr>
      <p:grpSpPr>
        <a:xfrm>
          <a:off x="0" y="0"/>
          <a:ext cx="0" cy="0"/>
          <a:chOff x="0" y="0"/>
          <a:chExt cx="0" cy="0"/>
        </a:xfrm>
      </p:grpSpPr>
      <p:sp>
        <p:nvSpPr>
          <p:cNvPr id="1048623" name="Title 1"/>
          <p:cNvSpPr>
            <a:spLocks noGrp="1"/>
          </p:cNvSpPr>
          <p:nvPr>
            <p:ph type="title"/>
          </p:nvPr>
        </p:nvSpPr>
        <p:spPr/>
        <p:txBody>
          <a:bodyPr/>
          <a:p>
            <a:r>
              <a:rPr altLang="zh-CN" lang="en-US" smtClean="0"/>
              <a:t>Click to edit Master title style</a:t>
            </a:r>
            <a:endParaRPr dirty="0" lang="en-US"/>
          </a:p>
        </p:txBody>
      </p:sp>
      <p:sp>
        <p:nvSpPr>
          <p:cNvPr id="1048624"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5"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6" name="Footer Placeholder 4"/>
          <p:cNvSpPr>
            <a:spLocks noGrp="1"/>
          </p:cNvSpPr>
          <p:nvPr>
            <p:ph type="ftr" sz="quarter" idx="11"/>
          </p:nvPr>
        </p:nvSpPr>
        <p:spPr/>
        <p:txBody>
          <a:bodyPr/>
          <a:p>
            <a:endParaRPr altLang="en-US" lang="zh-CN"/>
          </a:p>
        </p:txBody>
      </p:sp>
      <p:sp>
        <p:nvSpPr>
          <p:cNvPr id="1048627"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43" name=""/>
        <p:cNvGrpSpPr/>
        <p:nvPr/>
      </p:nvGrpSpPr>
      <p:grpSpPr>
        <a:xfrm>
          <a:off x="0" y="0"/>
          <a:ext cx="0" cy="0"/>
          <a:chOff x="0" y="0"/>
          <a:chExt cx="0" cy="0"/>
        </a:xfrm>
      </p:grpSpPr>
      <p:sp>
        <p:nvSpPr>
          <p:cNvPr id="1048607"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608"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09"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0" name="Footer Placeholder 4"/>
          <p:cNvSpPr>
            <a:spLocks noGrp="1"/>
          </p:cNvSpPr>
          <p:nvPr>
            <p:ph type="ftr" sz="quarter" idx="11"/>
          </p:nvPr>
        </p:nvSpPr>
        <p:spPr/>
        <p:txBody>
          <a:bodyPr/>
          <a:p>
            <a:endParaRPr altLang="en-US" lang="zh-CN"/>
          </a:p>
        </p:txBody>
      </p:sp>
      <p:sp>
        <p:nvSpPr>
          <p:cNvPr id="1048611"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44" name=""/>
        <p:cNvGrpSpPr/>
        <p:nvPr/>
      </p:nvGrpSpPr>
      <p:grpSpPr>
        <a:xfrm>
          <a:off x="0" y="0"/>
          <a:ext cx="0" cy="0"/>
          <a:chOff x="0" y="0"/>
          <a:chExt cx="0" cy="0"/>
        </a:xfrm>
      </p:grpSpPr>
      <p:sp>
        <p:nvSpPr>
          <p:cNvPr id="1048612" name="Title 1"/>
          <p:cNvSpPr>
            <a:spLocks noGrp="1"/>
          </p:cNvSpPr>
          <p:nvPr>
            <p:ph type="title"/>
          </p:nvPr>
        </p:nvSpPr>
        <p:spPr/>
        <p:txBody>
          <a:bodyPr/>
          <a:p>
            <a:r>
              <a:rPr altLang="zh-CN" lang="en-US" smtClean="0"/>
              <a:t>Click to edit Master title style</a:t>
            </a:r>
            <a:endParaRPr dirty="0" lang="en-US"/>
          </a:p>
        </p:txBody>
      </p:sp>
      <p:sp>
        <p:nvSpPr>
          <p:cNvPr id="1048613"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14"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5" name="Footer Placeholder 4"/>
          <p:cNvSpPr>
            <a:spLocks noGrp="1"/>
          </p:cNvSpPr>
          <p:nvPr>
            <p:ph type="ftr" sz="quarter" idx="11"/>
          </p:nvPr>
        </p:nvSpPr>
        <p:spPr/>
        <p:txBody>
          <a:bodyPr/>
          <a:p>
            <a:endParaRPr altLang="en-US" lang="zh-CN"/>
          </a:p>
        </p:txBody>
      </p:sp>
      <p:sp>
        <p:nvSpPr>
          <p:cNvPr id="1048616"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47" name=""/>
        <p:cNvGrpSpPr/>
        <p:nvPr/>
      </p:nvGrpSpPr>
      <p:grpSpPr>
        <a:xfrm>
          <a:off x="0" y="0"/>
          <a:ext cx="0" cy="0"/>
          <a:chOff x="0" y="0"/>
          <a:chExt cx="0" cy="0"/>
        </a:xfrm>
      </p:grpSpPr>
      <p:sp>
        <p:nvSpPr>
          <p:cNvPr id="1048628"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29"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30"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1" name="Footer Placeholder 4"/>
          <p:cNvSpPr>
            <a:spLocks noGrp="1"/>
          </p:cNvSpPr>
          <p:nvPr>
            <p:ph type="ftr" sz="quarter" idx="11"/>
          </p:nvPr>
        </p:nvSpPr>
        <p:spPr/>
        <p:txBody>
          <a:bodyPr/>
          <a:p>
            <a:endParaRPr altLang="en-US" lang="zh-CN"/>
          </a:p>
        </p:txBody>
      </p:sp>
      <p:sp>
        <p:nvSpPr>
          <p:cNvPr id="1048632"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48" name=""/>
        <p:cNvGrpSpPr/>
        <p:nvPr/>
      </p:nvGrpSpPr>
      <p:grpSpPr>
        <a:xfrm>
          <a:off x="0" y="0"/>
          <a:ext cx="0" cy="0"/>
          <a:chOff x="0" y="0"/>
          <a:chExt cx="0" cy="0"/>
        </a:xfrm>
      </p:grpSpPr>
      <p:sp>
        <p:nvSpPr>
          <p:cNvPr id="1048633" name="Title 1"/>
          <p:cNvSpPr>
            <a:spLocks noGrp="1"/>
          </p:cNvSpPr>
          <p:nvPr>
            <p:ph type="title"/>
          </p:nvPr>
        </p:nvSpPr>
        <p:spPr/>
        <p:txBody>
          <a:bodyPr/>
          <a:p>
            <a:r>
              <a:rPr altLang="zh-CN" lang="en-US" smtClean="0"/>
              <a:t>Click to edit Master title style</a:t>
            </a:r>
            <a:endParaRPr dirty="0" lang="en-US"/>
          </a:p>
        </p:txBody>
      </p:sp>
      <p:sp>
        <p:nvSpPr>
          <p:cNvPr id="1048634"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5"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6"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7" name="Footer Placeholder 5"/>
          <p:cNvSpPr>
            <a:spLocks noGrp="1"/>
          </p:cNvSpPr>
          <p:nvPr>
            <p:ph type="ftr" sz="quarter" idx="11"/>
          </p:nvPr>
        </p:nvSpPr>
        <p:spPr/>
        <p:txBody>
          <a:bodyPr/>
          <a:p>
            <a:endParaRPr altLang="en-US" lang="zh-CN"/>
          </a:p>
        </p:txBody>
      </p:sp>
      <p:sp>
        <p:nvSpPr>
          <p:cNvPr id="1048638"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49" name=""/>
        <p:cNvGrpSpPr/>
        <p:nvPr/>
      </p:nvGrpSpPr>
      <p:grpSpPr>
        <a:xfrm>
          <a:off x="0" y="0"/>
          <a:ext cx="0" cy="0"/>
          <a:chOff x="0" y="0"/>
          <a:chExt cx="0" cy="0"/>
        </a:xfrm>
      </p:grpSpPr>
      <p:sp>
        <p:nvSpPr>
          <p:cNvPr id="1048639"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40"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41"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42"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43"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44" name="Date Placeholder 6"/>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45" name="Footer Placeholder 7"/>
          <p:cNvSpPr>
            <a:spLocks noGrp="1"/>
          </p:cNvSpPr>
          <p:nvPr>
            <p:ph type="ftr" sz="quarter" idx="11"/>
          </p:nvPr>
        </p:nvSpPr>
        <p:spPr/>
        <p:txBody>
          <a:bodyPr/>
          <a:p>
            <a:endParaRPr altLang="en-US" lang="zh-CN"/>
          </a:p>
        </p:txBody>
      </p:sp>
      <p:sp>
        <p:nvSpPr>
          <p:cNvPr id="1048646"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42" name=""/>
        <p:cNvGrpSpPr/>
        <p:nvPr/>
      </p:nvGrpSpPr>
      <p:grpSpPr>
        <a:xfrm>
          <a:off x="0" y="0"/>
          <a:ext cx="0" cy="0"/>
          <a:chOff x="0" y="0"/>
          <a:chExt cx="0" cy="0"/>
        </a:xfrm>
      </p:grpSpPr>
      <p:sp>
        <p:nvSpPr>
          <p:cNvPr id="1048603" name="Title 1"/>
          <p:cNvSpPr>
            <a:spLocks noGrp="1"/>
          </p:cNvSpPr>
          <p:nvPr>
            <p:ph type="title"/>
          </p:nvPr>
        </p:nvSpPr>
        <p:spPr/>
        <p:txBody>
          <a:bodyPr/>
          <a:p>
            <a:r>
              <a:rPr altLang="zh-CN" lang="en-US" smtClean="0"/>
              <a:t>Click to edit Master title style</a:t>
            </a:r>
            <a:endParaRPr dirty="0" lang="en-US"/>
          </a:p>
        </p:txBody>
      </p:sp>
      <p:sp>
        <p:nvSpPr>
          <p:cNvPr id="1048604" name="Date Placeholder 2"/>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5" name="Footer Placeholder 3"/>
          <p:cNvSpPr>
            <a:spLocks noGrp="1"/>
          </p:cNvSpPr>
          <p:nvPr>
            <p:ph type="ftr" sz="quarter" idx="11"/>
          </p:nvPr>
        </p:nvSpPr>
        <p:spPr/>
        <p:txBody>
          <a:bodyPr/>
          <a:p>
            <a:endParaRPr altLang="en-US" lang="zh-CN"/>
          </a:p>
        </p:txBody>
      </p:sp>
      <p:sp>
        <p:nvSpPr>
          <p:cNvPr id="1048606"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31" name=""/>
        <p:cNvGrpSpPr/>
        <p:nvPr/>
      </p:nvGrpSpPr>
      <p:grpSpPr>
        <a:xfrm>
          <a:off x="0" y="0"/>
          <a:ext cx="0" cy="0"/>
          <a:chOff x="0" y="0"/>
          <a:chExt cx="0" cy="0"/>
        </a:xfrm>
      </p:grpSpPr>
      <p:sp>
        <p:nvSpPr>
          <p:cNvPr id="1048591" name="Date Placeholder 1"/>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2" name="Footer Placeholder 2"/>
          <p:cNvSpPr>
            <a:spLocks noGrp="1"/>
          </p:cNvSpPr>
          <p:nvPr>
            <p:ph type="ftr" sz="quarter" idx="11"/>
          </p:nvPr>
        </p:nvSpPr>
        <p:spPr/>
        <p:txBody>
          <a:bodyPr/>
          <a:p>
            <a:endParaRPr altLang="en-US" lang="zh-CN"/>
          </a:p>
        </p:txBody>
      </p:sp>
      <p:sp>
        <p:nvSpPr>
          <p:cNvPr id="1048593"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50" name=""/>
        <p:cNvGrpSpPr/>
        <p:nvPr/>
      </p:nvGrpSpPr>
      <p:grpSpPr>
        <a:xfrm>
          <a:off x="0" y="0"/>
          <a:ext cx="0" cy="0"/>
          <a:chOff x="0" y="0"/>
          <a:chExt cx="0" cy="0"/>
        </a:xfrm>
      </p:grpSpPr>
      <p:sp>
        <p:nvSpPr>
          <p:cNvPr id="1048647"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48"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49"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50"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51" name="Footer Placeholder 5"/>
          <p:cNvSpPr>
            <a:spLocks noGrp="1"/>
          </p:cNvSpPr>
          <p:nvPr>
            <p:ph type="ftr" sz="quarter" idx="11"/>
          </p:nvPr>
        </p:nvSpPr>
        <p:spPr/>
        <p:txBody>
          <a:bodyPr/>
          <a:p>
            <a:endParaRPr altLang="en-US" lang="zh-CN"/>
          </a:p>
        </p:txBody>
      </p:sp>
      <p:sp>
        <p:nvSpPr>
          <p:cNvPr id="1048652"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45" name=""/>
        <p:cNvGrpSpPr/>
        <p:nvPr/>
      </p:nvGrpSpPr>
      <p:grpSpPr>
        <a:xfrm>
          <a:off x="0" y="0"/>
          <a:ext cx="0" cy="0"/>
          <a:chOff x="0" y="0"/>
          <a:chExt cx="0" cy="0"/>
        </a:xfrm>
      </p:grpSpPr>
      <p:sp>
        <p:nvSpPr>
          <p:cNvPr id="1048617"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18"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19"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20"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1" name="Footer Placeholder 5"/>
          <p:cNvSpPr>
            <a:spLocks noGrp="1"/>
          </p:cNvSpPr>
          <p:nvPr>
            <p:ph type="ftr" sz="quarter" idx="11"/>
          </p:nvPr>
        </p:nvSpPr>
        <p:spPr/>
        <p:txBody>
          <a:bodyPr/>
          <a:p>
            <a:endParaRPr altLang="en-US" lang="zh-CN"/>
          </a:p>
        </p:txBody>
      </p:sp>
      <p:sp>
        <p:nvSpPr>
          <p:cNvPr id="1048622"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2"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D5CD"/>
        </a:solidFill>
      </p:bgPr>
    </p:bg>
    <p:spTree>
      <p:nvGrpSpPr>
        <p:cNvPr id="25" name=""/>
        <p:cNvGrpSpPr/>
        <p:nvPr/>
      </p:nvGrpSpPr>
      <p:grpSpPr>
        <a:xfrm>
          <a:off x="0" y="0"/>
          <a:ext cx="0" cy="0"/>
          <a:chOff x="0" y="0"/>
          <a:chExt cx="0" cy="0"/>
        </a:xfrm>
      </p:grpSpPr>
      <p:sp>
        <p:nvSpPr>
          <p:cNvPr id="1048586" name="Title 1"/>
          <p:cNvSpPr>
            <a:spLocks noGrp="1"/>
          </p:cNvSpPr>
          <p:nvPr>
            <p:ph type="ctrTitle"/>
          </p:nvPr>
        </p:nvSpPr>
        <p:spPr/>
        <p:txBody>
          <a:bodyPr/>
          <a:p>
            <a:r>
              <a:rPr altLang="en-IN" sz="5400" lang="en-US"/>
              <a:t>F</a:t>
            </a:r>
            <a:r>
              <a:rPr altLang="en-IN" sz="5400" lang="en-US"/>
              <a:t>i</a:t>
            </a:r>
            <a:r>
              <a:rPr altLang="en-IN" sz="5400" lang="en-US"/>
              <a:t>b</a:t>
            </a:r>
            <a:r>
              <a:rPr altLang="en-IN" sz="5400" lang="en-US"/>
              <a:t>e</a:t>
            </a:r>
            <a:r>
              <a:rPr altLang="en-IN" sz="5400" lang="en-US"/>
              <a:t>r</a:t>
            </a:r>
            <a:endParaRPr altLang="zh-CN" sz="5400" lang="en-US"/>
          </a:p>
        </p:txBody>
      </p:sp>
      <p:sp>
        <p:nvSpPr>
          <p:cNvPr id="1048587" name="Subtitle 2"/>
          <p:cNvSpPr>
            <a:spLocks noGrp="1"/>
          </p:cNvSpPr>
          <p:nvPr>
            <p:ph type="subTitle" idx="1"/>
          </p:nvPr>
        </p:nvSpPr>
        <p:spPr>
          <a:xfrm>
            <a:off x="1143000" y="1661956"/>
            <a:ext cx="6858000" cy="4929649"/>
          </a:xfrm>
        </p:spPr>
        <p:txBody>
          <a:bodyPr/>
          <a:p>
            <a:endParaRPr altLang="zh-CN" sz="2800" lang="en-US"/>
          </a:p>
        </p:txBody>
      </p:sp>
      <p:sp>
        <p:nvSpPr>
          <p:cNvPr id="1048659" name=""/>
          <p:cNvSpPr txBox="1"/>
          <p:nvPr/>
        </p:nvSpPr>
        <p:spPr>
          <a:xfrm>
            <a:off x="2572000" y="3219450"/>
            <a:ext cx="4000000" cy="510540"/>
          </a:xfrm>
          <a:prstGeom prst="rect"/>
        </p:spPr>
        <p:txBody>
          <a:bodyPr rtlCol="0" wrap="square">
            <a:spAutoFit/>
          </a:bodyPr>
          <a:p>
            <a:r>
              <a:rPr sz="2800" lang="en-IN">
                <a:solidFill>
                  <a:srgbClr val="000000"/>
                </a:solidFill>
              </a:rPr>
              <a:t/>
            </a:r>
            <a:endParaRPr sz="2800" lang="en-IN">
              <a:solidFill>
                <a:srgbClr val="000000"/>
              </a:solidFill>
            </a:endParaRPr>
          </a:p>
        </p:txBody>
      </p:sp>
      <p:sp>
        <p:nvSpPr>
          <p:cNvPr id="1048660" name=""/>
          <p:cNvSpPr txBox="1"/>
          <p:nvPr/>
        </p:nvSpPr>
        <p:spPr>
          <a:xfrm>
            <a:off x="2572000" y="3219450"/>
            <a:ext cx="4000000" cy="510540"/>
          </a:xfrm>
          <a:prstGeom prst="rect"/>
        </p:spPr>
        <p:txBody>
          <a:bodyPr rtlCol="0" wrap="square">
            <a:spAutoFit/>
          </a:bodyPr>
          <a:p>
            <a:r>
              <a:rPr sz="2800" lang="en-IN">
                <a:solidFill>
                  <a:srgbClr val="000000"/>
                </a:solidFill>
              </a:rPr>
              <a:t/>
            </a:r>
            <a:endParaRPr sz="2800" lang="en-IN">
              <a:solidFill>
                <a:srgbClr val="000000"/>
              </a:solidFill>
            </a:endParaRPr>
          </a:p>
        </p:txBody>
      </p:sp>
      <p:sp>
        <p:nvSpPr>
          <p:cNvPr id="1048661" name=""/>
          <p:cNvSpPr txBox="1"/>
          <p:nvPr/>
        </p:nvSpPr>
        <p:spPr>
          <a:xfrm>
            <a:off x="2572000" y="3219450"/>
            <a:ext cx="4000000" cy="510540"/>
          </a:xfrm>
          <a:prstGeom prst="rect"/>
          <a:solidFill>
            <a:srgbClr val="FFE5E5"/>
          </a:solidFill>
        </p:spPr>
        <p:txBody>
          <a:bodyPr rtlCol="0" wrap="square">
            <a:spAutoFit/>
          </a:bodyPr>
          <a:p>
            <a:r>
              <a:rPr sz="2800" lang="en-IN">
                <a:solidFill>
                  <a:srgbClr val="000000"/>
                </a:solidFill>
              </a:rPr>
              <a:t/>
            </a:r>
            <a:endParaRPr sz="2800" lang="en-IN">
              <a:solidFill>
                <a:srgbClr val="0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D5CD"/>
        </a:solidFill>
      </p:bgPr>
    </p:bg>
    <p:spTree>
      <p:nvGrpSpPr>
        <p:cNvPr id="38" name=""/>
        <p:cNvGrpSpPr/>
        <p:nvPr/>
      </p:nvGrpSpPr>
      <p:grpSpPr>
        <a:xfrm>
          <a:off x="0" y="0"/>
          <a:ext cx="0" cy="0"/>
          <a:chOff x="0" y="0"/>
          <a:chExt cx="0" cy="0"/>
        </a:xfrm>
      </p:grpSpPr>
      <p:sp>
        <p:nvSpPr>
          <p:cNvPr id="1048600" name=""/>
          <p:cNvSpPr txBox="1"/>
          <p:nvPr/>
        </p:nvSpPr>
        <p:spPr>
          <a:xfrm>
            <a:off x="-129132" y="395929"/>
            <a:ext cx="8967075" cy="6377939"/>
          </a:xfrm>
          <a:prstGeom prst="rect"/>
        </p:spPr>
        <p:txBody>
          <a:bodyPr rtlCol="0" wrap="square">
            <a:spAutoFit/>
          </a:bodyPr>
          <a:p>
            <a:r>
              <a:rPr sz="2800" lang="en-IN">
                <a:solidFill>
                  <a:srgbClr val="000000"/>
                </a:solidFill>
              </a:rPr>
              <a:t>
Man-made fibres are further classified as:
Regenerated fibres
Synthetic fibres
Inorganic fibres
Regenerated Fibres: These fibres are also known as semi-synthetic fibres. The cellulose obtained from plants is purified and then the fibres are produced from it. These are made of long-chain polymers which are modified by a chemical process to enable polymerization to form fibres. For eg., viscose rayon, bamboo.
Synthetic Fibres:</a:t>
            </a:r>
            <a:endParaRPr sz="2800" lang="en-IN">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D5CD"/>
        </a:solidFill>
      </p:bgPr>
    </p:bg>
    <p:spTree>
      <p:nvGrpSpPr>
        <p:cNvPr id="40" name=""/>
        <p:cNvGrpSpPr/>
        <p:nvPr/>
      </p:nvGrpSpPr>
      <p:grpSpPr>
        <a:xfrm>
          <a:off x="0" y="0"/>
          <a:ext cx="0" cy="0"/>
          <a:chOff x="0" y="0"/>
          <a:chExt cx="0" cy="0"/>
        </a:xfrm>
      </p:grpSpPr>
      <p:sp>
        <p:nvSpPr>
          <p:cNvPr id="1048601" name=""/>
          <p:cNvSpPr txBox="1"/>
          <p:nvPr/>
        </p:nvSpPr>
        <p:spPr>
          <a:xfrm>
            <a:off x="0" y="899160"/>
            <a:ext cx="9407447" cy="5958840"/>
          </a:xfrm>
          <a:prstGeom prst="rect"/>
        </p:spPr>
        <p:txBody>
          <a:bodyPr rtlCol="0" wrap="square">
            <a:spAutoFit/>
          </a:bodyPr>
          <a:p>
            <a:r>
              <a:rPr sz="2800" lang="en-IN">
                <a:solidFill>
                  <a:srgbClr val="000000"/>
                </a:solidFill>
              </a:rPr>
              <a:t>
Man-made fibres are further classified as:
Regenerated fibres
Synthetic fibres
Inorganic fibres
Regenerated Fibres: These fibres are also known as semi-synthetic fibres. The cellulose obtained from plants is purified and then the fibres are produced from it. These are made of long-chain polymers which are modified by a chemical process to enable polymerization to form fibres. For eg., viscose rayon, bamboo.
Synthetic Fibres:</a:t>
            </a:r>
            <a:endParaRPr sz="2800" lang="en-IN">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D5CD"/>
        </a:solidFill>
      </p:bgPr>
    </p:bg>
    <p:spTree>
      <p:nvGrpSpPr>
        <p:cNvPr id="41" name=""/>
        <p:cNvGrpSpPr/>
        <p:nvPr/>
      </p:nvGrpSpPr>
      <p:grpSpPr>
        <a:xfrm>
          <a:off x="0" y="0"/>
          <a:ext cx="0" cy="0"/>
          <a:chOff x="0" y="0"/>
          <a:chExt cx="0" cy="0"/>
        </a:xfrm>
      </p:grpSpPr>
      <p:sp>
        <p:nvSpPr>
          <p:cNvPr id="1048602" name=""/>
          <p:cNvSpPr txBox="1"/>
          <p:nvPr/>
        </p:nvSpPr>
        <p:spPr>
          <a:xfrm>
            <a:off x="0" y="2575560"/>
            <a:ext cx="9269292" cy="4282440"/>
          </a:xfrm>
          <a:prstGeom prst="rect"/>
        </p:spPr>
        <p:txBody>
          <a:bodyPr rtlCol="0" wrap="square">
            <a:spAutoFit/>
          </a:bodyPr>
          <a:p>
            <a:r>
              <a:rPr sz="2800" lang="en-IN">
                <a:solidFill>
                  <a:srgbClr val="000000"/>
                </a:solidFill>
              </a:rPr>
              <a:t>Advantages of Natural Fibres over Synthetic Fibres
Natural fibres are biodegradable.
They have a low specific weight due to which they possess higher strength.
They possess good electrical resistance.
They are skin-friendly and cause no irritation.
Their production requires less energy and emits low carbon dioxide.
Cost-effective.
They possess good thermal and insulating properties.</a:t>
            </a:r>
            <a:endParaRPr sz="2800" lang="en-IN">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D5CD"/>
        </a:solidFill>
      </p:bgPr>
    </p:bg>
    <p:spTree>
      <p:nvGrpSpPr>
        <p:cNvPr id="52" name=""/>
        <p:cNvGrpSpPr/>
        <p:nvPr/>
      </p:nvGrpSpPr>
      <p:grpSpPr>
        <a:xfrm>
          <a:off x="0" y="0"/>
          <a:ext cx="0" cy="0"/>
          <a:chOff x="0" y="0"/>
          <a:chExt cx="0" cy="0"/>
        </a:xfrm>
      </p:grpSpPr>
      <p:sp>
        <p:nvSpPr>
          <p:cNvPr id="1048662" name=""/>
          <p:cNvSpPr txBox="1"/>
          <p:nvPr/>
        </p:nvSpPr>
        <p:spPr>
          <a:xfrm>
            <a:off x="2572000" y="3219450"/>
            <a:ext cx="4000000" cy="510540"/>
          </a:xfrm>
          <a:prstGeom prst="rect"/>
        </p:spPr>
        <p:txBody>
          <a:bodyPr rtlCol="0" wrap="square">
            <a:spAutoFit/>
          </a:bodyPr>
          <a:p>
            <a:r>
              <a:rPr altLang="en-IN" sz="2800" lang="en-US">
                <a:solidFill>
                  <a:srgbClr val="000000"/>
                </a:solidFill>
              </a:rPr>
              <a:t>T</a:t>
            </a:r>
            <a:r>
              <a:rPr altLang="en-IN" sz="2800" lang="en-US">
                <a:solidFill>
                  <a:srgbClr val="000000"/>
                </a:solidFill>
              </a:rPr>
              <a:t>H</a:t>
            </a:r>
            <a:r>
              <a:rPr altLang="en-IN" sz="2800" lang="en-US">
                <a:solidFill>
                  <a:srgbClr val="000000"/>
                </a:solidFill>
              </a:rPr>
              <a:t>A</a:t>
            </a:r>
            <a:r>
              <a:rPr altLang="en-IN" sz="2800" lang="en-US">
                <a:solidFill>
                  <a:srgbClr val="000000"/>
                </a:solidFill>
              </a:rPr>
              <a:t>N</a:t>
            </a:r>
            <a:r>
              <a:rPr altLang="en-IN" sz="2800" lang="en-US">
                <a:solidFill>
                  <a:srgbClr val="000000"/>
                </a:solidFill>
              </a:rPr>
              <a:t>K</a:t>
            </a:r>
            <a:r>
              <a:rPr altLang="en-IN" sz="2800" lang="en-US">
                <a:solidFill>
                  <a:srgbClr val="000000"/>
                </a:solidFill>
              </a:rPr>
              <a:t> </a:t>
            </a:r>
            <a:r>
              <a:rPr altLang="en-IN" sz="2800" lang="en-US">
                <a:solidFill>
                  <a:srgbClr val="000000"/>
                </a:solidFill>
              </a:rPr>
              <a:t> </a:t>
            </a:r>
            <a:r>
              <a:rPr altLang="en-IN" sz="2800" lang="en-US">
                <a:solidFill>
                  <a:srgbClr val="000000"/>
                </a:solidFill>
              </a:rPr>
              <a:t>YOU</a:t>
            </a:r>
            <a:r>
              <a:rPr altLang="en-IN" sz="2800" lang="en-US">
                <a:solidFill>
                  <a:srgbClr val="000000"/>
                </a:solidFill>
              </a:rPr>
              <a:t> </a:t>
            </a:r>
            <a:endParaRPr sz="2800" lang="en-IN">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D5CD"/>
        </a:solidFill>
      </p:bgPr>
    </p:bg>
    <p:spTree>
      <p:nvGrpSpPr>
        <p:cNvPr id="29" name=""/>
        <p:cNvGrpSpPr/>
        <p:nvPr/>
      </p:nvGrpSpPr>
      <p:grpSpPr>
        <a:xfrm>
          <a:off x="0" y="0"/>
          <a:ext cx="0" cy="0"/>
          <a:chOff x="0" y="0"/>
          <a:chExt cx="0" cy="0"/>
        </a:xfrm>
      </p:grpSpPr>
      <p:sp>
        <p:nvSpPr>
          <p:cNvPr id="1048588" name=""/>
          <p:cNvSpPr>
            <a:spLocks noGrp="1"/>
          </p:cNvSpPr>
          <p:nvPr>
            <p:ph type="ctrTitle"/>
          </p:nvPr>
        </p:nvSpPr>
        <p:spPr/>
        <p:txBody>
          <a:bodyPr/>
          <a:p>
            <a:r>
              <a:rPr altLang="en-IN" lang="en-US"/>
              <a:t>Definition</a:t>
            </a:r>
            <a:r>
              <a:rPr altLang="en-IN" lang="en-US"/>
              <a:t> </a:t>
            </a:r>
            <a:r>
              <a:rPr altLang="en-IN" lang="en-US"/>
              <a:t> </a:t>
            </a:r>
            <a:r>
              <a:rPr altLang="en-IN" lang="en-US"/>
              <a:t>o</a:t>
            </a:r>
            <a:r>
              <a:rPr altLang="en-IN" lang="en-US"/>
              <a:t>f</a:t>
            </a:r>
            <a:r>
              <a:rPr altLang="en-IN" lang="en-US"/>
              <a:t> </a:t>
            </a:r>
            <a:r>
              <a:rPr altLang="en-IN" lang="en-US"/>
              <a:t>F</a:t>
            </a:r>
            <a:r>
              <a:rPr altLang="en-IN" lang="en-US"/>
              <a:t>i</a:t>
            </a:r>
            <a:r>
              <a:rPr altLang="en-IN" lang="en-US"/>
              <a:t>b</a:t>
            </a:r>
            <a:r>
              <a:rPr altLang="en-IN" lang="en-US"/>
              <a:t>e</a:t>
            </a:r>
            <a:r>
              <a:rPr altLang="en-IN" lang="en-US"/>
              <a:t>r</a:t>
            </a:r>
            <a:br>
              <a:rPr altLang="en-IN" lang="en-US"/>
            </a:br>
            <a:endParaRPr lang="en-IN"/>
          </a:p>
        </p:txBody>
      </p:sp>
      <p:sp>
        <p:nvSpPr>
          <p:cNvPr id="1048589" name=""/>
          <p:cNvSpPr>
            <a:spLocks noGrp="1"/>
          </p:cNvSpPr>
          <p:nvPr>
            <p:ph type="subTitle" idx="1"/>
          </p:nvPr>
        </p:nvSpPr>
        <p:spPr>
          <a:xfrm>
            <a:off x="1143000" y="3602038"/>
            <a:ext cx="6858000" cy="3132475"/>
          </a:xfrm>
        </p:spPr>
        <p:txBody>
          <a:bodyPr>
            <a:normAutofit/>
          </a:bodyPr>
          <a:p>
            <a:endParaRPr lang="en-IN"/>
          </a:p>
          <a:p>
            <a:r>
              <a:rPr lang="en-IN"/>
              <a:t>Textile fibres are materials of natural or artificial origin which can be converted into yarn and fabric for clothing.</a:t>
            </a:r>
            <a:endParaRPr lang="en-IN"/>
          </a:p>
          <a:p>
            <a:r>
              <a:rPr lang="en-IN"/>
              <a:t>Fibre is defined as a fine strand of tissue of plants or animal or any synthetic material drawn out into very slender flament and subsequently cut into required length.</a:t>
            </a:r>
            <a:endParaRPr lang="en-IN"/>
          </a:p>
          <a:p>
            <a:endParaRPr lang="en-I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bg>
      <p:bgPr>
        <a:solidFill>
          <a:srgbClr val="FFD5CD"/>
        </a:solidFill>
      </p:bgPr>
    </p:bg>
    <p:spTree>
      <p:nvGrpSpPr>
        <p:cNvPr id="30" name=""/>
        <p:cNvGrpSpPr/>
        <p:nvPr/>
      </p:nvGrpSpPr>
      <p:grpSpPr>
        <a:xfrm>
          <a:off x="0" y="0"/>
          <a:ext cx="0" cy="0"/>
          <a:chOff x="0" y="0"/>
          <a:chExt cx="0" cy="0"/>
        </a:xfrm>
      </p:grpSpPr>
      <p:sp>
        <p:nvSpPr>
          <p:cNvPr id="1048590" name=""/>
          <p:cNvSpPr txBox="1"/>
          <p:nvPr/>
        </p:nvSpPr>
        <p:spPr>
          <a:xfrm>
            <a:off x="3062981" y="-159117"/>
            <a:ext cx="4572000" cy="203774016"/>
          </a:xfrm>
          <a:prstGeom prst="rect"/>
        </p:spPr>
        <p:txBody>
          <a:bodyPr rtlCol="0" wrap="square">
            <a:spAutoFit/>
          </a:bodyPr>
          <a:p>
            <a:r>
              <a:rPr sz="2800" lang="en-IN">
                <a:solidFill>
                  <a:srgbClr val="000000"/>
                </a:solidFill>
              </a:rPr>
              <a:t>fibres
On the basis of the source of fibres, they can be classified as natural fibres and man-made fibres.
Natural fibres
The fibres obtained naturally from both plants and animals are termed as the natural fibres. These fibres are hair-like raw material directly obtainable from different plants and animals.
 following characteristics:
They can be twisted into yarn to make a fabric.
They are comfortable and durable.
They are strong.
They are highly capable of absorbing moisture.
They provide an excellent look and feel.
The natural fibres are further classified into:
Plant fibre
Animal fibre
Mineral fibre
Plant Fibre: The fibres obtained from the plant sources like – cotton and jute. The materials like Bamboo, coconut fibre, Flax seeds, Cannabis sativa plant species, Vegetable fibre, straw, Nettle, Ramie, wood, grains are different sources of plant fibres.
Animal Fibres: The fibres obtained from the animal sources are wool and silk. The animal fibres consist exclusively of proteins. Sheep, camel, cashmere, mohair goats, rabbits, and yak are the animals that provide us with wool. Silk is obtained from the silkworms.
Mineral Fibres: The inorganic materials shaped into fibres are known as mineral fibres. For example – Asbestos. These fibres are resistant to fire and acid and are used for industrial applications.
Also read: Fibre to Fabric
Man-Made Fibres
These fibres are artificially synthesized by humans within the industries in which the polymers are designed to make fabrics by the application of simple chemicals.
The polymers are a macromolecule, which are obtained or composed of joining small, repeated subunits together. Rayon and Nylon are the best examples of man-made fibres. Others include Acrylic, polyester, and acetate.
Man-made fibres are further classified as:
Regenerated fibres
Synthetic fibres
Inorganic fibres
Regenerated Fibres: These fibres are also known as semi-synthetic fibres. The cellulose obtained from plants is purified and then the fibres are produced from it. These are made of long-chain polymers which are modified by a chemical process to enable polymerization to form fibres. For eg., viscose rayon, bamboo.
Synthetic Fibres: These fibres are formed by the polymerization of monomers. Once a polymer is formed, it is converted into a fluid form. The dissolved or molten polymer is extruded through narrow holes to give filaments. For eg., polyester, acrylic, nylon.
Inorganic Fibres: These are also known as metallic fibres. They are obtained from copper, silver, gold, and can be extruded from nickel, iron, etc.
Advantages of Natural Fibres over Synthetic Fibres
Natural fibres are biodegradable.
They have a low specific weight due to which they possess higher strength.
They possess good electrical resistance.
They are skin-friendly and cause no irritation.
Their production requires less energy and emits low carbon dioxide.
Cost-effective.
They possess good thermal and insulating properties.
This was a brief introduction to the fibre, its types, and sources. Stay tuned with BYJU’S Biology to learn more in detail about the fibres, and how it is obtained from plants and animals, watch various interactive YouTube videos.
Frequently Asked Questions on Fibre
Q1
Is rayon fibre natural or synthetic?
Rayon is the first man-made fibre. But the raw material for the preparation of the fibre is obtained naturally from purified cellulose.
Q2
Where are cotton plants grown?
Cotton plants are grown in regions having black soil and a warm climate.
Q3
What is ginning of cotton?
The separation of fibres from the seed by combing is called ginning. It can be done manually or by the use of machines.
Q4
What is sericulture?
The cultivation of silkworms for the production of silk is called sericulture. The silk fibre is obtained from the cocoons of Bombyx mori.
Q5
What is nylon made of?
Nylon is made of the condensation reaction of hexamethylene diamine, and adipic acid.
 Test your Knowledge on Fibre!
Quiz Image
Put your understanding of this concept to test by answering a few MCQs. Click ‘Start Quiz’ to begin!
Select the correct answer and click on the “Finish” button
Check your score and answers at the end of the quiz
BIOLOGY Related Links
Lysosome Function
What Is Pollution
Cell Division
Hibiscus Flower Parts
Angiosperms Examples
Respiration Meaning
What Are Non Renewable Resources
Peristalsis Meaning
Human Anatomy And Physiology
Prokaryotic Meaning
Swipe left
byjus classes right tuitions
byjus classes right tuitions
bnat
aakashbyjus free trialclass
BYJU'S Tuition Centre for Class 4 to 10
Class 10 Tuition Centre
Class 9 Tuition Centre
Class 8 Tuition Centre
Class 7 Tuition Centre
Class 6 Tuition Centre
Class 5 Tuition Centre
Class 4 Tuition Centre
Ask A Doubt
CBSE Sample Papers
CBSE Sample Papers Class 8 Science
CBSE Sample Papers Class 9 Science
CBSE Sample Papers Class 10 Science
CBSE Sample Papers Class 11 Physics
CBSE Sample Papers Class 11 Chemistry
CBSE Sample Papers Class 11 Biology
CBSE Sample Papers Class 12 Physics
CBSE Sample Papers Class 12 Chemistry
CBSE Sample Papers Class 12 Biology
CBSE Previous Year Question Papers
CBSE Previous Year Question Papers Class 10 Science
CBSE Previous Year Question Papers Class 12 Physics
CBSE Previous Year Question Papers Class 12 Chemistry
CBSE Previous Year Question Papers Class 12 Biology
ICSE Sample Papers
ICSE Sample Papers Class 8 Physics
ICSE Sample Papers Class 8 Chemistry
ICSE Sample Papers Class 8 Biology
ICSE Sample Papers Class 9 Physics
ICSE Sample Papers Class 9 Chemistry
ICSE Sample Papers Class 9 Biology
ICSE Sample Papers Class 10 Physics
ICSE Sample Papers Class 10 Chemistry
ICSE Sample Papers Class 10 Biology
ISC Sample Papers Class 11 Physics
ISC Sample Papers Class 11 Chemistry
ISC Sample Papers Class 11 Biology
ISC Sample Papers Class 12 Physics
ISC Sample Papers Class 12 Chemistry
ISC Sample Papers Class 12 Biology
ICSE Previous Year Question Papers
ICSE Previous Year Question Papers Class 10 Physics
ICSE Previous Year Question Papers Class 10 Chemistry
ICSE Previous Year Question Papers Class 10 Maths
ISC Previous Year Question Papers class 12
ISC Previous Year Question Papers Class 12 Physics
ISC Previous Year Question Papers Class 12 Chemistry
ISC Previous Year Question Papers Class 12 Biology
Join BYJU'S Learning Program
Name
Mobile Number
City
Grade/Exam
Email Address
Comments
Leave a Comment
Your Mobile number and Email id will not be published. Required fields are marked *
*
Mobile Number
*
Type your message or doubt here...
Post My Comment
COURSES
CBSE
ICSE
CAT
IAS
JEE
NEET
Commerce
JEE Main
NCERT
JEE Advanced
UPSC Prelims 2022 Question Paper
UPSC Prelims 2022 Answer Key
IAS Coaching
CBSE Sample Papers
CBSE Question Papers
EXAMS
CAT Exam
CAT 2023
GATE Exam
GATE 2024
IAS Exam
UPSC Exam
UPSC Syllabus
UPSC 2023
Bank Exam
Government Exams
Education News
CLASSES
Kids Learning
Class 1st - 3rd
Class 4th - 5th
Class 6th - 10th
Class 11th - 12th
BYJU'S Tuition Centre
EXAM PREPARATION
Free CAT Prep
Free IAS Prep
Maths
Physics
Chemistry
Biology
JEE 2023
JEE Advanced 2023 Question Paper with Answers
JEE Main Mock Test
JEE Main 2023 Question Papers with Answers
JEE Main 2022 Question Papers with Answers
JEE Advanced 2022 Question Paper with Answers
NEET 2023 Question Paper
NEET 2023 Question Paper Analysis
NEET 2022 Answer Key
RESOURCES
Worksheets
BYJU'S Answer
DSSL
Home Tuition
All Products
Calculators
Formulas
COMPANY
About Us
Contact Us
Contact our Financial Partners
Investors
Careers
BYJU'S in Media
Social Initiative - Education for All
BYJU'S APP
FAQ
Students Stories - The Learning Tree
Support
Faces of BYJU'S – Life at BYJU'S
Blog
BYJU'S Give
FREE TEXTBOOK SOLUTIONS
NCERT Solutions
NCERT Exemplar
NCERT Solutions for Class 6
NCERT Solutions for Class 7
NCERT Solutions for Class 8
NCERT Solutions for Class 9
NCERT Solutions for Class 10
NCERT Solutions for Class 11
NCERT Solutions for Class 11 English
NCERT Solutions for Class 12 English
NCERT Solutions for Class 12
RD Sharma Solutions
RD Sharma Class 10 Solutions
ICSE Selina Solutions
STATE BOARDS
Maharashtra
Gujarat
Tamil Nadu
Karnataka
Kerala
Andhra Pradesh
Telangana
Uttar Pradesh
Bihar
Rajasthan
Madhya Pradesh
West Bengal
FOLLOW US
Facebook Linkedin
BYJUS.com (India site) is certified by the kidSAFE Seal Program.
Disclaimer
 Privacy Policy
 Terms of Services
 Sitemap
© 2023, BYJU'S. All rights reserved.
Now in your neighbourhood
BYJU'S TUITION CENTRE
cross-btn
</a:t>
            </a:r>
            <a:endParaRPr sz="2800" lang="en-IN">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D5CD"/>
        </a:solidFill>
      </p:bgPr>
    </p:bg>
    <p:spTree>
      <p:nvGrpSpPr>
        <p:cNvPr id="32" name=""/>
        <p:cNvGrpSpPr/>
        <p:nvPr/>
      </p:nvGrpSpPr>
      <p:grpSpPr>
        <a:xfrm>
          <a:off x="0" y="0"/>
          <a:ext cx="0" cy="0"/>
          <a:chOff x="0" y="0"/>
          <a:chExt cx="0" cy="0"/>
        </a:xfrm>
      </p:grpSpPr>
      <p:sp>
        <p:nvSpPr>
          <p:cNvPr id="1048594" name=""/>
          <p:cNvSpPr txBox="1"/>
          <p:nvPr/>
        </p:nvSpPr>
        <p:spPr>
          <a:xfrm rot="21596954">
            <a:off x="1655665" y="1836150"/>
            <a:ext cx="6730680" cy="4282440"/>
          </a:xfrm>
          <a:prstGeom prst="rect"/>
        </p:spPr>
        <p:txBody>
          <a:bodyPr rtlCol="0" wrap="square">
            <a:spAutoFit/>
          </a:bodyPr>
          <a:p>
            <a:r>
              <a:rPr sz="2800" lang="en-IN">
                <a:solidFill>
                  <a:srgbClr val="000000"/>
                </a:solidFill>
              </a:rPr>
              <a:t>Natural fibres have the following characteristics:
They can be twisted into yarn to make a fabric.
They are comfortable and durable.
They are strong.
They are highly capable of absorbing moisture.
They provide an excellent look and feel.</a:t>
            </a:r>
            <a:endParaRPr sz="2800" lang="en-IN">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D5CD"/>
        </a:solidFill>
      </p:bgPr>
    </p:bg>
    <p:spTree>
      <p:nvGrpSpPr>
        <p:cNvPr id="33" name=""/>
        <p:cNvGrpSpPr/>
        <p:nvPr/>
      </p:nvGrpSpPr>
      <p:grpSpPr>
        <a:xfrm>
          <a:off x="0" y="0"/>
          <a:ext cx="0" cy="0"/>
          <a:chOff x="0" y="0"/>
          <a:chExt cx="0" cy="0"/>
        </a:xfrm>
      </p:grpSpPr>
      <p:sp>
        <p:nvSpPr>
          <p:cNvPr id="1048595" name=""/>
          <p:cNvSpPr txBox="1"/>
          <p:nvPr/>
        </p:nvSpPr>
        <p:spPr>
          <a:xfrm>
            <a:off x="969423" y="830111"/>
            <a:ext cx="6855691" cy="4701540"/>
          </a:xfrm>
          <a:prstGeom prst="rect"/>
        </p:spPr>
        <p:txBody>
          <a:bodyPr rtlCol="0" wrap="square">
            <a:spAutoFit/>
          </a:bodyPr>
          <a:p>
            <a:r>
              <a:rPr altLang="en-IN" sz="2800" lang="en-US">
                <a:solidFill>
                  <a:srgbClr val="000000"/>
                </a:solidFill>
              </a:rPr>
              <a:t>Natural</a:t>
            </a:r>
            <a:r>
              <a:rPr altLang="en-IN" sz="2800" lang="en-US">
                <a:solidFill>
                  <a:srgbClr val="000000"/>
                </a:solidFill>
              </a:rPr>
              <a:t> </a:t>
            </a:r>
            <a:r>
              <a:rPr altLang="en-IN" sz="2800" lang="en-US">
                <a:solidFill>
                  <a:srgbClr val="000000"/>
                </a:solidFill>
              </a:rPr>
              <a:t> </a:t>
            </a:r>
            <a:r>
              <a:rPr altLang="en-IN" sz="2800" lang="en-US">
                <a:solidFill>
                  <a:srgbClr val="000000"/>
                </a:solidFill>
              </a:rPr>
              <a:t>fibres</a:t>
            </a:r>
            <a:r>
              <a:rPr altLang="en-IN" sz="2800" lang="en-US">
                <a:solidFill>
                  <a:srgbClr val="000000"/>
                </a:solidFill>
              </a:rPr>
              <a:t> </a:t>
            </a:r>
            <a:r>
              <a:rPr altLang="en-IN" sz="2800" lang="en-US">
                <a:solidFill>
                  <a:srgbClr val="000000"/>
                </a:solidFill>
              </a:rPr>
              <a:t> </a:t>
            </a:r>
            <a:r>
              <a:rPr altLang="en-IN" sz="2800" lang="en-US">
                <a:solidFill>
                  <a:srgbClr val="000000"/>
                </a:solidFill>
              </a:rPr>
              <a:t>c</a:t>
            </a:r>
            <a:r>
              <a:rPr altLang="en-IN" sz="2800" lang="en-US">
                <a:solidFill>
                  <a:srgbClr val="000000"/>
                </a:solidFill>
              </a:rPr>
              <a:t>l</a:t>
            </a:r>
            <a:r>
              <a:rPr altLang="en-IN" sz="2800" lang="en-US">
                <a:solidFill>
                  <a:srgbClr val="000000"/>
                </a:solidFill>
              </a:rPr>
              <a:t>a</a:t>
            </a:r>
            <a:r>
              <a:rPr altLang="en-IN" sz="2800" lang="en-US">
                <a:solidFill>
                  <a:srgbClr val="000000"/>
                </a:solidFill>
              </a:rPr>
              <a:t>s</a:t>
            </a:r>
            <a:r>
              <a:rPr altLang="en-IN" sz="2800" lang="en-US">
                <a:solidFill>
                  <a:srgbClr val="000000"/>
                </a:solidFill>
              </a:rPr>
              <a:t>s</a:t>
            </a:r>
            <a:r>
              <a:rPr altLang="en-IN" sz="2800" lang="en-US">
                <a:solidFill>
                  <a:srgbClr val="000000"/>
                </a:solidFill>
              </a:rPr>
              <a:t>i</a:t>
            </a:r>
            <a:r>
              <a:rPr altLang="en-IN" sz="2800" lang="en-US">
                <a:solidFill>
                  <a:srgbClr val="000000"/>
                </a:solidFill>
              </a:rPr>
              <a:t>fication</a:t>
            </a:r>
            <a:r>
              <a:rPr altLang="en-IN" sz="2800" lang="en-US">
                <a:solidFill>
                  <a:srgbClr val="000000"/>
                </a:solidFill>
              </a:rPr>
              <a:t> </a:t>
            </a:r>
            <a:r>
              <a:rPr sz="2800" lang="en-IN">
                <a:solidFill>
                  <a:srgbClr val="000000"/>
                </a:solidFill>
              </a:rPr>
              <a:t>
Plant fibre
Animal fibre
Mineral fibre
Plant Fibre: The fibres obtained from the plant sources like – cotton and jute. The materials like Bamboo, coconut fibre, Flax seeds, Cannabis sativa plant species, Vegetable fibre, straw, Nettle, Ramie, wood, grains are different sources of plant fibres.</a:t>
            </a:r>
            <a:endParaRPr sz="2800" lang="en-IN">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D5CD"/>
        </a:solidFill>
      </p:bgPr>
    </p:bg>
    <p:spTree>
      <p:nvGrpSpPr>
        <p:cNvPr id="34" name=""/>
        <p:cNvGrpSpPr/>
        <p:nvPr/>
      </p:nvGrpSpPr>
      <p:grpSpPr>
        <a:xfrm>
          <a:off x="0" y="0"/>
          <a:ext cx="0" cy="0"/>
          <a:chOff x="0" y="0"/>
          <a:chExt cx="0" cy="0"/>
        </a:xfrm>
      </p:grpSpPr>
      <p:sp>
        <p:nvSpPr>
          <p:cNvPr id="1048596" name=""/>
          <p:cNvSpPr txBox="1"/>
          <p:nvPr/>
        </p:nvSpPr>
        <p:spPr>
          <a:xfrm rot="538553">
            <a:off x="2373422" y="3585446"/>
            <a:ext cx="6123632" cy="3025141"/>
          </a:xfrm>
          <a:prstGeom prst="rect"/>
        </p:spPr>
        <p:txBody>
          <a:bodyPr rtlCol="0" wrap="square">
            <a:spAutoFit/>
          </a:bodyPr>
          <a:p>
            <a:r>
              <a:rPr sz="2800" lang="en-IN">
                <a:solidFill>
                  <a:srgbClr val="000000"/>
                </a:solidFill>
              </a:rPr>
              <a:t>from the animal sources are wool and silk. The animal fibres consist exclusively of proteins. Sheep, camel, cashmere, mohair goats, rabbits, and yak are the animals that provide us with wool. Silk is obtained from the silkworms.</a:t>
            </a:r>
            <a:endParaRPr sz="2800" lang="en-IN">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D5CD"/>
        </a:solidFill>
      </p:bgPr>
    </p:bg>
    <p:spTree>
      <p:nvGrpSpPr>
        <p:cNvPr id="35" name=""/>
        <p:cNvGrpSpPr/>
        <p:nvPr/>
      </p:nvGrpSpPr>
      <p:grpSpPr>
        <a:xfrm>
          <a:off x="0" y="0"/>
          <a:ext cx="0" cy="0"/>
          <a:chOff x="0" y="0"/>
          <a:chExt cx="0" cy="0"/>
        </a:xfrm>
      </p:grpSpPr>
      <p:sp>
        <p:nvSpPr>
          <p:cNvPr id="1048597" name=""/>
          <p:cNvSpPr txBox="1"/>
          <p:nvPr/>
        </p:nvSpPr>
        <p:spPr>
          <a:xfrm rot="21502032">
            <a:off x="992434" y="1208603"/>
            <a:ext cx="8110112" cy="3025140"/>
          </a:xfrm>
          <a:prstGeom prst="rect"/>
        </p:spPr>
        <p:txBody>
          <a:bodyPr rtlCol="0" wrap="square">
            <a:spAutoFit/>
          </a:bodyPr>
          <a:p>
            <a:r>
              <a:rPr sz="2800" lang="en-IN">
                <a:solidFill>
                  <a:srgbClr val="000000"/>
                </a:solidFill>
              </a:rPr>
              <a:t>Mineral Fibres: The inorganic materials shaped into fibres are known as mineral fibres. For example – Asbestos. These fibres are resistant to fire and acid and are used for industrial applications.
Also read: Fibre to Fabric</a:t>
            </a:r>
            <a:endParaRPr sz="2800" lang="en-IN">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D5CD"/>
        </a:solidFill>
      </p:bgPr>
    </p:bg>
    <p:spTree>
      <p:nvGrpSpPr>
        <p:cNvPr id="36" name=""/>
        <p:cNvGrpSpPr/>
        <p:nvPr/>
      </p:nvGrpSpPr>
      <p:grpSpPr>
        <a:xfrm>
          <a:off x="0" y="0"/>
          <a:ext cx="0" cy="0"/>
          <a:chOff x="0" y="0"/>
          <a:chExt cx="0" cy="0"/>
        </a:xfrm>
      </p:grpSpPr>
      <p:sp>
        <p:nvSpPr>
          <p:cNvPr id="1048598" name=""/>
          <p:cNvSpPr txBox="1"/>
          <p:nvPr/>
        </p:nvSpPr>
        <p:spPr>
          <a:xfrm rot="21300810">
            <a:off x="1215154" y="3248070"/>
            <a:ext cx="5714639" cy="2606040"/>
          </a:xfrm>
          <a:prstGeom prst="rect"/>
        </p:spPr>
        <p:txBody>
          <a:bodyPr rtlCol="0" wrap="square">
            <a:spAutoFit/>
          </a:bodyPr>
          <a:p>
            <a:r>
              <a:rPr sz="2800" lang="en-IN">
                <a:solidFill>
                  <a:srgbClr val="000000"/>
                </a:solidFill>
              </a:rPr>
              <a:t>Mineral Fibres: The inorganic materials shaped into fibres are known as mineral fibres. For example – Asbestos. These fibres are resistant to fire and acid and are used for industrial applications</a:t>
            </a:r>
            <a:endParaRPr sz="2800" lang="en-IN">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D5CD"/>
        </a:solidFill>
      </p:bgPr>
    </p:bg>
    <p:spTree>
      <p:nvGrpSpPr>
        <p:cNvPr id="37" name=""/>
        <p:cNvGrpSpPr/>
        <p:nvPr/>
      </p:nvGrpSpPr>
      <p:grpSpPr>
        <a:xfrm>
          <a:off x="0" y="0"/>
          <a:ext cx="0" cy="0"/>
          <a:chOff x="0" y="0"/>
          <a:chExt cx="0" cy="0"/>
        </a:xfrm>
      </p:grpSpPr>
      <p:sp>
        <p:nvSpPr>
          <p:cNvPr id="1048599" name=""/>
          <p:cNvSpPr txBox="1"/>
          <p:nvPr/>
        </p:nvSpPr>
        <p:spPr>
          <a:xfrm>
            <a:off x="133749" y="1287780"/>
            <a:ext cx="9010250" cy="4282441"/>
          </a:xfrm>
          <a:prstGeom prst="rect"/>
        </p:spPr>
        <p:txBody>
          <a:bodyPr rtlCol="0" wrap="square">
            <a:spAutoFit/>
          </a:bodyPr>
          <a:p>
            <a:r>
              <a:rPr sz="2800" lang="en-IN">
                <a:solidFill>
                  <a:srgbClr val="000000"/>
                </a:solidFill>
              </a:rPr>
              <a:t>Man-Made Fibres
These fibres are artificially synthesized by humans within the industries in which the polymers are designed to make fabrics by the application of simple chemicals.
The polymers are a macromolecule, which are obtained or composed of joining small, repeated subunits together. Rayon and Nylon are the best examples of man-made fibres. Others include Acrylic, polyester, and acetate.</a:t>
            </a:r>
            <a:endParaRPr sz="2800" lang="en-IN">
              <a:solidFill>
                <a:srgbClr val="000000"/>
              </a:solidFill>
            </a:endParaRPr>
          </a:p>
        </p:txBody>
      </p:sp>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SM-E236B</dc:creator>
  <dcterms:created xsi:type="dcterms:W3CDTF">2015-05-11T00:30:45Z</dcterms:created>
  <dcterms:modified xsi:type="dcterms:W3CDTF">2023-09-01T07:56:24Z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be6880c45941470ab0a4a489e9fac136</vt:lpwstr>
  </property>
</Properties>
</file>