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2"/>
  </p:notesMasterIdLst>
  <p:sldIdLst>
    <p:sldId id="257" r:id="rId2"/>
    <p:sldId id="258" r:id="rId3"/>
    <p:sldId id="268" r:id="rId4"/>
    <p:sldId id="274" r:id="rId5"/>
    <p:sldId id="304" r:id="rId6"/>
    <p:sldId id="296" r:id="rId7"/>
    <p:sldId id="295" r:id="rId8"/>
    <p:sldId id="297" r:id="rId9"/>
    <p:sldId id="301" r:id="rId10"/>
    <p:sldId id="302" r:id="rId11"/>
    <p:sldId id="299" r:id="rId12"/>
    <p:sldId id="273" r:id="rId13"/>
    <p:sldId id="298" r:id="rId14"/>
    <p:sldId id="300" r:id="rId15"/>
    <p:sldId id="292" r:id="rId16"/>
    <p:sldId id="291" r:id="rId17"/>
    <p:sldId id="303" r:id="rId18"/>
    <p:sldId id="270" r:id="rId19"/>
    <p:sldId id="293" r:id="rId20"/>
    <p:sldId id="288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4" r:id="rId40"/>
    <p:sldId id="32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79A72-A4A9-4E82-AA33-A2847C510A56}" type="datetimeFigureOut">
              <a:rPr lang="en-IN" smtClean="0"/>
              <a:t>13-01-2023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32B05-AD35-4F52-9314-B2596C8775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890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133;p6:note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8675" name="Google Shape;134;p6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74193200 w 120000"/>
              <a:gd name="T3" fmla="*/ 0 h 120000"/>
              <a:gd name="T4" fmla="*/ 1741932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Google Shape;139;p7:note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9699" name="Google Shape;140;p7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74193200 w 120000"/>
              <a:gd name="T3" fmla="*/ 0 h 120000"/>
              <a:gd name="T4" fmla="*/ 1741932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145;p8:note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0723" name="Google Shape;146;p8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74193200 w 120000"/>
              <a:gd name="T3" fmla="*/ 0 h 120000"/>
              <a:gd name="T4" fmla="*/ 1741932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Google Shape;258;p27:note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1747" name="Google Shape;259;p27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74193200 w 120000"/>
              <a:gd name="T3" fmla="*/ 0 h 120000"/>
              <a:gd name="T4" fmla="*/ 1741932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hyperlink" Target="http://www.sndt.ac.in/" TargetMode="External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hyperlink" Target="http://www.sndt.ac.in/" TargetMode="External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7.png" /><Relationship Id="rId5" Type="http://schemas.openxmlformats.org/officeDocument/2006/relationships/image" Target="../media/image16.png" /><Relationship Id="rId4" Type="http://schemas.openxmlformats.org/officeDocument/2006/relationships/image" Target="../media/image15.png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jgateplus.com/search/" TargetMode="External" /><Relationship Id="rId7" Type="http://schemas.openxmlformats.org/officeDocument/2006/relationships/hyperlink" Target="https://ieeexplore.ieee.org/Xplore/home.jsp" TargetMode="External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Relationship Id="rId6" Type="http://schemas.openxmlformats.org/officeDocument/2006/relationships/hyperlink" Target="https://www.sciencedirect.com/" TargetMode="External" /><Relationship Id="rId5" Type="http://schemas.openxmlformats.org/officeDocument/2006/relationships/hyperlink" Target="https://psycnet.apa.org/home" TargetMode="External" /><Relationship Id="rId4" Type="http://schemas.openxmlformats.org/officeDocument/2006/relationships/hyperlink" Target="https://www.jstor.org/" TargetMode="Externa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.proquest.com/" TargetMode="External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Relationship Id="rId5" Type="http://schemas.openxmlformats.org/officeDocument/2006/relationships/hyperlink" Target="https://www.indiastat.com/" TargetMode="External" /><Relationship Id="rId4" Type="http://schemas.openxmlformats.org/officeDocument/2006/relationships/hyperlink" Target="http://www.epwrfits.in/" TargetMode="Externa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libraryjuhu@sndt.ac.in" TargetMode="External" /><Relationship Id="rId2" Type="http://schemas.openxmlformats.org/officeDocument/2006/relationships/hyperlink" Target="https://sndt.knimbus.com/" TargetMode="External" /><Relationship Id="rId1" Type="http://schemas.openxmlformats.org/officeDocument/2006/relationships/slideLayout" Target="../slideLayouts/slideLayout2.xml" /><Relationship Id="rId5" Type="http://schemas.openxmlformats.org/officeDocument/2006/relationships/hyperlink" Target="https://digital.elib4u.com/" TargetMode="External" /><Relationship Id="rId4" Type="http://schemas.openxmlformats.org/officeDocument/2006/relationships/hyperlink" Target="mailto:acquisition@library.sndt.ac.in" TargetMode="Externa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reference@library.sndt.ac.in" TargetMode="External" /><Relationship Id="rId2" Type="http://schemas.openxmlformats.org/officeDocument/2006/relationships/hyperlink" Target="http://sndt.new.knimbus.com/" TargetMode="External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librarymumbai@sndt.ac.in" TargetMode="Externa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</a:rPr>
              <a:t>Literature Review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32560" y="3124200"/>
            <a:ext cx="7406640" cy="22860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>
                <a:latin typeface="Arial" pitchFamily="34" charset="0"/>
              </a:rPr>
              <a:t>Vrushali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Rane</a:t>
            </a:r>
            <a:endParaRPr lang="en-US" dirty="0">
              <a:latin typeface="Arial" pitchFamily="34" charset="0"/>
            </a:endParaRPr>
          </a:p>
          <a:p>
            <a:r>
              <a:rPr lang="en-US" dirty="0">
                <a:latin typeface="Arial" pitchFamily="34" charset="0"/>
              </a:rPr>
              <a:t>Deputy Librarian</a:t>
            </a:r>
          </a:p>
          <a:p>
            <a:r>
              <a:rPr lang="en-US" dirty="0">
                <a:latin typeface="Arial" pitchFamily="34" charset="0"/>
              </a:rPr>
              <a:t>BMK Knowledge Resource Centre</a:t>
            </a:r>
          </a:p>
          <a:p>
            <a:r>
              <a:rPr lang="en-US" dirty="0">
                <a:latin typeface="Arial" pitchFamily="34" charset="0"/>
              </a:rPr>
              <a:t>SNDT WU</a:t>
            </a:r>
          </a:p>
          <a:p>
            <a:endParaRPr lang="en-US" dirty="0">
              <a:latin typeface="Arial" pitchFamily="34" charset="0"/>
            </a:endParaRPr>
          </a:p>
          <a:p>
            <a:r>
              <a:rPr lang="en-US" dirty="0">
                <a:latin typeface="Arial" pitchFamily="34" charset="0"/>
              </a:rPr>
              <a:t>January 9, 2023</a:t>
            </a:r>
          </a:p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350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Identify Relevant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dirty="0">
                <a:solidFill>
                  <a:schemeClr val="accent3"/>
                </a:solidFill>
              </a:rPr>
              <a:t>Expected Q</a:t>
            </a:r>
            <a:endParaRPr lang="en-US" dirty="0"/>
          </a:p>
          <a:p>
            <a:endParaRPr lang="en-US" dirty="0"/>
          </a:p>
          <a:p>
            <a:r>
              <a:rPr lang="en-US" dirty="0"/>
              <a:t>Core Journals</a:t>
            </a:r>
          </a:p>
          <a:p>
            <a:r>
              <a:rPr lang="en-US" dirty="0"/>
              <a:t>Core Authors</a:t>
            </a:r>
          </a:p>
          <a:p>
            <a:r>
              <a:rPr lang="en-US" dirty="0"/>
              <a:t>Research Articles</a:t>
            </a:r>
          </a:p>
          <a:p>
            <a:pPr marL="82296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03975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err="1"/>
              <a:t>Analyze</a:t>
            </a:r>
            <a:r>
              <a:rPr lang="en-IN" dirty="0"/>
              <a:t> Resources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Keep Notes as you read</a:t>
            </a:r>
          </a:p>
          <a:p>
            <a:pPr>
              <a:lnSpc>
                <a:spcPct val="90000"/>
              </a:lnSpc>
            </a:pPr>
            <a:endParaRPr lang="en-GB" sz="2400" dirty="0">
              <a:latin typeface="Arial" pitchFamily="34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Why is each item of interest to you?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Where does the item “fit” in your research?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Provides background/definitional information?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Provides a good example to highlight your argument?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74508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Critically Evaluate the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IN" dirty="0"/>
              <a:t>Previous knowledge and facts established on topic &amp; their strength and weaknesses</a:t>
            </a:r>
          </a:p>
          <a:p>
            <a:endParaRPr lang="en-IN" dirty="0"/>
          </a:p>
          <a:p>
            <a:r>
              <a:rPr lang="en-IN" dirty="0"/>
              <a:t>Identify and clarify concepts, vocabulary and keywords related to the research topic</a:t>
            </a:r>
          </a:p>
          <a:p>
            <a:endParaRPr lang="en-IN" dirty="0"/>
          </a:p>
          <a:p>
            <a:r>
              <a:rPr lang="en-IN" dirty="0"/>
              <a:t>Justify the gap in research and how current research will fill that gap</a:t>
            </a:r>
          </a:p>
          <a:p>
            <a:endParaRPr lang="en-IN" dirty="0"/>
          </a:p>
          <a:p>
            <a:r>
              <a:rPr lang="en-IN" dirty="0"/>
              <a:t>Understand research methodology adopted by past researchers</a:t>
            </a:r>
          </a:p>
          <a:p>
            <a:endParaRPr lang="en-IN" dirty="0"/>
          </a:p>
          <a:p>
            <a:r>
              <a:rPr lang="en-IN" dirty="0"/>
              <a:t>Identify other scholars in the area of research</a:t>
            </a:r>
          </a:p>
          <a:p>
            <a:endParaRPr lang="en-IN" dirty="0"/>
          </a:p>
          <a:p>
            <a:r>
              <a:rPr lang="en-IN" dirty="0"/>
              <a:t>Contribution of present study to knowledge base</a:t>
            </a:r>
          </a:p>
          <a:p>
            <a:pPr marL="82296" indent="0">
              <a:buNone/>
            </a:pPr>
            <a:endParaRPr lang="en-IN" dirty="0"/>
          </a:p>
          <a:p>
            <a:r>
              <a:rPr lang="en-IN" dirty="0"/>
              <a:t>Ensure that no past research has been done on the current research topic selected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95422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Summarize the Content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Title</a:t>
            </a:r>
          </a:p>
          <a:p>
            <a:r>
              <a:rPr lang="en-US" dirty="0"/>
              <a:t>Abstract</a:t>
            </a:r>
          </a:p>
          <a:p>
            <a:r>
              <a:rPr lang="en-US" dirty="0"/>
              <a:t>Research methods</a:t>
            </a:r>
          </a:p>
          <a:p>
            <a:r>
              <a:rPr lang="en-US" dirty="0"/>
              <a:t>Data collection tools</a:t>
            </a:r>
          </a:p>
          <a:p>
            <a:r>
              <a:rPr lang="en-US" dirty="0"/>
              <a:t>Analysis</a:t>
            </a:r>
          </a:p>
          <a:p>
            <a:r>
              <a:rPr lang="en-US" dirty="0"/>
              <a:t>Findings</a:t>
            </a:r>
          </a:p>
          <a:p>
            <a:r>
              <a:rPr lang="en-US" dirty="0"/>
              <a:t>Conclusions</a:t>
            </a:r>
          </a:p>
          <a:p>
            <a:r>
              <a:rPr lang="en-US" dirty="0"/>
              <a:t>Parallel work – review, references, citations, data collection tool, introduction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71316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Summarize the Content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Itemize everything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Jot examples of great quotes – including page no</a:t>
            </a:r>
            <a:endParaRPr lang="en-GB" sz="2400" dirty="0">
              <a:latin typeface="Arial" pitchFamily="34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Remember – paraphrases must be cited as well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Be aware of copyright rules/restrictions!</a:t>
            </a:r>
            <a:endParaRPr lang="en-GB" sz="2400" dirty="0">
              <a:latin typeface="Arial" pitchFamily="34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Document full citation as you find relevant information</a:t>
            </a:r>
            <a:r>
              <a:rPr lang="en-US" sz="2400" dirty="0">
                <a:latin typeface="Arial" pitchFamily="34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Difficult/time-consuming to go back</a:t>
            </a:r>
            <a:endParaRPr lang="en-GB" sz="2400" dirty="0">
              <a:latin typeface="Arial" pitchFamily="34" charset="0"/>
              <a:cs typeface="Times New Roman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56184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dirty="0"/>
              <a:t>Write the Review</a:t>
            </a:r>
            <a:br>
              <a:rPr lang="en-IN" dirty="0"/>
            </a:br>
            <a:r>
              <a:rPr lang="en-US" dirty="0"/>
              <a:t>Prepare a mind map</a:t>
            </a:r>
            <a:endParaRPr lang="en-IN" dirty="0"/>
          </a:p>
        </p:txBody>
      </p:sp>
      <p:pic>
        <p:nvPicPr>
          <p:cNvPr id="4" name="Content Placeholder 3" descr="How-to-mind-map-Mind-Map-by-Jane-Genoves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7275" y="1833562"/>
            <a:ext cx="5715000" cy="40290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39867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Write the Review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Topic – Subtopics – Sub </a:t>
            </a:r>
            <a:r>
              <a:rPr lang="en-US" dirty="0" err="1"/>
              <a:t>sub</a:t>
            </a:r>
            <a:r>
              <a:rPr lang="en-US" dirty="0"/>
              <a:t> topics…</a:t>
            </a:r>
          </a:p>
          <a:p>
            <a:pPr lvl="1"/>
            <a:r>
              <a:rPr lang="en-US" dirty="0"/>
              <a:t>Latest to oldest or vice versa</a:t>
            </a:r>
          </a:p>
          <a:p>
            <a:r>
              <a:rPr lang="en-IN" dirty="0"/>
              <a:t>Use plural to singular words</a:t>
            </a:r>
          </a:p>
          <a:p>
            <a:r>
              <a:rPr lang="en-IN" dirty="0"/>
              <a:t>Use thesaurus</a:t>
            </a:r>
          </a:p>
          <a:p>
            <a:r>
              <a:rPr lang="en-US" dirty="0"/>
              <a:t>Write in your own words</a:t>
            </a:r>
          </a:p>
          <a:p>
            <a:r>
              <a:rPr lang="en-US" dirty="0"/>
              <a:t>Continuity in writing</a:t>
            </a:r>
          </a:p>
          <a:p>
            <a:r>
              <a:rPr lang="en-US" dirty="0"/>
              <a:t>Academic writing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71666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Organize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Old to new or New to old articles</a:t>
            </a:r>
          </a:p>
          <a:p>
            <a:r>
              <a:rPr lang="en-US" dirty="0"/>
              <a:t>Chronology</a:t>
            </a:r>
          </a:p>
          <a:p>
            <a:r>
              <a:rPr lang="en-US" dirty="0"/>
              <a:t>In text citations</a:t>
            </a:r>
          </a:p>
          <a:p>
            <a:r>
              <a:rPr lang="en-US" dirty="0"/>
              <a:t>References APA 6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– end of each chapter</a:t>
            </a:r>
          </a:p>
          <a:p>
            <a:r>
              <a:rPr lang="en-US" dirty="0"/>
              <a:t>Bibliography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59913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Common Errors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Too Old References</a:t>
            </a:r>
          </a:p>
          <a:p>
            <a:r>
              <a:rPr lang="en-IN" dirty="0"/>
              <a:t>General Articles not research based</a:t>
            </a:r>
          </a:p>
          <a:p>
            <a:r>
              <a:rPr lang="en-IN" dirty="0"/>
              <a:t>Incomplete bibliographic details</a:t>
            </a:r>
          </a:p>
          <a:p>
            <a:r>
              <a:rPr lang="en-IN" dirty="0"/>
              <a:t>Irrelevant Articles </a:t>
            </a:r>
          </a:p>
          <a:p>
            <a:r>
              <a:rPr lang="en-US" dirty="0"/>
              <a:t>Review </a:t>
            </a:r>
            <a:r>
              <a:rPr lang="en-IN" dirty="0"/>
              <a:t>organized alphabetically by author of the article</a:t>
            </a:r>
          </a:p>
          <a:p>
            <a:r>
              <a:rPr lang="en-IN" dirty="0"/>
              <a:t>Monotonous style of writing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27372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What we have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Arial" pitchFamily="34" charset="0"/>
              </a:rPr>
              <a:t>E-journals</a:t>
            </a:r>
          </a:p>
          <a:p>
            <a:pPr lvl="1">
              <a:lnSpc>
                <a:spcPct val="90000"/>
              </a:lnSpc>
            </a:pPr>
            <a:r>
              <a:rPr lang="en-US" sz="2800" dirty="0" err="1">
                <a:latin typeface="Arial" pitchFamily="34" charset="0"/>
              </a:rPr>
              <a:t>Proquest</a:t>
            </a:r>
            <a:endParaRPr lang="en-US" sz="2800" dirty="0">
              <a:latin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Arial" pitchFamily="34" charset="0"/>
              </a:rPr>
              <a:t>Science Direct – Elsevier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Arial" pitchFamily="34" charset="0"/>
              </a:rPr>
              <a:t>Emerald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Arial" pitchFamily="34" charset="0"/>
              </a:rPr>
              <a:t>IEEE</a:t>
            </a:r>
          </a:p>
          <a:p>
            <a:pPr lvl="1">
              <a:lnSpc>
                <a:spcPct val="90000"/>
              </a:lnSpc>
            </a:pPr>
            <a:r>
              <a:rPr lang="en-US" sz="2800" dirty="0" err="1">
                <a:latin typeface="Arial" pitchFamily="34" charset="0"/>
              </a:rPr>
              <a:t>Psyc</a:t>
            </a:r>
            <a:r>
              <a:rPr lang="en-US" sz="2800" dirty="0">
                <a:latin typeface="Arial" pitchFamily="34" charset="0"/>
              </a:rPr>
              <a:t> Articles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itchFamily="34" charset="0"/>
              </a:rPr>
              <a:t>JSTOR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itchFamily="34" charset="0"/>
              </a:rPr>
              <a:t>JCCC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itchFamily="34" charset="0"/>
              </a:rPr>
              <a:t>ISID</a:t>
            </a:r>
          </a:p>
          <a:p>
            <a:pPr lvl="1">
              <a:lnSpc>
                <a:spcPct val="90000"/>
              </a:lnSpc>
            </a:pPr>
            <a:endParaRPr lang="en-US" sz="2800" dirty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Arial" pitchFamily="34" charset="0"/>
              </a:rPr>
              <a:t>World E-Book library</a:t>
            </a:r>
          </a:p>
          <a:p>
            <a:pPr>
              <a:lnSpc>
                <a:spcPct val="90000"/>
              </a:lnSpc>
            </a:pPr>
            <a:endParaRPr lang="en-US" dirty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pitchFamily="34" charset="0"/>
              </a:rPr>
              <a:t>EPWRF</a:t>
            </a:r>
          </a:p>
          <a:p>
            <a:pPr>
              <a:lnSpc>
                <a:spcPct val="90000"/>
              </a:lnSpc>
            </a:pPr>
            <a:r>
              <a:rPr lang="en-US" dirty="0" err="1">
                <a:latin typeface="Arial" pitchFamily="34" charset="0"/>
              </a:rPr>
              <a:t>Indiastats</a:t>
            </a:r>
            <a:endParaRPr lang="en-US" dirty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pitchFamily="34" charset="0"/>
              </a:rPr>
              <a:t>Law Databases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Arial" pitchFamily="34" charset="0"/>
              </a:rPr>
              <a:t>AIR Online</a:t>
            </a:r>
          </a:p>
          <a:p>
            <a:pPr marL="82296" indent="0">
              <a:lnSpc>
                <a:spcPct val="90000"/>
              </a:lnSpc>
              <a:buNone/>
            </a:pPr>
            <a:endParaRPr lang="en-US" dirty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pitchFamily="34" charset="0"/>
              </a:rPr>
              <a:t>Women’s studies archives</a:t>
            </a:r>
          </a:p>
          <a:p>
            <a:pPr>
              <a:lnSpc>
                <a:spcPct val="90000"/>
              </a:lnSpc>
            </a:pPr>
            <a:endParaRPr lang="en-US" dirty="0">
              <a:latin typeface="Arial" pitchFamily="34" charset="0"/>
            </a:endParaRPr>
          </a:p>
          <a:p>
            <a:pPr lvl="1">
              <a:lnSpc>
                <a:spcPct val="90000"/>
              </a:lnSpc>
            </a:pPr>
            <a:endParaRPr lang="en-US" sz="2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446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itchFamily="34" charset="0"/>
              </a:rPr>
              <a:t>What does Literature Review mean?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800" dirty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pitchFamily="34" charset="0"/>
              </a:rPr>
              <a:t>Literature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pitchFamily="34" charset="0"/>
              </a:rPr>
              <a:t>A body of any written work in any form 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Arial" pitchFamily="34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dirty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pitchFamily="34" charset="0"/>
              </a:rPr>
              <a:t>Review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pitchFamily="34" charset="0"/>
              </a:rPr>
              <a:t>“Re – View” or Look Again at what others have done in a particular area of study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67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533400"/>
            <a:ext cx="7406640" cy="297180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</a:br>
            <a:br>
              <a:rPr lang="en-US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</a:br>
            <a:br>
              <a:rPr lang="en-US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</a:br>
            <a:br>
              <a:rPr lang="en-US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</a:br>
            <a:br>
              <a:rPr lang="en-US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</a:br>
            <a:br>
              <a:rPr lang="en-US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</a:br>
            <a:br>
              <a:rPr lang="en-US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</a:br>
            <a:br>
              <a:rPr lang="en-US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</a:br>
            <a:br>
              <a:rPr lang="en-US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</a:br>
            <a:br>
              <a:rPr lang="en-US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</a:br>
            <a:br>
              <a:rPr lang="en-US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</a:br>
            <a:br>
              <a:rPr lang="en-US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</a:br>
            <a:br>
              <a:rPr lang="en-US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</a:br>
            <a:br>
              <a:rPr lang="en-US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</a:br>
            <a:br>
              <a:rPr lang="en-US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</a:br>
            <a:br>
              <a:rPr lang="en-US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</a:br>
            <a:br>
              <a:rPr lang="en-US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</a:br>
            <a:br>
              <a:rPr lang="en-US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</a:br>
            <a:br>
              <a:rPr lang="en-US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</a:br>
            <a:br>
              <a:rPr lang="en-US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</a:br>
            <a:br>
              <a:rPr lang="en-US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</a:br>
            <a:br>
              <a:rPr lang="en-US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</a:br>
            <a:br>
              <a:rPr lang="en-US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</a:br>
            <a:br>
              <a:rPr lang="en-US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</a:br>
            <a:br>
              <a:rPr lang="en-US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</a:br>
            <a:r>
              <a:rPr lang="en-US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Good readers make </a:t>
            </a:r>
            <a:br>
              <a:rPr lang="en-US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</a:br>
            <a:r>
              <a:rPr lang="en-US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Good writers!</a:t>
            </a:r>
            <a:br>
              <a:rPr lang="en-GB" dirty="0">
                <a:latin typeface="Arial" pitchFamily="34" charset="0"/>
                <a:cs typeface="Times New Roman" pitchFamily="18" charset="0"/>
              </a:rPr>
            </a:b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3733800"/>
            <a:ext cx="7406640" cy="14478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Thank You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1177186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Facilities</a:t>
            </a:r>
            <a:br>
              <a:rPr lang="en-US"/>
            </a:br>
            <a:endParaRPr lang="en-IN"/>
          </a:p>
        </p:txBody>
      </p:sp>
      <p:sp>
        <p:nvSpPr>
          <p:cNvPr id="7171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pPr eaLnBrk="1" hangingPunct="1"/>
            <a:r>
              <a:rPr lang="en-US" dirty="0"/>
              <a:t>Open Access</a:t>
            </a:r>
          </a:p>
          <a:p>
            <a:pPr eaLnBrk="1" hangingPunct="1"/>
            <a:r>
              <a:rPr lang="en-US" dirty="0"/>
              <a:t>Reading room : 9am to 6pm</a:t>
            </a:r>
          </a:p>
          <a:p>
            <a:pPr eaLnBrk="1" hangingPunct="1"/>
            <a:r>
              <a:rPr lang="en-US" dirty="0"/>
              <a:t>Issue Return: 10am to 5pm</a:t>
            </a:r>
          </a:p>
          <a:p>
            <a:pPr lvl="1" eaLnBrk="1" hangingPunct="1"/>
            <a:r>
              <a:rPr lang="en-US" dirty="0"/>
              <a:t>10 books for 7 days </a:t>
            </a:r>
          </a:p>
          <a:p>
            <a:pPr eaLnBrk="1" hangingPunct="1"/>
            <a:r>
              <a:rPr lang="en-US" dirty="0"/>
              <a:t>Renewals /Fine</a:t>
            </a:r>
          </a:p>
          <a:p>
            <a:pPr eaLnBrk="1" hangingPunct="1"/>
            <a:r>
              <a:rPr lang="en-US" dirty="0"/>
              <a:t>Reservation</a:t>
            </a:r>
          </a:p>
          <a:p>
            <a:pPr eaLnBrk="1" hangingPunct="1"/>
            <a:r>
              <a:rPr lang="en-US" dirty="0"/>
              <a:t>Taking pictures on mobile from books is allowed</a:t>
            </a:r>
          </a:p>
          <a:p>
            <a:endParaRPr lang="en-IN" dirty="0"/>
          </a:p>
        </p:txBody>
      </p:sp>
      <p:sp>
        <p:nvSpPr>
          <p:cNvPr id="7172" name="Content Placeholder 6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2971800" cy="4525963"/>
          </a:xfrm>
        </p:spPr>
        <p:txBody>
          <a:bodyPr/>
          <a:lstStyle/>
          <a:p>
            <a:pPr eaLnBrk="1" hangingPunct="1"/>
            <a:r>
              <a:rPr lang="en-US"/>
              <a:t>Computer Lab</a:t>
            </a:r>
          </a:p>
          <a:p>
            <a:pPr eaLnBrk="1" hangingPunct="1"/>
            <a:r>
              <a:rPr lang="en-US"/>
              <a:t>Wi-Fi</a:t>
            </a:r>
          </a:p>
          <a:p>
            <a:pPr eaLnBrk="1" hangingPunct="1"/>
            <a:r>
              <a:rPr lang="en-US"/>
              <a:t>Remote Access</a:t>
            </a:r>
          </a:p>
          <a:p>
            <a:r>
              <a:rPr lang="en-US"/>
              <a:t>Plagiarism</a:t>
            </a:r>
          </a:p>
          <a:p>
            <a:r>
              <a:rPr lang="en-US"/>
              <a:t>JAWS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2626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/>
              <a:t>Library Membership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r>
              <a:rPr lang="en-US"/>
              <a:t>Fill up the form</a:t>
            </a:r>
          </a:p>
          <a:p>
            <a:pPr eaLnBrk="1" hangingPunct="1"/>
            <a:r>
              <a:rPr lang="en-US"/>
              <a:t>Bring Fee Receipt </a:t>
            </a:r>
          </a:p>
          <a:p>
            <a:pPr eaLnBrk="1" hangingPunct="1"/>
            <a:r>
              <a:rPr lang="en-US"/>
              <a:t>One Photograph</a:t>
            </a:r>
          </a:p>
          <a:p>
            <a:pPr eaLnBrk="1" hangingPunct="1"/>
            <a:r>
              <a:rPr lang="en-US"/>
              <a:t>Rs. 10/- for lamination </a:t>
            </a:r>
          </a:p>
          <a:p>
            <a:pPr eaLnBrk="1" hangingPunct="1"/>
            <a:r>
              <a:rPr lang="en-US"/>
              <a:t>Pick up library ID card after one week.</a:t>
            </a:r>
          </a:p>
          <a:p>
            <a:pPr eaLnBrk="1" hangingPunct="1"/>
            <a:r>
              <a:rPr lang="en-US"/>
              <a:t>Refund of Library deposit.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/>
              <a:t>Claim deposit till end of year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/>
              <a:t>Produce Original Fee Receipt.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/>
              <a:t>Surrender ID card.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/>
              <a:t>Clearance Certificate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/>
              <a:t>RTGS</a:t>
            </a:r>
          </a:p>
          <a:p>
            <a:pPr eaLnBrk="1" hangingPunct="1">
              <a:buFont typeface="Wingdings" pitchFamily="2" charset="2"/>
              <a:buNone/>
            </a:pPr>
            <a:endParaRPr lang="en-US"/>
          </a:p>
          <a:p>
            <a:pPr eaLnBrk="1" hangingPunct="1">
              <a:buFont typeface="Wingdings" pitchFamily="2" charset="2"/>
              <a:buNone/>
            </a:pPr>
            <a:endParaRPr lang="en-US"/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200400"/>
            <a:ext cx="1181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307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/>
              <a:t>WEB OPAC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838200"/>
            <a:ext cx="8229600" cy="6019800"/>
          </a:xfrm>
        </p:spPr>
      </p:pic>
    </p:spTree>
    <p:extLst>
      <p:ext uri="{BB962C8B-B14F-4D97-AF65-F5344CB8AC3E}">
        <p14:creationId xmlns:p14="http://schemas.microsoft.com/office/powerpoint/2010/main" val="33920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112838" y="419100"/>
            <a:ext cx="7515225" cy="990600"/>
          </a:xfrm>
        </p:spPr>
        <p:txBody>
          <a:bodyPr/>
          <a:lstStyle/>
          <a:p>
            <a:pPr algn="l"/>
            <a:r>
              <a:rPr lang="en-US">
                <a:solidFill>
                  <a:srgbClr val="FF0000"/>
                </a:solidFill>
                <a:cs typeface="Tahoma" pitchFamily="34" charset="0"/>
              </a:rPr>
              <a:t>Databases</a:t>
            </a:r>
            <a:endParaRPr lang="en-IN">
              <a:solidFill>
                <a:srgbClr val="FF0000"/>
              </a:solidFill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988" y="1279525"/>
            <a:ext cx="7710487" cy="3811588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Arial" charset="0"/>
              <a:buChar char="•"/>
              <a:defRPr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en-US" sz="2800" dirty="0">
                <a:ea typeface="Tahoma" panose="020B0604030504040204" pitchFamily="34" charset="0"/>
                <a:cs typeface="Tahoma" panose="020B0604030504040204" pitchFamily="34" charset="0"/>
              </a:rPr>
              <a:t>KRC has access to </a:t>
            </a:r>
          </a:p>
          <a:p>
            <a:pPr lvl="1" algn="just">
              <a:buFont typeface="Arial" charset="0"/>
              <a:buChar char="–"/>
              <a:defRPr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Above 1 </a:t>
            </a:r>
            <a:r>
              <a:rPr lang="en-US" dirty="0" err="1">
                <a:ea typeface="Tahoma" panose="020B0604030504040204" pitchFamily="34" charset="0"/>
                <a:cs typeface="Tahoma" panose="020B0604030504040204" pitchFamily="34" charset="0"/>
              </a:rPr>
              <a:t>lakh</a:t>
            </a: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N" dirty="0">
                <a:ea typeface="Tahoma" panose="020B0604030504040204" pitchFamily="34" charset="0"/>
                <a:cs typeface="Tahoma" panose="020B0604030504040204" pitchFamily="34" charset="0"/>
              </a:rPr>
              <a:t>E-journals (full text + abstracts)</a:t>
            </a:r>
          </a:p>
          <a:p>
            <a:pPr lvl="1" algn="just">
              <a:buFont typeface="Arial" charset="0"/>
              <a:buChar char="–"/>
              <a:defRPr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3000+ e-books </a:t>
            </a:r>
          </a:p>
          <a:p>
            <a:pPr lvl="1" algn="just">
              <a:buFont typeface="Arial" charset="0"/>
              <a:buChar char="–"/>
              <a:defRPr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Dissertations and theses</a:t>
            </a:r>
          </a:p>
          <a:p>
            <a:pPr lvl="1" algn="just">
              <a:buFont typeface="Arial" charset="0"/>
              <a:buChar char="–"/>
              <a:defRPr/>
            </a:pPr>
            <a:r>
              <a:rPr lang="en-IN" dirty="0">
                <a:ea typeface="Tahoma" panose="020B0604030504040204" pitchFamily="34" charset="0"/>
                <a:cs typeface="Tahoma" panose="020B0604030504040204" pitchFamily="34" charset="0"/>
              </a:rPr>
              <a:t>News clips</a:t>
            </a:r>
          </a:p>
          <a:p>
            <a:pPr lvl="1" algn="just">
              <a:buFont typeface="Arial" charset="0"/>
              <a:buChar char="–"/>
              <a:defRPr/>
            </a:pPr>
            <a:r>
              <a:rPr lang="en-IN" dirty="0">
                <a:ea typeface="Tahoma" panose="020B0604030504040204" pitchFamily="34" charset="0"/>
                <a:cs typeface="Tahoma" panose="020B0604030504040204" pitchFamily="34" charset="0"/>
              </a:rPr>
              <a:t>Statistical / factual data</a:t>
            </a:r>
          </a:p>
          <a:p>
            <a:pPr lvl="1" algn="just">
              <a:buFont typeface="Arial" charset="0"/>
              <a:buChar char="–"/>
              <a:defRPr/>
            </a:pPr>
            <a:r>
              <a:rPr lang="en-IN" dirty="0">
                <a:ea typeface="Tahoma" panose="020B0604030504040204" pitchFamily="34" charset="0"/>
                <a:cs typeface="Tahoma" panose="020B0604030504040204" pitchFamily="34" charset="0"/>
              </a:rPr>
              <a:t>Videos</a:t>
            </a:r>
          </a:p>
          <a:p>
            <a:pPr lvl="1" algn="just">
              <a:buFont typeface="Arial" charset="0"/>
              <a:buChar char="–"/>
              <a:defRPr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Women’s Archival collection</a:t>
            </a:r>
          </a:p>
          <a:p>
            <a:pPr lvl="1" algn="just">
              <a:buFont typeface="Arial" charset="0"/>
              <a:buChar char="–"/>
              <a:defRPr/>
            </a:pPr>
            <a:r>
              <a:rPr lang="en-IN" dirty="0">
                <a:ea typeface="Tahoma" panose="020B0604030504040204" pitchFamily="34" charset="0"/>
                <a:cs typeface="Tahoma" panose="020B0604030504040204" pitchFamily="34" charset="0"/>
              </a:rPr>
              <a:t>Open  resources from </a:t>
            </a:r>
            <a:r>
              <a:rPr lang="en-IN" dirty="0" err="1">
                <a:ea typeface="Tahoma" pitchFamily="34" charset="0"/>
                <a:cs typeface="Tahoma" pitchFamily="34" charset="0"/>
              </a:rPr>
              <a:t>Knimbus</a:t>
            </a:r>
            <a:endParaRPr lang="en-IN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1" indent="0">
              <a:buFont typeface="Arial" charset="0"/>
              <a:buNone/>
              <a:defRPr/>
            </a:pPr>
            <a:r>
              <a:rPr lang="en-IN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0" lvl="1" indent="0">
              <a:buFont typeface="Arial" charset="0"/>
              <a:buNone/>
              <a:defRPr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en-IN" dirty="0">
              <a:latin typeface="+mj-lt"/>
            </a:endParaRP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9" b="16612"/>
          <a:stretch>
            <a:fillRect/>
          </a:stretch>
        </p:blipFill>
        <p:spPr bwMode="auto">
          <a:xfrm>
            <a:off x="0" y="4724400"/>
            <a:ext cx="31242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70125"/>
            <a:ext cx="29718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401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>
            <a:spLocks noGrp="1"/>
          </p:cNvSpPr>
          <p:nvPr>
            <p:ph type="body" idx="1"/>
          </p:nvPr>
        </p:nvSpPr>
        <p:spPr>
          <a:xfrm>
            <a:off x="457200" y="1481138"/>
            <a:ext cx="8229600" cy="4525962"/>
          </a:xfrm>
        </p:spPr>
        <p:txBody>
          <a:bodyPr spcFirstLastPara="1" lIns="91425" tIns="45700" rIns="91425" bIns="45700">
            <a:normAutofit/>
          </a:bodyPr>
          <a:lstStyle/>
          <a:p>
            <a:pPr marL="566928" indent="-457200">
              <a:spcBef>
                <a:spcPts val="0"/>
              </a:spcBef>
              <a:spcAft>
                <a:spcPts val="0"/>
              </a:spcAft>
              <a:buSzPts val="1836"/>
              <a:buFont typeface="Arial" charset="0"/>
              <a:buChar char="•"/>
              <a:defRPr/>
            </a:pPr>
            <a:r>
              <a:rPr lang="en-US" sz="2000" dirty="0"/>
              <a:t>Directly from Publishers like Emerald, Elsevier, Sage etc</a:t>
            </a:r>
            <a:endParaRPr sz="2000" dirty="0"/>
          </a:p>
          <a:p>
            <a:pPr marL="683514" indent="-457200">
              <a:spcBef>
                <a:spcPts val="400"/>
              </a:spcBef>
              <a:spcAft>
                <a:spcPts val="0"/>
              </a:spcAft>
              <a:buSzPts val="1836"/>
              <a:buFont typeface="Arial" charset="0"/>
              <a:buChar char="•"/>
              <a:defRPr/>
            </a:pPr>
            <a:endParaRPr sz="2000" dirty="0"/>
          </a:p>
          <a:p>
            <a:pPr marL="566928" indent="-457200">
              <a:spcBef>
                <a:spcPts val="400"/>
              </a:spcBef>
              <a:spcAft>
                <a:spcPts val="0"/>
              </a:spcAft>
              <a:buSzPts val="1836"/>
              <a:buFont typeface="Arial" charset="0"/>
              <a:buChar char="•"/>
              <a:defRPr/>
            </a:pPr>
            <a:r>
              <a:rPr lang="en-US" sz="2000" dirty="0"/>
              <a:t>From Aggregators like </a:t>
            </a:r>
            <a:r>
              <a:rPr lang="en-US" sz="2000" dirty="0" err="1"/>
              <a:t>Proquest</a:t>
            </a:r>
            <a:endParaRPr sz="2000" dirty="0"/>
          </a:p>
          <a:p>
            <a:pPr marL="683514" indent="-457200">
              <a:spcBef>
                <a:spcPts val="400"/>
              </a:spcBef>
              <a:spcAft>
                <a:spcPts val="0"/>
              </a:spcAft>
              <a:buSzPts val="1836"/>
              <a:buFont typeface="Arial" charset="0"/>
              <a:buChar char="•"/>
              <a:defRPr/>
            </a:pPr>
            <a:endParaRPr sz="2000" dirty="0"/>
          </a:p>
          <a:p>
            <a:pPr marL="566928" indent="-457200">
              <a:spcBef>
                <a:spcPts val="400"/>
              </a:spcBef>
              <a:spcAft>
                <a:spcPts val="0"/>
              </a:spcAft>
              <a:buSzPts val="1836"/>
              <a:buFont typeface="Arial" charset="0"/>
              <a:buChar char="•"/>
              <a:defRPr/>
            </a:pPr>
            <a:r>
              <a:rPr lang="en-US" sz="2000" dirty="0"/>
              <a:t>Open E-resources :Discovery Tool – </a:t>
            </a:r>
            <a:r>
              <a:rPr lang="en-US" sz="2000" dirty="0" err="1"/>
              <a:t>Knimbus</a:t>
            </a:r>
            <a:endParaRPr lang="en-US" sz="2000" dirty="0"/>
          </a:p>
          <a:p>
            <a:pPr marL="566928" indent="-457200">
              <a:spcBef>
                <a:spcPts val="400"/>
              </a:spcBef>
              <a:spcAft>
                <a:spcPts val="0"/>
              </a:spcAft>
              <a:buSzPts val="1836"/>
              <a:buFont typeface="Arial" charset="0"/>
              <a:buChar char="•"/>
              <a:defRPr/>
            </a:pPr>
            <a:endParaRPr lang="en-US" sz="2000" dirty="0"/>
          </a:p>
          <a:p>
            <a:pPr marL="566928" indent="-457200">
              <a:spcBef>
                <a:spcPts val="400"/>
              </a:spcBef>
              <a:spcAft>
                <a:spcPts val="0"/>
              </a:spcAft>
              <a:buSzPts val="1836"/>
              <a:buFont typeface="Arial" charset="0"/>
              <a:buChar char="•"/>
              <a:defRPr/>
            </a:pPr>
            <a:endParaRPr sz="2000" dirty="0"/>
          </a:p>
        </p:txBody>
      </p:sp>
      <p:sp>
        <p:nvSpPr>
          <p:cNvPr id="11267" name="Google Shape;137;p6"/>
          <p:cNvSpPr>
            <a:spLocks noGrp="1"/>
          </p:cNvSpPr>
          <p:nvPr>
            <p:ph type="title"/>
          </p:nvPr>
        </p:nvSpPr>
        <p:spPr/>
        <p:txBody>
          <a:bodyPr lIns="91425" tIns="45700" rIns="91425" bIns="45700"/>
          <a:lstStyle/>
          <a:p>
            <a:pPr algn="l">
              <a:buClr>
                <a:srgbClr val="1F497D"/>
              </a:buClr>
              <a:buSzPts val="4100"/>
              <a:buFont typeface="Lucida Sans"/>
              <a:buNone/>
            </a:pPr>
            <a:r>
              <a:rPr lang="en-US">
                <a:solidFill>
                  <a:srgbClr val="FF0000"/>
                </a:solidFill>
              </a:rPr>
              <a:t>Source</a:t>
            </a:r>
          </a:p>
        </p:txBody>
      </p:sp>
      <p:sp>
        <p:nvSpPr>
          <p:cNvPr id="11268" name="AutoShape 2" descr="156 Book Hd Photos - Free &amp; Royalty-Free Stock Photos from Dreams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1269" name="Picture 6" descr="156 Book Hd Photos - Free &amp; Royalty-Free Stock Photos from Dreams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429125"/>
            <a:ext cx="2500313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764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>
            <a:spLocks noGrp="1"/>
          </p:cNvSpPr>
          <p:nvPr>
            <p:ph type="body" idx="1"/>
          </p:nvPr>
        </p:nvSpPr>
        <p:spPr>
          <a:xfrm>
            <a:off x="457200" y="1481138"/>
            <a:ext cx="8229600" cy="4525962"/>
          </a:xfrm>
        </p:spPr>
        <p:txBody>
          <a:bodyPr spcFirstLastPara="1" lIns="91425" tIns="45700" rIns="91425" bIns="45700"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SzPts val="1836"/>
              <a:buFont typeface="Arial" charset="0"/>
              <a:buNone/>
              <a:defRPr/>
            </a:pPr>
            <a:r>
              <a:rPr lang="en-US" sz="2000" dirty="0"/>
              <a:t>IP (only from the university campus)</a:t>
            </a:r>
            <a:endParaRPr sz="2000" dirty="0"/>
          </a:p>
          <a:p>
            <a:pPr marL="109728" indent="0">
              <a:spcBef>
                <a:spcPts val="400"/>
              </a:spcBef>
              <a:spcAft>
                <a:spcPts val="0"/>
              </a:spcAft>
              <a:buSzPts val="1836"/>
              <a:buFont typeface="Arial" charset="0"/>
              <a:buNone/>
              <a:defRPr/>
            </a:pPr>
            <a:endParaRPr sz="2000" dirty="0"/>
          </a:p>
          <a:p>
            <a:pPr marL="109728" indent="0">
              <a:spcBef>
                <a:spcPts val="400"/>
              </a:spcBef>
              <a:spcAft>
                <a:spcPts val="0"/>
              </a:spcAft>
              <a:buSzPts val="1836"/>
              <a:buFont typeface="Arial" charset="0"/>
              <a:buNone/>
              <a:defRPr/>
            </a:pPr>
            <a:r>
              <a:rPr lang="en-US" sz="2000" dirty="0"/>
              <a:t>Username and Password (from anywhere)</a:t>
            </a:r>
          </a:p>
          <a:p>
            <a:pPr marL="109728" indent="0">
              <a:spcBef>
                <a:spcPts val="400"/>
              </a:spcBef>
              <a:spcAft>
                <a:spcPts val="0"/>
              </a:spcAft>
              <a:buSzPts val="1836"/>
              <a:buFont typeface="Arial" charset="0"/>
              <a:buNone/>
              <a:defRPr/>
            </a:pPr>
            <a:endParaRPr lang="en-US" sz="2000" dirty="0"/>
          </a:p>
          <a:p>
            <a:pPr marL="109728" indent="0">
              <a:spcBef>
                <a:spcPts val="400"/>
              </a:spcBef>
              <a:spcAft>
                <a:spcPts val="0"/>
              </a:spcAft>
              <a:buSzPts val="1836"/>
              <a:buFont typeface="Arial" charset="0"/>
              <a:buNone/>
              <a:defRPr/>
            </a:pPr>
            <a:r>
              <a:rPr lang="en-US" sz="2000" dirty="0" err="1"/>
              <a:t>Knimbus</a:t>
            </a:r>
            <a:r>
              <a:rPr lang="en-US" sz="2000" dirty="0"/>
              <a:t> (remote access)</a:t>
            </a:r>
          </a:p>
          <a:p>
            <a:pPr marL="109728" indent="0">
              <a:spcBef>
                <a:spcPts val="400"/>
              </a:spcBef>
              <a:spcAft>
                <a:spcPts val="0"/>
              </a:spcAft>
              <a:buSzPts val="1836"/>
              <a:buFont typeface="Arial" charset="0"/>
              <a:buNone/>
              <a:defRPr/>
            </a:pPr>
            <a:endParaRPr lang="en-US" sz="2000" dirty="0"/>
          </a:p>
          <a:p>
            <a:pPr marL="109728" indent="0">
              <a:spcBef>
                <a:spcPts val="400"/>
              </a:spcBef>
              <a:spcAft>
                <a:spcPts val="0"/>
              </a:spcAft>
              <a:buSzPts val="1836"/>
              <a:buFont typeface="Arial" charset="0"/>
              <a:buNone/>
              <a:defRPr/>
            </a:pPr>
            <a:endParaRPr lang="en-US" sz="2000" dirty="0"/>
          </a:p>
          <a:p>
            <a:pPr marL="109728" indent="0">
              <a:spcBef>
                <a:spcPts val="400"/>
              </a:spcBef>
              <a:spcAft>
                <a:spcPts val="0"/>
              </a:spcAft>
              <a:buSzPts val="1836"/>
              <a:buFont typeface="Arial" charset="0"/>
              <a:buNone/>
              <a:defRPr/>
            </a:pPr>
            <a:endParaRPr lang="en-US" sz="2000" dirty="0"/>
          </a:p>
          <a:p>
            <a:pPr marL="109728" indent="0">
              <a:spcBef>
                <a:spcPts val="400"/>
              </a:spcBef>
              <a:spcAft>
                <a:spcPts val="0"/>
              </a:spcAft>
              <a:buSzPts val="1836"/>
              <a:buFont typeface="Arial" charset="0"/>
              <a:buNone/>
              <a:defRPr/>
            </a:pPr>
            <a:endParaRPr dirty="0"/>
          </a:p>
          <a:p>
            <a:pPr marL="365760" indent="-139446">
              <a:spcBef>
                <a:spcPts val="400"/>
              </a:spcBef>
              <a:spcAft>
                <a:spcPts val="0"/>
              </a:spcAft>
              <a:buSzPts val="1836"/>
              <a:buFont typeface="Arial" charset="0"/>
              <a:buNone/>
              <a:defRPr/>
            </a:pPr>
            <a:endParaRPr dirty="0"/>
          </a:p>
        </p:txBody>
      </p:sp>
      <p:sp>
        <p:nvSpPr>
          <p:cNvPr id="12291" name="Google Shape;143;p7"/>
          <p:cNvSpPr>
            <a:spLocks noGrp="1"/>
          </p:cNvSpPr>
          <p:nvPr>
            <p:ph type="title"/>
          </p:nvPr>
        </p:nvSpPr>
        <p:spPr/>
        <p:txBody>
          <a:bodyPr lIns="91425" tIns="45700" rIns="91425" bIns="45700"/>
          <a:lstStyle/>
          <a:p>
            <a:pPr algn="l">
              <a:buClr>
                <a:srgbClr val="1F497D"/>
              </a:buClr>
              <a:buSzPts val="4100"/>
              <a:buFont typeface="Lucida Sans"/>
              <a:buNone/>
            </a:pPr>
            <a:r>
              <a:rPr lang="en-US">
                <a:solidFill>
                  <a:srgbClr val="FF0000"/>
                </a:solidFill>
              </a:rPr>
              <a:t>Access</a:t>
            </a:r>
          </a:p>
        </p:txBody>
      </p:sp>
      <p:pic>
        <p:nvPicPr>
          <p:cNvPr id="12292" name="Picture 10" descr="Abstract Word Cloud For Information Access With Related Tags And Terms  Stock Photo, Picture And Royalty Free Image. Image 16740001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4357688"/>
            <a:ext cx="336073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68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IN" dirty="0">
                <a:solidFill>
                  <a:srgbClr val="FF0000"/>
                </a:solidFill>
                <a:ea typeface="Lucida Sans"/>
                <a:cs typeface="Lucida Sans"/>
                <a:sym typeface="Lucida Sans"/>
              </a:rPr>
              <a:t>University Website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054600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IN" sz="2400" u="sng" dirty="0">
                <a:solidFill>
                  <a:schemeClr val="dk1"/>
                </a:solidFill>
                <a:ea typeface="Lucida Sans"/>
                <a:cs typeface="Lucida Sans"/>
                <a:sym typeface="Lucida Sans"/>
                <a:hlinkClick r:id="rId2"/>
              </a:rPr>
              <a:t>www.sndt.ac.in</a:t>
            </a:r>
            <a:endParaRPr lang="en-IN" sz="2400" dirty="0">
              <a:solidFill>
                <a:schemeClr val="dk1"/>
              </a:solidFill>
              <a:ea typeface="Lucida Sans"/>
              <a:cs typeface="Lucida Sans"/>
              <a:sym typeface="Lucida Sans"/>
            </a:endParaRPr>
          </a:p>
          <a:p>
            <a:pPr>
              <a:buFont typeface="Arial" charset="0"/>
              <a:buChar char="•"/>
              <a:defRPr/>
            </a:pPr>
            <a:endParaRPr lang="en-IN" dirty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8705850" cy="489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85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u="sng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  <a:hlinkClick r:id="rId2"/>
              </a:rPr>
              <a:t>www.sndt.ac.in</a:t>
            </a:r>
            <a:endParaRPr lang="en-IN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8" y="1600200"/>
            <a:ext cx="804862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466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8" y="1600200"/>
            <a:ext cx="8048625" cy="4525963"/>
          </a:xfrm>
        </p:spPr>
      </p:pic>
    </p:spTree>
    <p:extLst>
      <p:ext uri="{BB962C8B-B14F-4D97-AF65-F5344CB8AC3E}">
        <p14:creationId xmlns:p14="http://schemas.microsoft.com/office/powerpoint/2010/main" val="1752295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IN" dirty="0"/>
              <a:t>The documentation of a comprehensive review of the published and unpublished work from Primary and Secondary sources in the areas of research topic</a:t>
            </a:r>
          </a:p>
          <a:p>
            <a:pPr marL="82296" indent="0" algn="just">
              <a:buNone/>
            </a:pPr>
            <a:endParaRPr lang="en-IN" dirty="0"/>
          </a:p>
          <a:p>
            <a:pPr algn="just"/>
            <a:r>
              <a:rPr lang="en-US" dirty="0"/>
              <a:t>Literature review is a comprehensive survey of the works published in a particular field of study or line of research.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34874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8" y="1600200"/>
            <a:ext cx="8048625" cy="4525963"/>
          </a:xfrm>
        </p:spPr>
      </p:pic>
    </p:spTree>
    <p:extLst>
      <p:ext uri="{BB962C8B-B14F-4D97-AF65-F5344CB8AC3E}">
        <p14:creationId xmlns:p14="http://schemas.microsoft.com/office/powerpoint/2010/main" val="2599490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4925"/>
            <a:ext cx="5972175" cy="1487488"/>
          </a:xfrm>
        </p:spPr>
        <p:txBody>
          <a:bodyPr/>
          <a:lstStyle/>
          <a:p>
            <a:pPr algn="l" eaLnBrk="1" hangingPunct="1"/>
            <a:r>
              <a:rPr lang="en-US" sz="34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E-Resources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522413"/>
            <a:ext cx="6970713" cy="52181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000" dirty="0" err="1">
                <a:ea typeface="Tahoma" pitchFamily="34" charset="0"/>
                <a:cs typeface="Tahoma" pitchFamily="34" charset="0"/>
              </a:rPr>
              <a:t>Proquest</a:t>
            </a:r>
            <a:r>
              <a:rPr lang="en-US" sz="2000" dirty="0">
                <a:ea typeface="Tahoma" pitchFamily="34" charset="0"/>
                <a:cs typeface="Tahoma" pitchFamily="34" charset="0"/>
              </a:rPr>
              <a:t> Central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000" dirty="0" err="1">
                <a:ea typeface="Tahoma" pitchFamily="34" charset="0"/>
                <a:cs typeface="Tahoma" pitchFamily="34" charset="0"/>
              </a:rPr>
              <a:t>PsycARTICLES</a:t>
            </a:r>
            <a:r>
              <a:rPr lang="en-US" sz="2000" dirty="0"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000" dirty="0">
                <a:ea typeface="Tahoma" pitchFamily="34" charset="0"/>
                <a:cs typeface="Tahoma" pitchFamily="34" charset="0"/>
              </a:rPr>
              <a:t>Emerald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000" dirty="0">
                <a:ea typeface="Tahoma" pitchFamily="34" charset="0"/>
                <a:cs typeface="Tahoma" pitchFamily="34" charset="0"/>
              </a:rPr>
              <a:t>IEEE Explore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000" dirty="0">
                <a:ea typeface="Tahoma" pitchFamily="34" charset="0"/>
                <a:cs typeface="Tahoma" pitchFamily="34" charset="0"/>
              </a:rPr>
              <a:t>Elsevier Pharmacy</a:t>
            </a:r>
            <a:r>
              <a:rPr lang="en-IN" sz="2000" dirty="0">
                <a:ea typeface="Tahoma" pitchFamily="34" charset="0"/>
                <a:cs typeface="Tahoma" pitchFamily="34" charset="0"/>
              </a:rPr>
              <a:t>  &amp; Computer Science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000" dirty="0" err="1">
                <a:ea typeface="Tahoma" pitchFamily="34" charset="0"/>
                <a:cs typeface="Tahoma" pitchFamily="34" charset="0"/>
              </a:rPr>
              <a:t>Jgate</a:t>
            </a:r>
            <a:endParaRPr lang="en-US" sz="2000" dirty="0"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000" dirty="0">
                <a:ea typeface="Tahoma" pitchFamily="34" charset="0"/>
                <a:cs typeface="Tahoma" pitchFamily="34" charset="0"/>
              </a:rPr>
              <a:t>JSTOR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000" dirty="0">
                <a:ea typeface="Tahoma" pitchFamily="34" charset="0"/>
                <a:cs typeface="Tahoma" pitchFamily="34" charset="0"/>
              </a:rPr>
              <a:t>Institute of Studies in Industrial Development 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000" dirty="0" err="1">
                <a:ea typeface="Tahoma" pitchFamily="34" charset="0"/>
                <a:cs typeface="Tahoma" pitchFamily="34" charset="0"/>
              </a:rPr>
              <a:t>IndiaStat</a:t>
            </a:r>
            <a:endParaRPr lang="en-US" sz="2000" dirty="0"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000" dirty="0">
                <a:ea typeface="Tahoma" pitchFamily="34" charset="0"/>
                <a:cs typeface="Tahoma" pitchFamily="34" charset="0"/>
              </a:rPr>
              <a:t>EPWRF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000" dirty="0">
                <a:ea typeface="Tahoma" pitchFamily="34" charset="0"/>
                <a:cs typeface="Tahoma" pitchFamily="34" charset="0"/>
              </a:rPr>
              <a:t>Women’s Studies Archives – Women’s Issues &amp; Identities (Nineteenth Century Collection Online)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  <a:defRPr/>
            </a:pPr>
            <a:r>
              <a:rPr lang="en-IN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7175"/>
            <a:ext cx="2052638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5657850"/>
            <a:ext cx="1792287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61913"/>
            <a:ext cx="32258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2565400"/>
            <a:ext cx="2108200" cy="158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5019675"/>
            <a:ext cx="2109788" cy="158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522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/>
          <p:nvPr/>
        </p:nvSpPr>
        <p:spPr>
          <a:xfrm>
            <a:off x="811213" y="-525463"/>
            <a:ext cx="7951787" cy="966470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DATABASES:  IP based</a:t>
            </a:r>
            <a:endParaRPr sz="3200" dirty="0">
              <a:solidFill>
                <a:srgbClr val="FF0000"/>
              </a:solidFill>
              <a:latin typeface="+mj-lt"/>
              <a:cs typeface="Arial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dk1"/>
                </a:solidFill>
                <a:latin typeface="Arial" charset="0"/>
                <a:ea typeface="Times New Roman"/>
                <a:cs typeface="Times New Roman"/>
                <a:sym typeface="Times New Roman"/>
              </a:rPr>
              <a:t>JGate</a:t>
            </a:r>
            <a:r>
              <a:rPr lang="en-US" sz="2000" b="1" dirty="0">
                <a:solidFill>
                  <a:schemeClr val="dk1"/>
                </a:solidFill>
                <a:latin typeface="Arial" charset="0"/>
                <a:ea typeface="Times New Roman"/>
                <a:cs typeface="Times New Roman"/>
                <a:sym typeface="Times New Roman"/>
              </a:rPr>
              <a:t> Plus (JCCC) </a:t>
            </a:r>
            <a:r>
              <a:rPr lang="en-US" sz="2000" dirty="0">
                <a:solidFill>
                  <a:schemeClr val="dk1"/>
                </a:solidFill>
                <a:latin typeface="Arial" charset="0"/>
                <a:ea typeface="Times New Roman"/>
                <a:cs typeface="Times New Roman"/>
                <a:sym typeface="Times New Roman"/>
              </a:rPr>
              <a:t>:</a:t>
            </a:r>
            <a:endParaRPr sz="2000" dirty="0">
              <a:latin typeface="Arial" charset="0"/>
              <a:cs typeface="Arial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dk1"/>
                </a:solidFill>
                <a:latin typeface="Arial" charset="0"/>
                <a:ea typeface="Times New Roman"/>
                <a:cs typeface="Times New Roman"/>
                <a:sym typeface="Times New Roman"/>
              </a:rPr>
              <a:t>Website: </a:t>
            </a:r>
            <a:r>
              <a:rPr lang="en-US" sz="2000" u="sng" dirty="0">
                <a:solidFill>
                  <a:schemeClr val="dk1"/>
                </a:solidFill>
                <a:latin typeface="Arial" charset="0"/>
                <a:ea typeface="Times New Roman"/>
                <a:cs typeface="Times New Roman"/>
                <a:sym typeface="Times New Roman"/>
                <a:hlinkClick r:id="rId3"/>
              </a:rPr>
              <a:t>https://jgateplus.com/search/</a:t>
            </a:r>
            <a:endParaRPr sz="2000" dirty="0">
              <a:solidFill>
                <a:schemeClr val="dk1"/>
              </a:solidFill>
              <a:latin typeface="Arial" charset="0"/>
              <a:ea typeface="Times New Roman"/>
              <a:cs typeface="Times New Roman"/>
              <a:sym typeface="Times New Roman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endParaRPr sz="2000" dirty="0">
              <a:solidFill>
                <a:schemeClr val="dk1"/>
              </a:solidFill>
              <a:latin typeface="Arial" charset="0"/>
              <a:ea typeface="Times New Roman"/>
              <a:cs typeface="Times New Roman"/>
              <a:sym typeface="Times New Roman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dk1"/>
                </a:solidFill>
                <a:latin typeface="Arial" charset="0"/>
                <a:ea typeface="Times New Roman"/>
                <a:cs typeface="Times New Roman"/>
                <a:sym typeface="Times New Roman"/>
              </a:rPr>
              <a:t>Jstor</a:t>
            </a:r>
            <a:r>
              <a:rPr lang="en-US" sz="2000" b="1" dirty="0">
                <a:solidFill>
                  <a:schemeClr val="dk1"/>
                </a:solidFill>
                <a:latin typeface="Arial" charset="0"/>
                <a:ea typeface="Times New Roman"/>
                <a:cs typeface="Times New Roman"/>
                <a:sym typeface="Times New Roman"/>
              </a:rPr>
              <a:t> database :</a:t>
            </a:r>
            <a:endParaRPr sz="2000" dirty="0">
              <a:solidFill>
                <a:schemeClr val="dk1"/>
              </a:solidFill>
              <a:latin typeface="Arial" charset="0"/>
              <a:ea typeface="Times New Roman"/>
              <a:cs typeface="Times New Roman"/>
              <a:sym typeface="Times New Roman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dk1"/>
                </a:solidFill>
                <a:latin typeface="Arial" charset="0"/>
                <a:ea typeface="Times New Roman"/>
                <a:cs typeface="Times New Roman"/>
                <a:sym typeface="Times New Roman"/>
              </a:rPr>
              <a:t>Website: </a:t>
            </a:r>
            <a:r>
              <a:rPr lang="en-US" sz="2000" u="sng" dirty="0">
                <a:solidFill>
                  <a:schemeClr val="dk1"/>
                </a:solidFill>
                <a:latin typeface="Arial" charset="0"/>
                <a:ea typeface="Times New Roman"/>
                <a:cs typeface="Times New Roman"/>
                <a:sym typeface="Times New Roman"/>
                <a:hlinkClick r:id="rId4"/>
              </a:rPr>
              <a:t>https://www.jstor.org/</a:t>
            </a:r>
            <a:endParaRPr lang="en-US" sz="2000" u="sng" dirty="0">
              <a:solidFill>
                <a:schemeClr val="dk1"/>
              </a:solidFill>
              <a:latin typeface="Arial" charset="0"/>
              <a:ea typeface="Times New Roman"/>
              <a:cs typeface="Times New Roman"/>
              <a:sym typeface="Times New Roman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endParaRPr sz="2000" dirty="0">
              <a:solidFill>
                <a:schemeClr val="dk1"/>
              </a:solidFill>
              <a:latin typeface="Arial" charset="0"/>
              <a:ea typeface="Times New Roman"/>
              <a:cs typeface="Times New Roman"/>
              <a:sym typeface="Times New Roman"/>
            </a:endParaRPr>
          </a:p>
          <a:p>
            <a:pPr>
              <a:defRPr/>
            </a:pPr>
            <a:r>
              <a:rPr lang="en-IN" sz="2000" b="1" dirty="0">
                <a:solidFill>
                  <a:schemeClr val="dk1"/>
                </a:solidFill>
                <a:latin typeface="Arial" charset="0"/>
                <a:ea typeface="Times New Roman"/>
                <a:cs typeface="Times New Roman"/>
                <a:sym typeface="Times New Roman"/>
              </a:rPr>
              <a:t>	APA </a:t>
            </a:r>
            <a:r>
              <a:rPr lang="en-IN" sz="2000" b="1" dirty="0" err="1">
                <a:solidFill>
                  <a:schemeClr val="dk1"/>
                </a:solidFill>
                <a:latin typeface="Arial" charset="0"/>
                <a:ea typeface="Times New Roman"/>
                <a:cs typeface="Times New Roman"/>
                <a:sym typeface="Times New Roman"/>
              </a:rPr>
              <a:t>PsycArticles</a:t>
            </a:r>
            <a:r>
              <a:rPr lang="en-IN" sz="2000" b="1" dirty="0">
                <a:solidFill>
                  <a:schemeClr val="dk1"/>
                </a:solidFill>
                <a:latin typeface="Arial" charset="0"/>
                <a:ea typeface="Times New Roman"/>
                <a:cs typeface="Times New Roman"/>
                <a:sym typeface="Times New Roman"/>
              </a:rPr>
              <a:t> (Access only from </a:t>
            </a:r>
            <a:r>
              <a:rPr lang="en-IN" sz="2000" b="1" dirty="0" err="1">
                <a:solidFill>
                  <a:schemeClr val="dk1"/>
                </a:solidFill>
                <a:latin typeface="Arial" charset="0"/>
                <a:ea typeface="Times New Roman"/>
                <a:cs typeface="Times New Roman"/>
                <a:sym typeface="Times New Roman"/>
              </a:rPr>
              <a:t>Churchgate</a:t>
            </a:r>
            <a:r>
              <a:rPr lang="en-IN" sz="2000" b="1" dirty="0">
                <a:solidFill>
                  <a:schemeClr val="dk1"/>
                </a:solidFill>
                <a:latin typeface="Arial" charset="0"/>
                <a:ea typeface="Times New Roman"/>
                <a:cs typeface="Times New Roman"/>
                <a:sym typeface="Times New Roman"/>
              </a:rPr>
              <a:t>)</a:t>
            </a:r>
            <a:endParaRPr lang="en-IN" sz="2000" b="1" dirty="0">
              <a:solidFill>
                <a:schemeClr val="dk1"/>
              </a:solidFill>
              <a:latin typeface="Arial" charset="0"/>
              <a:ea typeface="Arial"/>
              <a:cs typeface="Arial"/>
              <a:sym typeface="Arial"/>
            </a:endParaRPr>
          </a:p>
          <a:p>
            <a:pPr>
              <a:defRPr/>
            </a:pPr>
            <a:r>
              <a:rPr lang="en-IN" sz="2000" dirty="0">
                <a:solidFill>
                  <a:schemeClr val="dk1"/>
                </a:solidFill>
                <a:latin typeface="Arial" charset="0"/>
                <a:ea typeface="Times New Roman"/>
                <a:cs typeface="Times New Roman"/>
                <a:sym typeface="Times New Roman"/>
              </a:rPr>
              <a:t>	Website: </a:t>
            </a:r>
            <a:r>
              <a:rPr lang="en-IN" sz="2000" dirty="0">
                <a:solidFill>
                  <a:schemeClr val="dk1"/>
                </a:solidFill>
                <a:latin typeface="Arial" charset="0"/>
                <a:cs typeface="Arial" charset="0"/>
                <a:hlinkClick r:id="rId5"/>
              </a:rPr>
              <a:t>https://psycnet.apa.org/home</a:t>
            </a:r>
            <a:endParaRPr lang="en-IN" sz="2000" dirty="0">
              <a:solidFill>
                <a:schemeClr val="dk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en-IN" sz="2000" dirty="0">
              <a:solidFill>
                <a:schemeClr val="dk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IN" sz="2000" dirty="0">
                <a:solidFill>
                  <a:schemeClr val="dk1"/>
                </a:solidFill>
                <a:latin typeface="Arial" charset="0"/>
                <a:cs typeface="Arial" charset="0"/>
              </a:rPr>
              <a:t>	</a:t>
            </a:r>
            <a:r>
              <a:rPr lang="en-IN" sz="2000" b="1" dirty="0">
                <a:latin typeface="Arial" charset="0"/>
                <a:cs typeface="Times New Roman" panose="02020603050405020304" pitchFamily="18" charset="0"/>
              </a:rPr>
              <a:t>Emerald Insight </a:t>
            </a:r>
            <a:r>
              <a:rPr lang="en-IN" sz="2000" b="1" dirty="0">
                <a:latin typeface="Arial" charset="0"/>
                <a:ea typeface="Times New Roman"/>
                <a:cs typeface="Times New Roman" panose="02020603050405020304" pitchFamily="18" charset="0"/>
                <a:sym typeface="Times New Roman"/>
              </a:rPr>
              <a:t>(Access only from </a:t>
            </a:r>
            <a:r>
              <a:rPr lang="en-IN" sz="2000" b="1" dirty="0" err="1">
                <a:latin typeface="Arial" charset="0"/>
                <a:ea typeface="Times New Roman"/>
                <a:cs typeface="Times New Roman" panose="02020603050405020304" pitchFamily="18" charset="0"/>
                <a:sym typeface="Times New Roman"/>
              </a:rPr>
              <a:t>Churchgate</a:t>
            </a:r>
            <a:r>
              <a:rPr lang="en-IN" sz="2000" b="1" dirty="0">
                <a:latin typeface="Arial" charset="0"/>
                <a:ea typeface="Times New Roman"/>
                <a:cs typeface="Times New Roman" panose="02020603050405020304" pitchFamily="18" charset="0"/>
                <a:sym typeface="Times New Roman"/>
              </a:rPr>
              <a:t>)</a:t>
            </a:r>
            <a:endParaRPr lang="en-IN" sz="2000" b="1" dirty="0">
              <a:latin typeface="Arial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endParaRPr sz="2000" dirty="0">
              <a:solidFill>
                <a:schemeClr val="dk1"/>
              </a:solidFill>
              <a:latin typeface="Arial" charset="0"/>
              <a:ea typeface="Times New Roman"/>
              <a:cs typeface="Times New Roman"/>
              <a:sym typeface="Times New Roman"/>
            </a:endParaRPr>
          </a:p>
          <a:p>
            <a:pPr lvl="2">
              <a:defRPr/>
            </a:pPr>
            <a:r>
              <a:rPr lang="en-US" sz="2000" b="1" dirty="0">
                <a:solidFill>
                  <a:schemeClr val="dk1"/>
                </a:solidFill>
                <a:latin typeface="Arial" charset="0"/>
                <a:ea typeface="Times New Roman"/>
                <a:cs typeface="Times New Roman"/>
                <a:sym typeface="Times New Roman"/>
              </a:rPr>
              <a:t>Science Direct (Access only from Juhu)</a:t>
            </a:r>
            <a:endParaRPr lang="en-US" sz="2000" b="1" dirty="0">
              <a:solidFill>
                <a:schemeClr val="dk1"/>
              </a:solidFill>
              <a:latin typeface="Arial" charset="0"/>
              <a:ea typeface="Arial"/>
              <a:cs typeface="Arial"/>
              <a:sym typeface="Arial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dk1"/>
                </a:solidFill>
                <a:latin typeface="Arial" charset="0"/>
                <a:ea typeface="Times New Roman"/>
                <a:cs typeface="Times New Roman"/>
                <a:sym typeface="Times New Roman"/>
              </a:rPr>
              <a:t>Website: </a:t>
            </a:r>
            <a:r>
              <a:rPr lang="en-US" sz="2000" u="sng" dirty="0">
                <a:solidFill>
                  <a:schemeClr val="dk1"/>
                </a:solidFill>
                <a:latin typeface="Arial" charset="0"/>
                <a:ea typeface="Times New Roman"/>
                <a:cs typeface="Times New Roman"/>
                <a:sym typeface="Times New Roman"/>
                <a:hlinkClick r:id="rId6"/>
              </a:rPr>
              <a:t>https://www.sciencedirect.com/</a:t>
            </a:r>
            <a:endParaRPr sz="2000" dirty="0">
              <a:solidFill>
                <a:schemeClr val="dk1"/>
              </a:solidFill>
              <a:latin typeface="Arial" charset="0"/>
              <a:ea typeface="Times New Roman"/>
              <a:cs typeface="Times New Roman"/>
              <a:sym typeface="Times New Roman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endParaRPr sz="2000" dirty="0">
              <a:solidFill>
                <a:schemeClr val="dk1"/>
              </a:solidFill>
              <a:latin typeface="Arial" charset="0"/>
              <a:ea typeface="Times New Roman"/>
              <a:cs typeface="Times New Roman"/>
              <a:sym typeface="Times New Roman"/>
            </a:endParaRPr>
          </a:p>
          <a:p>
            <a:pPr lvl="2">
              <a:defRPr/>
            </a:pPr>
            <a:r>
              <a:rPr lang="en-US" sz="2000" b="1" dirty="0">
                <a:solidFill>
                  <a:schemeClr val="dk1"/>
                </a:solidFill>
                <a:latin typeface="Arial" charset="0"/>
                <a:ea typeface="Times New Roman"/>
                <a:cs typeface="Times New Roman"/>
                <a:sym typeface="Times New Roman"/>
              </a:rPr>
              <a:t>IEEE - The Institute of Electrical and Electronics Engineers (Access only from Juhu)</a:t>
            </a:r>
            <a:endParaRPr lang="en-US" sz="2000" b="1" dirty="0">
              <a:solidFill>
                <a:schemeClr val="dk1"/>
              </a:solidFill>
              <a:latin typeface="Arial" charset="0"/>
              <a:ea typeface="Arial"/>
              <a:cs typeface="Arial"/>
              <a:sym typeface="Arial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dk1"/>
                </a:solidFill>
                <a:latin typeface="Arial" charset="0"/>
                <a:ea typeface="Times New Roman"/>
                <a:cs typeface="Times New Roman"/>
                <a:sym typeface="Times New Roman"/>
              </a:rPr>
              <a:t>ASPP - All-Society Periodicals Package</a:t>
            </a:r>
            <a:endParaRPr sz="2000" dirty="0">
              <a:latin typeface="Arial" charset="0"/>
              <a:cs typeface="Arial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dk1"/>
                </a:solidFill>
                <a:latin typeface="Arial" charset="0"/>
                <a:ea typeface="Times New Roman"/>
                <a:cs typeface="Times New Roman"/>
                <a:sym typeface="Times New Roman"/>
              </a:rPr>
              <a:t>POP - Proceedings Order Plan (Conference Papers)</a:t>
            </a:r>
            <a:endParaRPr sz="2000" dirty="0">
              <a:solidFill>
                <a:schemeClr val="dk1"/>
              </a:solidFill>
              <a:latin typeface="Arial" charset="0"/>
              <a:ea typeface="Times New Roman"/>
              <a:cs typeface="Times New Roman"/>
              <a:sym typeface="Times New Roman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dk1"/>
                </a:solidFill>
                <a:latin typeface="Arial" charset="0"/>
                <a:ea typeface="Times New Roman"/>
                <a:cs typeface="Times New Roman"/>
                <a:sym typeface="Times New Roman"/>
              </a:rPr>
              <a:t> Website: </a:t>
            </a:r>
            <a:r>
              <a:rPr lang="en-US" sz="2000" u="sng" dirty="0">
                <a:solidFill>
                  <a:schemeClr val="dk1"/>
                </a:solidFill>
                <a:latin typeface="Arial" charset="0"/>
                <a:ea typeface="Times New Roman"/>
                <a:cs typeface="Times New Roman"/>
                <a:sym typeface="Times New Roman"/>
                <a:hlinkClick r:id="rId7"/>
              </a:rPr>
              <a:t>https://ieeexplore.ieee.org/Xplore/home.jsp</a:t>
            </a:r>
            <a:endParaRPr sz="2000" dirty="0">
              <a:solidFill>
                <a:schemeClr val="dk1"/>
              </a:solidFill>
              <a:latin typeface="Arial" charset="0"/>
              <a:ea typeface="Times New Roman"/>
              <a:cs typeface="Times New Roman"/>
              <a:sym typeface="Times New Roman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endParaRPr sz="2000" dirty="0">
              <a:solidFill>
                <a:schemeClr val="dk1"/>
              </a:solidFill>
              <a:latin typeface="Arial" charset="0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dk1"/>
                </a:solidFill>
                <a:latin typeface="Arial" charset="0"/>
                <a:ea typeface="Times New Roman"/>
                <a:cs typeface="Times New Roman"/>
                <a:sym typeface="Times New Roman"/>
              </a:rPr>
              <a:t>	</a:t>
            </a:r>
            <a:endParaRPr sz="20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2000" dirty="0">
              <a:solidFill>
                <a:schemeClr val="dk1"/>
              </a:solidFill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chemeClr val="dk1"/>
              </a:solidFill>
              <a:latin typeface="Arial" charset="0"/>
              <a:cs typeface="Arial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dirty="0">
              <a:latin typeface="Arial" charset="0"/>
              <a:cs typeface="Arial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ucida Sans"/>
              <a:buNone/>
              <a:defRPr/>
            </a:pP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10623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7"/>
          <p:cNvSpPr/>
          <p:nvPr/>
        </p:nvSpPr>
        <p:spPr>
          <a:xfrm rot="21600000">
            <a:off x="533400" y="265113"/>
            <a:ext cx="8229600" cy="643255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/>
            </a:pPr>
            <a:r>
              <a:rPr lang="en-US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DATABASES : UN &amp; PW</a:t>
            </a:r>
            <a:r>
              <a:rPr lang="en-US" sz="1200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endParaRPr dirty="0">
              <a:solidFill>
                <a:srgbClr val="FF0000"/>
              </a:solidFill>
              <a:latin typeface="+mj-lt"/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ProQuest Central</a:t>
            </a:r>
            <a:endParaRPr sz="2000" dirty="0">
              <a:latin typeface="Arial" charset="0"/>
              <a:cs typeface="Arial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Website: </a:t>
            </a:r>
            <a:r>
              <a:rPr lang="en-US" sz="20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http://search.proquest.com</a:t>
            </a:r>
            <a:endParaRPr lang="en-US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User name - SNDT_LIB</a:t>
            </a:r>
            <a:endParaRPr sz="2000" dirty="0"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Password – Welcome2PQ!</a:t>
            </a:r>
            <a:endParaRPr sz="2000" dirty="0"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EPWRF India Time Series Statistical Database 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dk1"/>
              </a:buClr>
              <a:buSzPts val="1200"/>
              <a:defRPr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Website: </a:t>
            </a:r>
            <a:r>
              <a:rPr lang="en-US" sz="2000" u="sng" dirty="0"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www.epwrfits.in</a:t>
            </a:r>
            <a:r>
              <a:rPr lang="en-US" sz="2000" u="sng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N" sz="2000" dirty="0">
                <a:latin typeface="Arial" charset="0"/>
                <a:cs typeface="Arial" charset="0"/>
              </a:rPr>
              <a:t> 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Username: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sndtjuhu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Password: ti88ss</a:t>
            </a:r>
            <a:endParaRPr sz="2000" dirty="0"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ucida Sans"/>
              <a:buNone/>
              <a:defRPr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IndiaStat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Database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Website: </a:t>
            </a:r>
            <a:r>
              <a:rPr lang="en-US" sz="20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https://www.indiastat.com/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Username: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sndtwomen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Password: library</a:t>
            </a:r>
            <a:endParaRPr sz="2000" dirty="0"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ucida Sans"/>
              <a:buNone/>
              <a:defRPr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Institute for Studies in Industrial Development (ISID): </a:t>
            </a:r>
            <a:endParaRPr sz="2000" dirty="0">
              <a:latin typeface="Arial" charset="0"/>
              <a:cs typeface="Arial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Website: http://isid.org.in/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Username: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sndtuniversity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Password: sndt@123</a:t>
            </a:r>
            <a:endParaRPr sz="2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3863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IN" sz="2000" b="1"/>
              <a:t>Gale Women’s Studies Archive</a:t>
            </a:r>
          </a:p>
          <a:p>
            <a:pPr>
              <a:buFont typeface="Arial" pitchFamily="34" charset="0"/>
              <a:buNone/>
            </a:pPr>
            <a:endParaRPr lang="en-IN" sz="2000" b="1"/>
          </a:p>
          <a:p>
            <a:r>
              <a:rPr lang="en-IN" sz="2000"/>
              <a:t>URL: https://infotrac.gale.com/itweb/sndt  </a:t>
            </a:r>
          </a:p>
          <a:p>
            <a:r>
              <a:rPr lang="en-IN" sz="2000"/>
              <a:t>Access Code: galesndt  </a:t>
            </a:r>
          </a:p>
          <a:p>
            <a:r>
              <a:rPr lang="en-IN" sz="2000"/>
              <a:t>Access Type: Perpetual                                                                      </a:t>
            </a:r>
          </a:p>
          <a:p>
            <a:r>
              <a:rPr lang="en-IN" sz="2000"/>
              <a:t>Product Demo/Tutorial Link:  https://support.gale.com/training/videos/gdc</a:t>
            </a:r>
          </a:p>
        </p:txBody>
      </p:sp>
      <p:sp>
        <p:nvSpPr>
          <p:cNvPr id="204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cs typeface="Times New Roman" pitchFamily="18" charset="0"/>
                <a:sym typeface="Times New Roman" pitchFamily="18" charset="0"/>
              </a:rPr>
              <a:t>DATABASES : UN &amp; PW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52489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/>
              <a:t>E-books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545138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1200" dirty="0"/>
              <a:t>World E-book library </a:t>
            </a:r>
            <a:endParaRPr lang="en-IN" sz="1200" dirty="0"/>
          </a:p>
          <a:p>
            <a:pPr marL="0" indent="0">
              <a:buFont typeface="Arial" charset="0"/>
              <a:buNone/>
              <a:defRPr/>
            </a:pPr>
            <a:r>
              <a:rPr lang="en-US" sz="1200" dirty="0"/>
              <a:t>Link : https://database.worldlibrary.org/ (Access with Login ID and PW)</a:t>
            </a:r>
            <a:endParaRPr lang="en-IN" sz="1200" dirty="0"/>
          </a:p>
          <a:p>
            <a:pPr marL="0" indent="0">
              <a:buFont typeface="Arial" charset="0"/>
              <a:buNone/>
              <a:defRPr/>
            </a:pPr>
            <a:r>
              <a:rPr lang="en-US" sz="1200" dirty="0"/>
              <a:t>Username : </a:t>
            </a:r>
            <a:r>
              <a:rPr lang="en-US" sz="1200" dirty="0" err="1"/>
              <a:t>sndt@user</a:t>
            </a:r>
            <a:endParaRPr lang="en-IN" sz="1200" dirty="0"/>
          </a:p>
          <a:p>
            <a:pPr marL="0" indent="0">
              <a:buFont typeface="Arial" charset="0"/>
              <a:buNone/>
              <a:defRPr/>
            </a:pPr>
            <a:r>
              <a:rPr lang="en-US" sz="1200" dirty="0"/>
              <a:t>Password : reading</a:t>
            </a:r>
            <a:endParaRPr lang="en-IN" sz="1200" dirty="0"/>
          </a:p>
          <a:p>
            <a:pPr marL="0" indent="0">
              <a:buFont typeface="Arial" charset="0"/>
              <a:buNone/>
              <a:defRPr/>
            </a:pPr>
            <a:r>
              <a:rPr lang="en-US" sz="1200" dirty="0"/>
              <a:t> </a:t>
            </a:r>
            <a:endParaRPr lang="en-IN" sz="1200" dirty="0"/>
          </a:p>
          <a:p>
            <a:pPr>
              <a:buFont typeface="Arial" charset="0"/>
              <a:buChar char="•"/>
              <a:defRPr/>
            </a:pPr>
            <a:r>
              <a:rPr lang="en-US" sz="1200" dirty="0"/>
              <a:t>Pearson</a:t>
            </a:r>
            <a:endParaRPr lang="en-IN" sz="1200" dirty="0"/>
          </a:p>
          <a:p>
            <a:pPr marL="0" indent="0">
              <a:buFont typeface="Arial" charset="0"/>
              <a:buNone/>
              <a:defRPr/>
            </a:pPr>
            <a:r>
              <a:rPr lang="en-US" sz="1200" dirty="0"/>
              <a:t>Link: https://elibrary.in.pearson.com/ (Access with Login ID and PW)</a:t>
            </a:r>
            <a:endParaRPr lang="en-IN" sz="1200" dirty="0"/>
          </a:p>
          <a:p>
            <a:pPr marL="0" indent="0">
              <a:buFont typeface="Arial" charset="0"/>
              <a:buNone/>
              <a:defRPr/>
            </a:pPr>
            <a:r>
              <a:rPr lang="en-US" sz="1200" dirty="0"/>
              <a:t>Create own login password</a:t>
            </a:r>
            <a:endParaRPr lang="en-IN" sz="1200" dirty="0"/>
          </a:p>
          <a:p>
            <a:pPr marL="0" indent="0">
              <a:buFont typeface="Arial" charset="0"/>
              <a:buNone/>
              <a:defRPr/>
            </a:pPr>
            <a:r>
              <a:rPr lang="en-US" sz="1200" dirty="0"/>
              <a:t>Access Code : IBd-Z5X-5fC</a:t>
            </a:r>
            <a:endParaRPr lang="en-IN" sz="1200" dirty="0"/>
          </a:p>
          <a:p>
            <a:pPr marL="0" indent="0">
              <a:buFont typeface="Arial" charset="0"/>
              <a:buNone/>
              <a:defRPr/>
            </a:pPr>
            <a:r>
              <a:rPr lang="en-US" sz="1200" dirty="0"/>
              <a:t> </a:t>
            </a:r>
            <a:endParaRPr lang="en-IN" sz="1200" dirty="0"/>
          </a:p>
          <a:p>
            <a:pPr>
              <a:buFont typeface="Arial" charset="0"/>
              <a:buChar char="•"/>
              <a:defRPr/>
            </a:pPr>
            <a:r>
              <a:rPr lang="en-US" sz="1200" dirty="0"/>
              <a:t>S Chand</a:t>
            </a:r>
            <a:endParaRPr lang="en-IN" sz="1200" dirty="0"/>
          </a:p>
          <a:p>
            <a:pPr marL="0" indent="0">
              <a:buFont typeface="Arial" charset="0"/>
              <a:buNone/>
              <a:defRPr/>
            </a:pPr>
            <a:r>
              <a:rPr lang="en-US" sz="1200" dirty="0"/>
              <a:t>Link: ebooks.schandgroup.com (Access with Login ID and PW)</a:t>
            </a:r>
            <a:endParaRPr lang="en-IN" sz="1200" dirty="0"/>
          </a:p>
          <a:p>
            <a:pPr>
              <a:buFont typeface="Arial" charset="0"/>
              <a:buChar char="•"/>
              <a:defRPr/>
            </a:pPr>
            <a:endParaRPr lang="en-IN" sz="1200" dirty="0"/>
          </a:p>
          <a:p>
            <a:pPr>
              <a:buFont typeface="Arial" charset="0"/>
              <a:buChar char="•"/>
              <a:defRPr/>
            </a:pPr>
            <a:r>
              <a:rPr lang="en-US" sz="1200" dirty="0"/>
              <a:t>CBS : </a:t>
            </a:r>
            <a:endParaRPr lang="en-IN" sz="1200" dirty="0"/>
          </a:p>
          <a:p>
            <a:pPr marL="0" indent="0">
              <a:buFont typeface="Arial" charset="0"/>
              <a:buNone/>
              <a:defRPr/>
            </a:pPr>
            <a:endParaRPr lang="en-IN" sz="1200" dirty="0"/>
          </a:p>
          <a:p>
            <a:pPr marL="0" indent="0">
              <a:buFont typeface="Arial" charset="0"/>
              <a:buNone/>
              <a:defRPr/>
            </a:pPr>
            <a:r>
              <a:rPr lang="en-US" sz="1200" dirty="0"/>
              <a:t>Link : https://www.eduport-global.com/ (Access with Login ID and PW)</a:t>
            </a:r>
            <a:endParaRPr lang="en-IN" sz="1200" dirty="0"/>
          </a:p>
          <a:p>
            <a:pPr marL="0" indent="0">
              <a:buFont typeface="Arial" charset="0"/>
              <a:buNone/>
              <a:defRPr/>
            </a:pPr>
            <a:r>
              <a:rPr lang="en-US" sz="1200" dirty="0"/>
              <a:t>Username : SNDT</a:t>
            </a:r>
            <a:endParaRPr lang="en-IN" sz="1200" dirty="0"/>
          </a:p>
          <a:p>
            <a:pPr marL="0" indent="0">
              <a:buFont typeface="Arial" charset="0"/>
              <a:buNone/>
              <a:defRPr/>
            </a:pPr>
            <a:r>
              <a:rPr lang="en-US" sz="1200" dirty="0"/>
              <a:t>Password : sndt@123</a:t>
            </a:r>
            <a:endParaRPr lang="en-IN" sz="1200" dirty="0"/>
          </a:p>
          <a:p>
            <a:pPr marL="0" indent="0">
              <a:buFont typeface="Arial" charset="0"/>
              <a:buNone/>
              <a:defRPr/>
            </a:pPr>
            <a:r>
              <a:rPr lang="en-US" sz="1200" dirty="0"/>
              <a:t> </a:t>
            </a:r>
            <a:endParaRPr lang="en-IN" sz="1200" dirty="0"/>
          </a:p>
          <a:p>
            <a:pPr>
              <a:buFont typeface="Arial" charset="0"/>
              <a:buChar char="•"/>
              <a:defRPr/>
            </a:pPr>
            <a:r>
              <a:rPr lang="en-US" sz="1200" dirty="0"/>
              <a:t>Arts &amp; Science Pub (</a:t>
            </a:r>
            <a:r>
              <a:rPr lang="en-US" sz="1200" dirty="0" err="1"/>
              <a:t>Aadi</a:t>
            </a:r>
            <a:r>
              <a:rPr lang="en-US" sz="1200" dirty="0"/>
              <a:t> Publications, </a:t>
            </a:r>
            <a:r>
              <a:rPr lang="en-US" sz="1200" dirty="0" err="1"/>
              <a:t>Anmol</a:t>
            </a:r>
            <a:r>
              <a:rPr lang="en-US" sz="1200" dirty="0"/>
              <a:t> Publications Pvt. Ltd., </a:t>
            </a:r>
            <a:r>
              <a:rPr lang="en-US" sz="1200" dirty="0" err="1"/>
              <a:t>Edukeen</a:t>
            </a:r>
            <a:r>
              <a:rPr lang="en-US" sz="1200" dirty="0"/>
              <a:t> Publisher, ABD Publisher..</a:t>
            </a:r>
            <a:r>
              <a:rPr lang="en-US" sz="1200" dirty="0" err="1"/>
              <a:t>etc</a:t>
            </a:r>
            <a:r>
              <a:rPr lang="en-US" sz="1200" dirty="0"/>
              <a:t>)</a:t>
            </a:r>
            <a:endParaRPr lang="en-IN" sz="1200" dirty="0"/>
          </a:p>
          <a:p>
            <a:pPr marL="0" indent="0">
              <a:buFont typeface="Arial" charset="0"/>
              <a:buNone/>
              <a:defRPr/>
            </a:pPr>
            <a:r>
              <a:rPr lang="en-US" sz="1200" dirty="0"/>
              <a:t>Link: www.asapglobe.com (Access with Login ID and PW)</a:t>
            </a:r>
            <a:endParaRPr lang="en-IN" sz="1200" dirty="0"/>
          </a:p>
          <a:p>
            <a:pPr marL="0" indent="0">
              <a:buFont typeface="Arial" charset="0"/>
              <a:buNone/>
              <a:defRPr/>
            </a:pPr>
            <a:r>
              <a:rPr lang="en-US" sz="1200" dirty="0"/>
              <a:t>Username :  </a:t>
            </a:r>
            <a:r>
              <a:rPr lang="en-US" sz="1200" dirty="0" err="1"/>
              <a:t>SNDTRemote</a:t>
            </a:r>
            <a:endParaRPr lang="en-IN" sz="1200" dirty="0"/>
          </a:p>
          <a:p>
            <a:pPr marL="0" indent="0">
              <a:buFont typeface="Arial" charset="0"/>
              <a:buNone/>
              <a:defRPr/>
            </a:pPr>
            <a:r>
              <a:rPr lang="en-US" sz="1200" dirty="0"/>
              <a:t>Password : SNDT2021</a:t>
            </a:r>
            <a:endParaRPr lang="en-IN" sz="1200" dirty="0"/>
          </a:p>
          <a:p>
            <a:pPr marL="0" indent="0">
              <a:buFont typeface="Arial" charset="0"/>
              <a:buNone/>
              <a:defRPr/>
            </a:pPr>
            <a:r>
              <a:rPr lang="en-US" sz="1200" dirty="0"/>
              <a:t> 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25062560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E-Books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6021387"/>
          </a:xfrm>
        </p:spPr>
        <p:txBody>
          <a:bodyPr>
            <a:normAutofit fontScale="2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7200" dirty="0"/>
              <a:t> Elib4u (New Age, PHI Learning, </a:t>
            </a:r>
            <a:r>
              <a:rPr lang="en-US" sz="7200" dirty="0" err="1"/>
              <a:t>Laxmi</a:t>
            </a:r>
            <a:r>
              <a:rPr lang="en-US" sz="7200" dirty="0"/>
              <a:t> Publications)</a:t>
            </a:r>
            <a:endParaRPr lang="en-IN" sz="7200" dirty="0"/>
          </a:p>
          <a:p>
            <a:pPr marL="0" indent="0">
              <a:buFont typeface="Arial" charset="0"/>
              <a:buNone/>
              <a:defRPr/>
            </a:pPr>
            <a:r>
              <a:rPr lang="en-US" sz="7200" dirty="0"/>
              <a:t>Link: https://digital.elib4u.com/ (Access with Login ID and PW)</a:t>
            </a:r>
            <a:endParaRPr lang="en-IN" sz="7200" dirty="0"/>
          </a:p>
          <a:p>
            <a:pPr marL="0" indent="0">
              <a:buFont typeface="Arial" charset="0"/>
              <a:buNone/>
              <a:defRPr/>
            </a:pPr>
            <a:r>
              <a:rPr lang="en-US" sz="7200" dirty="0"/>
              <a:t>Username-SNDTWU2022</a:t>
            </a:r>
            <a:br>
              <a:rPr lang="en-US" sz="7200" dirty="0"/>
            </a:br>
            <a:r>
              <a:rPr lang="en-US" sz="7200" dirty="0"/>
              <a:t>Password- SNDTWU2022</a:t>
            </a:r>
            <a:endParaRPr lang="en-IN" sz="7200" dirty="0"/>
          </a:p>
          <a:p>
            <a:pPr>
              <a:buFont typeface="Arial" charset="0"/>
              <a:buChar char="•"/>
              <a:defRPr/>
            </a:pPr>
            <a:r>
              <a:rPr lang="en-US" sz="7200" dirty="0"/>
              <a:t>  </a:t>
            </a:r>
            <a:r>
              <a:rPr lang="en-US" sz="7200" dirty="0" err="1"/>
              <a:t>Videeya</a:t>
            </a:r>
            <a:endParaRPr lang="en-IN" sz="7200" dirty="0"/>
          </a:p>
          <a:p>
            <a:pPr marL="0" indent="0">
              <a:buFont typeface="Arial" charset="0"/>
              <a:buNone/>
              <a:defRPr/>
            </a:pPr>
            <a:r>
              <a:rPr lang="en-US" sz="7200" dirty="0"/>
              <a:t>Link : Through </a:t>
            </a:r>
            <a:r>
              <a:rPr lang="en-US" sz="7200" dirty="0" err="1"/>
              <a:t>Knimbus</a:t>
            </a:r>
            <a:r>
              <a:rPr lang="en-US" sz="7200" dirty="0"/>
              <a:t> </a:t>
            </a:r>
            <a:r>
              <a:rPr lang="en-US" sz="7200" u="sng" dirty="0">
                <a:hlinkClick r:id="rId2"/>
              </a:rPr>
              <a:t>https://</a:t>
            </a:r>
            <a:r>
              <a:rPr lang="en-US" sz="7200" dirty="0"/>
              <a:t>sndt.knimbus.com</a:t>
            </a:r>
            <a:r>
              <a:rPr lang="en-US" sz="7200" u="sng" dirty="0"/>
              <a:t> </a:t>
            </a:r>
            <a:r>
              <a:rPr lang="en-US" sz="7200" dirty="0"/>
              <a:t>(Access with Login ID and PW)</a:t>
            </a:r>
            <a:endParaRPr lang="en-IN" sz="7200" dirty="0"/>
          </a:p>
          <a:p>
            <a:pPr marL="0" indent="0">
              <a:buFont typeface="Arial" charset="0"/>
              <a:buNone/>
              <a:defRPr/>
            </a:pPr>
            <a:r>
              <a:rPr lang="en-US" sz="7200" dirty="0"/>
              <a:t>User Name: </a:t>
            </a:r>
            <a:r>
              <a:rPr lang="en-US" sz="7200" u="sng" dirty="0">
                <a:hlinkClick r:id="rId3"/>
              </a:rPr>
              <a:t>libraryjuhu@sndt.ac.in</a:t>
            </a:r>
            <a:endParaRPr lang="en-IN" sz="7200" dirty="0"/>
          </a:p>
          <a:p>
            <a:pPr marL="0" indent="0">
              <a:buFont typeface="Arial" charset="0"/>
              <a:buNone/>
              <a:defRPr/>
            </a:pPr>
            <a:r>
              <a:rPr lang="en-US" sz="7200" dirty="0"/>
              <a:t>Password: knimbus@123</a:t>
            </a:r>
            <a:endParaRPr lang="en-IN" sz="7200" dirty="0"/>
          </a:p>
          <a:p>
            <a:pPr>
              <a:buFont typeface="Arial" charset="0"/>
              <a:buChar char="•"/>
              <a:defRPr/>
            </a:pPr>
            <a:r>
              <a:rPr lang="en-US" sz="7200" dirty="0"/>
              <a:t> BSP Publication (Pharmacy 23 titles) on </a:t>
            </a:r>
            <a:r>
              <a:rPr lang="en-US" sz="7200" dirty="0" err="1"/>
              <a:t>Wonderslate</a:t>
            </a:r>
            <a:r>
              <a:rPr lang="en-US" sz="7200" dirty="0"/>
              <a:t> Platform</a:t>
            </a:r>
            <a:endParaRPr lang="en-IN" sz="7200" dirty="0"/>
          </a:p>
          <a:p>
            <a:pPr marL="0" indent="0">
              <a:buFont typeface="Arial" charset="0"/>
              <a:buNone/>
              <a:defRPr/>
            </a:pPr>
            <a:r>
              <a:rPr lang="en-US" sz="7200" dirty="0"/>
              <a:t>Link: https://www.wonderslate.com/institution/ (Access with Login ID and PW)</a:t>
            </a:r>
            <a:endParaRPr lang="en-IN" sz="7200" dirty="0"/>
          </a:p>
          <a:p>
            <a:pPr marL="0" indent="0">
              <a:buFont typeface="Arial" charset="0"/>
              <a:buNone/>
              <a:defRPr/>
            </a:pPr>
            <a:r>
              <a:rPr lang="en-US" sz="7200" dirty="0"/>
              <a:t>Login Id: </a:t>
            </a:r>
            <a:r>
              <a:rPr lang="en-US" sz="7200" u="sng" dirty="0">
                <a:hlinkClick r:id="rId4"/>
              </a:rPr>
              <a:t>acquisition@library.sndt.ac.in</a:t>
            </a:r>
            <a:endParaRPr lang="en-IN" sz="7200" dirty="0"/>
          </a:p>
          <a:p>
            <a:pPr marL="0" indent="0">
              <a:buFont typeface="Arial" charset="0"/>
              <a:buNone/>
              <a:defRPr/>
            </a:pPr>
            <a:r>
              <a:rPr lang="en-US" sz="7200" dirty="0"/>
              <a:t>Password: library2022.</a:t>
            </a:r>
            <a:endParaRPr lang="en-IN" sz="7200" dirty="0"/>
          </a:p>
          <a:p>
            <a:pPr>
              <a:buFont typeface="Arial" charset="0"/>
              <a:buChar char="•"/>
              <a:defRPr/>
            </a:pPr>
            <a:r>
              <a:rPr lang="en-US" sz="7200" dirty="0"/>
              <a:t> New Age International Publishers (Electronics Engineering 7 titles) </a:t>
            </a:r>
            <a:endParaRPr lang="en-IN" sz="7200" dirty="0"/>
          </a:p>
          <a:p>
            <a:pPr marL="0" indent="0">
              <a:buFont typeface="Arial" charset="0"/>
              <a:buNone/>
              <a:defRPr/>
            </a:pPr>
            <a:r>
              <a:rPr lang="en-US" sz="7200" dirty="0"/>
              <a:t>Link: </a:t>
            </a:r>
            <a:r>
              <a:rPr lang="en-US" sz="7200" u="sng" dirty="0">
                <a:hlinkClick r:id="rId5"/>
              </a:rPr>
              <a:t>https://digital.elib4u.com/</a:t>
            </a:r>
            <a:r>
              <a:rPr lang="en-US" sz="7200" u="sng" dirty="0"/>
              <a:t> </a:t>
            </a:r>
            <a:r>
              <a:rPr lang="en-US" sz="7200" dirty="0"/>
              <a:t>(Access with Login ID and PW)</a:t>
            </a:r>
            <a:endParaRPr lang="en-IN" sz="7200" dirty="0"/>
          </a:p>
          <a:p>
            <a:pPr marL="0" indent="0">
              <a:buFont typeface="Arial" charset="0"/>
              <a:buNone/>
              <a:defRPr/>
            </a:pPr>
            <a:r>
              <a:rPr lang="en-US" sz="7200" dirty="0"/>
              <a:t>Login Id: </a:t>
            </a:r>
            <a:r>
              <a:rPr lang="en-US" sz="7200" u="sng" dirty="0">
                <a:hlinkClick r:id="rId4"/>
              </a:rPr>
              <a:t>acquisition@library.sndt.ac.in</a:t>
            </a:r>
            <a:endParaRPr lang="en-IN" sz="7200" dirty="0"/>
          </a:p>
          <a:p>
            <a:pPr marL="0" indent="0">
              <a:buFont typeface="Arial" charset="0"/>
              <a:buNone/>
              <a:defRPr/>
            </a:pPr>
            <a:r>
              <a:rPr lang="en-US" sz="7200" dirty="0"/>
              <a:t>Password: library2022.</a:t>
            </a:r>
            <a:endParaRPr lang="en-IN" sz="7200" dirty="0"/>
          </a:p>
          <a:p>
            <a:pPr>
              <a:buFont typeface="Arial" charset="0"/>
              <a:buChar char="•"/>
              <a:defRPr/>
            </a:pPr>
            <a:r>
              <a:rPr lang="en-US" sz="7200" dirty="0"/>
              <a:t>  </a:t>
            </a:r>
            <a:r>
              <a:rPr lang="en-US" sz="7200" dirty="0" err="1"/>
              <a:t>Laxmi</a:t>
            </a:r>
            <a:r>
              <a:rPr lang="en-US" sz="7200" dirty="0"/>
              <a:t> Publications (USP) and New Age International Publishers (</a:t>
            </a:r>
            <a:r>
              <a:rPr lang="en-US" sz="7200" dirty="0" err="1"/>
              <a:t>Maths</a:t>
            </a:r>
            <a:r>
              <a:rPr lang="en-US" sz="7200" dirty="0"/>
              <a:t> 2 titles)</a:t>
            </a:r>
            <a:endParaRPr lang="en-IN" sz="7200" dirty="0"/>
          </a:p>
          <a:p>
            <a:pPr marL="0" indent="0">
              <a:buFont typeface="Arial" charset="0"/>
              <a:buNone/>
              <a:defRPr/>
            </a:pPr>
            <a:r>
              <a:rPr lang="en-US" sz="7200" dirty="0"/>
              <a:t>Link : </a:t>
            </a:r>
            <a:r>
              <a:rPr lang="en-US" sz="7200" u="sng" dirty="0">
                <a:hlinkClick r:id="rId5"/>
              </a:rPr>
              <a:t>https://digital.elib4u.com/</a:t>
            </a:r>
            <a:r>
              <a:rPr lang="en-US" sz="7200" dirty="0"/>
              <a:t> (Access with Login ID and PW)</a:t>
            </a:r>
            <a:endParaRPr lang="en-IN" sz="7200" dirty="0"/>
          </a:p>
          <a:p>
            <a:pPr marL="0" indent="0">
              <a:buFont typeface="Arial" charset="0"/>
              <a:buNone/>
              <a:defRPr/>
            </a:pPr>
            <a:r>
              <a:rPr lang="en-US" sz="7200" dirty="0"/>
              <a:t>Login Id: </a:t>
            </a:r>
            <a:r>
              <a:rPr lang="en-US" sz="7200" u="sng" dirty="0">
                <a:hlinkClick r:id="rId4"/>
              </a:rPr>
              <a:t>acquisition@library.sndt.ac.in</a:t>
            </a:r>
            <a:endParaRPr lang="en-IN" sz="7200" dirty="0"/>
          </a:p>
          <a:p>
            <a:pPr marL="0" indent="0">
              <a:buFont typeface="Arial" charset="0"/>
              <a:buNone/>
              <a:defRPr/>
            </a:pPr>
            <a:r>
              <a:rPr lang="en-US" sz="7200" dirty="0"/>
              <a:t>Password: library2022.</a:t>
            </a:r>
            <a:endParaRPr lang="en-IN" sz="7200" dirty="0"/>
          </a:p>
          <a:p>
            <a:pPr>
              <a:buFont typeface="Arial" charset="0"/>
              <a:buChar char="•"/>
              <a:defRPr/>
            </a:pPr>
            <a:endParaRPr lang="en-IN" dirty="0"/>
          </a:p>
          <a:p>
            <a:pPr>
              <a:buFont typeface="Arial" charset="0"/>
              <a:buChar char="•"/>
              <a:defRPr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338055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0000"/>
                </a:solidFill>
                <a:cs typeface="Times New Roman" pitchFamily="18" charset="0"/>
                <a:sym typeface="Times New Roman" pitchFamily="18" charset="0"/>
              </a:rPr>
              <a:t>Remote Access</a:t>
            </a:r>
            <a:endParaRPr lang="en-IN" sz="36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400"/>
              <a:buFont typeface="Arial" charset="0"/>
              <a:buNone/>
              <a:defRPr/>
            </a:pPr>
            <a:r>
              <a:rPr lang="en-IN" sz="2000" dirty="0" err="1">
                <a:ea typeface="Times New Roman"/>
                <a:cs typeface="Times New Roman"/>
                <a:sym typeface="Times New Roman"/>
              </a:rPr>
              <a:t>Knimbus</a:t>
            </a:r>
            <a:endParaRPr lang="en-IN" sz="2000" dirty="0"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400"/>
              <a:buFont typeface="Arial" charset="0"/>
              <a:buNone/>
              <a:defRPr/>
            </a:pPr>
            <a:r>
              <a:rPr lang="en-IN" sz="2000" dirty="0">
                <a:ea typeface="Times New Roman"/>
                <a:cs typeface="Times New Roman"/>
                <a:sym typeface="Times New Roman"/>
              </a:rPr>
              <a:t>	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400"/>
              <a:buFont typeface="Arial" charset="0"/>
              <a:buNone/>
              <a:defRPr/>
            </a:pPr>
            <a:endParaRPr lang="en-IN" sz="2000" dirty="0"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400"/>
              <a:buFont typeface="Arial" charset="0"/>
              <a:buNone/>
              <a:defRPr/>
            </a:pPr>
            <a:r>
              <a:rPr lang="en-IN" sz="2000" dirty="0">
                <a:ea typeface="Times New Roman"/>
                <a:cs typeface="Times New Roman"/>
                <a:sym typeface="Times New Roman"/>
              </a:rPr>
              <a:t>                Website : </a:t>
            </a:r>
            <a:r>
              <a:rPr lang="en-IN" sz="2000" u="sng" dirty="0">
                <a:solidFill>
                  <a:schemeClr val="hlink"/>
                </a:solidFill>
                <a:ea typeface="Times New Roman"/>
                <a:cs typeface="Times New Roman"/>
                <a:sym typeface="Times New Roman"/>
                <a:hlinkClick r:id="rId2"/>
              </a:rPr>
              <a:t>http://sndt.knimbus.com</a:t>
            </a:r>
            <a:endParaRPr lang="en-IN" sz="2000" dirty="0"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400"/>
              <a:buFont typeface="Arial" charset="0"/>
              <a:buNone/>
              <a:defRPr/>
            </a:pPr>
            <a:r>
              <a:rPr lang="en-IN" sz="2000" dirty="0">
                <a:ea typeface="Times New Roman"/>
                <a:cs typeface="Times New Roman"/>
                <a:sym typeface="Times New Roman"/>
              </a:rPr>
              <a:t>	Username : libraryjuhu@</a:t>
            </a:r>
            <a:r>
              <a:rPr lang="en-IN" sz="2000" u="sng" dirty="0">
                <a:solidFill>
                  <a:schemeClr val="hlink"/>
                </a:solidFill>
                <a:ea typeface="Times New Roman"/>
                <a:cs typeface="Times New Roman"/>
                <a:sym typeface="Times New Roman"/>
                <a:hlinkClick r:id="rId3"/>
              </a:rPr>
              <a:t>.sndt.ac.in</a:t>
            </a:r>
            <a:r>
              <a:rPr lang="en-IN" sz="2000" dirty="0">
                <a:ea typeface="Times New Roman"/>
                <a:cs typeface="Times New Roman"/>
                <a:sym typeface="Times New Roman"/>
              </a:rPr>
              <a:t>  </a:t>
            </a:r>
            <a:endParaRPr lang="en-IN" sz="2000" dirty="0"/>
          </a:p>
          <a:p>
            <a:pPr marL="109728" indent="0">
              <a:spcBef>
                <a:spcPts val="0"/>
              </a:spcBef>
              <a:buSzPts val="952"/>
              <a:buFont typeface="Arial" charset="0"/>
              <a:buNone/>
              <a:defRPr/>
            </a:pPr>
            <a:r>
              <a:rPr lang="en-IN" sz="2000" dirty="0">
                <a:ea typeface="Times New Roman"/>
                <a:cs typeface="Times New Roman"/>
                <a:sym typeface="Times New Roman"/>
              </a:rPr>
              <a:t>	Password : knimbus@123</a:t>
            </a:r>
          </a:p>
          <a:p>
            <a:pPr marL="109728" indent="0">
              <a:spcBef>
                <a:spcPts val="0"/>
              </a:spcBef>
              <a:buSzPts val="952"/>
              <a:buFont typeface="Arial" charset="0"/>
              <a:buNone/>
              <a:defRPr/>
            </a:pPr>
            <a:r>
              <a:rPr lang="en-IN" sz="2000" dirty="0">
                <a:ea typeface="Times New Roman"/>
                <a:cs typeface="Times New Roman"/>
                <a:sym typeface="Times New Roman"/>
              </a:rPr>
              <a:t>	Default Password: </a:t>
            </a:r>
            <a:r>
              <a:rPr lang="en-IN" sz="2000" dirty="0" err="1">
                <a:ea typeface="Times New Roman"/>
                <a:cs typeface="Times New Roman"/>
                <a:sym typeface="Times New Roman"/>
              </a:rPr>
              <a:t>user@knimbus</a:t>
            </a:r>
            <a:r>
              <a:rPr lang="en-IN" dirty="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lang="en-IN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400"/>
              <a:buFont typeface="Arial" charset="0"/>
              <a:buNone/>
              <a:defRPr/>
            </a:pPr>
            <a:endParaRPr lang="en-IN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buFont typeface="Arial" charset="0"/>
              <a:buNone/>
              <a:defRPr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144478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>
            <a:normAutofit fontScale="90000"/>
          </a:bodyPr>
          <a:lstStyle/>
          <a:p>
            <a:pPr algn="l"/>
            <a:r>
              <a:rPr lang="en-IN" sz="3200"/>
              <a:t>http://search.ebscohost.com</a:t>
            </a:r>
            <a:br>
              <a:rPr lang="en-IN" sz="3200"/>
            </a:br>
            <a:r>
              <a:rPr lang="en-IN" sz="3200"/>
              <a:t>User Id:sndt</a:t>
            </a:r>
            <a:br>
              <a:rPr lang="en-IN" sz="3200"/>
            </a:br>
            <a:r>
              <a:rPr lang="en-IN" sz="3200"/>
              <a:t>Password:swu@2022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8" y="1600200"/>
            <a:ext cx="804862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4159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7499350" cy="285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76738"/>
            <a:ext cx="7467600" cy="261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518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Identify Relevant Resources </a:t>
            </a:r>
          </a:p>
          <a:p>
            <a:r>
              <a:rPr lang="en-IN" dirty="0" err="1"/>
              <a:t>Analyze</a:t>
            </a:r>
            <a:r>
              <a:rPr lang="en-IN" dirty="0"/>
              <a:t> Resources</a:t>
            </a:r>
          </a:p>
          <a:p>
            <a:r>
              <a:rPr lang="en-IN" dirty="0"/>
              <a:t>Critically Evaluate the Content</a:t>
            </a:r>
          </a:p>
          <a:p>
            <a:r>
              <a:rPr lang="en-IN" dirty="0"/>
              <a:t>Summarize the Content</a:t>
            </a:r>
          </a:p>
          <a:p>
            <a:r>
              <a:rPr lang="en-IN" dirty="0"/>
              <a:t>Write the Review</a:t>
            </a:r>
          </a:p>
          <a:p>
            <a:r>
              <a:rPr lang="en-IN" dirty="0"/>
              <a:t>Organize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747818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Tahoma" pitchFamily="34" charset="0"/>
                <a:cs typeface="Tahoma" pitchFamily="34" charset="0"/>
              </a:rPr>
              <a:t>Contact Details</a:t>
            </a:r>
            <a:endParaRPr lang="en-IN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>
              <a:buFont typeface="Arial" pitchFamily="34" charset="0"/>
              <a:buNone/>
            </a:pP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marL="285750" lvl="1">
              <a:buFont typeface="Arial" pitchFamily="34" charset="0"/>
              <a:buNone/>
            </a:pPr>
            <a:r>
              <a:rPr lang="en-US" sz="5400" dirty="0">
                <a:latin typeface="Tahoma" pitchFamily="34" charset="0"/>
                <a:cs typeface="Tahoma" pitchFamily="34" charset="0"/>
              </a:rPr>
              <a:t>E-mail : </a:t>
            </a:r>
            <a:r>
              <a:rPr lang="en-US" sz="5400" dirty="0">
                <a:latin typeface="Tahoma" pitchFamily="34" charset="0"/>
                <a:cs typeface="Tahoma" pitchFamily="34" charset="0"/>
                <a:hlinkClick r:id="rId2"/>
              </a:rPr>
              <a:t>libraryjuhu@sndt.ac.in</a:t>
            </a:r>
            <a:endParaRPr lang="en-US" sz="54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677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5 years </a:t>
            </a:r>
          </a:p>
          <a:p>
            <a:pPr marL="82296" indent="0">
              <a:buNone/>
            </a:pPr>
            <a:endParaRPr lang="en-US" dirty="0"/>
          </a:p>
          <a:p>
            <a:r>
              <a:rPr lang="en-US" dirty="0"/>
              <a:t>100 relevant resources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67017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IN" dirty="0"/>
            </a:br>
            <a:r>
              <a:rPr lang="en-IN" dirty="0"/>
              <a:t>Identify Relevant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dirty="0">
                <a:latin typeface="Arial" pitchFamily="34" charset="0"/>
              </a:rPr>
              <a:t>Scholarly Journals – Peer Reviewed / Non Peer Reviewed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itchFamily="34" charset="0"/>
              </a:rPr>
              <a:t>Books, research reports, dissertations </a:t>
            </a:r>
            <a:r>
              <a:rPr lang="en-US" dirty="0" err="1">
                <a:latin typeface="Arial" pitchFamily="34" charset="0"/>
              </a:rPr>
              <a:t>etc</a:t>
            </a:r>
            <a:endParaRPr lang="en-US" dirty="0">
              <a:latin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itchFamily="34" charset="0"/>
              </a:rPr>
              <a:t>Popular magazines, newspaper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itchFamily="34" charset="0"/>
              </a:rPr>
              <a:t>Online open access information</a:t>
            </a:r>
          </a:p>
          <a:p>
            <a:pPr lvl="1">
              <a:lnSpc>
                <a:spcPct val="90000"/>
              </a:lnSpc>
            </a:pPr>
            <a:r>
              <a:rPr lang="en-IN" dirty="0"/>
              <a:t>E-books</a:t>
            </a:r>
          </a:p>
          <a:p>
            <a:pPr lvl="1">
              <a:lnSpc>
                <a:spcPct val="90000"/>
              </a:lnSpc>
            </a:pPr>
            <a:r>
              <a:rPr lang="en-IN" dirty="0"/>
              <a:t>E-journals</a:t>
            </a:r>
          </a:p>
          <a:p>
            <a:pPr lvl="1">
              <a:lnSpc>
                <a:spcPct val="90000"/>
              </a:lnSpc>
            </a:pPr>
            <a:r>
              <a:rPr lang="en-IN" dirty="0"/>
              <a:t>E-databases</a:t>
            </a:r>
          </a:p>
          <a:p>
            <a:pPr lvl="1">
              <a:lnSpc>
                <a:spcPct val="90000"/>
              </a:lnSpc>
            </a:pPr>
            <a:r>
              <a:rPr lang="en-IN" dirty="0"/>
              <a:t>Websites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75721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IN" sz="3200" dirty="0">
                <a:solidFill>
                  <a:schemeClr val="accent5"/>
                </a:solidFill>
              </a:rPr>
              <a:t>Where to Identify Relevant Resources </a:t>
            </a:r>
            <a:br>
              <a:rPr lang="en-IN" sz="3200" dirty="0">
                <a:solidFill>
                  <a:schemeClr val="accent5"/>
                </a:solidFill>
              </a:rPr>
            </a:br>
            <a:endParaRPr lang="en-IN" sz="32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82296" indent="0">
              <a:lnSpc>
                <a:spcPct val="90000"/>
              </a:lnSpc>
              <a:buNone/>
            </a:pPr>
            <a:r>
              <a:rPr lang="en-US" dirty="0">
                <a:solidFill>
                  <a:schemeClr val="accent3"/>
                </a:solidFill>
                <a:latin typeface="Arial" pitchFamily="34" charset="0"/>
                <a:cs typeface="Times New Roman" pitchFamily="18" charset="0"/>
              </a:rPr>
              <a:t>Key = </a:t>
            </a:r>
            <a:r>
              <a:rPr lang="en-IN" dirty="0">
                <a:solidFill>
                  <a:schemeClr val="accent4"/>
                </a:solidFill>
              </a:rPr>
              <a:t>In your institute library as well as other libraries</a:t>
            </a:r>
            <a:br>
              <a:rPr lang="en-US" dirty="0">
                <a:latin typeface="Arial" pitchFamily="34" charset="0"/>
              </a:rPr>
            </a:br>
            <a:r>
              <a:rPr lang="en-US" dirty="0">
                <a:solidFill>
                  <a:schemeClr val="accent3"/>
                </a:solidFill>
                <a:latin typeface="Arial" pitchFamily="34" charset="0"/>
                <a:cs typeface="Times New Roman" pitchFamily="18" charset="0"/>
              </a:rPr>
              <a:t>start with what you know</a:t>
            </a:r>
          </a:p>
          <a:p>
            <a:pPr marL="82296" indent="0">
              <a:lnSpc>
                <a:spcPct val="90000"/>
              </a:lnSpc>
              <a:buNone/>
            </a:pPr>
            <a:endParaRPr lang="en-GB" dirty="0"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Catalogue - book/journal/report </a:t>
            </a:r>
          </a:p>
          <a:p>
            <a:pPr marL="82296" indent="0">
              <a:lnSpc>
                <a:spcPct val="90000"/>
              </a:lnSpc>
              <a:buNone/>
            </a:pPr>
            <a:endParaRPr lang="en-US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Databases - online resources, institutional repository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Grey Literature - Government documents, working papers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Course reading list; published bibliography; References at end of articles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Interlibrary loans (ILL)</a:t>
            </a:r>
          </a:p>
          <a:p>
            <a:pPr marL="82296" indent="0">
              <a:lnSpc>
                <a:spcPct val="90000"/>
              </a:lnSpc>
              <a:buNone/>
            </a:pPr>
            <a:endParaRPr lang="en-US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Difficult to locate materials – ask a librarian! 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rgbClr val="FF0000"/>
              </a:solidFill>
              <a:latin typeface="Arial" pitchFamily="34" charset="0"/>
              <a:cs typeface="Times New Roman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55210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solidFill>
                  <a:srgbClr val="33339A"/>
                </a:solidFill>
                <a:latin typeface="TTE1AA8598t00" charset="0"/>
                <a:cs typeface="Times New Roman" pitchFamily="18" charset="0"/>
              </a:rPr>
            </a:br>
            <a:r>
              <a:rPr lang="en-IN" dirty="0"/>
              <a:t>Identify Relevant Resources </a:t>
            </a:r>
            <a:r>
              <a:rPr lang="en-US" dirty="0">
                <a:latin typeface="Arial" pitchFamily="34" charset="0"/>
                <a:cs typeface="Times New Roman" pitchFamily="18" charset="0"/>
              </a:rPr>
              <a:t>What about the web?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800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Web documents – require particular care…</a:t>
            </a:r>
            <a:endParaRPr lang="en-GB" sz="2800" dirty="0"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Critical assessment is vital – always</a:t>
            </a:r>
            <a:endParaRPr lang="en-GB" sz="2800" dirty="0"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	“double-check” facts before using these</a:t>
            </a:r>
            <a:endParaRPr lang="en-GB" sz="2800" dirty="0"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Some online resources – evaluated, accurate, etc. – akin to library resources may look like scholarly resources,</a:t>
            </a:r>
            <a:endParaRPr lang="en-GB" sz="2800" dirty="0"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	but they are not…</a:t>
            </a:r>
            <a:endParaRPr lang="en-GB" sz="2800" dirty="0"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Criteria = authority, objectivity, scope, accuracy, currency, stability, usability, etc.</a:t>
            </a:r>
            <a:endParaRPr lang="en-GB" sz="2800" dirty="0"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708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304800"/>
            <a:ext cx="7498080" cy="1524000"/>
          </a:xfrm>
        </p:spPr>
        <p:txBody>
          <a:bodyPr>
            <a:normAutofit fontScale="90000"/>
          </a:bodyPr>
          <a:lstStyle/>
          <a:p>
            <a:br>
              <a:rPr lang="en-IN" dirty="0"/>
            </a:br>
            <a:r>
              <a:rPr lang="en-IN" dirty="0"/>
              <a:t>Identify Relevant Resources Search Techniques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N" dirty="0"/>
          </a:p>
          <a:p>
            <a:r>
              <a:rPr lang="en-IN" dirty="0"/>
              <a:t>Know your Keywords, Concepts</a:t>
            </a:r>
          </a:p>
          <a:p>
            <a:r>
              <a:rPr lang="en-IN" dirty="0"/>
              <a:t>Use Boolean Searching like ‘and’, ‘or’ and ‘not’</a:t>
            </a:r>
          </a:p>
          <a:p>
            <a:r>
              <a:rPr lang="en-IN" dirty="0"/>
              <a:t>Use and Simple and Advance Search Features</a:t>
            </a:r>
          </a:p>
          <a:p>
            <a:r>
              <a:rPr lang="en-US" dirty="0">
                <a:latin typeface="Arial" pitchFamily="34" charset="0"/>
                <a:cs typeface="Times New Roman" pitchFamily="18" charset="0"/>
              </a:rPr>
              <a:t>Have a plan to track literature</a:t>
            </a:r>
            <a:r>
              <a:rPr lang="en-US" dirty="0"/>
              <a:t> 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491992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676</TotalTime>
  <Words>823</Words>
  <Application>Microsoft Office PowerPoint</Application>
  <PresentationFormat>On-screen Show (4:3)</PresentationFormat>
  <Paragraphs>345</Paragraphs>
  <Slides>40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Solstice</vt:lpstr>
      <vt:lpstr>Literature Review</vt:lpstr>
      <vt:lpstr>What does Literature Review mean?</vt:lpstr>
      <vt:lpstr>Definitions</vt:lpstr>
      <vt:lpstr>Steps</vt:lpstr>
      <vt:lpstr>Target</vt:lpstr>
      <vt:lpstr> Identify Relevant Resources</vt:lpstr>
      <vt:lpstr>Where to Identify Relevant Resources  </vt:lpstr>
      <vt:lpstr> Identify Relevant Resources What about the web?</vt:lpstr>
      <vt:lpstr> Identify Relevant Resources Search Techniques </vt:lpstr>
      <vt:lpstr>Identify Relevant Resources</vt:lpstr>
      <vt:lpstr>Analyze Resources </vt:lpstr>
      <vt:lpstr>Critically Evaluate the Content</vt:lpstr>
      <vt:lpstr>Summarize the Content </vt:lpstr>
      <vt:lpstr>Summarize the Content </vt:lpstr>
      <vt:lpstr>Write the Review Prepare a mind map</vt:lpstr>
      <vt:lpstr>Write the Review</vt:lpstr>
      <vt:lpstr>Organize </vt:lpstr>
      <vt:lpstr>Common Errors </vt:lpstr>
      <vt:lpstr>What we have</vt:lpstr>
      <vt:lpstr>                         Good readers make  Good writers! </vt:lpstr>
      <vt:lpstr>Facilities </vt:lpstr>
      <vt:lpstr>Library Membership</vt:lpstr>
      <vt:lpstr>WEB OPAC</vt:lpstr>
      <vt:lpstr>Databases</vt:lpstr>
      <vt:lpstr>Source</vt:lpstr>
      <vt:lpstr>Access</vt:lpstr>
      <vt:lpstr>University Website </vt:lpstr>
      <vt:lpstr>www.sndt.ac.in</vt:lpstr>
      <vt:lpstr>PowerPoint Presentation</vt:lpstr>
      <vt:lpstr>PowerPoint Presentation</vt:lpstr>
      <vt:lpstr>E-Resources</vt:lpstr>
      <vt:lpstr>PowerPoint Presentation</vt:lpstr>
      <vt:lpstr>PowerPoint Presentation</vt:lpstr>
      <vt:lpstr>DATABASES : UN &amp; PW</vt:lpstr>
      <vt:lpstr>E-books</vt:lpstr>
      <vt:lpstr>E-Books</vt:lpstr>
      <vt:lpstr>Remote Access</vt:lpstr>
      <vt:lpstr>http://search.ebscohost.com User Id:sndt Password:swu@2022</vt:lpstr>
      <vt:lpstr>PowerPoint Presentation</vt:lpstr>
      <vt:lpstr>Contact Details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Literature Review</dc:title>
  <dc:creator>Admin12</dc:creator>
  <cp:lastModifiedBy>Unknown User</cp:lastModifiedBy>
  <cp:revision>37</cp:revision>
  <dcterms:created xsi:type="dcterms:W3CDTF">2006-08-16T00:00:00Z</dcterms:created>
  <dcterms:modified xsi:type="dcterms:W3CDTF">2023-01-13T15:11:30Z</dcterms:modified>
</cp:coreProperties>
</file>