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7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69" r:id="rId13"/>
    <p:sldId id="272" r:id="rId14"/>
    <p:sldId id="273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6A1D"/>
    <a:srgbClr val="206A4C"/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D4ABA3-860D-4104-BDA4-7BD084AC9BA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428054A-007A-4E59-ABA1-9CE1FA2D6CC6}">
      <dgm:prSet phldrT="[Text]"/>
      <dgm:spPr>
        <a:solidFill>
          <a:srgbClr val="206A4C"/>
        </a:solidFill>
      </dgm:spPr>
      <dgm:t>
        <a:bodyPr/>
        <a:lstStyle/>
        <a:p>
          <a:r>
            <a:rPr lang="en-IN" dirty="0"/>
            <a:t>IDBI BANK</a:t>
          </a:r>
        </a:p>
      </dgm:t>
    </dgm:pt>
    <dgm:pt modelId="{8F87F013-E5BD-40ED-AF6D-3D1E5D6EA7C9}" type="parTrans" cxnId="{E6D51917-5C25-4E51-A7C7-7F901894E7EA}">
      <dgm:prSet/>
      <dgm:spPr/>
      <dgm:t>
        <a:bodyPr/>
        <a:lstStyle/>
        <a:p>
          <a:endParaRPr lang="en-IN"/>
        </a:p>
      </dgm:t>
    </dgm:pt>
    <dgm:pt modelId="{3A324D9A-959E-43A3-B38E-A7A9C1AFDD3B}" type="sibTrans" cxnId="{E6D51917-5C25-4E51-A7C7-7F901894E7EA}">
      <dgm:prSet/>
      <dgm:spPr/>
      <dgm:t>
        <a:bodyPr/>
        <a:lstStyle/>
        <a:p>
          <a:endParaRPr lang="en-IN"/>
        </a:p>
      </dgm:t>
    </dgm:pt>
    <dgm:pt modelId="{3EC1B407-16AF-486E-B458-D3201A84B6F9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IN" dirty="0"/>
            <a:t>ICICI BANK</a:t>
          </a:r>
        </a:p>
      </dgm:t>
    </dgm:pt>
    <dgm:pt modelId="{E41D10EA-0D1B-45DD-930C-11523D9B5CFD}" type="parTrans" cxnId="{1E9F132D-281D-4269-8DA2-129AAF6B42F8}">
      <dgm:prSet/>
      <dgm:spPr/>
      <dgm:t>
        <a:bodyPr/>
        <a:lstStyle/>
        <a:p>
          <a:endParaRPr lang="en-IN"/>
        </a:p>
      </dgm:t>
    </dgm:pt>
    <dgm:pt modelId="{2B79CCD4-D5AD-4E28-BA85-D7D54DB16C6A}" type="sibTrans" cxnId="{1E9F132D-281D-4269-8DA2-129AAF6B42F8}">
      <dgm:prSet/>
      <dgm:spPr/>
      <dgm:t>
        <a:bodyPr/>
        <a:lstStyle/>
        <a:p>
          <a:endParaRPr lang="en-IN"/>
        </a:p>
      </dgm:t>
    </dgm:pt>
    <dgm:pt modelId="{AEF2E134-8F8D-4BCF-83BF-8C77A373DE27}">
      <dgm:prSet phldrT="[Text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IN" dirty="0"/>
            <a:t>IFCI LIMITED</a:t>
          </a:r>
        </a:p>
      </dgm:t>
    </dgm:pt>
    <dgm:pt modelId="{48AD3C29-D242-48F6-B1F5-6D379CF81BE2}" type="parTrans" cxnId="{806D80FE-FC66-4C26-8252-F8C1162683ED}">
      <dgm:prSet/>
      <dgm:spPr/>
      <dgm:t>
        <a:bodyPr/>
        <a:lstStyle/>
        <a:p>
          <a:endParaRPr lang="en-IN"/>
        </a:p>
      </dgm:t>
    </dgm:pt>
    <dgm:pt modelId="{3F0C57DB-0CCA-4556-BEE1-6A699E5EBAA0}" type="sibTrans" cxnId="{806D80FE-FC66-4C26-8252-F8C1162683ED}">
      <dgm:prSet/>
      <dgm:spPr/>
      <dgm:t>
        <a:bodyPr/>
        <a:lstStyle/>
        <a:p>
          <a:endParaRPr lang="en-IN"/>
        </a:p>
      </dgm:t>
    </dgm:pt>
    <dgm:pt modelId="{DC182B0E-1E7B-4CFE-945F-D96A9D906803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IN" dirty="0"/>
            <a:t>SBI</a:t>
          </a:r>
        </a:p>
      </dgm:t>
    </dgm:pt>
    <dgm:pt modelId="{353973AD-EBD8-44BD-89AB-F22D28473C5D}" type="parTrans" cxnId="{3D48B22F-E31C-446A-A2EC-1CE3750EFD22}">
      <dgm:prSet/>
      <dgm:spPr/>
      <dgm:t>
        <a:bodyPr/>
        <a:lstStyle/>
        <a:p>
          <a:endParaRPr lang="en-IN"/>
        </a:p>
      </dgm:t>
    </dgm:pt>
    <dgm:pt modelId="{FA0CCFEA-C05F-4B0C-B0CB-D54082FB2483}" type="sibTrans" cxnId="{3D48B22F-E31C-446A-A2EC-1CE3750EFD22}">
      <dgm:prSet/>
      <dgm:spPr/>
      <dgm:t>
        <a:bodyPr/>
        <a:lstStyle/>
        <a:p>
          <a:endParaRPr lang="en-IN"/>
        </a:p>
      </dgm:t>
    </dgm:pt>
    <dgm:pt modelId="{34B96635-F391-4998-8A11-A8387EB15E5D}">
      <dgm:prSet phldrT="[Text]"/>
      <dgm:spPr/>
      <dgm:t>
        <a:bodyPr/>
        <a:lstStyle/>
        <a:p>
          <a:r>
            <a:rPr lang="en-IN" dirty="0"/>
            <a:t>GOVT. OF GUJARAT</a:t>
          </a:r>
        </a:p>
      </dgm:t>
    </dgm:pt>
    <dgm:pt modelId="{FB57CED8-7A16-402F-9476-32EB2E7EF789}" type="parTrans" cxnId="{EC5FA42D-9057-4D59-A8F9-BDCCCAC7DF13}">
      <dgm:prSet/>
      <dgm:spPr/>
      <dgm:t>
        <a:bodyPr/>
        <a:lstStyle/>
        <a:p>
          <a:endParaRPr lang="en-IN"/>
        </a:p>
      </dgm:t>
    </dgm:pt>
    <dgm:pt modelId="{53FA5354-BB4E-4CFB-96E2-32F34B735B17}" type="sibTrans" cxnId="{EC5FA42D-9057-4D59-A8F9-BDCCCAC7DF13}">
      <dgm:prSet/>
      <dgm:spPr/>
      <dgm:t>
        <a:bodyPr/>
        <a:lstStyle/>
        <a:p>
          <a:endParaRPr lang="en-IN"/>
        </a:p>
      </dgm:t>
    </dgm:pt>
    <dgm:pt modelId="{74B42ECC-95B8-4332-8F0D-0567E3BF7479}" type="pres">
      <dgm:prSet presAssocID="{E9D4ABA3-860D-4104-BDA4-7BD084AC9BA1}" presName="diagram" presStyleCnt="0">
        <dgm:presLayoutVars>
          <dgm:dir/>
          <dgm:resizeHandles val="exact"/>
        </dgm:presLayoutVars>
      </dgm:prSet>
      <dgm:spPr/>
    </dgm:pt>
    <dgm:pt modelId="{77EEAC8D-AA56-4BC1-ACBD-8763E06B7AFB}" type="pres">
      <dgm:prSet presAssocID="{7428054A-007A-4E59-ABA1-9CE1FA2D6CC6}" presName="node" presStyleLbl="node1" presStyleIdx="0" presStyleCnt="5">
        <dgm:presLayoutVars>
          <dgm:bulletEnabled val="1"/>
        </dgm:presLayoutVars>
      </dgm:prSet>
      <dgm:spPr/>
    </dgm:pt>
    <dgm:pt modelId="{825D804E-C23D-4F98-A9DC-DE5D06EE5047}" type="pres">
      <dgm:prSet presAssocID="{3A324D9A-959E-43A3-B38E-A7A9C1AFDD3B}" presName="sibTrans" presStyleCnt="0"/>
      <dgm:spPr/>
    </dgm:pt>
    <dgm:pt modelId="{78517A20-9528-4BC0-BFF5-BCF5884EA110}" type="pres">
      <dgm:prSet presAssocID="{3EC1B407-16AF-486E-B458-D3201A84B6F9}" presName="node" presStyleLbl="node1" presStyleIdx="1" presStyleCnt="5">
        <dgm:presLayoutVars>
          <dgm:bulletEnabled val="1"/>
        </dgm:presLayoutVars>
      </dgm:prSet>
      <dgm:spPr/>
    </dgm:pt>
    <dgm:pt modelId="{69CAF16A-28F8-402E-AFD7-DD4CD671D802}" type="pres">
      <dgm:prSet presAssocID="{2B79CCD4-D5AD-4E28-BA85-D7D54DB16C6A}" presName="sibTrans" presStyleCnt="0"/>
      <dgm:spPr/>
    </dgm:pt>
    <dgm:pt modelId="{EB0F823C-240F-4467-8EB3-28F6B0ECB401}" type="pres">
      <dgm:prSet presAssocID="{AEF2E134-8F8D-4BCF-83BF-8C77A373DE27}" presName="node" presStyleLbl="node1" presStyleIdx="2" presStyleCnt="5">
        <dgm:presLayoutVars>
          <dgm:bulletEnabled val="1"/>
        </dgm:presLayoutVars>
      </dgm:prSet>
      <dgm:spPr/>
    </dgm:pt>
    <dgm:pt modelId="{41E93F34-C4A6-45B2-B6F9-BBDFCDD9FF00}" type="pres">
      <dgm:prSet presAssocID="{3F0C57DB-0CCA-4556-BEE1-6A699E5EBAA0}" presName="sibTrans" presStyleCnt="0"/>
      <dgm:spPr/>
    </dgm:pt>
    <dgm:pt modelId="{82D720B2-C625-4F8D-A103-3678D98EA1B6}" type="pres">
      <dgm:prSet presAssocID="{DC182B0E-1E7B-4CFE-945F-D96A9D906803}" presName="node" presStyleLbl="node1" presStyleIdx="3" presStyleCnt="5">
        <dgm:presLayoutVars>
          <dgm:bulletEnabled val="1"/>
        </dgm:presLayoutVars>
      </dgm:prSet>
      <dgm:spPr/>
    </dgm:pt>
    <dgm:pt modelId="{14FD8B47-13AC-4F20-8882-5C107DFB61F9}" type="pres">
      <dgm:prSet presAssocID="{FA0CCFEA-C05F-4B0C-B0CB-D54082FB2483}" presName="sibTrans" presStyleCnt="0"/>
      <dgm:spPr/>
    </dgm:pt>
    <dgm:pt modelId="{AF8FFF19-8325-4EE6-9372-D5D47C07C3F0}" type="pres">
      <dgm:prSet presAssocID="{34B96635-F391-4998-8A11-A8387EB15E5D}" presName="node" presStyleLbl="node1" presStyleIdx="4" presStyleCnt="5" custScaleX="99598" custScaleY="98852">
        <dgm:presLayoutVars>
          <dgm:bulletEnabled val="1"/>
        </dgm:presLayoutVars>
      </dgm:prSet>
      <dgm:spPr/>
    </dgm:pt>
  </dgm:ptLst>
  <dgm:cxnLst>
    <dgm:cxn modelId="{E6D51917-5C25-4E51-A7C7-7F901894E7EA}" srcId="{E9D4ABA3-860D-4104-BDA4-7BD084AC9BA1}" destId="{7428054A-007A-4E59-ABA1-9CE1FA2D6CC6}" srcOrd="0" destOrd="0" parTransId="{8F87F013-E5BD-40ED-AF6D-3D1E5D6EA7C9}" sibTransId="{3A324D9A-959E-43A3-B38E-A7A9C1AFDD3B}"/>
    <dgm:cxn modelId="{33003317-125B-4306-8B6F-1C054F3C820F}" type="presOf" srcId="{AEF2E134-8F8D-4BCF-83BF-8C77A373DE27}" destId="{EB0F823C-240F-4467-8EB3-28F6B0ECB401}" srcOrd="0" destOrd="0" presId="urn:microsoft.com/office/officeart/2005/8/layout/default"/>
    <dgm:cxn modelId="{45278F27-6B83-4762-B6F6-416B8C7DDDA5}" type="presOf" srcId="{DC182B0E-1E7B-4CFE-945F-D96A9D906803}" destId="{82D720B2-C625-4F8D-A103-3678D98EA1B6}" srcOrd="0" destOrd="0" presId="urn:microsoft.com/office/officeart/2005/8/layout/default"/>
    <dgm:cxn modelId="{1E9F132D-281D-4269-8DA2-129AAF6B42F8}" srcId="{E9D4ABA3-860D-4104-BDA4-7BD084AC9BA1}" destId="{3EC1B407-16AF-486E-B458-D3201A84B6F9}" srcOrd="1" destOrd="0" parTransId="{E41D10EA-0D1B-45DD-930C-11523D9B5CFD}" sibTransId="{2B79CCD4-D5AD-4E28-BA85-D7D54DB16C6A}"/>
    <dgm:cxn modelId="{EC5FA42D-9057-4D59-A8F9-BDCCCAC7DF13}" srcId="{E9D4ABA3-860D-4104-BDA4-7BD084AC9BA1}" destId="{34B96635-F391-4998-8A11-A8387EB15E5D}" srcOrd="4" destOrd="0" parTransId="{FB57CED8-7A16-402F-9476-32EB2E7EF789}" sibTransId="{53FA5354-BB4E-4CFB-96E2-32F34B735B17}"/>
    <dgm:cxn modelId="{3D48B22F-E31C-446A-A2EC-1CE3750EFD22}" srcId="{E9D4ABA3-860D-4104-BDA4-7BD084AC9BA1}" destId="{DC182B0E-1E7B-4CFE-945F-D96A9D906803}" srcOrd="3" destOrd="0" parTransId="{353973AD-EBD8-44BD-89AB-F22D28473C5D}" sibTransId="{FA0CCFEA-C05F-4B0C-B0CB-D54082FB2483}"/>
    <dgm:cxn modelId="{E8619B42-09CA-47D6-A259-C7C674BC2611}" type="presOf" srcId="{34B96635-F391-4998-8A11-A8387EB15E5D}" destId="{AF8FFF19-8325-4EE6-9372-D5D47C07C3F0}" srcOrd="0" destOrd="0" presId="urn:microsoft.com/office/officeart/2005/8/layout/default"/>
    <dgm:cxn modelId="{22B1BFA8-72DD-4F97-98BA-34FAC40E9FAB}" type="presOf" srcId="{7428054A-007A-4E59-ABA1-9CE1FA2D6CC6}" destId="{77EEAC8D-AA56-4BC1-ACBD-8763E06B7AFB}" srcOrd="0" destOrd="0" presId="urn:microsoft.com/office/officeart/2005/8/layout/default"/>
    <dgm:cxn modelId="{E65DF2C1-9803-4F49-9F5E-D20FFF93464E}" type="presOf" srcId="{E9D4ABA3-860D-4104-BDA4-7BD084AC9BA1}" destId="{74B42ECC-95B8-4332-8F0D-0567E3BF7479}" srcOrd="0" destOrd="0" presId="urn:microsoft.com/office/officeart/2005/8/layout/default"/>
    <dgm:cxn modelId="{5AE954EC-862A-4B4A-86A9-F49460E75F68}" type="presOf" srcId="{3EC1B407-16AF-486E-B458-D3201A84B6F9}" destId="{78517A20-9528-4BC0-BFF5-BCF5884EA110}" srcOrd="0" destOrd="0" presId="urn:microsoft.com/office/officeart/2005/8/layout/default"/>
    <dgm:cxn modelId="{806D80FE-FC66-4C26-8252-F8C1162683ED}" srcId="{E9D4ABA3-860D-4104-BDA4-7BD084AC9BA1}" destId="{AEF2E134-8F8D-4BCF-83BF-8C77A373DE27}" srcOrd="2" destOrd="0" parTransId="{48AD3C29-D242-48F6-B1F5-6D379CF81BE2}" sibTransId="{3F0C57DB-0CCA-4556-BEE1-6A699E5EBAA0}"/>
    <dgm:cxn modelId="{4EF04673-DEF4-4A6A-AE27-1678FC19ED70}" type="presParOf" srcId="{74B42ECC-95B8-4332-8F0D-0567E3BF7479}" destId="{77EEAC8D-AA56-4BC1-ACBD-8763E06B7AFB}" srcOrd="0" destOrd="0" presId="urn:microsoft.com/office/officeart/2005/8/layout/default"/>
    <dgm:cxn modelId="{D2071926-3CC6-42B2-B298-DDB9E8E2C225}" type="presParOf" srcId="{74B42ECC-95B8-4332-8F0D-0567E3BF7479}" destId="{825D804E-C23D-4F98-A9DC-DE5D06EE5047}" srcOrd="1" destOrd="0" presId="urn:microsoft.com/office/officeart/2005/8/layout/default"/>
    <dgm:cxn modelId="{585F1CC6-72CA-425C-BF59-BB89597951FE}" type="presParOf" srcId="{74B42ECC-95B8-4332-8F0D-0567E3BF7479}" destId="{78517A20-9528-4BC0-BFF5-BCF5884EA110}" srcOrd="2" destOrd="0" presId="urn:microsoft.com/office/officeart/2005/8/layout/default"/>
    <dgm:cxn modelId="{2C8D3DF8-A367-4987-874F-4352680FD7EB}" type="presParOf" srcId="{74B42ECC-95B8-4332-8F0D-0567E3BF7479}" destId="{69CAF16A-28F8-402E-AFD7-DD4CD671D802}" srcOrd="3" destOrd="0" presId="urn:microsoft.com/office/officeart/2005/8/layout/default"/>
    <dgm:cxn modelId="{070CF68D-1EF9-42DD-817D-345EA27FD9CA}" type="presParOf" srcId="{74B42ECC-95B8-4332-8F0D-0567E3BF7479}" destId="{EB0F823C-240F-4467-8EB3-28F6B0ECB401}" srcOrd="4" destOrd="0" presId="urn:microsoft.com/office/officeart/2005/8/layout/default"/>
    <dgm:cxn modelId="{03F2449D-DA1C-4570-9F7C-5AE9900994E3}" type="presParOf" srcId="{74B42ECC-95B8-4332-8F0D-0567E3BF7479}" destId="{41E93F34-C4A6-45B2-B6F9-BBDFCDD9FF00}" srcOrd="5" destOrd="0" presId="urn:microsoft.com/office/officeart/2005/8/layout/default"/>
    <dgm:cxn modelId="{2A53315A-157D-4045-961B-47EDB66531CB}" type="presParOf" srcId="{74B42ECC-95B8-4332-8F0D-0567E3BF7479}" destId="{82D720B2-C625-4F8D-A103-3678D98EA1B6}" srcOrd="6" destOrd="0" presId="urn:microsoft.com/office/officeart/2005/8/layout/default"/>
    <dgm:cxn modelId="{448AD17C-E259-4D39-9DB8-BA7BD772625D}" type="presParOf" srcId="{74B42ECC-95B8-4332-8F0D-0567E3BF7479}" destId="{14FD8B47-13AC-4F20-8882-5C107DFB61F9}" srcOrd="7" destOrd="0" presId="urn:microsoft.com/office/officeart/2005/8/layout/default"/>
    <dgm:cxn modelId="{BD721373-2FFA-45CB-9AF2-ACC3454D5788}" type="presParOf" srcId="{74B42ECC-95B8-4332-8F0D-0567E3BF7479}" destId="{AF8FFF19-8325-4EE6-9372-D5D47C07C3F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47929E-189E-4003-B987-3CC18BFA1806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CA72D799-44FD-409D-88C9-9406B9E5F2BE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IN" dirty="0"/>
            <a:t>ENTRERENEURSHIP EDUCATION</a:t>
          </a:r>
        </a:p>
      </dgm:t>
    </dgm:pt>
    <dgm:pt modelId="{75A5FB49-3B81-47B5-B85A-CD9889EC75F9}" type="parTrans" cxnId="{CF481C36-EE47-490F-877E-0EA8245F4278}">
      <dgm:prSet/>
      <dgm:spPr/>
      <dgm:t>
        <a:bodyPr/>
        <a:lstStyle/>
        <a:p>
          <a:endParaRPr lang="en-IN"/>
        </a:p>
      </dgm:t>
    </dgm:pt>
    <dgm:pt modelId="{D7001257-DE73-40A3-AE7D-512303CE802C}" type="sibTrans" cxnId="{CF481C36-EE47-490F-877E-0EA8245F4278}">
      <dgm:prSet/>
      <dgm:spPr/>
      <dgm:t>
        <a:bodyPr/>
        <a:lstStyle/>
        <a:p>
          <a:endParaRPr lang="en-IN"/>
        </a:p>
      </dgm:t>
    </dgm:pt>
    <dgm:pt modelId="{069F5B31-A44F-4AE5-8BDC-8B3A76D233AF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IN" dirty="0"/>
            <a:t>POLICY ADVOCACY, KNOWLEDGE AND RESEARCH</a:t>
          </a:r>
        </a:p>
      </dgm:t>
    </dgm:pt>
    <dgm:pt modelId="{7E11FA78-F270-4A5F-AB7C-CFC8AEA0AA3B}" type="parTrans" cxnId="{FE94B1EE-CA3A-4C11-8D74-9E1BE0BEB226}">
      <dgm:prSet/>
      <dgm:spPr/>
      <dgm:t>
        <a:bodyPr/>
        <a:lstStyle/>
        <a:p>
          <a:endParaRPr lang="en-IN"/>
        </a:p>
      </dgm:t>
    </dgm:pt>
    <dgm:pt modelId="{8F4CF54B-8174-4410-BB40-97291FE8120C}" type="sibTrans" cxnId="{FE94B1EE-CA3A-4C11-8D74-9E1BE0BEB226}">
      <dgm:prSet/>
      <dgm:spPr/>
      <dgm:t>
        <a:bodyPr/>
        <a:lstStyle/>
        <a:p>
          <a:endParaRPr lang="en-IN"/>
        </a:p>
      </dgm:t>
    </dgm:pt>
    <dgm:pt modelId="{C511601C-E7E7-408C-94FB-06B9BF387E96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IN" dirty="0"/>
            <a:t>PROJECTS</a:t>
          </a:r>
        </a:p>
      </dgm:t>
    </dgm:pt>
    <dgm:pt modelId="{84B6DA52-0E57-4D43-A8CD-BD0F9BD27461}" type="parTrans" cxnId="{25A92830-1B79-4235-B4A2-592512B6798A}">
      <dgm:prSet/>
      <dgm:spPr/>
      <dgm:t>
        <a:bodyPr/>
        <a:lstStyle/>
        <a:p>
          <a:endParaRPr lang="en-IN"/>
        </a:p>
      </dgm:t>
    </dgm:pt>
    <dgm:pt modelId="{CE8D0E19-5B54-466B-8BC2-65E8D9A14D73}" type="sibTrans" cxnId="{25A92830-1B79-4235-B4A2-592512B6798A}">
      <dgm:prSet/>
      <dgm:spPr/>
      <dgm:t>
        <a:bodyPr/>
        <a:lstStyle/>
        <a:p>
          <a:endParaRPr lang="en-IN"/>
        </a:p>
      </dgm:t>
    </dgm:pt>
    <dgm:pt modelId="{790B402D-C013-48F8-A553-0C7413039225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IN" dirty="0"/>
            <a:t>BUSINESS DEVELOPMENT SERVICES &amp; NATIONAL OUTREACH</a:t>
          </a:r>
        </a:p>
      </dgm:t>
    </dgm:pt>
    <dgm:pt modelId="{207DE55D-5C5B-4579-BC2D-41DF306137A7}" type="parTrans" cxnId="{9D53839A-FA04-4A4A-B635-5C1DDB9A0C18}">
      <dgm:prSet/>
      <dgm:spPr/>
      <dgm:t>
        <a:bodyPr/>
        <a:lstStyle/>
        <a:p>
          <a:endParaRPr lang="en-IN"/>
        </a:p>
      </dgm:t>
    </dgm:pt>
    <dgm:pt modelId="{72069976-0296-4293-BD5D-2439C3AA9357}" type="sibTrans" cxnId="{9D53839A-FA04-4A4A-B635-5C1DDB9A0C18}">
      <dgm:prSet/>
      <dgm:spPr/>
      <dgm:t>
        <a:bodyPr/>
        <a:lstStyle/>
        <a:p>
          <a:endParaRPr lang="en-IN"/>
        </a:p>
      </dgm:t>
    </dgm:pt>
    <dgm:pt modelId="{28953FAE-C691-4633-AE09-F8F915D82629}">
      <dgm:prSet phldrT="[Text]"/>
      <dgm:spPr>
        <a:solidFill>
          <a:srgbClr val="E76A1D"/>
        </a:solidFill>
      </dgm:spPr>
      <dgm:t>
        <a:bodyPr/>
        <a:lstStyle/>
        <a:p>
          <a:r>
            <a:rPr lang="en-IN" dirty="0"/>
            <a:t>DEVELOPING ECONOMY ENGAGEMENT</a:t>
          </a:r>
        </a:p>
      </dgm:t>
    </dgm:pt>
    <dgm:pt modelId="{2B6E6B59-23E0-4A1D-B483-5221D42998CE}" type="parTrans" cxnId="{2B846845-8A0E-4B05-BFCD-615274F4E951}">
      <dgm:prSet/>
      <dgm:spPr/>
      <dgm:t>
        <a:bodyPr/>
        <a:lstStyle/>
        <a:p>
          <a:endParaRPr lang="en-IN"/>
        </a:p>
      </dgm:t>
    </dgm:pt>
    <dgm:pt modelId="{336CA49B-FC84-4D22-B409-BBA15D8AF4E9}" type="sibTrans" cxnId="{2B846845-8A0E-4B05-BFCD-615274F4E951}">
      <dgm:prSet/>
      <dgm:spPr/>
      <dgm:t>
        <a:bodyPr/>
        <a:lstStyle/>
        <a:p>
          <a:endParaRPr lang="en-IN"/>
        </a:p>
      </dgm:t>
    </dgm:pt>
    <dgm:pt modelId="{53041720-748C-48F1-8397-523AF41A3977}" type="pres">
      <dgm:prSet presAssocID="{8F47929E-189E-4003-B987-3CC18BFA1806}" presName="cycle" presStyleCnt="0">
        <dgm:presLayoutVars>
          <dgm:dir/>
          <dgm:resizeHandles val="exact"/>
        </dgm:presLayoutVars>
      </dgm:prSet>
      <dgm:spPr/>
    </dgm:pt>
    <dgm:pt modelId="{98813F3F-C27D-4502-9A2A-D0540B2FB3C2}" type="pres">
      <dgm:prSet presAssocID="{CA72D799-44FD-409D-88C9-9406B9E5F2BE}" presName="node" presStyleLbl="node1" presStyleIdx="0" presStyleCnt="5" custScaleX="183386" custScaleY="123985">
        <dgm:presLayoutVars>
          <dgm:bulletEnabled val="1"/>
        </dgm:presLayoutVars>
      </dgm:prSet>
      <dgm:spPr/>
    </dgm:pt>
    <dgm:pt modelId="{7F78E4E0-9DF9-41F5-B93E-12D3F93AF531}" type="pres">
      <dgm:prSet presAssocID="{CA72D799-44FD-409D-88C9-9406B9E5F2BE}" presName="spNode" presStyleCnt="0"/>
      <dgm:spPr/>
    </dgm:pt>
    <dgm:pt modelId="{4F28B31E-B8D7-415C-A5FF-F743A46E204B}" type="pres">
      <dgm:prSet presAssocID="{D7001257-DE73-40A3-AE7D-512303CE802C}" presName="sibTrans" presStyleLbl="sibTrans1D1" presStyleIdx="0" presStyleCnt="5"/>
      <dgm:spPr/>
    </dgm:pt>
    <dgm:pt modelId="{F5185491-DFDE-403D-A1F3-90018DF76F5D}" type="pres">
      <dgm:prSet presAssocID="{069F5B31-A44F-4AE5-8BDC-8B3A76D233AF}" presName="node" presStyleLbl="node1" presStyleIdx="1" presStyleCnt="5" custScaleX="173439" custScaleY="146083">
        <dgm:presLayoutVars>
          <dgm:bulletEnabled val="1"/>
        </dgm:presLayoutVars>
      </dgm:prSet>
      <dgm:spPr/>
    </dgm:pt>
    <dgm:pt modelId="{3D66AAB8-5AD4-4E0A-8560-FB25C83DC787}" type="pres">
      <dgm:prSet presAssocID="{069F5B31-A44F-4AE5-8BDC-8B3A76D233AF}" presName="spNode" presStyleCnt="0"/>
      <dgm:spPr/>
    </dgm:pt>
    <dgm:pt modelId="{0711071E-7F27-4602-B6F1-D5DE7EDDE4EB}" type="pres">
      <dgm:prSet presAssocID="{8F4CF54B-8174-4410-BB40-97291FE8120C}" presName="sibTrans" presStyleLbl="sibTrans1D1" presStyleIdx="1" presStyleCnt="5"/>
      <dgm:spPr/>
    </dgm:pt>
    <dgm:pt modelId="{32006B7F-A294-4D08-83BD-6A4A1D5349DC}" type="pres">
      <dgm:prSet presAssocID="{C511601C-E7E7-408C-94FB-06B9BF387E96}" presName="node" presStyleLbl="node1" presStyleIdx="2" presStyleCnt="5" custScaleX="129480" custScaleY="165489">
        <dgm:presLayoutVars>
          <dgm:bulletEnabled val="1"/>
        </dgm:presLayoutVars>
      </dgm:prSet>
      <dgm:spPr/>
    </dgm:pt>
    <dgm:pt modelId="{5C43695D-0746-4D32-801F-58477F397CB0}" type="pres">
      <dgm:prSet presAssocID="{C511601C-E7E7-408C-94FB-06B9BF387E96}" presName="spNode" presStyleCnt="0"/>
      <dgm:spPr/>
    </dgm:pt>
    <dgm:pt modelId="{3D0BA7F0-D65B-40C9-9EC4-15FFB5366A78}" type="pres">
      <dgm:prSet presAssocID="{CE8D0E19-5B54-466B-8BC2-65E8D9A14D73}" presName="sibTrans" presStyleLbl="sibTrans1D1" presStyleIdx="2" presStyleCnt="5"/>
      <dgm:spPr/>
    </dgm:pt>
    <dgm:pt modelId="{DE801370-7984-400B-8EE5-F70325A6EDD0}" type="pres">
      <dgm:prSet presAssocID="{790B402D-C013-48F8-A553-0C7413039225}" presName="node" presStyleLbl="node1" presStyleIdx="3" presStyleCnt="5" custScaleX="162727" custScaleY="167157">
        <dgm:presLayoutVars>
          <dgm:bulletEnabled val="1"/>
        </dgm:presLayoutVars>
      </dgm:prSet>
      <dgm:spPr/>
    </dgm:pt>
    <dgm:pt modelId="{AFBF73FB-8AA1-4807-8A29-0ADB72D5F58B}" type="pres">
      <dgm:prSet presAssocID="{790B402D-C013-48F8-A553-0C7413039225}" presName="spNode" presStyleCnt="0"/>
      <dgm:spPr/>
    </dgm:pt>
    <dgm:pt modelId="{EA07CFE3-6021-4285-B7C3-D899586550EF}" type="pres">
      <dgm:prSet presAssocID="{72069976-0296-4293-BD5D-2439C3AA9357}" presName="sibTrans" presStyleLbl="sibTrans1D1" presStyleIdx="3" presStyleCnt="5"/>
      <dgm:spPr/>
    </dgm:pt>
    <dgm:pt modelId="{A3428EDA-C3A5-4F41-BA3C-1DBC8C675018}" type="pres">
      <dgm:prSet presAssocID="{28953FAE-C691-4633-AE09-F8F915D82629}" presName="node" presStyleLbl="node1" presStyleIdx="4" presStyleCnt="5" custScaleX="176806" custScaleY="146083">
        <dgm:presLayoutVars>
          <dgm:bulletEnabled val="1"/>
        </dgm:presLayoutVars>
      </dgm:prSet>
      <dgm:spPr/>
    </dgm:pt>
    <dgm:pt modelId="{79D09780-F44C-4C5A-A301-315A359516C1}" type="pres">
      <dgm:prSet presAssocID="{28953FAE-C691-4633-AE09-F8F915D82629}" presName="spNode" presStyleCnt="0"/>
      <dgm:spPr/>
    </dgm:pt>
    <dgm:pt modelId="{5C7494D6-06CC-4FAF-92A9-0A0415A295FA}" type="pres">
      <dgm:prSet presAssocID="{336CA49B-FC84-4D22-B409-BBA15D8AF4E9}" presName="sibTrans" presStyleLbl="sibTrans1D1" presStyleIdx="4" presStyleCnt="5"/>
      <dgm:spPr/>
    </dgm:pt>
  </dgm:ptLst>
  <dgm:cxnLst>
    <dgm:cxn modelId="{25429905-E53E-4D87-9FAC-47C74D8B27BC}" type="presOf" srcId="{8F47929E-189E-4003-B987-3CC18BFA1806}" destId="{53041720-748C-48F1-8397-523AF41A3977}" srcOrd="0" destOrd="0" presId="urn:microsoft.com/office/officeart/2005/8/layout/cycle6"/>
    <dgm:cxn modelId="{9658FF06-B011-4BB2-80EF-A85DE997E44E}" type="presOf" srcId="{D7001257-DE73-40A3-AE7D-512303CE802C}" destId="{4F28B31E-B8D7-415C-A5FF-F743A46E204B}" srcOrd="0" destOrd="0" presId="urn:microsoft.com/office/officeart/2005/8/layout/cycle6"/>
    <dgm:cxn modelId="{541A521D-09B9-482C-A2FA-1970EB3C1A63}" type="presOf" srcId="{72069976-0296-4293-BD5D-2439C3AA9357}" destId="{EA07CFE3-6021-4285-B7C3-D899586550EF}" srcOrd="0" destOrd="0" presId="urn:microsoft.com/office/officeart/2005/8/layout/cycle6"/>
    <dgm:cxn modelId="{25A92830-1B79-4235-B4A2-592512B6798A}" srcId="{8F47929E-189E-4003-B987-3CC18BFA1806}" destId="{C511601C-E7E7-408C-94FB-06B9BF387E96}" srcOrd="2" destOrd="0" parTransId="{84B6DA52-0E57-4D43-A8CD-BD0F9BD27461}" sibTransId="{CE8D0E19-5B54-466B-8BC2-65E8D9A14D73}"/>
    <dgm:cxn modelId="{CF481C36-EE47-490F-877E-0EA8245F4278}" srcId="{8F47929E-189E-4003-B987-3CC18BFA1806}" destId="{CA72D799-44FD-409D-88C9-9406B9E5F2BE}" srcOrd="0" destOrd="0" parTransId="{75A5FB49-3B81-47B5-B85A-CD9889EC75F9}" sibTransId="{D7001257-DE73-40A3-AE7D-512303CE802C}"/>
    <dgm:cxn modelId="{A20CF639-ABAF-4F8B-B445-16027C588EF5}" type="presOf" srcId="{336CA49B-FC84-4D22-B409-BBA15D8AF4E9}" destId="{5C7494D6-06CC-4FAF-92A9-0A0415A295FA}" srcOrd="0" destOrd="0" presId="urn:microsoft.com/office/officeart/2005/8/layout/cycle6"/>
    <dgm:cxn modelId="{5EF45243-0A1B-49BE-9B32-D19C06269CA8}" type="presOf" srcId="{28953FAE-C691-4633-AE09-F8F915D82629}" destId="{A3428EDA-C3A5-4F41-BA3C-1DBC8C675018}" srcOrd="0" destOrd="0" presId="urn:microsoft.com/office/officeart/2005/8/layout/cycle6"/>
    <dgm:cxn modelId="{2B846845-8A0E-4B05-BFCD-615274F4E951}" srcId="{8F47929E-189E-4003-B987-3CC18BFA1806}" destId="{28953FAE-C691-4633-AE09-F8F915D82629}" srcOrd="4" destOrd="0" parTransId="{2B6E6B59-23E0-4A1D-B483-5221D42998CE}" sibTransId="{336CA49B-FC84-4D22-B409-BBA15D8AF4E9}"/>
    <dgm:cxn modelId="{5188B865-6A47-4056-BAA7-FD1623ADB965}" type="presOf" srcId="{069F5B31-A44F-4AE5-8BDC-8B3A76D233AF}" destId="{F5185491-DFDE-403D-A1F3-90018DF76F5D}" srcOrd="0" destOrd="0" presId="urn:microsoft.com/office/officeart/2005/8/layout/cycle6"/>
    <dgm:cxn modelId="{1D8CD56B-3DAA-4B94-BB78-4EFBAA46E6C5}" type="presOf" srcId="{C511601C-E7E7-408C-94FB-06B9BF387E96}" destId="{32006B7F-A294-4D08-83BD-6A4A1D5349DC}" srcOrd="0" destOrd="0" presId="urn:microsoft.com/office/officeart/2005/8/layout/cycle6"/>
    <dgm:cxn modelId="{8FFF867C-5EB8-44F7-A267-3C2FA57282F2}" type="presOf" srcId="{790B402D-C013-48F8-A553-0C7413039225}" destId="{DE801370-7984-400B-8EE5-F70325A6EDD0}" srcOrd="0" destOrd="0" presId="urn:microsoft.com/office/officeart/2005/8/layout/cycle6"/>
    <dgm:cxn modelId="{D536847D-09FC-4A96-9C2D-9BB73ABEABD6}" type="presOf" srcId="{8F4CF54B-8174-4410-BB40-97291FE8120C}" destId="{0711071E-7F27-4602-B6F1-D5DE7EDDE4EB}" srcOrd="0" destOrd="0" presId="urn:microsoft.com/office/officeart/2005/8/layout/cycle6"/>
    <dgm:cxn modelId="{CC0DC494-000C-46CB-A627-D99FD8704030}" type="presOf" srcId="{CA72D799-44FD-409D-88C9-9406B9E5F2BE}" destId="{98813F3F-C27D-4502-9A2A-D0540B2FB3C2}" srcOrd="0" destOrd="0" presId="urn:microsoft.com/office/officeart/2005/8/layout/cycle6"/>
    <dgm:cxn modelId="{9D53839A-FA04-4A4A-B635-5C1DDB9A0C18}" srcId="{8F47929E-189E-4003-B987-3CC18BFA1806}" destId="{790B402D-C013-48F8-A553-0C7413039225}" srcOrd="3" destOrd="0" parTransId="{207DE55D-5C5B-4579-BC2D-41DF306137A7}" sibTransId="{72069976-0296-4293-BD5D-2439C3AA9357}"/>
    <dgm:cxn modelId="{FE94B1EE-CA3A-4C11-8D74-9E1BE0BEB226}" srcId="{8F47929E-189E-4003-B987-3CC18BFA1806}" destId="{069F5B31-A44F-4AE5-8BDC-8B3A76D233AF}" srcOrd="1" destOrd="0" parTransId="{7E11FA78-F270-4A5F-AB7C-CFC8AEA0AA3B}" sibTransId="{8F4CF54B-8174-4410-BB40-97291FE8120C}"/>
    <dgm:cxn modelId="{D6D07CFD-9B35-4493-96AC-90136E7373C5}" type="presOf" srcId="{CE8D0E19-5B54-466B-8BC2-65E8D9A14D73}" destId="{3D0BA7F0-D65B-40C9-9EC4-15FFB5366A78}" srcOrd="0" destOrd="0" presId="urn:microsoft.com/office/officeart/2005/8/layout/cycle6"/>
    <dgm:cxn modelId="{EEB22216-BCB3-4B6D-935E-6BDB33C80DF9}" type="presParOf" srcId="{53041720-748C-48F1-8397-523AF41A3977}" destId="{98813F3F-C27D-4502-9A2A-D0540B2FB3C2}" srcOrd="0" destOrd="0" presId="urn:microsoft.com/office/officeart/2005/8/layout/cycle6"/>
    <dgm:cxn modelId="{D79CE659-7FEC-4862-B51A-EC56885CD3B7}" type="presParOf" srcId="{53041720-748C-48F1-8397-523AF41A3977}" destId="{7F78E4E0-9DF9-41F5-B93E-12D3F93AF531}" srcOrd="1" destOrd="0" presId="urn:microsoft.com/office/officeart/2005/8/layout/cycle6"/>
    <dgm:cxn modelId="{87FEAAC2-239E-4784-B3DF-0A5DE07B591F}" type="presParOf" srcId="{53041720-748C-48F1-8397-523AF41A3977}" destId="{4F28B31E-B8D7-415C-A5FF-F743A46E204B}" srcOrd="2" destOrd="0" presId="urn:microsoft.com/office/officeart/2005/8/layout/cycle6"/>
    <dgm:cxn modelId="{391AA5A2-EF87-4EDD-9E2B-36CCDA183E95}" type="presParOf" srcId="{53041720-748C-48F1-8397-523AF41A3977}" destId="{F5185491-DFDE-403D-A1F3-90018DF76F5D}" srcOrd="3" destOrd="0" presId="urn:microsoft.com/office/officeart/2005/8/layout/cycle6"/>
    <dgm:cxn modelId="{FFB60AAC-FAF7-4EE4-8C2D-911E586D4D83}" type="presParOf" srcId="{53041720-748C-48F1-8397-523AF41A3977}" destId="{3D66AAB8-5AD4-4E0A-8560-FB25C83DC787}" srcOrd="4" destOrd="0" presId="urn:microsoft.com/office/officeart/2005/8/layout/cycle6"/>
    <dgm:cxn modelId="{4F0D5525-1184-47A5-9533-CF7F82DD8575}" type="presParOf" srcId="{53041720-748C-48F1-8397-523AF41A3977}" destId="{0711071E-7F27-4602-B6F1-D5DE7EDDE4EB}" srcOrd="5" destOrd="0" presId="urn:microsoft.com/office/officeart/2005/8/layout/cycle6"/>
    <dgm:cxn modelId="{A67BEAE7-D82A-45C4-88B3-C4B443A13C3A}" type="presParOf" srcId="{53041720-748C-48F1-8397-523AF41A3977}" destId="{32006B7F-A294-4D08-83BD-6A4A1D5349DC}" srcOrd="6" destOrd="0" presId="urn:microsoft.com/office/officeart/2005/8/layout/cycle6"/>
    <dgm:cxn modelId="{DF8D691D-6375-405D-B2A7-A494F86B6A2B}" type="presParOf" srcId="{53041720-748C-48F1-8397-523AF41A3977}" destId="{5C43695D-0746-4D32-801F-58477F397CB0}" srcOrd="7" destOrd="0" presId="urn:microsoft.com/office/officeart/2005/8/layout/cycle6"/>
    <dgm:cxn modelId="{D7C48593-A91D-40C4-8C35-C69067876C87}" type="presParOf" srcId="{53041720-748C-48F1-8397-523AF41A3977}" destId="{3D0BA7F0-D65B-40C9-9EC4-15FFB5366A78}" srcOrd="8" destOrd="0" presId="urn:microsoft.com/office/officeart/2005/8/layout/cycle6"/>
    <dgm:cxn modelId="{06CA7216-59C9-4B41-AE73-E7F5C3C9526B}" type="presParOf" srcId="{53041720-748C-48F1-8397-523AF41A3977}" destId="{DE801370-7984-400B-8EE5-F70325A6EDD0}" srcOrd="9" destOrd="0" presId="urn:microsoft.com/office/officeart/2005/8/layout/cycle6"/>
    <dgm:cxn modelId="{43E167FC-86CB-4570-A8F0-EF3A0163674D}" type="presParOf" srcId="{53041720-748C-48F1-8397-523AF41A3977}" destId="{AFBF73FB-8AA1-4807-8A29-0ADB72D5F58B}" srcOrd="10" destOrd="0" presId="urn:microsoft.com/office/officeart/2005/8/layout/cycle6"/>
    <dgm:cxn modelId="{AD86F327-A7CA-465A-B2F3-E5BE59C2A028}" type="presParOf" srcId="{53041720-748C-48F1-8397-523AF41A3977}" destId="{EA07CFE3-6021-4285-B7C3-D899586550EF}" srcOrd="11" destOrd="0" presId="urn:microsoft.com/office/officeart/2005/8/layout/cycle6"/>
    <dgm:cxn modelId="{49AD4E8F-60CA-4DF3-BE5C-8C80D3FB27C4}" type="presParOf" srcId="{53041720-748C-48F1-8397-523AF41A3977}" destId="{A3428EDA-C3A5-4F41-BA3C-1DBC8C675018}" srcOrd="12" destOrd="0" presId="urn:microsoft.com/office/officeart/2005/8/layout/cycle6"/>
    <dgm:cxn modelId="{412D6DBF-95FF-4F68-A17D-6D3B40C7291B}" type="presParOf" srcId="{53041720-748C-48F1-8397-523AF41A3977}" destId="{79D09780-F44C-4C5A-A301-315A359516C1}" srcOrd="13" destOrd="0" presId="urn:microsoft.com/office/officeart/2005/8/layout/cycle6"/>
    <dgm:cxn modelId="{1A46F996-50F3-4393-ABA5-9D6B2CB942E3}" type="presParOf" srcId="{53041720-748C-48F1-8397-523AF41A3977}" destId="{5C7494D6-06CC-4FAF-92A9-0A0415A295FA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EEAC8D-AA56-4BC1-ACBD-8763E06B7AFB}">
      <dsp:nvSpPr>
        <dsp:cNvPr id="0" name=""/>
        <dsp:cNvSpPr/>
      </dsp:nvSpPr>
      <dsp:spPr>
        <a:xfrm>
          <a:off x="55006" y="1356"/>
          <a:ext cx="3108870" cy="1865322"/>
        </a:xfrm>
        <a:prstGeom prst="rect">
          <a:avLst/>
        </a:prstGeom>
        <a:solidFill>
          <a:srgbClr val="206A4C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400" kern="1200" dirty="0"/>
            <a:t>IDBI BANK</a:t>
          </a:r>
        </a:p>
      </dsp:txBody>
      <dsp:txXfrm>
        <a:off x="55006" y="1356"/>
        <a:ext cx="3108870" cy="1865322"/>
      </dsp:txXfrm>
    </dsp:sp>
    <dsp:sp modelId="{78517A20-9528-4BC0-BFF5-BCF5884EA110}">
      <dsp:nvSpPr>
        <dsp:cNvPr id="0" name=""/>
        <dsp:cNvSpPr/>
      </dsp:nvSpPr>
      <dsp:spPr>
        <a:xfrm>
          <a:off x="3474764" y="1356"/>
          <a:ext cx="3108870" cy="1865322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400" kern="1200" dirty="0"/>
            <a:t>ICICI BANK</a:t>
          </a:r>
        </a:p>
      </dsp:txBody>
      <dsp:txXfrm>
        <a:off x="3474764" y="1356"/>
        <a:ext cx="3108870" cy="1865322"/>
      </dsp:txXfrm>
    </dsp:sp>
    <dsp:sp modelId="{EB0F823C-240F-4467-8EB3-28F6B0ECB401}">
      <dsp:nvSpPr>
        <dsp:cNvPr id="0" name=""/>
        <dsp:cNvSpPr/>
      </dsp:nvSpPr>
      <dsp:spPr>
        <a:xfrm>
          <a:off x="6894522" y="1356"/>
          <a:ext cx="3108870" cy="1865322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400" kern="1200" dirty="0"/>
            <a:t>IFCI LIMITED</a:t>
          </a:r>
        </a:p>
      </dsp:txBody>
      <dsp:txXfrm>
        <a:off x="6894522" y="1356"/>
        <a:ext cx="3108870" cy="1865322"/>
      </dsp:txXfrm>
    </dsp:sp>
    <dsp:sp modelId="{82D720B2-C625-4F8D-A103-3678D98EA1B6}">
      <dsp:nvSpPr>
        <dsp:cNvPr id="0" name=""/>
        <dsp:cNvSpPr/>
      </dsp:nvSpPr>
      <dsp:spPr>
        <a:xfrm>
          <a:off x="1771134" y="2177565"/>
          <a:ext cx="3108870" cy="1865322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400" kern="1200" dirty="0"/>
            <a:t>SBI</a:t>
          </a:r>
        </a:p>
      </dsp:txBody>
      <dsp:txXfrm>
        <a:off x="1771134" y="2177565"/>
        <a:ext cx="3108870" cy="1865322"/>
      </dsp:txXfrm>
    </dsp:sp>
    <dsp:sp modelId="{AF8FFF19-8325-4EE6-9372-D5D47C07C3F0}">
      <dsp:nvSpPr>
        <dsp:cNvPr id="0" name=""/>
        <dsp:cNvSpPr/>
      </dsp:nvSpPr>
      <dsp:spPr>
        <a:xfrm>
          <a:off x="5190892" y="2188272"/>
          <a:ext cx="3096373" cy="18439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400" kern="1200" dirty="0"/>
            <a:t>GOVT. OF GUJARAT</a:t>
          </a:r>
        </a:p>
      </dsp:txBody>
      <dsp:txXfrm>
        <a:off x="5190892" y="2188272"/>
        <a:ext cx="3096373" cy="18439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813F3F-C27D-4502-9A2A-D0540B2FB3C2}">
      <dsp:nvSpPr>
        <dsp:cNvPr id="0" name=""/>
        <dsp:cNvSpPr/>
      </dsp:nvSpPr>
      <dsp:spPr>
        <a:xfrm>
          <a:off x="3907006" y="-154260"/>
          <a:ext cx="2265182" cy="995449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/>
            <a:t>ENTRERENEURSHIP EDUCATION</a:t>
          </a:r>
        </a:p>
      </dsp:txBody>
      <dsp:txXfrm>
        <a:off x="3955600" y="-105666"/>
        <a:ext cx="2167994" cy="898261"/>
      </dsp:txXfrm>
    </dsp:sp>
    <dsp:sp modelId="{4F28B31E-B8D7-415C-A5FF-F743A46E204B}">
      <dsp:nvSpPr>
        <dsp:cNvPr id="0" name=""/>
        <dsp:cNvSpPr/>
      </dsp:nvSpPr>
      <dsp:spPr>
        <a:xfrm>
          <a:off x="3436212" y="343464"/>
          <a:ext cx="3206769" cy="3206769"/>
        </a:xfrm>
        <a:custGeom>
          <a:avLst/>
          <a:gdLst/>
          <a:ahLst/>
          <a:cxnLst/>
          <a:rect l="0" t="0" r="0" b="0"/>
          <a:pathLst>
            <a:path>
              <a:moveTo>
                <a:pt x="2736495" y="468967"/>
              </a:moveTo>
              <a:arcTo wR="1603384" hR="1603384" stAng="18898018" swAng="154253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185491-DFDE-403D-A1F3-90018DF76F5D}">
      <dsp:nvSpPr>
        <dsp:cNvPr id="0" name=""/>
        <dsp:cNvSpPr/>
      </dsp:nvSpPr>
      <dsp:spPr>
        <a:xfrm>
          <a:off x="5493348" y="864940"/>
          <a:ext cx="2142316" cy="1172870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/>
            <a:t>POLICY ADVOCACY, KNOWLEDGE AND RESEARCH</a:t>
          </a:r>
        </a:p>
      </dsp:txBody>
      <dsp:txXfrm>
        <a:off x="5550603" y="922195"/>
        <a:ext cx="2027806" cy="1058360"/>
      </dsp:txXfrm>
    </dsp:sp>
    <dsp:sp modelId="{0711071E-7F27-4602-B6F1-D5DE7EDDE4EB}">
      <dsp:nvSpPr>
        <dsp:cNvPr id="0" name=""/>
        <dsp:cNvSpPr/>
      </dsp:nvSpPr>
      <dsp:spPr>
        <a:xfrm>
          <a:off x="3436212" y="343464"/>
          <a:ext cx="3206769" cy="3206769"/>
        </a:xfrm>
        <a:custGeom>
          <a:avLst/>
          <a:gdLst/>
          <a:ahLst/>
          <a:cxnLst/>
          <a:rect l="0" t="0" r="0" b="0"/>
          <a:pathLst>
            <a:path>
              <a:moveTo>
                <a:pt x="3203861" y="1699904"/>
              </a:moveTo>
              <a:arcTo wR="1603384" hR="1603384" stAng="207068" swAng="117576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006B7F-A294-4D08-83BD-6A4A1D5349DC}">
      <dsp:nvSpPr>
        <dsp:cNvPr id="0" name=""/>
        <dsp:cNvSpPr/>
      </dsp:nvSpPr>
      <dsp:spPr>
        <a:xfrm>
          <a:off x="5182375" y="2579675"/>
          <a:ext cx="1599335" cy="1328677"/>
        </a:xfrm>
        <a:prstGeom prst="roundRect">
          <a:avLst/>
        </a:prstGeom>
        <a:solidFill>
          <a:schemeClr val="bg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/>
            <a:t>PROJECTS</a:t>
          </a:r>
        </a:p>
      </dsp:txBody>
      <dsp:txXfrm>
        <a:off x="5247236" y="2644536"/>
        <a:ext cx="1469613" cy="1198955"/>
      </dsp:txXfrm>
    </dsp:sp>
    <dsp:sp modelId="{3D0BA7F0-D65B-40C9-9EC4-15FFB5366A78}">
      <dsp:nvSpPr>
        <dsp:cNvPr id="0" name=""/>
        <dsp:cNvSpPr/>
      </dsp:nvSpPr>
      <dsp:spPr>
        <a:xfrm>
          <a:off x="3436212" y="343464"/>
          <a:ext cx="3206769" cy="3206769"/>
        </a:xfrm>
        <a:custGeom>
          <a:avLst/>
          <a:gdLst/>
          <a:ahLst/>
          <a:cxnLst/>
          <a:rect l="0" t="0" r="0" b="0"/>
          <a:pathLst>
            <a:path>
              <a:moveTo>
                <a:pt x="1745362" y="3200471"/>
              </a:moveTo>
              <a:arcTo wR="1603384" hR="1603384" stAng="5095193" swAng="168927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801370-7984-400B-8EE5-F70325A6EDD0}">
      <dsp:nvSpPr>
        <dsp:cNvPr id="0" name=""/>
        <dsp:cNvSpPr/>
      </dsp:nvSpPr>
      <dsp:spPr>
        <a:xfrm>
          <a:off x="3092150" y="2572979"/>
          <a:ext cx="2010002" cy="1342069"/>
        </a:xfrm>
        <a:prstGeom prst="round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/>
            <a:t>BUSINESS DEVELOPMENT SERVICES &amp; NATIONAL OUTREACH</a:t>
          </a:r>
        </a:p>
      </dsp:txBody>
      <dsp:txXfrm>
        <a:off x="3157664" y="2638493"/>
        <a:ext cx="1878974" cy="1211041"/>
      </dsp:txXfrm>
    </dsp:sp>
    <dsp:sp modelId="{EA07CFE3-6021-4285-B7C3-D899586550EF}">
      <dsp:nvSpPr>
        <dsp:cNvPr id="0" name=""/>
        <dsp:cNvSpPr/>
      </dsp:nvSpPr>
      <dsp:spPr>
        <a:xfrm>
          <a:off x="3436212" y="343464"/>
          <a:ext cx="3206769" cy="3206769"/>
        </a:xfrm>
        <a:custGeom>
          <a:avLst/>
          <a:gdLst/>
          <a:ahLst/>
          <a:cxnLst/>
          <a:rect l="0" t="0" r="0" b="0"/>
          <a:pathLst>
            <a:path>
              <a:moveTo>
                <a:pt x="125170" y="2224453"/>
              </a:moveTo>
              <a:arcTo wR="1603384" hR="1603384" stAng="9432623" swAng="1160462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28EDA-C3A5-4F41-BA3C-1DBC8C675018}">
      <dsp:nvSpPr>
        <dsp:cNvPr id="0" name=""/>
        <dsp:cNvSpPr/>
      </dsp:nvSpPr>
      <dsp:spPr>
        <a:xfrm>
          <a:off x="2422734" y="864940"/>
          <a:ext cx="2183905" cy="1172870"/>
        </a:xfrm>
        <a:prstGeom prst="roundRect">
          <a:avLst/>
        </a:prstGeom>
        <a:solidFill>
          <a:srgbClr val="E76A1D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/>
            <a:t>DEVELOPING ECONOMY ENGAGEMENT</a:t>
          </a:r>
        </a:p>
      </dsp:txBody>
      <dsp:txXfrm>
        <a:off x="2479989" y="922195"/>
        <a:ext cx="2069395" cy="1058360"/>
      </dsp:txXfrm>
    </dsp:sp>
    <dsp:sp modelId="{5C7494D6-06CC-4FAF-92A9-0A0415A295FA}">
      <dsp:nvSpPr>
        <dsp:cNvPr id="0" name=""/>
        <dsp:cNvSpPr/>
      </dsp:nvSpPr>
      <dsp:spPr>
        <a:xfrm>
          <a:off x="3436212" y="343464"/>
          <a:ext cx="3206769" cy="3206769"/>
        </a:xfrm>
        <a:custGeom>
          <a:avLst/>
          <a:gdLst/>
          <a:ahLst/>
          <a:cxnLst/>
          <a:rect l="0" t="0" r="0" b="0"/>
          <a:pathLst>
            <a:path>
              <a:moveTo>
                <a:pt x="420530" y="520934"/>
              </a:moveTo>
              <a:arcTo wR="1603384" hR="1603384" stAng="13347729" swAng="154253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FD68DA-43BA-4508-8DE2-BA9BB7B2F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/>
          </a:bodyPr>
          <a:lstStyle/>
          <a:p>
            <a:r>
              <a:rPr lang="en-US" sz="4400" dirty="0"/>
              <a:t>ENTREPRENEURSHIP DEVELOPMENT INSTITUTION OF INDIA (EDII)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E9CFF2-3777-4FF4-A759-8491175B0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672739"/>
            <a:ext cx="6269347" cy="102149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BY: BHARADIYA VAISHNAVI SATISH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M. A. F. D. S. Y.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27754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EAD5B58-AC1E-4309-B27B-C7B6028A2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28" y="2284863"/>
            <a:ext cx="4584671" cy="1812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737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43594-FECE-4CBE-95E9-B37A53E77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40365-3BD7-424F-881F-EC47C8781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Doctoral level prog.- FPM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PGDM – BE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PGDM – Developing Studies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Open Learning Programme in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1501332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E487C-0E1E-4C33-85BF-C726B8CA7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084DD-1301-40A2-A851-E52C9EFAD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Ongoing major projects: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IN" dirty="0"/>
              <a:t> DST – NIMAT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IN" dirty="0"/>
              <a:t> Accenture – Skills to succeed 2020 goals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IN" dirty="0"/>
              <a:t> Start up Village Entrepreneurship Programme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IN" dirty="0"/>
              <a:t> Tourism Corporation of Gujarat Ltd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IN" dirty="0"/>
              <a:t> Udyamita – MOSDE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IN" dirty="0"/>
              <a:t> Food Processing Project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IN" dirty="0"/>
              <a:t> Karnali Project</a:t>
            </a:r>
          </a:p>
        </p:txBody>
      </p:sp>
    </p:spTree>
    <p:extLst>
      <p:ext uri="{BB962C8B-B14F-4D97-AF65-F5344CB8AC3E}">
        <p14:creationId xmlns:p14="http://schemas.microsoft.com/office/powerpoint/2010/main" val="2086949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50CAF-7A80-49E4-9B7D-0446E106F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REGIONAL OFFICES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07C19-CEFA-463D-9D2C-2FC881847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North : Lucknow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North East : Guwahati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East : Bhubaneshwar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South : Bengaluru</a:t>
            </a:r>
          </a:p>
          <a:p>
            <a:pPr marL="0" indent="0">
              <a:buNone/>
            </a:pPr>
            <a:r>
              <a:rPr lang="en-IN" dirty="0"/>
              <a:t>               Thrissur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Central : Bhopal</a:t>
            </a:r>
          </a:p>
        </p:txBody>
      </p:sp>
    </p:spTree>
    <p:extLst>
      <p:ext uri="{BB962C8B-B14F-4D97-AF65-F5344CB8AC3E}">
        <p14:creationId xmlns:p14="http://schemas.microsoft.com/office/powerpoint/2010/main" val="1633102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B9EF4-FD14-4BDE-8DED-BDE7FE629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0A5C5-8A21-44E8-B9A0-0AED49513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Promoting micro enterprises at rural areas.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Participating in institutional building efforts.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Inculcating spirit of ‘Entrepreneurship’ in youth.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Developing new knowledge and insights on entrepreneurship theory.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Improving managerial capabilities.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Collaborating with other organizations.</a:t>
            </a:r>
          </a:p>
        </p:txBody>
      </p:sp>
    </p:spTree>
    <p:extLst>
      <p:ext uri="{BB962C8B-B14F-4D97-AF65-F5344CB8AC3E}">
        <p14:creationId xmlns:p14="http://schemas.microsoft.com/office/powerpoint/2010/main" val="3683107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32890-0A6A-46C0-AF4B-93A51AA7E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D7E3-ABC2-48F1-9D72-9728D82C3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</a:t>
            </a:r>
            <a:r>
              <a:rPr lang="en-IN"/>
              <a:t>Augment </a:t>
            </a:r>
            <a:r>
              <a:rPr lang="en-IN" dirty="0"/>
              <a:t>supply of new entrepreneurs.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Enterprise creation and employment generation.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Increase competitiveness of Indian SME’s.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Act as repository of knowledge in the area of women entrepreneurship.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Create a group of trained social entrepreneurs.</a:t>
            </a:r>
          </a:p>
        </p:txBody>
      </p:sp>
    </p:spTree>
    <p:extLst>
      <p:ext uri="{BB962C8B-B14F-4D97-AF65-F5344CB8AC3E}">
        <p14:creationId xmlns:p14="http://schemas.microsoft.com/office/powerpoint/2010/main" val="3402595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E48B7-8D59-43C2-904D-B2085E7C9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           THANK YOU</a:t>
            </a:r>
          </a:p>
        </p:txBody>
      </p:sp>
    </p:spTree>
    <p:extLst>
      <p:ext uri="{BB962C8B-B14F-4D97-AF65-F5344CB8AC3E}">
        <p14:creationId xmlns:p14="http://schemas.microsoft.com/office/powerpoint/2010/main" val="2416449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0B126-F6D2-43B8-BBE1-66A88C5F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Content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3A443-E79D-4B46-ADC6-80A806098B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Introduction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International Centres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Timeline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Mission and Beliefs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Sponsors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Governing Board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Departments at EDII</a:t>
            </a:r>
          </a:p>
          <a:p>
            <a:endParaRPr lang="en-IN" dirty="0"/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D8EEF-1012-4943-83F2-D4FB9C376F2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Courses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Projects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Regional Offices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 Functions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582369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F238D-BB99-4C68-BAF4-7C082C1C1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8C879-D49C-42A2-9F2D-6878A47F4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 Autonomous and not- for- profit institution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 Established – Societies Registration Act on April 20, 1983.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Head Quarter – Ahmedabad, Gujarat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EDII has helped set up 12 state level exclusive Entrepreneurship Development Centres and  Institutions.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EDII established a Centre for Research in Entrepreneurship Education and Development (CREED)</a:t>
            </a:r>
          </a:p>
        </p:txBody>
      </p:sp>
    </p:spTree>
    <p:extLst>
      <p:ext uri="{BB962C8B-B14F-4D97-AF65-F5344CB8AC3E}">
        <p14:creationId xmlns:p14="http://schemas.microsoft.com/office/powerpoint/2010/main" val="2167040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84CD2-3D3B-4756-9EC3-434F19DE2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INTERNATIONAL CENTRES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72ABD-F28A-4A16-A0D4-A524FAF71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EDII has 4 existing International Centres located in –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Myanmar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Laos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Vietnam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Cambodia</a:t>
            </a:r>
          </a:p>
          <a:p>
            <a:pPr marL="0" indent="0">
              <a:buNone/>
            </a:pPr>
            <a:r>
              <a:rPr lang="en-IN" dirty="0"/>
              <a:t>Upcoming centres of EDII would be in- Rwanda , Uzbekistan , Zambia , Namibia and in Mauritius.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02247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56E7A-327A-442F-A57D-A220B8AF3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TIMELINE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B0E82BC-1294-4E95-8229-ED037ACA68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379" y="1975555"/>
            <a:ext cx="8184444" cy="4208929"/>
          </a:xfrm>
        </p:spPr>
      </p:pic>
    </p:spTree>
    <p:extLst>
      <p:ext uri="{BB962C8B-B14F-4D97-AF65-F5344CB8AC3E}">
        <p14:creationId xmlns:p14="http://schemas.microsoft.com/office/powerpoint/2010/main" val="2084719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DFBAB-EBCA-403D-8564-FCFED39BB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TIMELINE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6889844-A0F9-48DF-AB32-BF54AA1581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089" y="2020711"/>
            <a:ext cx="8613422" cy="4379639"/>
          </a:xfrm>
        </p:spPr>
      </p:pic>
    </p:spTree>
    <p:extLst>
      <p:ext uri="{BB962C8B-B14F-4D97-AF65-F5344CB8AC3E}">
        <p14:creationId xmlns:p14="http://schemas.microsoft.com/office/powerpoint/2010/main" val="595715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DA4BA-3626-4BE0-9F42-3AD161DE1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MISSION AND BELIEFS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BB0E1-4CD6-4376-8741-24322C7B4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356" y="2108201"/>
            <a:ext cx="10399324" cy="3760891"/>
          </a:xfrm>
        </p:spPr>
        <p:txBody>
          <a:bodyPr/>
          <a:lstStyle/>
          <a:p>
            <a:r>
              <a:rPr lang="en-IN" b="1" dirty="0"/>
              <a:t>MISSION: </a:t>
            </a:r>
          </a:p>
          <a:p>
            <a:r>
              <a:rPr lang="en-IN" dirty="0"/>
              <a:t>To become catalyst in facilitating emergence of competent first generation entrepreneurs and transition of existing SMEs into growth-oriented enterprises through entrepreneurship education, training, research and institution building.</a:t>
            </a:r>
          </a:p>
          <a:p>
            <a:r>
              <a:rPr lang="en-IN" b="1" dirty="0"/>
              <a:t>BELIEFS:</a:t>
            </a:r>
          </a:p>
          <a:p>
            <a:pPr marL="0" indent="0">
              <a:buNone/>
            </a:pPr>
            <a:r>
              <a:rPr lang="en-IN" b="0" i="0" dirty="0">
                <a:solidFill>
                  <a:srgbClr val="333333"/>
                </a:solidFill>
                <a:effectLst/>
              </a:rPr>
              <a:t> EDI has been spearheading entrepreneurship movement throughout the nation with a belief that  entrepreneurs need not necessarily be born, but can be developed through well-conceived and </a:t>
            </a:r>
            <a:r>
              <a:rPr lang="en-IN" b="0" i="0" dirty="0" err="1">
                <a:solidFill>
                  <a:srgbClr val="333333"/>
                </a:solidFill>
                <a:effectLst/>
              </a:rPr>
              <a:t>wel</a:t>
            </a:r>
            <a:r>
              <a:rPr lang="en-IN" b="0" i="0" dirty="0">
                <a:solidFill>
                  <a:srgbClr val="333333"/>
                </a:solidFill>
                <a:effectLst/>
              </a:rPr>
              <a:t>-directed activities.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84085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CFF6A-0123-45E5-A101-3DBB66254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SPONSORS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4A0F47A-78CF-46DD-B8B4-611A7C255C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292768"/>
              </p:ext>
            </p:extLst>
          </p:nvPr>
        </p:nvGraphicFramePr>
        <p:xfrm>
          <a:off x="1096963" y="2108200"/>
          <a:ext cx="10058400" cy="4044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846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AE2E6-BB7A-467C-A300-858330BA9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DEPARTMENTS AT EDII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8EF9080-6648-41FA-ABFC-E68E54526F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636340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2851911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WO.pptx" id="{769520F8-BFE5-4C8C-A7AA-375C025A91CE}" vid="{AEAFD717-D3C8-4034-8F7E-D5220B0CCE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{F1F25FC4-29D3-40EF-9607-647E96080581}tf56160789_win32</Template>
  <TotalTime>178</TotalTime>
  <Words>410</Words>
  <Application>Microsoft Office PowerPoint</Application>
  <PresentationFormat>Widescreen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Bookman Old Style</vt:lpstr>
      <vt:lpstr>Calibri</vt:lpstr>
      <vt:lpstr>Courier New</vt:lpstr>
      <vt:lpstr>Franklin Gothic Book</vt:lpstr>
      <vt:lpstr>Wingdings</vt:lpstr>
      <vt:lpstr>1_RetrospectVTI</vt:lpstr>
      <vt:lpstr>ENTREPRENEURSHIP DEVELOPMENT INSTITUTION OF INDIA (EDII)</vt:lpstr>
      <vt:lpstr>Content :</vt:lpstr>
      <vt:lpstr>Introduction </vt:lpstr>
      <vt:lpstr>INTERNATIONAL CENTRES </vt:lpstr>
      <vt:lpstr>TIMELINE </vt:lpstr>
      <vt:lpstr>TIMELINE </vt:lpstr>
      <vt:lpstr>MISSION AND BELIEFS</vt:lpstr>
      <vt:lpstr>SPONSORS</vt:lpstr>
      <vt:lpstr>DEPARTMENTS AT EDII</vt:lpstr>
      <vt:lpstr>COURSES</vt:lpstr>
      <vt:lpstr>PROJECTS</vt:lpstr>
      <vt:lpstr>REGIONAL OFFICES </vt:lpstr>
      <vt:lpstr>FUNCTIONS</vt:lpstr>
      <vt:lpstr>OBJECTIVES</vt:lpstr>
      <vt:lpstr>                 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ENTREPRENEURSHIP DEVELOPMENT INSTITUTION OF INDIA (EDII)</dc:title>
  <dc:creator>Varun Bharadiya</dc:creator>
  <cp:lastModifiedBy>Varun Bharadiya</cp:lastModifiedBy>
  <cp:revision>19</cp:revision>
  <dcterms:created xsi:type="dcterms:W3CDTF">2020-12-28T11:29:36Z</dcterms:created>
  <dcterms:modified xsi:type="dcterms:W3CDTF">2020-12-29T15:56:42Z</dcterms:modified>
</cp:coreProperties>
</file>