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8"/>
    <p:sldId id="257" r:id="rId19"/>
    <p:sldId id="258" r:id="rId20"/>
  </p:sldIdLst>
  <p:sldSz cx="18288000" cy="10287000"/>
  <p:notesSz cx="6858000" cy="9144000"/>
  <p:embeddedFontLst>
    <p:embeddedFont>
      <p:font typeface="Glacial Indifference" charset="1" panose="00000000000000000000"/>
      <p:regular r:id="rId6"/>
    </p:embeddedFont>
    <p:embeddedFont>
      <p:font typeface="Glacial Indifference Bold" charset="1" panose="00000800000000000000"/>
      <p:regular r:id="rId7"/>
    </p:embeddedFont>
    <p:embeddedFont>
      <p:font typeface="Glacial Indifference Italics" charset="1" panose="00000000000000000000"/>
      <p:regular r:id="rId8"/>
    </p:embeddedFont>
    <p:embeddedFont>
      <p:font typeface="Glacial Indifference Bold Italics" charset="1" panose="00000800000000000000"/>
      <p:regular r:id="rId9"/>
    </p:embeddedFont>
    <p:embeddedFont>
      <p:font typeface="Arimo" charset="1" panose="020B0604020202020204"/>
      <p:regular r:id="rId10"/>
    </p:embeddedFont>
    <p:embeddedFont>
      <p:font typeface="Arimo Bold" charset="1" panose="020B0704020202020204"/>
      <p:regular r:id="rId11"/>
    </p:embeddedFont>
    <p:embeddedFont>
      <p:font typeface="Arimo Italics" charset="1" panose="020B0604020202090204"/>
      <p:regular r:id="rId12"/>
    </p:embeddedFont>
    <p:embeddedFont>
      <p:font typeface="Arimo Bold Italics" charset="1" panose="020B0704020202090204"/>
      <p:regular r:id="rId13"/>
    </p:embeddedFont>
    <p:embeddedFont>
      <p:font typeface="Londrina Solid" charset="1" panose="00000500000000000000"/>
      <p:regular r:id="rId14"/>
    </p:embeddedFont>
    <p:embeddedFont>
      <p:font typeface="Londrina Solid Thin" charset="1" panose="00000300000000000000"/>
      <p:regular r:id="rId15"/>
    </p:embeddedFont>
    <p:embeddedFont>
      <p:font typeface="Londrina Solid Light" charset="1" panose="00000400000000000000"/>
      <p:regular r:id="rId16"/>
    </p:embeddedFont>
    <p:embeddedFont>
      <p:font typeface="Londrina Solid Heavy" charset="1" panose="00000A0000000000000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slides/slide1.xml" Type="http://schemas.openxmlformats.org/officeDocument/2006/relationships/slide"/><Relationship Id="rId19" Target="slides/slide2.xml" Type="http://schemas.openxmlformats.org/officeDocument/2006/relationships/slide"/><Relationship Id="rId2" Target="presProps.xml" Type="http://schemas.openxmlformats.org/officeDocument/2006/relationships/presProps"/><Relationship Id="rId20" Target="slides/slide3.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jpe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4.jpe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https://www.youtube.com/watch?v=pRRQH2ugB54" TargetMode="External" Type="http://schemas.openxmlformats.org/officeDocument/2006/relationships/video"/><Relationship Id="rId4" Target="https://youtu.be/b0xpffUeRME" TargetMode="External" Type="http://schemas.openxmlformats.org/officeDocument/2006/relationships/video"/></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5867" t="-32171" r="-5377" b="-32452"/>
            </a:stretch>
          </a:blipFill>
        </p:spPr>
      </p:sp>
      <p:grpSp>
        <p:nvGrpSpPr>
          <p:cNvPr name="Group 3" id="3"/>
          <p:cNvGrpSpPr/>
          <p:nvPr/>
        </p:nvGrpSpPr>
        <p:grpSpPr>
          <a:xfrm rot="0">
            <a:off x="338900" y="296903"/>
            <a:ext cx="17487912" cy="9597433"/>
            <a:chOff x="0" y="0"/>
            <a:chExt cx="4605870" cy="2527719"/>
          </a:xfrm>
        </p:grpSpPr>
        <p:sp>
          <p:nvSpPr>
            <p:cNvPr name="Freeform 4" id="4"/>
            <p:cNvSpPr/>
            <p:nvPr/>
          </p:nvSpPr>
          <p:spPr>
            <a:xfrm flipH="false" flipV="false" rot="0">
              <a:off x="0" y="0"/>
              <a:ext cx="4605870" cy="2527719"/>
            </a:xfrm>
            <a:custGeom>
              <a:avLst/>
              <a:gdLst/>
              <a:ahLst/>
              <a:cxnLst/>
              <a:rect r="r" b="b" t="t" l="l"/>
              <a:pathLst>
                <a:path h="2527719" w="4605870">
                  <a:moveTo>
                    <a:pt x="22578" y="0"/>
                  </a:moveTo>
                  <a:lnTo>
                    <a:pt x="4583292" y="0"/>
                  </a:lnTo>
                  <a:cubicBezTo>
                    <a:pt x="4595761" y="0"/>
                    <a:pt x="4605870" y="10108"/>
                    <a:pt x="4605870" y="22578"/>
                  </a:cubicBezTo>
                  <a:lnTo>
                    <a:pt x="4605870" y="2505141"/>
                  </a:lnTo>
                  <a:cubicBezTo>
                    <a:pt x="4605870" y="2517610"/>
                    <a:pt x="4595761" y="2527719"/>
                    <a:pt x="4583292" y="2527719"/>
                  </a:cubicBezTo>
                  <a:lnTo>
                    <a:pt x="22578" y="2527719"/>
                  </a:lnTo>
                  <a:cubicBezTo>
                    <a:pt x="10108" y="2527719"/>
                    <a:pt x="0" y="2517610"/>
                    <a:pt x="0" y="2505141"/>
                  </a:cubicBezTo>
                  <a:lnTo>
                    <a:pt x="0" y="22578"/>
                  </a:lnTo>
                  <a:cubicBezTo>
                    <a:pt x="0" y="10108"/>
                    <a:pt x="10108" y="0"/>
                    <a:pt x="22578" y="0"/>
                  </a:cubicBezTo>
                  <a:close/>
                </a:path>
              </a:pathLst>
            </a:custGeom>
            <a:solidFill>
              <a:srgbClr val="FAF2E9"/>
            </a:solidFill>
          </p:spPr>
        </p:sp>
        <p:sp>
          <p:nvSpPr>
            <p:cNvPr name="TextBox 5" id="5"/>
            <p:cNvSpPr txBox="true"/>
            <p:nvPr/>
          </p:nvSpPr>
          <p:spPr>
            <a:xfrm>
              <a:off x="0" y="-104775"/>
              <a:ext cx="812800" cy="917575"/>
            </a:xfrm>
            <a:prstGeom prst="rect">
              <a:avLst/>
            </a:prstGeom>
          </p:spPr>
          <p:txBody>
            <a:bodyPr anchor="ctr" rtlCol="false" tIns="50800" lIns="50800" bIns="50800" rIns="50800"/>
            <a:lstStyle/>
            <a:p>
              <a:pPr algn="ctr">
                <a:lnSpc>
                  <a:spcPts val="3840"/>
                </a:lnSpc>
              </a:pPr>
            </a:p>
          </p:txBody>
        </p:sp>
      </p:grpSp>
      <p:sp>
        <p:nvSpPr>
          <p:cNvPr name="Freeform 6" id="6"/>
          <p:cNvSpPr/>
          <p:nvPr/>
        </p:nvSpPr>
        <p:spPr>
          <a:xfrm flipH="false" flipV="false" rot="-236009">
            <a:off x="9311605" y="9812878"/>
            <a:ext cx="5873887" cy="5088255"/>
          </a:xfrm>
          <a:custGeom>
            <a:avLst/>
            <a:gdLst/>
            <a:ahLst/>
            <a:cxnLst/>
            <a:rect r="r" b="b" t="t" l="l"/>
            <a:pathLst>
              <a:path h="5088255" w="5873887">
                <a:moveTo>
                  <a:pt x="0" y="0"/>
                </a:moveTo>
                <a:lnTo>
                  <a:pt x="5873887" y="0"/>
                </a:lnTo>
                <a:lnTo>
                  <a:pt x="5873887" y="5088255"/>
                </a:lnTo>
                <a:lnTo>
                  <a:pt x="0" y="5088255"/>
                </a:lnTo>
                <a:lnTo>
                  <a:pt x="0" y="0"/>
                </a:lnTo>
                <a:close/>
              </a:path>
            </a:pathLst>
          </a:custGeom>
          <a:blipFill>
            <a:blip r:embed="rId3"/>
            <a:stretch>
              <a:fillRect l="-36842" t="0" r="-36842" b="0"/>
            </a:stretch>
          </a:blipFill>
        </p:spPr>
      </p:sp>
      <p:sp>
        <p:nvSpPr>
          <p:cNvPr name="Freeform 7" id="7"/>
          <p:cNvSpPr/>
          <p:nvPr/>
        </p:nvSpPr>
        <p:spPr>
          <a:xfrm flipH="false" flipV="false" rot="9434117">
            <a:off x="-1156776" y="-2423587"/>
            <a:ext cx="4725128" cy="4093142"/>
          </a:xfrm>
          <a:custGeom>
            <a:avLst/>
            <a:gdLst/>
            <a:ahLst/>
            <a:cxnLst/>
            <a:rect r="r" b="b" t="t" l="l"/>
            <a:pathLst>
              <a:path h="4093142" w="4725128">
                <a:moveTo>
                  <a:pt x="0" y="0"/>
                </a:moveTo>
                <a:lnTo>
                  <a:pt x="4725128" y="0"/>
                </a:lnTo>
                <a:lnTo>
                  <a:pt x="4725128" y="4093142"/>
                </a:lnTo>
                <a:lnTo>
                  <a:pt x="0" y="4093142"/>
                </a:lnTo>
                <a:lnTo>
                  <a:pt x="0" y="0"/>
                </a:lnTo>
                <a:close/>
              </a:path>
            </a:pathLst>
          </a:custGeom>
          <a:blipFill>
            <a:blip r:embed="rId3"/>
            <a:stretch>
              <a:fillRect l="-36842" t="0" r="-36842" b="0"/>
            </a:stretch>
          </a:blipFill>
        </p:spPr>
      </p:sp>
      <p:sp>
        <p:nvSpPr>
          <p:cNvPr name="Freeform 8" id="8"/>
          <p:cNvSpPr/>
          <p:nvPr/>
        </p:nvSpPr>
        <p:spPr>
          <a:xfrm flipH="false" flipV="false" rot="0">
            <a:off x="10199159" y="2667480"/>
            <a:ext cx="6716860" cy="6716860"/>
          </a:xfrm>
          <a:custGeom>
            <a:avLst/>
            <a:gdLst/>
            <a:ahLst/>
            <a:cxnLst/>
            <a:rect r="r" b="b" t="t" l="l"/>
            <a:pathLst>
              <a:path h="6716860" w="6716860">
                <a:moveTo>
                  <a:pt x="0" y="0"/>
                </a:moveTo>
                <a:lnTo>
                  <a:pt x="6716860" y="0"/>
                </a:lnTo>
                <a:lnTo>
                  <a:pt x="6716860" y="6716859"/>
                </a:lnTo>
                <a:lnTo>
                  <a:pt x="0" y="6716859"/>
                </a:lnTo>
                <a:lnTo>
                  <a:pt x="0" y="0"/>
                </a:lnTo>
                <a:close/>
              </a:path>
            </a:pathLst>
          </a:custGeom>
          <a:blipFill>
            <a:blip r:embed="rId4"/>
            <a:stretch>
              <a:fillRect l="0" t="0" r="0" b="0"/>
            </a:stretch>
          </a:blipFill>
        </p:spPr>
      </p:sp>
      <p:sp>
        <p:nvSpPr>
          <p:cNvPr name="TextBox 9" id="9"/>
          <p:cNvSpPr txBox="true"/>
          <p:nvPr/>
        </p:nvSpPr>
        <p:spPr>
          <a:xfrm rot="0">
            <a:off x="1404452" y="2745894"/>
            <a:ext cx="7169289" cy="6512406"/>
          </a:xfrm>
          <a:prstGeom prst="rect">
            <a:avLst/>
          </a:prstGeom>
        </p:spPr>
        <p:txBody>
          <a:bodyPr anchor="t" rtlCol="false" tIns="0" lIns="0" bIns="0" rIns="0">
            <a:spAutoFit/>
          </a:bodyPr>
          <a:lstStyle/>
          <a:p>
            <a:pPr>
              <a:lnSpc>
                <a:spcPts val="2734"/>
              </a:lnSpc>
            </a:pPr>
            <a:r>
              <a:rPr lang="en-US" sz="1953">
                <a:solidFill>
                  <a:srgbClr val="402206"/>
                </a:solidFill>
                <a:latin typeface="Glacial Indifference Bold"/>
              </a:rPr>
              <a:t>Mauryan Period </a:t>
            </a:r>
          </a:p>
          <a:p>
            <a:pPr>
              <a:lnSpc>
                <a:spcPts val="2734"/>
              </a:lnSpc>
            </a:pPr>
            <a:r>
              <a:rPr lang="en-US" sz="1953">
                <a:solidFill>
                  <a:srgbClr val="402206"/>
                </a:solidFill>
                <a:latin typeface="Glacial Indifference Italics"/>
              </a:rPr>
              <a:t>Chandragupta Maurya</a:t>
            </a:r>
            <a:r>
              <a:rPr lang="en-US" sz="1953">
                <a:solidFill>
                  <a:srgbClr val="402206"/>
                </a:solidFill>
                <a:latin typeface="Glacial Indifference Bold"/>
              </a:rPr>
              <a:t> </a:t>
            </a:r>
            <a:r>
              <a:rPr lang="en-US" sz="1953">
                <a:solidFill>
                  <a:srgbClr val="402206"/>
                </a:solidFill>
                <a:latin typeface="Glacial Indifference"/>
              </a:rPr>
              <a:t>founded the first large empire in Indian controlling Indus and Ganges plains and far North West. Cotton, Linen, silk, wool and Jute fabrics were readily available. Fur and better varieties of wool and silk like tasser called '</a:t>
            </a:r>
            <a:r>
              <a:rPr lang="en-US" sz="1953">
                <a:solidFill>
                  <a:srgbClr val="402206"/>
                </a:solidFill>
                <a:latin typeface="Glacial Indifference Bold Italics"/>
              </a:rPr>
              <a:t>Kausheya</a:t>
            </a:r>
            <a:r>
              <a:rPr lang="en-US" sz="1953">
                <a:solidFill>
                  <a:srgbClr val="402206"/>
                </a:solidFill>
                <a:latin typeface="Glacial Indifference"/>
              </a:rPr>
              <a:t>' were used extensively used.</a:t>
            </a:r>
          </a:p>
          <a:p>
            <a:pPr>
              <a:lnSpc>
                <a:spcPts val="2734"/>
              </a:lnSpc>
            </a:pPr>
            <a:r>
              <a:rPr lang="en-US" sz="1953">
                <a:solidFill>
                  <a:srgbClr val="402206"/>
                </a:solidFill>
                <a:latin typeface="Glacial Indifference"/>
              </a:rPr>
              <a:t>An insight into the clothing culture of ancient Indian is deepened further by the literature of the past-Vedic period. A study of the texts of that time suggests that level of refinement in textile, clothing and ornamental techniques had been achieved. With the evolution of the study by the end of Vedic period and the establishment of the Mauryan Empire, towns and villages became thriving centers of trade.</a:t>
            </a:r>
          </a:p>
          <a:p>
            <a:pPr>
              <a:lnSpc>
                <a:spcPts val="2734"/>
              </a:lnSpc>
            </a:pPr>
          </a:p>
          <a:p>
            <a:pPr>
              <a:lnSpc>
                <a:spcPts val="2734"/>
              </a:lnSpc>
            </a:pPr>
            <a:r>
              <a:rPr lang="en-US" sz="1953">
                <a:solidFill>
                  <a:srgbClr val="402206"/>
                </a:solidFill>
                <a:latin typeface="Glacial Indifference"/>
              </a:rPr>
              <a:t>Sculptors carved during the Mauryan and Sunga period in the first century B.C in the north at Bharut and Sanchi gives us a feeling of super human power, the drapery hanged in heavy folds.  The veils of women were voluminous. Long beaded aprons and closed scarf at the chest were in abundance.</a:t>
            </a:r>
          </a:p>
        </p:txBody>
      </p:sp>
      <p:sp>
        <p:nvSpPr>
          <p:cNvPr name="TextBox 10" id="10"/>
          <p:cNvSpPr txBox="true"/>
          <p:nvPr/>
        </p:nvSpPr>
        <p:spPr>
          <a:xfrm rot="0">
            <a:off x="2889974" y="817930"/>
            <a:ext cx="10069112" cy="2190056"/>
          </a:xfrm>
          <a:prstGeom prst="rect">
            <a:avLst/>
          </a:prstGeom>
        </p:spPr>
        <p:txBody>
          <a:bodyPr anchor="t" rtlCol="false" tIns="0" lIns="0" bIns="0" rIns="0">
            <a:spAutoFit/>
          </a:bodyPr>
          <a:lstStyle/>
          <a:p>
            <a:pPr algn="ctr">
              <a:lnSpc>
                <a:spcPts val="7142"/>
              </a:lnSpc>
            </a:pPr>
            <a:r>
              <a:rPr lang="en-US" sz="7439">
                <a:solidFill>
                  <a:srgbClr val="402206"/>
                </a:solidFill>
                <a:latin typeface="Londrina Solid"/>
              </a:rPr>
              <a:t>Mauryan and Sunga period period 321-72AD</a:t>
            </a:r>
          </a:p>
          <a:p>
            <a:pPr algn="ctr">
              <a:lnSpc>
                <a:spcPts val="3014"/>
              </a:lnSpc>
            </a:pPr>
            <a:r>
              <a:rPr lang="en-US" sz="3139">
                <a:solidFill>
                  <a:srgbClr val="402206"/>
                </a:solidFill>
                <a:latin typeface="Londrina Solid"/>
              </a:rPr>
              <a:t>Unit-II</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5867" t="-32171" r="-5377" b="-32452"/>
            </a:stretch>
          </a:blipFill>
        </p:spPr>
      </p:sp>
      <p:grpSp>
        <p:nvGrpSpPr>
          <p:cNvPr name="Group 3" id="3"/>
          <p:cNvGrpSpPr/>
          <p:nvPr/>
        </p:nvGrpSpPr>
        <p:grpSpPr>
          <a:xfrm rot="0">
            <a:off x="338900" y="296903"/>
            <a:ext cx="17487912" cy="9597433"/>
            <a:chOff x="0" y="0"/>
            <a:chExt cx="4605870" cy="2527719"/>
          </a:xfrm>
        </p:grpSpPr>
        <p:sp>
          <p:nvSpPr>
            <p:cNvPr name="Freeform 4" id="4"/>
            <p:cNvSpPr/>
            <p:nvPr/>
          </p:nvSpPr>
          <p:spPr>
            <a:xfrm flipH="false" flipV="false" rot="0">
              <a:off x="0" y="0"/>
              <a:ext cx="4605870" cy="2527719"/>
            </a:xfrm>
            <a:custGeom>
              <a:avLst/>
              <a:gdLst/>
              <a:ahLst/>
              <a:cxnLst/>
              <a:rect r="r" b="b" t="t" l="l"/>
              <a:pathLst>
                <a:path h="2527719" w="4605870">
                  <a:moveTo>
                    <a:pt x="22578" y="0"/>
                  </a:moveTo>
                  <a:lnTo>
                    <a:pt x="4583292" y="0"/>
                  </a:lnTo>
                  <a:cubicBezTo>
                    <a:pt x="4595761" y="0"/>
                    <a:pt x="4605870" y="10108"/>
                    <a:pt x="4605870" y="22578"/>
                  </a:cubicBezTo>
                  <a:lnTo>
                    <a:pt x="4605870" y="2505141"/>
                  </a:lnTo>
                  <a:cubicBezTo>
                    <a:pt x="4605870" y="2517610"/>
                    <a:pt x="4595761" y="2527719"/>
                    <a:pt x="4583292" y="2527719"/>
                  </a:cubicBezTo>
                  <a:lnTo>
                    <a:pt x="22578" y="2527719"/>
                  </a:lnTo>
                  <a:cubicBezTo>
                    <a:pt x="10108" y="2527719"/>
                    <a:pt x="0" y="2517610"/>
                    <a:pt x="0" y="2505141"/>
                  </a:cubicBezTo>
                  <a:lnTo>
                    <a:pt x="0" y="22578"/>
                  </a:lnTo>
                  <a:cubicBezTo>
                    <a:pt x="0" y="10108"/>
                    <a:pt x="10108" y="0"/>
                    <a:pt x="22578" y="0"/>
                  </a:cubicBezTo>
                  <a:close/>
                </a:path>
              </a:pathLst>
            </a:custGeom>
            <a:solidFill>
              <a:srgbClr val="FAF2E9"/>
            </a:solidFill>
          </p:spPr>
        </p:sp>
        <p:sp>
          <p:nvSpPr>
            <p:cNvPr name="TextBox 5" id="5"/>
            <p:cNvSpPr txBox="true"/>
            <p:nvPr/>
          </p:nvSpPr>
          <p:spPr>
            <a:xfrm>
              <a:off x="0" y="-104775"/>
              <a:ext cx="812800" cy="917575"/>
            </a:xfrm>
            <a:prstGeom prst="rect">
              <a:avLst/>
            </a:prstGeom>
          </p:spPr>
          <p:txBody>
            <a:bodyPr anchor="ctr" rtlCol="false" tIns="50800" lIns="50800" bIns="50800" rIns="50800"/>
            <a:lstStyle/>
            <a:p>
              <a:pPr algn="ctr">
                <a:lnSpc>
                  <a:spcPts val="3840"/>
                </a:lnSpc>
              </a:pPr>
            </a:p>
          </p:txBody>
        </p:sp>
      </p:grpSp>
      <p:sp>
        <p:nvSpPr>
          <p:cNvPr name="Freeform 6" id="6"/>
          <p:cNvSpPr/>
          <p:nvPr/>
        </p:nvSpPr>
        <p:spPr>
          <a:xfrm flipH="false" flipV="false" rot="-236009">
            <a:off x="9311605" y="9812878"/>
            <a:ext cx="5873887" cy="5088255"/>
          </a:xfrm>
          <a:custGeom>
            <a:avLst/>
            <a:gdLst/>
            <a:ahLst/>
            <a:cxnLst/>
            <a:rect r="r" b="b" t="t" l="l"/>
            <a:pathLst>
              <a:path h="5088255" w="5873887">
                <a:moveTo>
                  <a:pt x="0" y="0"/>
                </a:moveTo>
                <a:lnTo>
                  <a:pt x="5873887" y="0"/>
                </a:lnTo>
                <a:lnTo>
                  <a:pt x="5873887" y="5088255"/>
                </a:lnTo>
                <a:lnTo>
                  <a:pt x="0" y="5088255"/>
                </a:lnTo>
                <a:lnTo>
                  <a:pt x="0" y="0"/>
                </a:lnTo>
                <a:close/>
              </a:path>
            </a:pathLst>
          </a:custGeom>
          <a:blipFill>
            <a:blip r:embed="rId3"/>
            <a:stretch>
              <a:fillRect l="-36842" t="0" r="-36842" b="0"/>
            </a:stretch>
          </a:blipFill>
        </p:spPr>
      </p:sp>
      <p:sp>
        <p:nvSpPr>
          <p:cNvPr name="Freeform 7" id="7"/>
          <p:cNvSpPr/>
          <p:nvPr/>
        </p:nvSpPr>
        <p:spPr>
          <a:xfrm flipH="false" flipV="false" rot="9434117">
            <a:off x="-1156776" y="-2423587"/>
            <a:ext cx="4725128" cy="4093142"/>
          </a:xfrm>
          <a:custGeom>
            <a:avLst/>
            <a:gdLst/>
            <a:ahLst/>
            <a:cxnLst/>
            <a:rect r="r" b="b" t="t" l="l"/>
            <a:pathLst>
              <a:path h="4093142" w="4725128">
                <a:moveTo>
                  <a:pt x="0" y="0"/>
                </a:moveTo>
                <a:lnTo>
                  <a:pt x="4725128" y="0"/>
                </a:lnTo>
                <a:lnTo>
                  <a:pt x="4725128" y="4093142"/>
                </a:lnTo>
                <a:lnTo>
                  <a:pt x="0" y="4093142"/>
                </a:lnTo>
                <a:lnTo>
                  <a:pt x="0" y="0"/>
                </a:lnTo>
                <a:close/>
              </a:path>
            </a:pathLst>
          </a:custGeom>
          <a:blipFill>
            <a:blip r:embed="rId3"/>
            <a:stretch>
              <a:fillRect l="-36842" t="0" r="-36842" b="0"/>
            </a:stretch>
          </a:blipFill>
        </p:spPr>
      </p:sp>
      <p:sp>
        <p:nvSpPr>
          <p:cNvPr name="Freeform 8" id="8"/>
          <p:cNvSpPr/>
          <p:nvPr/>
        </p:nvSpPr>
        <p:spPr>
          <a:xfrm flipH="false" flipV="false" rot="0">
            <a:off x="8097333" y="2683014"/>
            <a:ext cx="9505553" cy="6144862"/>
          </a:xfrm>
          <a:custGeom>
            <a:avLst/>
            <a:gdLst/>
            <a:ahLst/>
            <a:cxnLst/>
            <a:rect r="r" b="b" t="t" l="l"/>
            <a:pathLst>
              <a:path h="6144862" w="9505553">
                <a:moveTo>
                  <a:pt x="0" y="0"/>
                </a:moveTo>
                <a:lnTo>
                  <a:pt x="9505553" y="0"/>
                </a:lnTo>
                <a:lnTo>
                  <a:pt x="9505553" y="6144862"/>
                </a:lnTo>
                <a:lnTo>
                  <a:pt x="0" y="6144862"/>
                </a:lnTo>
                <a:lnTo>
                  <a:pt x="0" y="0"/>
                </a:lnTo>
                <a:close/>
              </a:path>
            </a:pathLst>
          </a:custGeom>
          <a:blipFill>
            <a:blip r:embed="rId4"/>
            <a:stretch>
              <a:fillRect l="0" t="0" r="0" b="0"/>
            </a:stretch>
          </a:blipFill>
        </p:spPr>
      </p:sp>
      <p:sp>
        <p:nvSpPr>
          <p:cNvPr name="TextBox 9" id="9"/>
          <p:cNvSpPr txBox="true"/>
          <p:nvPr/>
        </p:nvSpPr>
        <p:spPr>
          <a:xfrm rot="0">
            <a:off x="591583" y="3001196"/>
            <a:ext cx="7169289" cy="5826680"/>
          </a:xfrm>
          <a:prstGeom prst="rect">
            <a:avLst/>
          </a:prstGeom>
        </p:spPr>
        <p:txBody>
          <a:bodyPr anchor="t" rtlCol="false" tIns="0" lIns="0" bIns="0" rIns="0">
            <a:spAutoFit/>
          </a:bodyPr>
          <a:lstStyle/>
          <a:p>
            <a:pPr>
              <a:lnSpc>
                <a:spcPts val="2734"/>
              </a:lnSpc>
            </a:pPr>
            <a:r>
              <a:rPr lang="en-US" sz="1953">
                <a:solidFill>
                  <a:srgbClr val="402206"/>
                </a:solidFill>
                <a:latin typeface="Glacial Indifference"/>
              </a:rPr>
              <a:t>Men and Women wore three unstitched garments as in the Vedic times. The main garment was the 'Antariya' of white cotton and linen of flowered muslin, sometimes embroidered in gold and precious stones. For men's it was an unstitched length of cloth draped round the hips and drawn between the legs in ' </a:t>
            </a:r>
            <a:r>
              <a:rPr lang="en-US" sz="1953">
                <a:solidFill>
                  <a:srgbClr val="402206"/>
                </a:solidFill>
                <a:latin typeface="Glacial Indifference Bold Italics"/>
              </a:rPr>
              <a:t>Kachcha</a:t>
            </a:r>
            <a:r>
              <a:rPr lang="en-US" sz="1953">
                <a:solidFill>
                  <a:srgbClr val="402206"/>
                </a:solidFill>
                <a:latin typeface="Glacial Indifference"/>
              </a:rPr>
              <a:t>' style and extended from the waist to the calf or ankles or even shorter for the peasants and the common people. Even the '</a:t>
            </a:r>
            <a:r>
              <a:rPr lang="en-US" sz="1953">
                <a:solidFill>
                  <a:srgbClr val="402206"/>
                </a:solidFill>
                <a:latin typeface="Glacial Indifference Bold Italics"/>
              </a:rPr>
              <a:t>uttariya</a:t>
            </a:r>
            <a:r>
              <a:rPr lang="en-US" sz="1953">
                <a:solidFill>
                  <a:srgbClr val="402206"/>
                </a:solidFill>
                <a:latin typeface="Glacial Indifference"/>
              </a:rPr>
              <a:t>' was used by them.</a:t>
            </a:r>
          </a:p>
          <a:p>
            <a:pPr>
              <a:lnSpc>
                <a:spcPts val="2734"/>
              </a:lnSpc>
            </a:pPr>
          </a:p>
          <a:p>
            <a:pPr>
              <a:lnSpc>
                <a:spcPts val="2734"/>
              </a:lnSpc>
            </a:pPr>
            <a:r>
              <a:rPr lang="en-US" sz="1953">
                <a:solidFill>
                  <a:srgbClr val="402206"/>
                </a:solidFill>
                <a:latin typeface="Glacial Indifference"/>
              </a:rPr>
              <a:t>Women tied their '</a:t>
            </a:r>
            <a:r>
              <a:rPr lang="en-US" sz="1953">
                <a:solidFill>
                  <a:srgbClr val="402206"/>
                </a:solidFill>
                <a:latin typeface="Glacial Indifference Bold Italics"/>
              </a:rPr>
              <a:t>Antariya</a:t>
            </a:r>
            <a:r>
              <a:rPr lang="en-US" sz="1953">
                <a:solidFill>
                  <a:srgbClr val="402206"/>
                </a:solidFill>
                <a:latin typeface="Glacial Indifference"/>
              </a:rPr>
              <a:t>' in different ways. Another version, the 'Lehnga' style was a length of cloth wrapped around the hips tightly to form a tubular type of skirt. This was not drawn between the legs like the '</a:t>
            </a:r>
            <a:r>
              <a:rPr lang="en-US" sz="1953">
                <a:solidFill>
                  <a:srgbClr val="402206"/>
                </a:solidFill>
                <a:latin typeface="Glacial Indifference Bold"/>
              </a:rPr>
              <a:t>Kachcha</a:t>
            </a:r>
            <a:r>
              <a:rPr lang="en-US" sz="1953">
                <a:solidFill>
                  <a:srgbClr val="402206"/>
                </a:solidFill>
                <a:latin typeface="Glacial Indifference"/>
              </a:rPr>
              <a:t>' style.</a:t>
            </a:r>
          </a:p>
          <a:p>
            <a:pPr>
              <a:lnSpc>
                <a:spcPts val="2734"/>
              </a:lnSpc>
            </a:pPr>
          </a:p>
          <a:p>
            <a:pPr>
              <a:lnSpc>
                <a:spcPts val="2734"/>
              </a:lnSpc>
            </a:pPr>
            <a:r>
              <a:rPr lang="en-US" sz="1953">
                <a:solidFill>
                  <a:srgbClr val="402206"/>
                </a:solidFill>
                <a:latin typeface="Glacial Indifference"/>
              </a:rPr>
              <a:t>During the Mauryan and Sunga period lot of emphasis was given to the drapes but a lot of medallion designs full of flora and fauna was also found.</a:t>
            </a:r>
          </a:p>
        </p:txBody>
      </p:sp>
      <p:sp>
        <p:nvSpPr>
          <p:cNvPr name="TextBox 10" id="10"/>
          <p:cNvSpPr txBox="true"/>
          <p:nvPr/>
        </p:nvSpPr>
        <p:spPr>
          <a:xfrm rot="0">
            <a:off x="3539185" y="792893"/>
            <a:ext cx="10069112" cy="1874586"/>
          </a:xfrm>
          <a:prstGeom prst="rect">
            <a:avLst/>
          </a:prstGeom>
        </p:spPr>
        <p:txBody>
          <a:bodyPr anchor="t" rtlCol="false" tIns="0" lIns="0" bIns="0" rIns="0">
            <a:spAutoFit/>
          </a:bodyPr>
          <a:lstStyle/>
          <a:p>
            <a:pPr algn="ctr">
              <a:lnSpc>
                <a:spcPts val="7142"/>
              </a:lnSpc>
            </a:pPr>
            <a:r>
              <a:rPr lang="en-US" sz="7439">
                <a:solidFill>
                  <a:srgbClr val="402206"/>
                </a:solidFill>
                <a:latin typeface="Londrina Solid"/>
              </a:rPr>
              <a:t>Mauryan and Sunga </a:t>
            </a:r>
          </a:p>
          <a:p>
            <a:pPr algn="ctr">
              <a:lnSpc>
                <a:spcPts val="7142"/>
              </a:lnSpc>
            </a:pPr>
            <a:r>
              <a:rPr lang="en-US" sz="7439">
                <a:solidFill>
                  <a:srgbClr val="402206"/>
                </a:solidFill>
                <a:latin typeface="Londrina Solid"/>
              </a:rPr>
              <a:t>Mens and Womens Costume</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EBDB"/>
        </a:solidFill>
      </p:bgPr>
    </p:bg>
    <p:spTree>
      <p:nvGrpSpPr>
        <p:cNvPr id="1" name=""/>
        <p:cNvGrpSpPr/>
        <p:nvPr/>
      </p:nvGrpSpPr>
      <p:grpSpPr>
        <a:xfrm>
          <a:off x="0" y="0"/>
          <a:ext cx="0" cy="0"/>
          <a:chOff x="0" y="0"/>
          <a:chExt cx="0" cy="0"/>
        </a:xfrm>
      </p:grpSpPr>
      <p:pic>
        <p:nvPicPr>
          <p:cNvPr name="Picture 2" id="2"/>
          <p:cNvPicPr>
            <a:picLocks noChangeAspect="true"/>
          </p:cNvPicPr>
          <p:nvPr>
            <a:videoFile r:link="rId3"/>
          </p:nvPr>
        </p:nvPicPr>
        <p:blipFill>
          <a:blip r:embed="rId2"/>
          <a:stretch>
            <a:fillRect/>
          </a:stretch>
        </p:blipFill>
        <p:spPr>
          <a:xfrm rot="0">
            <a:off x="496991" y="507292"/>
            <a:ext cx="10972800" cy="6172199"/>
          </a:xfrm>
          <a:prstGeom prst="rect">
            <a:avLst/>
          </a:prstGeom>
        </p:spPr>
      </p:pic>
      <p:pic>
        <p:nvPicPr>
          <p:cNvPr name="Picture 3" id="3"/>
          <p:cNvPicPr>
            <a:picLocks noChangeAspect="true"/>
          </p:cNvPicPr>
          <p:nvPr>
            <a:videoFile r:link="rId4"/>
          </p:nvPr>
        </p:nvPicPr>
        <p:blipFill>
          <a:blip r:embed="rId2"/>
          <a:stretch>
            <a:fillRect/>
          </a:stretch>
        </p:blipFill>
        <p:spPr>
          <a:xfrm rot="0">
            <a:off x="11469791" y="6400171"/>
            <a:ext cx="6401744" cy="360098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DAFnSTmDpo0</dc:identifier>
  <dcterms:modified xsi:type="dcterms:W3CDTF">2011-08-01T06:04:30Z</dcterms:modified>
  <cp:revision>1</cp:revision>
  <dc:title>Fashion History </dc:title>
</cp:coreProperties>
</file>