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60" r:id="rId3"/>
    <p:sldId id="259" r:id="rId4"/>
    <p:sldId id="258" r:id="rId5"/>
    <p:sldId id="257" r:id="rId6"/>
    <p:sldId id="262" r:id="rId7"/>
    <p:sldId id="261" r:id="rId8"/>
    <p:sldId id="268" r:id="rId9"/>
    <p:sldId id="269" r:id="rId10"/>
    <p:sldId id="267"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79" autoAdjust="0"/>
    <p:restoredTop sz="94660"/>
  </p:normalViewPr>
  <p:slideViewPr>
    <p:cSldViewPr snapToGrid="0">
      <p:cViewPr varScale="1">
        <p:scale>
          <a:sx n="67" d="100"/>
          <a:sy n="67" d="100"/>
        </p:scale>
        <p:origin x="11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7D0F1D-5DB1-492D-BF0C-DB599B1E8B1C}" type="datetimeFigureOut">
              <a:rPr lang="en-US" smtClean="0"/>
              <a:t>14/02/2021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550C56-6583-466C-A9AC-3EBB70C38291}" type="slidenum">
              <a:rPr lang="en-US" smtClean="0"/>
              <a:t>‹#›</a:t>
            </a:fld>
            <a:endParaRPr lang="en-US"/>
          </a:p>
        </p:txBody>
      </p:sp>
    </p:spTree>
    <p:extLst>
      <p:ext uri="{BB962C8B-B14F-4D97-AF65-F5344CB8AC3E}">
        <p14:creationId xmlns:p14="http://schemas.microsoft.com/office/powerpoint/2010/main" val="602331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550C56-6583-466C-A9AC-3EBB70C38291}" type="slidenum">
              <a:rPr lang="en-US" smtClean="0"/>
              <a:t>5</a:t>
            </a:fld>
            <a:endParaRPr lang="en-US"/>
          </a:p>
        </p:txBody>
      </p:sp>
    </p:spTree>
    <p:extLst>
      <p:ext uri="{BB962C8B-B14F-4D97-AF65-F5344CB8AC3E}">
        <p14:creationId xmlns:p14="http://schemas.microsoft.com/office/powerpoint/2010/main" val="240920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AB7FD2C-0600-4048-9B4D-911C4C6E387B}" type="datetimeFigureOut">
              <a:rPr lang="en-US" smtClean="0"/>
              <a:t>14/02/2021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E2728-30F4-4E06-9BB2-7F2BDB2FEF2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24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B7FD2C-0600-4048-9B4D-911C4C6E387B}" type="datetimeFigureOut">
              <a:rPr lang="en-US" smtClean="0"/>
              <a:t>14/02/2021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300322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B7FD2C-0600-4048-9B4D-911C4C6E387B}" type="datetimeFigureOut">
              <a:rPr lang="en-US" smtClean="0"/>
              <a:t>14/02/2021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72446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B7FD2C-0600-4048-9B4D-911C4C6E387B}" type="datetimeFigureOut">
              <a:rPr lang="en-US" smtClean="0"/>
              <a:t>14/02/2021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133083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B7FD2C-0600-4048-9B4D-911C4C6E387B}" type="datetimeFigureOut">
              <a:rPr lang="en-US" smtClean="0"/>
              <a:t>14/02/2021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E2728-30F4-4E06-9BB2-7F2BDB2FEF2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9431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AB7FD2C-0600-4048-9B4D-911C4C6E387B}" type="datetimeFigureOut">
              <a:rPr lang="en-US" smtClean="0"/>
              <a:t>14/02/2021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4250478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AB7FD2C-0600-4048-9B4D-911C4C6E387B}" type="datetimeFigureOut">
              <a:rPr lang="en-US" smtClean="0"/>
              <a:t>14/02/2021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3709317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AB7FD2C-0600-4048-9B4D-911C4C6E387B}" type="datetimeFigureOut">
              <a:rPr lang="en-US" smtClean="0"/>
              <a:t>14/02/2021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182590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B7FD2C-0600-4048-9B4D-911C4C6E387B}" type="datetimeFigureOut">
              <a:rPr lang="en-US" smtClean="0"/>
              <a:t>14/02/2021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3385479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AB7FD2C-0600-4048-9B4D-911C4C6E387B}" type="datetimeFigureOut">
              <a:rPr lang="en-US" smtClean="0"/>
              <a:t>14/02/2021</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F1E2728-30F4-4E06-9BB2-7F2BDB2FEF2C}" type="slidenum">
              <a:rPr lang="en-US" smtClean="0"/>
              <a:t>‹#›</a:t>
            </a:fld>
            <a:endParaRPr lang="en-US"/>
          </a:p>
        </p:txBody>
      </p:sp>
    </p:spTree>
    <p:extLst>
      <p:ext uri="{BB962C8B-B14F-4D97-AF65-F5344CB8AC3E}">
        <p14:creationId xmlns:p14="http://schemas.microsoft.com/office/powerpoint/2010/main" val="23965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B7FD2C-0600-4048-9B4D-911C4C6E387B}" type="datetimeFigureOut">
              <a:rPr lang="en-US" smtClean="0"/>
              <a:t>14/02/2021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E2728-30F4-4E06-9BB2-7F2BDB2FEF2C}" type="slidenum">
              <a:rPr lang="en-US" smtClean="0"/>
              <a:t>‹#›</a:t>
            </a:fld>
            <a:endParaRPr lang="en-US"/>
          </a:p>
        </p:txBody>
      </p:sp>
    </p:spTree>
    <p:extLst>
      <p:ext uri="{BB962C8B-B14F-4D97-AF65-F5344CB8AC3E}">
        <p14:creationId xmlns:p14="http://schemas.microsoft.com/office/powerpoint/2010/main" val="370898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89000"/>
              </a:schemeClr>
            </a:gs>
            <a:gs pos="88000">
              <a:schemeClr val="accent5">
                <a:lumMod val="89000"/>
              </a:schemeClr>
            </a:gs>
            <a:gs pos="90000">
              <a:schemeClr val="accent5">
                <a:lumMod val="75000"/>
              </a:schemeClr>
            </a:gs>
            <a:gs pos="97000">
              <a:schemeClr val="accent5">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2AB7FD2C-0600-4048-9B4D-911C4C6E387B}" type="datetimeFigureOut">
              <a:rPr lang="en-US" smtClean="0"/>
              <a:t>14/02/2021</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6F1E2728-30F4-4E06-9BB2-7F2BDB2FEF2C}"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4972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en/users/succo-96729/" TargetMode="External"/><Relationship Id="rId2" Type="http://schemas.openxmlformats.org/officeDocument/2006/relationships/hyperlink" Target="https://pixabay.com/photo-719066/"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creativecommons.org/publicdomain/zero/1.0/"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758952"/>
            <a:ext cx="7543800" cy="2670048"/>
          </a:xfrm>
          <a:gradFill flip="none" rotWithShape="1">
            <a:gsLst>
              <a:gs pos="16000">
                <a:schemeClr val="accent2">
                  <a:lumMod val="67000"/>
                </a:schemeClr>
              </a:gs>
              <a:gs pos="16000">
                <a:schemeClr val="accent2">
                  <a:lumMod val="97000"/>
                  <a:lumOff val="3000"/>
                </a:schemeClr>
              </a:gs>
              <a:gs pos="44000">
                <a:schemeClr val="accent2">
                  <a:lumMod val="60000"/>
                  <a:lumOff val="40000"/>
                </a:schemeClr>
              </a:gs>
            </a:gsLst>
            <a:lin ang="16200000" scaled="1"/>
            <a:tileRect/>
          </a:gradFill>
          <a:effectLst>
            <a:reflection blurRad="6350" stA="50000" endA="300" endPos="55000" dir="5400000" sy="-100000" algn="bl" rotWithShape="0"/>
          </a:effectLst>
        </p:spPr>
        <p:txBody>
          <a:bodyPr>
            <a:normAutofit/>
          </a:bodyPr>
          <a:lstStyle/>
          <a:p>
            <a:pPr algn="ctr"/>
            <a:r>
              <a:rPr lang="en-US" sz="4900" b="1" dirty="0" smtClean="0">
                <a:solidFill>
                  <a:srgbClr val="FFFF00"/>
                </a:solidFill>
                <a:latin typeface="Baskerville Old Face" panose="02020602080505020303" pitchFamily="18" charset="0"/>
              </a:rPr>
              <a:t>Unit </a:t>
            </a:r>
            <a:r>
              <a:rPr lang="en-US" sz="4900" b="1" dirty="0">
                <a:solidFill>
                  <a:srgbClr val="FFFF00"/>
                </a:solidFill>
                <a:latin typeface="Baskerville Old Face" panose="02020602080505020303" pitchFamily="18" charset="0"/>
              </a:rPr>
              <a:t>III: </a:t>
            </a:r>
            <a:r>
              <a:rPr lang="en-US" sz="4900" b="1" dirty="0" smtClean="0">
                <a:solidFill>
                  <a:srgbClr val="FFFF00"/>
                </a:solidFill>
                <a:latin typeface="Baskerville Old Face" panose="02020602080505020303" pitchFamily="18" charset="0"/>
              </a:rPr>
              <a:t/>
            </a:r>
            <a:br>
              <a:rPr lang="en-US" sz="4900" b="1" dirty="0" smtClean="0">
                <a:solidFill>
                  <a:srgbClr val="FFFF00"/>
                </a:solidFill>
                <a:latin typeface="Baskerville Old Face" panose="02020602080505020303" pitchFamily="18" charset="0"/>
              </a:rPr>
            </a:br>
            <a:r>
              <a:rPr lang="en-US" sz="4900" b="1" dirty="0" smtClean="0">
                <a:solidFill>
                  <a:srgbClr val="FFFF00"/>
                </a:solidFill>
                <a:latin typeface="Baskerville Old Face" panose="02020602080505020303" pitchFamily="18" charset="0"/>
              </a:rPr>
              <a:t>Institutions</a:t>
            </a:r>
            <a:r>
              <a:rPr lang="en-US" sz="4900" b="1" dirty="0">
                <a:solidFill>
                  <a:srgbClr val="FFFF00"/>
                </a:solidFill>
                <a:latin typeface="Baskerville Old Face" panose="02020602080505020303" pitchFamily="18" charset="0"/>
              </a:rPr>
              <a:t>, Culture, and Structures</a:t>
            </a:r>
            <a:r>
              <a:rPr lang="en-US" sz="4900" dirty="0">
                <a:solidFill>
                  <a:srgbClr val="FFFF00"/>
                </a:solidFill>
                <a:latin typeface="Baskerville Old Face" panose="02020602080505020303" pitchFamily="18" charset="0"/>
              </a:rPr>
              <a:t/>
            </a:r>
            <a:br>
              <a:rPr lang="en-US" sz="4900" dirty="0">
                <a:solidFill>
                  <a:srgbClr val="FFFF00"/>
                </a:solidFill>
                <a:latin typeface="Baskerville Old Face" panose="02020602080505020303" pitchFamily="18" charset="0"/>
              </a:rPr>
            </a:br>
            <a:endParaRPr lang="en-US" sz="4900" dirty="0">
              <a:solidFill>
                <a:srgbClr val="FFFF00"/>
              </a:solidFill>
              <a:latin typeface="Baskerville Old Face" panose="02020602080505020303" pitchFamily="18" charset="0"/>
            </a:endParaRPr>
          </a:p>
        </p:txBody>
      </p:sp>
      <p:sp>
        <p:nvSpPr>
          <p:cNvPr id="3" name="Subtitle 2"/>
          <p:cNvSpPr>
            <a:spLocks noGrp="1"/>
          </p:cNvSpPr>
          <p:nvPr>
            <p:ph type="subTitle" idx="1"/>
          </p:nvPr>
        </p:nvSpPr>
        <p:spPr>
          <a:xfrm>
            <a:off x="825038" y="3843338"/>
            <a:ext cx="7543800" cy="1755283"/>
          </a:xfrm>
        </p:spPr>
        <p:txBody>
          <a:bodyPr>
            <a:noAutofit/>
          </a:bodyPr>
          <a:lstStyle/>
          <a:p>
            <a:pPr algn="ctr"/>
            <a:r>
              <a:rPr lang="en-US" sz="3200" b="1" dirty="0" smtClean="0">
                <a:solidFill>
                  <a:srgbClr val="FFC000"/>
                </a:solidFill>
                <a:latin typeface="Bodoni MT Black" panose="02070A03080606020203" pitchFamily="18" charset="0"/>
              </a:rPr>
              <a:t>I/ 15   Introduction</a:t>
            </a:r>
            <a:r>
              <a:rPr lang="en-US" sz="3200" b="1" dirty="0" smtClean="0">
                <a:solidFill>
                  <a:srgbClr val="FFC000"/>
                </a:solidFill>
                <a:latin typeface="Bodoni MT Black" panose="02070A03080606020203" pitchFamily="18" charset="0"/>
              </a:rPr>
              <a:t>: </a:t>
            </a:r>
            <a:endParaRPr lang="en-US" sz="3200" b="1" dirty="0">
              <a:solidFill>
                <a:srgbClr val="FFC000"/>
              </a:solidFill>
              <a:latin typeface="Bodoni MT Black" panose="02070A03080606020203" pitchFamily="18" charset="0"/>
            </a:endParaRPr>
          </a:p>
          <a:p>
            <a:pPr algn="ctr"/>
            <a:r>
              <a:rPr lang="en-US" sz="3200" b="1" dirty="0" smtClean="0">
                <a:solidFill>
                  <a:srgbClr val="FFC000"/>
                </a:solidFill>
                <a:latin typeface="Bodoni MT Black" panose="02070A03080606020203" pitchFamily="18" charset="0"/>
              </a:rPr>
              <a:t>Institutions</a:t>
            </a:r>
            <a:r>
              <a:rPr lang="en-US" sz="3200" b="1" dirty="0">
                <a:solidFill>
                  <a:srgbClr val="FFC000"/>
                </a:solidFill>
                <a:latin typeface="Bodoni MT Black" panose="02070A03080606020203" pitchFamily="18" charset="0"/>
              </a:rPr>
              <a:t>, Cultures, and Structures</a:t>
            </a:r>
            <a:endParaRPr lang="en-US" sz="3200" dirty="0">
              <a:solidFill>
                <a:srgbClr val="FFC000"/>
              </a:solidFill>
              <a:latin typeface="Bodoni MT Black" panose="02070A03080606020203" pitchFamily="18" charset="0"/>
            </a:endParaRPr>
          </a:p>
          <a:p>
            <a:pPr algn="ctr"/>
            <a:endParaRPr lang="en-US" sz="3600" dirty="0">
              <a:latin typeface="Berlin Sans FB Demi" panose="020E0802020502020306" pitchFamily="34" charset="0"/>
            </a:endParaRPr>
          </a:p>
        </p:txBody>
      </p:sp>
      <p:sp>
        <p:nvSpPr>
          <p:cNvPr id="4" name="Title 1"/>
          <p:cNvSpPr>
            <a:spLocks noGrp="1"/>
          </p:cNvSpPr>
          <p:nvPr/>
        </p:nvSpPr>
        <p:spPr>
          <a:xfrm>
            <a:off x="628650" y="2766218"/>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a:p>
        </p:txBody>
      </p:sp>
      <p:sp>
        <p:nvSpPr>
          <p:cNvPr id="5" name="Title 1"/>
          <p:cNvSpPr>
            <a:spLocks noGrp="1"/>
          </p:cNvSpPr>
          <p:nvPr/>
        </p:nvSpPr>
        <p:spPr>
          <a:xfrm>
            <a:off x="781050" y="2918618"/>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a:p>
        </p:txBody>
      </p:sp>
    </p:spTree>
    <p:extLst>
      <p:ext uri="{BB962C8B-B14F-4D97-AF65-F5344CB8AC3E}">
        <p14:creationId xmlns:p14="http://schemas.microsoft.com/office/powerpoint/2010/main" val="1058429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28588"/>
            <a:ext cx="7543800" cy="700087"/>
          </a:xfrm>
        </p:spPr>
        <p:txBody>
          <a:bodyPr>
            <a:normAutofit/>
          </a:bodyPr>
          <a:lstStyle/>
          <a:p>
            <a:pPr algn="ctr"/>
            <a:r>
              <a:rPr lang="en-US" sz="3200" b="1" dirty="0" smtClean="0">
                <a:solidFill>
                  <a:srgbClr val="FFFF00"/>
                </a:solidFill>
                <a:latin typeface="Baskerville Old Face" panose="02020602080505020303" pitchFamily="18" charset="0"/>
                <a:cs typeface="Times New Roman" panose="02020603050405020304" pitchFamily="18" charset="0"/>
              </a:rPr>
              <a:t>Structures as Unchangeable  </a:t>
            </a:r>
            <a:r>
              <a:rPr lang="en-US" sz="3200" b="1" dirty="0">
                <a:solidFill>
                  <a:srgbClr val="FFFF00"/>
                </a:solidFill>
                <a:latin typeface="Baskerville Old Face" panose="02020602080505020303" pitchFamily="18" charset="0"/>
                <a:cs typeface="Times New Roman" panose="02020603050405020304" pitchFamily="18" charset="0"/>
              </a:rPr>
              <a:t>and </a:t>
            </a:r>
            <a:r>
              <a:rPr lang="en-US" sz="3200" b="1" dirty="0" smtClean="0">
                <a:solidFill>
                  <a:srgbClr val="FFFF00"/>
                </a:solidFill>
                <a:latin typeface="Baskerville Old Face" panose="02020602080505020303" pitchFamily="18" charset="0"/>
                <a:cs typeface="Times New Roman" panose="02020603050405020304" pitchFamily="18" charset="0"/>
              </a:rPr>
              <a:t>Monolithic</a:t>
            </a:r>
            <a:endParaRPr lang="en-US" sz="32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822959" y="1042988"/>
            <a:ext cx="7543801" cy="5257800"/>
          </a:xfrm>
        </p:spPr>
        <p:txBody>
          <a:bodyPr>
            <a:noAutofit/>
          </a:bodyPr>
          <a:lstStyle/>
          <a:p>
            <a:pPr>
              <a:buFont typeface="Wingdings" panose="05000000000000000000" pitchFamily="2" charset="2"/>
              <a:buChar char="v"/>
            </a:pPr>
            <a:r>
              <a:rPr lang="en-US" dirty="0" smtClean="0">
                <a:solidFill>
                  <a:schemeClr val="bg1"/>
                </a:solidFill>
                <a:latin typeface="Times New Roman" panose="02020603050405020304" pitchFamily="18" charset="0"/>
                <a:cs typeface="Times New Roman" panose="02020603050405020304" pitchFamily="18" charset="0"/>
              </a:rPr>
              <a:t>A </a:t>
            </a:r>
            <a:r>
              <a:rPr lang="en-US" dirty="0">
                <a:solidFill>
                  <a:schemeClr val="bg1"/>
                </a:solidFill>
                <a:latin typeface="Times New Roman" panose="02020603050405020304" pitchFamily="18" charset="0"/>
                <a:cs typeface="Times New Roman" panose="02020603050405020304" pitchFamily="18" charset="0"/>
              </a:rPr>
              <a:t>tendency to think of “structures” as unchangeable  and monolithic entities, our definition of structure does not make such an assumption. </a:t>
            </a:r>
            <a:endParaRPr lang="en-US"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smtClean="0">
                <a:solidFill>
                  <a:schemeClr val="bg1"/>
                </a:solidFill>
                <a:latin typeface="Times New Roman" panose="02020603050405020304" pitchFamily="18" charset="0"/>
                <a:cs typeface="Times New Roman" panose="02020603050405020304" pitchFamily="18" charset="0"/>
              </a:rPr>
              <a:t>Social </a:t>
            </a:r>
            <a:r>
              <a:rPr lang="en-US" dirty="0">
                <a:solidFill>
                  <a:schemeClr val="bg1"/>
                </a:solidFill>
                <a:latin typeface="Times New Roman" panose="02020603050405020304" pitchFamily="18" charset="0"/>
                <a:cs typeface="Times New Roman" panose="02020603050405020304" pitchFamily="18" charset="0"/>
              </a:rPr>
              <a:t>structures are made possible by their reliance on socially constructed </a:t>
            </a:r>
            <a:r>
              <a:rPr lang="en-US" dirty="0" smtClean="0">
                <a:solidFill>
                  <a:schemeClr val="bg1"/>
                </a:solidFill>
                <a:latin typeface="Times New Roman" panose="02020603050405020304" pitchFamily="18" charset="0"/>
                <a:cs typeface="Times New Roman" panose="02020603050405020304" pitchFamily="18" charset="0"/>
              </a:rPr>
              <a:t>categories that </a:t>
            </a:r>
            <a:r>
              <a:rPr lang="en-US" dirty="0">
                <a:solidFill>
                  <a:schemeClr val="bg1"/>
                </a:solidFill>
                <a:latin typeface="Times New Roman" panose="02020603050405020304" pitchFamily="18" charset="0"/>
                <a:cs typeface="Times New Roman" panose="02020603050405020304" pitchFamily="18" charset="0"/>
              </a:rPr>
              <a:t>change through time and place. </a:t>
            </a:r>
            <a:endParaRPr lang="en-US"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smtClean="0">
                <a:solidFill>
                  <a:schemeClr val="bg1"/>
                </a:solidFill>
                <a:latin typeface="Times New Roman" panose="02020603050405020304" pitchFamily="18" charset="0"/>
                <a:cs typeface="Times New Roman" panose="02020603050405020304" pitchFamily="18" charset="0"/>
              </a:rPr>
              <a:t>Social </a:t>
            </a:r>
            <a:r>
              <a:rPr lang="en-US" dirty="0">
                <a:solidFill>
                  <a:schemeClr val="bg1"/>
                </a:solidFill>
                <a:latin typeface="Times New Roman" panose="02020603050405020304" pitchFamily="18" charset="0"/>
                <a:cs typeface="Times New Roman" panose="02020603050405020304" pitchFamily="18" charset="0"/>
              </a:rPr>
              <a:t>structures </a:t>
            </a:r>
            <a:r>
              <a:rPr lang="en-US" dirty="0" smtClean="0">
                <a:solidFill>
                  <a:schemeClr val="bg1"/>
                </a:solidFill>
                <a:latin typeface="Times New Roman" panose="02020603050405020304" pitchFamily="18" charset="0"/>
                <a:cs typeface="Times New Roman" panose="02020603050405020304" pitchFamily="18" charset="0"/>
              </a:rPr>
              <a:t>structure </a:t>
            </a:r>
            <a:r>
              <a:rPr lang="en-US" dirty="0">
                <a:solidFill>
                  <a:schemeClr val="bg1"/>
                </a:solidFill>
                <a:latin typeface="Times New Roman" panose="02020603050405020304" pitchFamily="18" charset="0"/>
                <a:cs typeface="Times New Roman" panose="02020603050405020304" pitchFamily="18" charset="0"/>
              </a:rPr>
              <a:t>experience and </a:t>
            </a:r>
            <a:r>
              <a:rPr lang="en-US" dirty="0" smtClean="0">
                <a:solidFill>
                  <a:schemeClr val="bg1"/>
                </a:solidFill>
                <a:latin typeface="Times New Roman" panose="02020603050405020304" pitchFamily="18" charset="0"/>
                <a:cs typeface="Times New Roman" panose="02020603050405020304" pitchFamily="18" charset="0"/>
              </a:rPr>
              <a:t>identity so </a:t>
            </a:r>
            <a:r>
              <a:rPr lang="en-US" dirty="0">
                <a:solidFill>
                  <a:schemeClr val="bg1"/>
                </a:solidFill>
                <a:latin typeface="Times New Roman" panose="02020603050405020304" pitchFamily="18" charset="0"/>
                <a:cs typeface="Times New Roman" panose="02020603050405020304" pitchFamily="18" charset="0"/>
              </a:rPr>
              <a:t>people are not passive observers or dupes—as the history of labor struggles, struggles for </a:t>
            </a:r>
            <a:r>
              <a:rPr lang="en-US" dirty="0" smtClean="0">
                <a:solidFill>
                  <a:schemeClr val="bg1"/>
                </a:solidFill>
                <a:latin typeface="Times New Roman" panose="02020603050405020304" pitchFamily="18" charset="0"/>
                <a:cs typeface="Times New Roman" panose="02020603050405020304" pitchFamily="18" charset="0"/>
              </a:rPr>
              <a:t>self-determination </a:t>
            </a:r>
            <a:r>
              <a:rPr lang="en-US" dirty="0">
                <a:solidFill>
                  <a:schemeClr val="bg1"/>
                </a:solidFill>
                <a:latin typeface="Times New Roman" panose="02020603050405020304" pitchFamily="18" charset="0"/>
                <a:cs typeface="Times New Roman" panose="02020603050405020304" pitchFamily="18" charset="0"/>
              </a:rPr>
              <a:t>in former colonies, the civil rights movement, and feminist movements have shown, people fight back against the institutions  and dominant cultural ideas and categories that have been used to oppress them. </a:t>
            </a:r>
            <a:endParaRPr lang="en-US"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smtClean="0">
                <a:solidFill>
                  <a:schemeClr val="bg1"/>
                </a:solidFill>
                <a:latin typeface="Times New Roman" panose="02020603050405020304" pitchFamily="18" charset="0"/>
                <a:cs typeface="Times New Roman" panose="02020603050405020304" pitchFamily="18" charset="0"/>
              </a:rPr>
              <a:t> </a:t>
            </a:r>
            <a:r>
              <a:rPr lang="en-US" dirty="0">
                <a:solidFill>
                  <a:schemeClr val="bg1"/>
                </a:solidFill>
                <a:latin typeface="Times New Roman" panose="02020603050405020304" pitchFamily="18" charset="0"/>
                <a:cs typeface="Times New Roman" panose="02020603050405020304" pitchFamily="18" charset="0"/>
              </a:rPr>
              <a:t>For instance, the phrases “</a:t>
            </a:r>
            <a:r>
              <a:rPr lang="en-US" dirty="0">
                <a:solidFill>
                  <a:srgbClr val="FFFF00"/>
                </a:solidFill>
                <a:latin typeface="Times New Roman" panose="02020603050405020304" pitchFamily="18" charset="0"/>
                <a:cs typeface="Times New Roman" panose="02020603050405020304" pitchFamily="18" charset="0"/>
              </a:rPr>
              <a:t>Black power</a:t>
            </a:r>
            <a:r>
              <a:rPr lang="en-US" dirty="0">
                <a:solidFill>
                  <a:schemeClr val="bg1"/>
                </a:solidFill>
                <a:latin typeface="Times New Roman" panose="02020603050405020304" pitchFamily="18" charset="0"/>
                <a:cs typeface="Times New Roman" panose="02020603050405020304" pitchFamily="18" charset="0"/>
              </a:rPr>
              <a:t>” and “</a:t>
            </a:r>
            <a:r>
              <a:rPr lang="en-US" dirty="0">
                <a:solidFill>
                  <a:srgbClr val="FFFF00"/>
                </a:solidFill>
                <a:latin typeface="Times New Roman" panose="02020603050405020304" pitchFamily="18" charset="0"/>
                <a:cs typeface="Times New Roman" panose="02020603050405020304" pitchFamily="18" charset="0"/>
              </a:rPr>
              <a:t>gay power</a:t>
            </a:r>
            <a:r>
              <a:rPr lang="en-US" dirty="0">
                <a:solidFill>
                  <a:schemeClr val="bg1"/>
                </a:solidFill>
                <a:latin typeface="Times New Roman" panose="02020603050405020304" pitchFamily="18" charset="0"/>
                <a:cs typeface="Times New Roman" panose="02020603050405020304" pitchFamily="18" charset="0"/>
              </a:rPr>
              <a:t>” were created by Black and gay liberationists in the late 1960s to claim and </a:t>
            </a:r>
            <a:r>
              <a:rPr lang="en-US" dirty="0" smtClean="0">
                <a:solidFill>
                  <a:schemeClr val="bg1"/>
                </a:solidFill>
                <a:latin typeface="Times New Roman" panose="02020603050405020304" pitchFamily="18" charset="0"/>
                <a:cs typeface="Times New Roman" panose="02020603050405020304" pitchFamily="18" charset="0"/>
              </a:rPr>
              <a:t>reframe </a:t>
            </a:r>
            <a:r>
              <a:rPr lang="en-US" dirty="0">
                <a:solidFill>
                  <a:schemeClr val="bg1"/>
                </a:solidFill>
                <a:latin typeface="Times New Roman" panose="02020603050405020304" pitchFamily="18" charset="0"/>
                <a:cs typeface="Times New Roman" panose="02020603050405020304" pitchFamily="18" charset="0"/>
              </a:rPr>
              <a:t>identities </a:t>
            </a:r>
            <a:endParaRPr lang="en-US"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smtClean="0">
                <a:solidFill>
                  <a:schemeClr val="bg1"/>
                </a:solidFill>
                <a:latin typeface="Times New Roman" panose="02020603050405020304" pitchFamily="18" charset="0"/>
                <a:cs typeface="Times New Roman" panose="02020603050405020304" pitchFamily="18" charset="0"/>
              </a:rPr>
              <a:t>Therefore</a:t>
            </a:r>
            <a:r>
              <a:rPr lang="en-US" dirty="0">
                <a:solidFill>
                  <a:schemeClr val="bg1"/>
                </a:solidFill>
                <a:latin typeface="Times New Roman" panose="02020603050405020304" pitchFamily="18" charset="0"/>
                <a:cs typeface="Times New Roman" panose="02020603050405020304" pitchFamily="18" charset="0"/>
              </a:rPr>
              <a:t>, structure and agency should not be viewed as two </a:t>
            </a:r>
            <a:r>
              <a:rPr lang="en-US" dirty="0" smtClean="0">
                <a:solidFill>
                  <a:schemeClr val="bg1"/>
                </a:solidFill>
                <a:latin typeface="Times New Roman" panose="02020603050405020304" pitchFamily="18" charset="0"/>
                <a:cs typeface="Times New Roman" panose="02020603050405020304" pitchFamily="18" charset="0"/>
              </a:rPr>
              <a:t>diametrically </a:t>
            </a:r>
            <a:r>
              <a:rPr lang="en-US" dirty="0">
                <a:solidFill>
                  <a:schemeClr val="bg1"/>
                </a:solidFill>
                <a:latin typeface="Times New Roman" panose="02020603050405020304" pitchFamily="18" charset="0"/>
                <a:cs typeface="Times New Roman" panose="02020603050405020304" pitchFamily="18" charset="0"/>
              </a:rPr>
              <a:t>opposed forces, but as two constantly interacting  forces that shape each other.</a:t>
            </a:r>
          </a:p>
          <a:p>
            <a:r>
              <a:rPr lang="en-US" dirty="0">
                <a:solidFill>
                  <a:schemeClr val="bg1"/>
                </a:solidFill>
                <a:latin typeface="Times New Roman" panose="02020603050405020304" pitchFamily="18" charset="0"/>
                <a:cs typeface="Times New Roman" panose="02020603050405020304" pitchFamily="18" charset="0"/>
              </a:rPr>
              <a:t/>
            </a:r>
            <a:br>
              <a:rPr lang="en-US" dirty="0">
                <a:solidFill>
                  <a:schemeClr val="bg1"/>
                </a:solidFill>
                <a:latin typeface="Times New Roman" panose="02020603050405020304" pitchFamily="18" charset="0"/>
                <a:cs typeface="Times New Roman" panose="02020603050405020304" pitchFamily="18" charset="0"/>
              </a:rPr>
            </a:b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367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Oval 3"/>
          <p:cNvSpPr/>
          <p:nvPr/>
        </p:nvSpPr>
        <p:spPr>
          <a:xfrm rot="21130257">
            <a:off x="1985963" y="2886074"/>
            <a:ext cx="5172075" cy="1857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chemeClr val="accent5">
                    <a:lumMod val="75000"/>
                  </a:schemeClr>
                </a:solidFill>
                <a:latin typeface="Bodoni MT Black" panose="02070A03080606020203" pitchFamily="18" charset="0"/>
              </a:rPr>
              <a:t>Thank You</a:t>
            </a:r>
            <a:endParaRPr lang="en-US" sz="4800" dirty="0">
              <a:solidFill>
                <a:schemeClr val="accent5">
                  <a:lumMod val="75000"/>
                </a:schemeClr>
              </a:solidFill>
              <a:latin typeface="Bodoni MT Black" panose="02070A03080606020203" pitchFamily="18" charset="0"/>
            </a:endParaRPr>
          </a:p>
        </p:txBody>
      </p:sp>
    </p:spTree>
    <p:extLst>
      <p:ext uri="{BB962C8B-B14F-4D97-AF65-F5344CB8AC3E}">
        <p14:creationId xmlns:p14="http://schemas.microsoft.com/office/powerpoint/2010/main" val="3933314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70696"/>
          </a:xfrm>
        </p:spPr>
        <p:txBody>
          <a:bodyPr>
            <a:normAutofit/>
          </a:bodyPr>
          <a:lstStyle/>
          <a:p>
            <a:pPr algn="ctr"/>
            <a:r>
              <a:rPr lang="en-US" sz="3600" b="1" dirty="0" smtClean="0">
                <a:solidFill>
                  <a:srgbClr val="FFFF00"/>
                </a:solidFill>
                <a:latin typeface="Baskerville Old Face" panose="02020602080505020303" pitchFamily="18" charset="0"/>
              </a:rPr>
              <a:t>Difference and Structures </a:t>
            </a:r>
            <a:r>
              <a:rPr lang="en-US" sz="3600" b="1" dirty="0">
                <a:solidFill>
                  <a:srgbClr val="FFFF00"/>
                </a:solidFill>
                <a:latin typeface="Baskerville Old Face" panose="02020602080505020303" pitchFamily="18" charset="0"/>
              </a:rPr>
              <a:t>of </a:t>
            </a:r>
            <a:r>
              <a:rPr lang="en-US" sz="3600" b="1" dirty="0" smtClean="0">
                <a:solidFill>
                  <a:srgbClr val="FFFF00"/>
                </a:solidFill>
                <a:latin typeface="Baskerville Old Face" panose="02020602080505020303" pitchFamily="18" charset="0"/>
              </a:rPr>
              <a:t>Power</a:t>
            </a:r>
            <a:endParaRPr lang="en-US" sz="36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822959" y="1743075"/>
            <a:ext cx="7543801" cy="4629149"/>
          </a:xfrm>
        </p:spPr>
        <p:txBody>
          <a:bodyPr>
            <a:normAutofit/>
          </a:bodyPr>
          <a:lstStyle/>
          <a:p>
            <a:pPr>
              <a:buFont typeface="Wingdings" panose="05000000000000000000" pitchFamily="2" charset="2"/>
              <a:buChar char="v"/>
            </a:pPr>
            <a:r>
              <a:rPr lang="en-US" dirty="0"/>
              <a:t> </a:t>
            </a:r>
            <a:r>
              <a:rPr lang="en-US" dirty="0" smtClean="0">
                <a:solidFill>
                  <a:schemeClr val="bg1"/>
                </a:solidFill>
              </a:rPr>
              <a:t>Thus </a:t>
            </a:r>
            <a:r>
              <a:rPr lang="en-US" dirty="0">
                <a:solidFill>
                  <a:schemeClr val="bg1"/>
                </a:solidFill>
              </a:rPr>
              <a:t>far, we have been concerned with feminist  theories and perspectives that seek to understand how </a:t>
            </a:r>
            <a:r>
              <a:rPr lang="en-US" dirty="0">
                <a:solidFill>
                  <a:srgbClr val="002060"/>
                </a:solidFill>
              </a:rPr>
              <a:t>difference and inequalities </a:t>
            </a:r>
            <a:r>
              <a:rPr lang="en-US" dirty="0" smtClean="0">
                <a:solidFill>
                  <a:srgbClr val="002060"/>
                </a:solidFill>
              </a:rPr>
              <a:t>are</a:t>
            </a:r>
            <a:r>
              <a:rPr lang="en-US" dirty="0" smtClean="0">
                <a:solidFill>
                  <a:srgbClr val="002060"/>
                </a:solidFill>
              </a:rPr>
              <a:t> </a:t>
            </a:r>
            <a:r>
              <a:rPr lang="en-US" dirty="0">
                <a:solidFill>
                  <a:srgbClr val="002060"/>
                </a:solidFill>
              </a:rPr>
              <a:t>constructed through structures of </a:t>
            </a:r>
            <a:r>
              <a:rPr lang="en-US" dirty="0" smtClean="0">
                <a:solidFill>
                  <a:srgbClr val="002060"/>
                </a:solidFill>
              </a:rPr>
              <a:t>power and binaries- </a:t>
            </a:r>
            <a:r>
              <a:rPr lang="en-US" dirty="0" smtClean="0">
                <a:solidFill>
                  <a:schemeClr val="bg1"/>
                </a:solidFill>
              </a:rPr>
              <a:t>race</a:t>
            </a:r>
            <a:r>
              <a:rPr lang="en-US" dirty="0">
                <a:solidFill>
                  <a:schemeClr val="bg1"/>
                </a:solidFill>
              </a:rPr>
              <a:t>, class, gender, and sexuality intersect. </a:t>
            </a:r>
            <a:endParaRPr lang="en-US" dirty="0" smtClean="0">
              <a:solidFill>
                <a:schemeClr val="bg1"/>
              </a:solidFill>
            </a:endParaRPr>
          </a:p>
          <a:p>
            <a:pPr>
              <a:buFont typeface="Wingdings" panose="05000000000000000000" pitchFamily="2" charset="2"/>
              <a:buChar char="v"/>
            </a:pPr>
            <a:r>
              <a:rPr lang="en-US" dirty="0" smtClean="0">
                <a:solidFill>
                  <a:schemeClr val="bg1"/>
                </a:solidFill>
              </a:rPr>
              <a:t>At </a:t>
            </a:r>
            <a:r>
              <a:rPr lang="en-US" dirty="0">
                <a:solidFill>
                  <a:schemeClr val="bg1"/>
                </a:solidFill>
              </a:rPr>
              <a:t>this juncture,  we can ask: where do these processes occur? How do they not only get </a:t>
            </a:r>
            <a:r>
              <a:rPr lang="en-US" dirty="0" smtClean="0">
                <a:solidFill>
                  <a:schemeClr val="bg1"/>
                </a:solidFill>
              </a:rPr>
              <a:t>produced</a:t>
            </a:r>
            <a:r>
              <a:rPr lang="en-US" dirty="0">
                <a:solidFill>
                  <a:schemeClr val="bg1"/>
                </a:solidFill>
              </a:rPr>
              <a:t>, but how are they </a:t>
            </a:r>
            <a:r>
              <a:rPr lang="en-US" i="1" dirty="0">
                <a:solidFill>
                  <a:schemeClr val="bg1"/>
                </a:solidFill>
              </a:rPr>
              <a:t>re-produced </a:t>
            </a:r>
            <a:r>
              <a:rPr lang="en-US" dirty="0">
                <a:solidFill>
                  <a:schemeClr val="bg1"/>
                </a:solidFill>
              </a:rPr>
              <a:t>through daily activities in institutions? </a:t>
            </a:r>
            <a:endParaRPr lang="en-US" dirty="0" smtClean="0">
              <a:solidFill>
                <a:schemeClr val="bg1"/>
              </a:solidFill>
            </a:endParaRPr>
          </a:p>
          <a:p>
            <a:pPr>
              <a:buFont typeface="Wingdings" panose="05000000000000000000" pitchFamily="2" charset="2"/>
              <a:buChar char="v"/>
            </a:pPr>
            <a:r>
              <a:rPr lang="en-US" dirty="0" smtClean="0">
                <a:solidFill>
                  <a:schemeClr val="bg1"/>
                </a:solidFill>
              </a:rPr>
              <a:t>We </a:t>
            </a:r>
            <a:r>
              <a:rPr lang="en-US" dirty="0">
                <a:solidFill>
                  <a:schemeClr val="bg1"/>
                </a:solidFill>
              </a:rPr>
              <a:t>identify,  historicize, and analyze several of the key institutions that structure our </a:t>
            </a:r>
            <a:r>
              <a:rPr lang="en-US" dirty="0" smtClean="0">
                <a:solidFill>
                  <a:schemeClr val="bg1"/>
                </a:solidFill>
              </a:rPr>
              <a:t>lives</a:t>
            </a:r>
            <a:r>
              <a:rPr lang="en-US" dirty="0">
                <a:solidFill>
                  <a:schemeClr val="bg1"/>
                </a:solidFill>
              </a:rPr>
              <a:t>-</a:t>
            </a:r>
            <a:r>
              <a:rPr lang="en-US" dirty="0" smtClean="0">
                <a:solidFill>
                  <a:schemeClr val="bg1"/>
                </a:solidFill>
              </a:rPr>
              <a:t> </a:t>
            </a:r>
            <a:r>
              <a:rPr lang="en-US" dirty="0" smtClean="0">
                <a:solidFill>
                  <a:srgbClr val="FFFF00"/>
                </a:solidFill>
              </a:rPr>
              <a:t>the </a:t>
            </a:r>
            <a:r>
              <a:rPr lang="en-US" dirty="0">
                <a:solidFill>
                  <a:srgbClr val="FFFF00"/>
                </a:solidFill>
              </a:rPr>
              <a:t>family, media, medicine, law and the prison system</a:t>
            </a:r>
            <a:r>
              <a:rPr lang="en-US" dirty="0">
                <a:solidFill>
                  <a:schemeClr val="bg1"/>
                </a:solidFill>
              </a:rPr>
              <a:t>. </a:t>
            </a:r>
            <a:endParaRPr lang="en-US" dirty="0" smtClean="0">
              <a:solidFill>
                <a:schemeClr val="bg1"/>
              </a:solidFill>
            </a:endParaRPr>
          </a:p>
          <a:p>
            <a:pPr>
              <a:buFont typeface="Wingdings" panose="05000000000000000000" pitchFamily="2" charset="2"/>
              <a:buChar char="v"/>
            </a:pPr>
            <a:r>
              <a:rPr lang="en-US" dirty="0" smtClean="0">
                <a:solidFill>
                  <a:schemeClr val="bg1"/>
                </a:solidFill>
              </a:rPr>
              <a:t>Struggle </a:t>
            </a:r>
            <a:r>
              <a:rPr lang="en-US" dirty="0">
                <a:solidFill>
                  <a:schemeClr val="bg1"/>
                </a:solidFill>
              </a:rPr>
              <a:t>to end violence against </a:t>
            </a:r>
            <a:r>
              <a:rPr lang="en-US" dirty="0" smtClean="0">
                <a:solidFill>
                  <a:schemeClr val="bg1"/>
                </a:solidFill>
              </a:rPr>
              <a:t>women. </a:t>
            </a:r>
          </a:p>
          <a:p>
            <a:pPr>
              <a:buFont typeface="Wingdings" panose="05000000000000000000" pitchFamily="2" charset="2"/>
              <a:buChar char="v"/>
            </a:pPr>
            <a:r>
              <a:rPr lang="en-US" dirty="0" smtClean="0">
                <a:solidFill>
                  <a:schemeClr val="bg1"/>
                </a:solidFill>
              </a:rPr>
              <a:t>First</a:t>
            </a:r>
            <a:r>
              <a:rPr lang="en-US" dirty="0">
                <a:solidFill>
                  <a:schemeClr val="bg1"/>
                </a:solidFill>
              </a:rPr>
              <a:t>, we provide a theoretical overview of institutions, culture, and structures</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1721549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27846"/>
          </a:xfrm>
        </p:spPr>
        <p:txBody>
          <a:bodyPr>
            <a:normAutofit/>
          </a:bodyPr>
          <a:lstStyle/>
          <a:p>
            <a:r>
              <a:rPr lang="en-US" sz="3200" b="1" dirty="0" smtClean="0">
                <a:solidFill>
                  <a:srgbClr val="FFFF00"/>
                </a:solidFill>
                <a:latin typeface="Baskerville Old Face" panose="02020602080505020303" pitchFamily="18" charset="0"/>
              </a:rPr>
              <a:t>Institutions </a:t>
            </a:r>
            <a:r>
              <a:rPr lang="en-US" sz="3200" b="1" dirty="0">
                <a:solidFill>
                  <a:srgbClr val="FFFF00"/>
                </a:solidFill>
                <a:latin typeface="Baskerville Old Face" panose="02020602080505020303" pitchFamily="18" charset="0"/>
              </a:rPr>
              <a:t>as </a:t>
            </a:r>
            <a:r>
              <a:rPr lang="en-US" sz="3200" b="1" dirty="0" smtClean="0">
                <a:solidFill>
                  <a:srgbClr val="FFFF00"/>
                </a:solidFill>
                <a:latin typeface="Baskerville Old Face" panose="02020602080505020303" pitchFamily="18" charset="0"/>
              </a:rPr>
              <a:t>Primary Agents </a:t>
            </a:r>
            <a:r>
              <a:rPr lang="en-US" sz="3200" b="1" dirty="0">
                <a:solidFill>
                  <a:srgbClr val="FFFF00"/>
                </a:solidFill>
                <a:latin typeface="Baskerville Old Face" panose="02020602080505020303" pitchFamily="18" charset="0"/>
              </a:rPr>
              <a:t>of socialization</a:t>
            </a:r>
            <a:endParaRPr lang="en-US" sz="32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357189" y="1845734"/>
            <a:ext cx="8529636" cy="4497916"/>
          </a:xfrm>
        </p:spPr>
        <p:txBody>
          <a:bodyPr>
            <a:normAutofit/>
          </a:bodyPr>
          <a:lstStyle/>
          <a:p>
            <a:pPr>
              <a:buFont typeface="Wingdings" panose="05000000000000000000" pitchFamily="2" charset="2"/>
              <a:buChar char="v"/>
            </a:pPr>
            <a:r>
              <a:rPr lang="en-US" sz="2400" dirty="0" smtClean="0">
                <a:solidFill>
                  <a:schemeClr val="bg1"/>
                </a:solidFill>
              </a:rPr>
              <a:t>the institutions- our </a:t>
            </a:r>
            <a:r>
              <a:rPr lang="en-US" sz="2400" dirty="0">
                <a:solidFill>
                  <a:schemeClr val="bg1"/>
                </a:solidFill>
              </a:rPr>
              <a:t>lives interacting with others. </a:t>
            </a:r>
            <a:endParaRPr lang="en-US" sz="2400" dirty="0" smtClean="0">
              <a:solidFill>
                <a:schemeClr val="bg1"/>
              </a:solidFill>
            </a:endParaRPr>
          </a:p>
          <a:p>
            <a:pPr>
              <a:buFont typeface="Wingdings" panose="05000000000000000000" pitchFamily="2" charset="2"/>
              <a:buChar char="v"/>
            </a:pPr>
            <a:r>
              <a:rPr lang="en-US" sz="2400" dirty="0" smtClean="0">
                <a:solidFill>
                  <a:schemeClr val="bg1"/>
                </a:solidFill>
              </a:rPr>
              <a:t>An </a:t>
            </a:r>
            <a:r>
              <a:rPr lang="en-US" sz="2400" b="1" dirty="0">
                <a:solidFill>
                  <a:schemeClr val="bg1"/>
                </a:solidFill>
              </a:rPr>
              <a:t>institution </a:t>
            </a:r>
            <a:r>
              <a:rPr lang="en-US" sz="2400" dirty="0">
                <a:solidFill>
                  <a:schemeClr val="bg1"/>
                </a:solidFill>
              </a:rPr>
              <a:t>is a </a:t>
            </a:r>
            <a:r>
              <a:rPr lang="en-US" sz="2400" dirty="0">
                <a:solidFill>
                  <a:srgbClr val="FFFF00"/>
                </a:solidFill>
              </a:rPr>
              <a:t>“social order or pattern that has attained a certain state or property…and [owes] [its] survival to relatively self-activating social processes” </a:t>
            </a:r>
            <a:r>
              <a:rPr lang="en-US" sz="2400" dirty="0"/>
              <a:t>(Jepperson </a:t>
            </a:r>
            <a:r>
              <a:rPr lang="en-US" sz="2400" dirty="0" smtClean="0"/>
              <a:t>1991:145</a:t>
            </a:r>
            <a:r>
              <a:rPr lang="en-US" sz="2400" dirty="0"/>
              <a:t>). </a:t>
            </a:r>
            <a:endParaRPr lang="en-US" sz="2400" dirty="0" smtClean="0"/>
          </a:p>
          <a:p>
            <a:pPr>
              <a:buFont typeface="Wingdings" panose="05000000000000000000" pitchFamily="2" charset="2"/>
              <a:buChar char="v"/>
            </a:pPr>
            <a:r>
              <a:rPr lang="en-US" sz="2400" dirty="0" smtClean="0">
                <a:solidFill>
                  <a:schemeClr val="bg1"/>
                </a:solidFill>
              </a:rPr>
              <a:t>Institutions like the</a:t>
            </a:r>
            <a:r>
              <a:rPr lang="en-US" sz="2400" dirty="0" smtClean="0">
                <a:solidFill>
                  <a:srgbClr val="FFFF00"/>
                </a:solidFill>
              </a:rPr>
              <a:t> </a:t>
            </a:r>
            <a:r>
              <a:rPr lang="en-US" sz="2400" dirty="0">
                <a:solidFill>
                  <a:srgbClr val="FFFF00"/>
                </a:solidFill>
              </a:rPr>
              <a:t>family, marriage, media, medicine, law, education, the state, and </a:t>
            </a:r>
            <a:r>
              <a:rPr lang="en-US" sz="2400" dirty="0" smtClean="0">
                <a:solidFill>
                  <a:srgbClr val="FFFF00"/>
                </a:solidFill>
              </a:rPr>
              <a:t>work</a:t>
            </a:r>
            <a:r>
              <a:rPr lang="en-US" sz="2400" dirty="0" smtClean="0">
                <a:solidFill>
                  <a:schemeClr val="bg1"/>
                </a:solidFill>
              </a:rPr>
              <a:t> structure </a:t>
            </a:r>
            <a:r>
              <a:rPr lang="en-US" sz="2400" dirty="0">
                <a:solidFill>
                  <a:schemeClr val="bg1"/>
                </a:solidFill>
              </a:rPr>
              <a:t>thought and behavior, </a:t>
            </a:r>
            <a:endParaRPr lang="en-US" sz="2400" dirty="0" smtClean="0">
              <a:solidFill>
                <a:schemeClr val="bg1"/>
              </a:solidFill>
            </a:endParaRPr>
          </a:p>
          <a:p>
            <a:pPr>
              <a:buFont typeface="Wingdings" panose="05000000000000000000" pitchFamily="2" charset="2"/>
              <a:buChar char="v"/>
            </a:pPr>
            <a:r>
              <a:rPr lang="en-US" sz="2400" dirty="0" smtClean="0">
                <a:solidFill>
                  <a:schemeClr val="bg1"/>
                </a:solidFill>
              </a:rPr>
              <a:t> </a:t>
            </a:r>
            <a:r>
              <a:rPr lang="en-US" sz="2400" dirty="0">
                <a:solidFill>
                  <a:schemeClr val="bg1"/>
                </a:solidFill>
              </a:rPr>
              <a:t>In almost every facet of our day-to-day experience we operate within </a:t>
            </a:r>
            <a:r>
              <a:rPr lang="en-US" sz="2400" dirty="0" smtClean="0">
                <a:solidFill>
                  <a:schemeClr val="bg1"/>
                </a:solidFill>
              </a:rPr>
              <a:t>institutions without </a:t>
            </a:r>
            <a:r>
              <a:rPr lang="en-US" sz="2400" dirty="0">
                <a:solidFill>
                  <a:schemeClr val="bg1"/>
                </a:solidFill>
              </a:rPr>
              <a:t>noticing their influence on our lives</a:t>
            </a:r>
            <a:r>
              <a:rPr lang="en-US" sz="2400" dirty="0" smtClean="0">
                <a:solidFill>
                  <a:schemeClr val="bg1"/>
                </a:solidFill>
              </a:rPr>
              <a:t>.</a:t>
            </a:r>
          </a:p>
          <a:p>
            <a:pPr>
              <a:buFont typeface="Wingdings" panose="05000000000000000000" pitchFamily="2" charset="2"/>
              <a:buChar char="v"/>
            </a:pPr>
            <a:r>
              <a:rPr lang="en-US" sz="2400" dirty="0" smtClean="0">
                <a:solidFill>
                  <a:schemeClr val="bg1"/>
                </a:solidFill>
              </a:rPr>
              <a:t> </a:t>
            </a:r>
            <a:r>
              <a:rPr lang="en-US" sz="2400" dirty="0">
                <a:solidFill>
                  <a:schemeClr val="bg1"/>
                </a:solidFill>
              </a:rPr>
              <a:t>As a result, we can conceive of </a:t>
            </a:r>
            <a:r>
              <a:rPr lang="en-US" sz="2400" dirty="0" smtClean="0">
                <a:solidFill>
                  <a:schemeClr val="bg1"/>
                </a:solidFill>
              </a:rPr>
              <a:t>institutions as </a:t>
            </a:r>
            <a:r>
              <a:rPr lang="en-US" sz="2400" dirty="0">
                <a:solidFill>
                  <a:schemeClr val="bg1"/>
                </a:solidFill>
              </a:rPr>
              <a:t>primary agents of </a:t>
            </a:r>
            <a:r>
              <a:rPr lang="en-US" sz="2400" dirty="0" smtClean="0">
                <a:solidFill>
                  <a:schemeClr val="bg1"/>
                </a:solidFill>
              </a:rPr>
              <a:t>socialization </a:t>
            </a:r>
            <a:r>
              <a:rPr lang="en-US" sz="2400" dirty="0">
                <a:solidFill>
                  <a:schemeClr val="bg1"/>
                </a:solidFill>
              </a:rPr>
              <a:t>(Kimmel 2007). </a:t>
            </a:r>
          </a:p>
        </p:txBody>
      </p:sp>
    </p:spTree>
    <p:extLst>
      <p:ext uri="{BB962C8B-B14F-4D97-AF65-F5344CB8AC3E}">
        <p14:creationId xmlns:p14="http://schemas.microsoft.com/office/powerpoint/2010/main" val="23435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hlinkClick r:id="rId2"/>
              </a:rPr>
              <a:t>“Law Image” </a:t>
            </a:r>
            <a:r>
              <a:rPr lang="en-US" i="1" dirty="0"/>
              <a:t>by </a:t>
            </a:r>
            <a:r>
              <a:rPr lang="en-US" i="1" dirty="0" err="1">
                <a:hlinkClick r:id="rId3"/>
              </a:rPr>
              <a:t>Succo</a:t>
            </a:r>
            <a:r>
              <a:rPr lang="en-US" i="1" dirty="0">
                <a:hlinkClick r:id="rId3"/>
              </a:rPr>
              <a:t> </a:t>
            </a:r>
            <a:r>
              <a:rPr lang="en-US" i="1" dirty="0"/>
              <a:t>is in the </a:t>
            </a:r>
            <a:r>
              <a:rPr lang="en-US" i="1" dirty="0">
                <a:hlinkClick r:id="rId4"/>
              </a:rPr>
              <a:t>Public Domain, CC0</a:t>
            </a:r>
            <a:endParaRPr lang="en-US" dirty="0"/>
          </a:p>
        </p:txBody>
      </p:sp>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650" y="1737361"/>
            <a:ext cx="7967159" cy="497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6154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27834"/>
          </a:xfrm>
        </p:spPr>
        <p:txBody>
          <a:bodyPr>
            <a:normAutofit/>
          </a:bodyPr>
          <a:lstStyle/>
          <a:p>
            <a:pPr algn="ctr"/>
            <a:r>
              <a:rPr lang="en-US" sz="3600" b="1" dirty="0" smtClean="0">
                <a:solidFill>
                  <a:srgbClr val="FFFF00"/>
                </a:solidFill>
                <a:latin typeface="Baskerville Old Face" panose="02020602080505020303" pitchFamily="18" charset="0"/>
              </a:rPr>
              <a:t>Institutions</a:t>
            </a:r>
            <a:r>
              <a:rPr lang="en-US" sz="3600" b="1" dirty="0">
                <a:solidFill>
                  <a:srgbClr val="FFFF00"/>
                </a:solidFill>
                <a:latin typeface="Baskerville Old Face" panose="02020602080505020303" pitchFamily="18" charset="0"/>
              </a:rPr>
              <a:t> </a:t>
            </a:r>
            <a:r>
              <a:rPr lang="en-US" sz="3600" b="1" dirty="0" smtClean="0">
                <a:solidFill>
                  <a:srgbClr val="FFFF00"/>
                </a:solidFill>
                <a:latin typeface="Baskerville Old Face" panose="02020602080505020303" pitchFamily="18" charset="0"/>
              </a:rPr>
              <a:t>&amp; Inequalities</a:t>
            </a:r>
            <a:endParaRPr lang="en-US" sz="36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822959" y="1737361"/>
            <a:ext cx="7543801" cy="4606289"/>
          </a:xfrm>
        </p:spPr>
        <p:txBody>
          <a:bodyPr>
            <a:noAutofit/>
          </a:bodyPr>
          <a:lstStyle/>
          <a:p>
            <a:pPr>
              <a:buFont typeface="Wingdings" panose="05000000000000000000" pitchFamily="2" charset="2"/>
              <a:buChar char="v"/>
            </a:pPr>
            <a:r>
              <a:rPr lang="en-US" sz="2200" dirty="0">
                <a:solidFill>
                  <a:schemeClr val="bg1"/>
                </a:solidFill>
              </a:rPr>
              <a:t>Institutions </a:t>
            </a:r>
            <a:r>
              <a:rPr lang="en-US" sz="2200" dirty="0" smtClean="0">
                <a:solidFill>
                  <a:schemeClr val="bg1"/>
                </a:solidFill>
              </a:rPr>
              <a:t>reproduce gendered</a:t>
            </a:r>
            <a:r>
              <a:rPr lang="en-US" sz="2200" dirty="0">
                <a:solidFill>
                  <a:schemeClr val="bg1"/>
                </a:solidFill>
              </a:rPr>
              <a:t>, classed, racialized, ableized, and sexualized inequalities. </a:t>
            </a:r>
            <a:endParaRPr lang="en-US" sz="2200" dirty="0" smtClean="0">
              <a:solidFill>
                <a:schemeClr val="bg1"/>
              </a:solidFill>
            </a:endParaRPr>
          </a:p>
          <a:p>
            <a:pPr>
              <a:buFont typeface="Wingdings" panose="05000000000000000000" pitchFamily="2" charset="2"/>
              <a:buChar char="v"/>
            </a:pPr>
            <a:r>
              <a:rPr lang="en-US" sz="2200" dirty="0" smtClean="0">
                <a:solidFill>
                  <a:schemeClr val="bg1"/>
                </a:solidFill>
              </a:rPr>
              <a:t> </a:t>
            </a:r>
            <a:r>
              <a:rPr lang="en-US" sz="2200" dirty="0">
                <a:solidFill>
                  <a:schemeClr val="bg1"/>
                </a:solidFill>
              </a:rPr>
              <a:t>Everyone does not have access to the same </a:t>
            </a:r>
            <a:r>
              <a:rPr lang="en-US" sz="2200" dirty="0" smtClean="0">
                <a:solidFill>
                  <a:schemeClr val="bg1"/>
                </a:solidFill>
              </a:rPr>
              <a:t>institutions </a:t>
            </a:r>
          </a:p>
          <a:p>
            <a:pPr>
              <a:buFont typeface="Wingdings" panose="05000000000000000000" pitchFamily="2" charset="2"/>
              <a:buChar char="v"/>
            </a:pPr>
            <a:r>
              <a:rPr lang="en-US" sz="2200" dirty="0" smtClean="0">
                <a:solidFill>
                  <a:schemeClr val="bg1"/>
                </a:solidFill>
              </a:rPr>
              <a:t> </a:t>
            </a:r>
            <a:r>
              <a:rPr lang="en-US" sz="2200" dirty="0">
                <a:solidFill>
                  <a:schemeClr val="bg1"/>
                </a:solidFill>
              </a:rPr>
              <a:t>Perhaps there was a school located in a predominantly  white, middle-class neighborhood and another school located in a neighborhood  of predominantly working-class people of color. </a:t>
            </a:r>
            <a:endParaRPr lang="en-US" sz="2200" dirty="0" smtClean="0">
              <a:solidFill>
                <a:schemeClr val="bg1"/>
              </a:solidFill>
            </a:endParaRPr>
          </a:p>
          <a:p>
            <a:pPr>
              <a:buFont typeface="Wingdings" panose="05000000000000000000" pitchFamily="2" charset="2"/>
              <a:buChar char="v"/>
            </a:pPr>
            <a:r>
              <a:rPr lang="en-US" sz="2200" dirty="0" smtClean="0">
                <a:solidFill>
                  <a:schemeClr val="bg1"/>
                </a:solidFill>
              </a:rPr>
              <a:t>Schools - the </a:t>
            </a:r>
            <a:r>
              <a:rPr lang="en-US" sz="2200" dirty="0">
                <a:solidFill>
                  <a:schemeClr val="bg1"/>
                </a:solidFill>
              </a:rPr>
              <a:t>tax </a:t>
            </a:r>
            <a:r>
              <a:rPr lang="en-US" sz="2200" dirty="0" smtClean="0">
                <a:solidFill>
                  <a:schemeClr val="bg1"/>
                </a:solidFill>
              </a:rPr>
              <a:t>- different </a:t>
            </a:r>
            <a:r>
              <a:rPr lang="en-US" sz="2200" dirty="0">
                <a:solidFill>
                  <a:schemeClr val="bg1"/>
                </a:solidFill>
              </a:rPr>
              <a:t>neighborhoods </a:t>
            </a:r>
            <a:r>
              <a:rPr lang="en-US" sz="2200" dirty="0" smtClean="0">
                <a:solidFill>
                  <a:schemeClr val="bg1"/>
                </a:solidFill>
              </a:rPr>
              <a:t>- different </a:t>
            </a:r>
            <a:r>
              <a:rPr lang="en-US" sz="2200" dirty="0">
                <a:solidFill>
                  <a:schemeClr val="bg1"/>
                </a:solidFill>
              </a:rPr>
              <a:t>amounts of resources—books, computers, the ability to pay teachers and staff, etc. </a:t>
            </a:r>
            <a:endParaRPr lang="en-US" sz="2200" dirty="0" smtClean="0">
              <a:solidFill>
                <a:schemeClr val="bg1"/>
              </a:solidFill>
            </a:endParaRPr>
          </a:p>
          <a:p>
            <a:pPr>
              <a:buFont typeface="Wingdings" panose="05000000000000000000" pitchFamily="2" charset="2"/>
              <a:buChar char="v"/>
            </a:pPr>
            <a:r>
              <a:rPr lang="en-US" sz="2200" dirty="0" smtClean="0">
                <a:solidFill>
                  <a:schemeClr val="bg1"/>
                </a:solidFill>
              </a:rPr>
              <a:t>The </a:t>
            </a:r>
            <a:r>
              <a:rPr lang="en-US" sz="2200" dirty="0">
                <a:solidFill>
                  <a:schemeClr val="bg1"/>
                </a:solidFill>
              </a:rPr>
              <a:t>middle-class students </a:t>
            </a:r>
            <a:r>
              <a:rPr lang="en-US" sz="2200" dirty="0" smtClean="0">
                <a:solidFill>
                  <a:schemeClr val="bg1"/>
                </a:solidFill>
              </a:rPr>
              <a:t>- a </a:t>
            </a:r>
            <a:r>
              <a:rPr lang="en-US" sz="2200" dirty="0">
                <a:solidFill>
                  <a:schemeClr val="bg1"/>
                </a:solidFill>
              </a:rPr>
              <a:t>well-funded public </a:t>
            </a:r>
            <a:r>
              <a:rPr lang="en-US" sz="2200" dirty="0" smtClean="0">
                <a:solidFill>
                  <a:schemeClr val="bg1"/>
                </a:solidFill>
              </a:rPr>
              <a:t>school</a:t>
            </a:r>
            <a:r>
              <a:rPr lang="en-US" sz="2200" dirty="0">
                <a:solidFill>
                  <a:schemeClr val="bg1"/>
                </a:solidFill>
              </a:rPr>
              <a:t>; the working-class </a:t>
            </a:r>
            <a:r>
              <a:rPr lang="en-US" sz="2200" dirty="0" smtClean="0">
                <a:solidFill>
                  <a:schemeClr val="bg1"/>
                </a:solidFill>
              </a:rPr>
              <a:t>students- </a:t>
            </a:r>
            <a:r>
              <a:rPr lang="en-US" sz="2200" dirty="0" smtClean="0">
                <a:solidFill>
                  <a:schemeClr val="bg1"/>
                </a:solidFill>
              </a:rPr>
              <a:t>disadvantaged </a:t>
            </a:r>
            <a:r>
              <a:rPr lang="en-US" sz="2200" dirty="0">
                <a:solidFill>
                  <a:schemeClr val="bg1"/>
                </a:solidFill>
              </a:rPr>
              <a:t>from the lower amount of funding </a:t>
            </a:r>
            <a:r>
              <a:rPr lang="en-US" sz="2200" dirty="0" smtClean="0">
                <a:solidFill>
                  <a:schemeClr val="bg1"/>
                </a:solidFill>
              </a:rPr>
              <a:t>school. </a:t>
            </a:r>
            <a:endParaRPr lang="en-US" sz="2200" dirty="0">
              <a:solidFill>
                <a:schemeClr val="bg1"/>
              </a:solidFill>
            </a:endParaRPr>
          </a:p>
        </p:txBody>
      </p:sp>
    </p:spTree>
    <p:extLst>
      <p:ext uri="{BB962C8B-B14F-4D97-AF65-F5344CB8AC3E}">
        <p14:creationId xmlns:p14="http://schemas.microsoft.com/office/powerpoint/2010/main" val="411594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942121"/>
          </a:xfrm>
        </p:spPr>
        <p:txBody>
          <a:bodyPr>
            <a:normAutofit/>
          </a:bodyPr>
          <a:lstStyle/>
          <a:p>
            <a:pPr algn="ctr"/>
            <a:r>
              <a:rPr lang="en-US" sz="3600" dirty="0" smtClean="0">
                <a:solidFill>
                  <a:srgbClr val="FFFF00"/>
                </a:solidFill>
                <a:latin typeface="Baskerville Old Face" panose="02020602080505020303" pitchFamily="18" charset="0"/>
              </a:rPr>
              <a:t>The </a:t>
            </a:r>
            <a:r>
              <a:rPr lang="en-US" sz="3600" b="1" dirty="0" smtClean="0">
                <a:solidFill>
                  <a:srgbClr val="FFFF00"/>
                </a:solidFill>
                <a:latin typeface="Baskerville Old Face" panose="02020602080505020303" pitchFamily="18" charset="0"/>
              </a:rPr>
              <a:t>Dominant Culture</a:t>
            </a:r>
            <a:endParaRPr lang="en-US" sz="36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342901" y="1343025"/>
            <a:ext cx="8429624" cy="5014913"/>
          </a:xfrm>
        </p:spPr>
        <p:txBody>
          <a:bodyPr>
            <a:noAutofit/>
          </a:bodyPr>
          <a:lstStyle/>
          <a:p>
            <a:pPr>
              <a:buFont typeface="Wingdings" panose="05000000000000000000" pitchFamily="2" charset="2"/>
              <a:buChar char="v"/>
            </a:pPr>
            <a:r>
              <a:rPr lang="en-US" sz="2200" dirty="0"/>
              <a:t>Institutions shape, and are shaped by, culture. </a:t>
            </a:r>
            <a:endParaRPr lang="en-US" sz="2200" dirty="0" smtClean="0"/>
          </a:p>
          <a:p>
            <a:pPr>
              <a:buFont typeface="Wingdings" panose="05000000000000000000" pitchFamily="2" charset="2"/>
              <a:buChar char="v"/>
            </a:pPr>
            <a:r>
              <a:rPr lang="en-US" sz="2200" b="1" dirty="0" smtClean="0">
                <a:solidFill>
                  <a:schemeClr val="bg1"/>
                </a:solidFill>
              </a:rPr>
              <a:t>Culture  </a:t>
            </a:r>
            <a:r>
              <a:rPr lang="en-US" sz="2200" dirty="0">
                <a:solidFill>
                  <a:schemeClr val="bg1"/>
                </a:solidFill>
              </a:rPr>
              <a:t>is a system of symbols, values, practices, and interests of a group of people.1 Culture is shot through with </a:t>
            </a:r>
            <a:r>
              <a:rPr lang="en-US" sz="2200" b="1" dirty="0">
                <a:solidFill>
                  <a:schemeClr val="bg1"/>
                </a:solidFill>
              </a:rPr>
              <a:t>ideology</a:t>
            </a:r>
            <a:r>
              <a:rPr lang="en-US" sz="2200" dirty="0">
                <a:solidFill>
                  <a:schemeClr val="bg1"/>
                </a:solidFill>
              </a:rPr>
              <a:t>, which can be understood to be the ideas, attitudes, and values of the </a:t>
            </a:r>
            <a:r>
              <a:rPr lang="en-US" sz="2200" b="1" dirty="0">
                <a:solidFill>
                  <a:schemeClr val="bg1"/>
                </a:solidFill>
              </a:rPr>
              <a:t>dominant culture</a:t>
            </a:r>
            <a:r>
              <a:rPr lang="en-US" sz="2200" dirty="0" smtClean="0">
                <a:solidFill>
                  <a:schemeClr val="bg1"/>
                </a:solidFill>
              </a:rPr>
              <a:t>.</a:t>
            </a:r>
          </a:p>
          <a:p>
            <a:pPr>
              <a:buFont typeface="Wingdings" panose="05000000000000000000" pitchFamily="2" charset="2"/>
              <a:buChar char="v"/>
            </a:pPr>
            <a:r>
              <a:rPr lang="en-US" sz="2200" dirty="0" smtClean="0"/>
              <a:t> </a:t>
            </a:r>
            <a:r>
              <a:rPr lang="en-US" sz="2200" dirty="0">
                <a:solidFill>
                  <a:schemeClr val="bg1"/>
                </a:solidFill>
              </a:rPr>
              <a:t>It is important to note that</a:t>
            </a:r>
            <a:r>
              <a:rPr lang="en-US" sz="2200" dirty="0"/>
              <a:t> </a:t>
            </a:r>
            <a:r>
              <a:rPr lang="en-US" sz="2200" dirty="0">
                <a:solidFill>
                  <a:srgbClr val="FFFF00"/>
                </a:solidFill>
              </a:rPr>
              <a:t>“dominant </a:t>
            </a:r>
            <a:r>
              <a:rPr lang="en-US" sz="2200" dirty="0" smtClean="0">
                <a:solidFill>
                  <a:srgbClr val="FFFF00"/>
                </a:solidFill>
              </a:rPr>
              <a:t>culture</a:t>
            </a:r>
            <a:r>
              <a:rPr lang="en-US" sz="2200" dirty="0">
                <a:solidFill>
                  <a:srgbClr val="FFFF00"/>
                </a:solidFill>
              </a:rPr>
              <a:t>” </a:t>
            </a:r>
            <a:r>
              <a:rPr lang="en-US" sz="2200" dirty="0"/>
              <a:t>does not describe the most numerous group within society. </a:t>
            </a:r>
            <a:r>
              <a:rPr lang="en-US" sz="2200" dirty="0">
                <a:solidFill>
                  <a:srgbClr val="FFFF00"/>
                </a:solidFill>
              </a:rPr>
              <a:t>“Dominant culture” </a:t>
            </a:r>
            <a:r>
              <a:rPr lang="en-US" sz="2200" dirty="0">
                <a:solidFill>
                  <a:schemeClr val="bg1"/>
                </a:solidFill>
              </a:rPr>
              <a:t>typically describes a relatively  small social group that has a disproportionate  amount of power. </a:t>
            </a:r>
            <a:endParaRPr lang="en-US" sz="2200" dirty="0" smtClean="0">
              <a:solidFill>
                <a:schemeClr val="bg1"/>
              </a:solidFill>
            </a:endParaRPr>
          </a:p>
          <a:p>
            <a:pPr>
              <a:buFont typeface="Wingdings" panose="05000000000000000000" pitchFamily="2" charset="2"/>
              <a:buChar char="v"/>
            </a:pPr>
            <a:r>
              <a:rPr lang="en-US" sz="2200" dirty="0" smtClean="0">
                <a:solidFill>
                  <a:schemeClr val="bg1"/>
                </a:solidFill>
              </a:rPr>
              <a:t>An </a:t>
            </a:r>
            <a:r>
              <a:rPr lang="en-US" sz="2200" dirty="0">
                <a:solidFill>
                  <a:schemeClr val="bg1"/>
                </a:solidFill>
              </a:rPr>
              <a:t>example of a dominant culture would be the numerically small white minority in South Africa during apartheid. </a:t>
            </a:r>
            <a:endParaRPr lang="en-US" sz="2200" dirty="0" smtClean="0">
              <a:solidFill>
                <a:schemeClr val="bg1"/>
              </a:solidFill>
            </a:endParaRPr>
          </a:p>
          <a:p>
            <a:pPr>
              <a:buFont typeface="Wingdings" panose="05000000000000000000" pitchFamily="2" charset="2"/>
              <a:buChar char="v"/>
            </a:pPr>
            <a:r>
              <a:rPr lang="en-US" sz="2200" dirty="0" smtClean="0">
                <a:solidFill>
                  <a:schemeClr val="bg1"/>
                </a:solidFill>
              </a:rPr>
              <a:t>More </a:t>
            </a:r>
            <a:r>
              <a:rPr lang="en-US" sz="2200" dirty="0">
                <a:solidFill>
                  <a:schemeClr val="bg1"/>
                </a:solidFill>
              </a:rPr>
              <a:t>recently, the Occupy Movement   has critiqued  the ways in which the “1%” exerts a </a:t>
            </a:r>
            <a:r>
              <a:rPr lang="en-US" sz="2200" dirty="0" smtClean="0">
                <a:solidFill>
                  <a:schemeClr val="bg1"/>
                </a:solidFill>
              </a:rPr>
              <a:t>disproportionate </a:t>
            </a:r>
            <a:r>
              <a:rPr lang="en-US" sz="2200" dirty="0">
                <a:solidFill>
                  <a:schemeClr val="bg1"/>
                </a:solidFill>
              </a:rPr>
              <a:t>amount of control and power as the dominant  culture in the United States</a:t>
            </a:r>
            <a:r>
              <a:rPr lang="en-US" sz="2200" dirty="0" smtClean="0">
                <a:solidFill>
                  <a:schemeClr val="bg1"/>
                </a:solidFill>
              </a:rPr>
              <a:t>.</a:t>
            </a:r>
            <a:endParaRPr lang="en-US" sz="2200" dirty="0">
              <a:solidFill>
                <a:schemeClr val="bg1"/>
              </a:solidFill>
            </a:endParaRPr>
          </a:p>
        </p:txBody>
      </p:sp>
    </p:spTree>
    <p:extLst>
      <p:ext uri="{BB962C8B-B14F-4D97-AF65-F5344CB8AC3E}">
        <p14:creationId xmlns:p14="http://schemas.microsoft.com/office/powerpoint/2010/main" val="177901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699234"/>
          </a:xfrm>
        </p:spPr>
        <p:txBody>
          <a:bodyPr>
            <a:normAutofit/>
          </a:bodyPr>
          <a:lstStyle/>
          <a:p>
            <a:pPr algn="ctr"/>
            <a:r>
              <a:rPr lang="en-US" sz="3200" b="1" dirty="0">
                <a:solidFill>
                  <a:srgbClr val="FFFF00"/>
                </a:solidFill>
                <a:latin typeface="Baskerville Old Face" panose="02020602080505020303" pitchFamily="18" charset="0"/>
              </a:rPr>
              <a:t>Mainstream I</a:t>
            </a:r>
            <a:r>
              <a:rPr lang="en-US" sz="3200" b="1" dirty="0" smtClean="0">
                <a:solidFill>
                  <a:srgbClr val="FFFF00"/>
                </a:solidFill>
                <a:latin typeface="Baskerville Old Face" panose="02020602080505020303" pitchFamily="18" charset="0"/>
              </a:rPr>
              <a:t>nstitutions- </a:t>
            </a:r>
            <a:r>
              <a:rPr lang="en-US" sz="3200" b="1" dirty="0">
                <a:solidFill>
                  <a:srgbClr val="FFFF00"/>
                </a:solidFill>
                <a:latin typeface="Baskerville Old Face" panose="02020602080505020303" pitchFamily="18" charset="0"/>
              </a:rPr>
              <a:t>the </a:t>
            </a:r>
            <a:r>
              <a:rPr lang="en-US" sz="3200" b="1" dirty="0" smtClean="0">
                <a:solidFill>
                  <a:srgbClr val="FFFF00"/>
                </a:solidFill>
                <a:latin typeface="Baskerville Old Face" panose="02020602080505020303" pitchFamily="18" charset="0"/>
              </a:rPr>
              <a:t>Dominant Culture</a:t>
            </a:r>
            <a:endParaRPr lang="en-US" sz="32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528638" y="1845734"/>
            <a:ext cx="8229599" cy="4497916"/>
          </a:xfrm>
        </p:spPr>
        <p:txBody>
          <a:bodyPr>
            <a:normAutofit/>
          </a:bodyPr>
          <a:lstStyle/>
          <a:p>
            <a:pPr>
              <a:buFont typeface="Wingdings" panose="05000000000000000000" pitchFamily="2" charset="2"/>
              <a:buChar char="v"/>
            </a:pPr>
            <a:r>
              <a:rPr lang="en-US" dirty="0"/>
              <a:t> </a:t>
            </a:r>
            <a:r>
              <a:rPr lang="en-US" dirty="0" smtClean="0">
                <a:solidFill>
                  <a:schemeClr val="bg1"/>
                </a:solidFill>
              </a:rPr>
              <a:t>Mainstream </a:t>
            </a:r>
            <a:r>
              <a:rPr lang="en-US" dirty="0">
                <a:solidFill>
                  <a:schemeClr val="bg1"/>
                </a:solidFill>
              </a:rPr>
              <a:t>institutions often privilege and reward the dominant culture. </a:t>
            </a:r>
            <a:endParaRPr lang="en-US" dirty="0" smtClean="0">
              <a:solidFill>
                <a:schemeClr val="bg1"/>
              </a:solidFill>
            </a:endParaRPr>
          </a:p>
          <a:p>
            <a:pPr>
              <a:buFont typeface="Wingdings" panose="05000000000000000000" pitchFamily="2" charset="2"/>
              <a:buChar char="v"/>
            </a:pPr>
            <a:r>
              <a:rPr lang="en-US" dirty="0" smtClean="0">
                <a:solidFill>
                  <a:schemeClr val="bg1"/>
                </a:solidFill>
              </a:rPr>
              <a:t>The </a:t>
            </a:r>
            <a:r>
              <a:rPr lang="en-US" dirty="0">
                <a:solidFill>
                  <a:schemeClr val="bg1"/>
                </a:solidFill>
              </a:rPr>
              <a:t>sociologist </a:t>
            </a:r>
            <a:r>
              <a:rPr lang="en-US" dirty="0">
                <a:solidFill>
                  <a:srgbClr val="002060"/>
                </a:solidFill>
              </a:rPr>
              <a:t>Pierre Bourdieu </a:t>
            </a:r>
            <a:r>
              <a:rPr lang="en-US" dirty="0">
                <a:solidFill>
                  <a:schemeClr val="bg1"/>
                </a:solidFill>
              </a:rPr>
              <a:t>(1984) argues that institutions  value certain types of culture and reward people who have those types of culture</a:t>
            </a:r>
            <a:r>
              <a:rPr lang="en-US" dirty="0" smtClean="0">
                <a:solidFill>
                  <a:schemeClr val="bg1"/>
                </a:solidFill>
              </a:rPr>
              <a:t>.</a:t>
            </a:r>
          </a:p>
          <a:p>
            <a:pPr>
              <a:buFont typeface="Wingdings" panose="05000000000000000000" pitchFamily="2" charset="2"/>
              <a:buChar char="v"/>
            </a:pPr>
            <a:r>
              <a:rPr lang="en-US" dirty="0" smtClean="0">
                <a:solidFill>
                  <a:schemeClr val="bg1"/>
                </a:solidFill>
              </a:rPr>
              <a:t> </a:t>
            </a:r>
            <a:r>
              <a:rPr lang="en-US" dirty="0">
                <a:solidFill>
                  <a:schemeClr val="bg1"/>
                </a:solidFill>
              </a:rPr>
              <a:t>As we discussed in the previous chapter, different social classes have different types of cultural capital—assets that are not necessarily economic, but promote social mobility</a:t>
            </a:r>
            <a:r>
              <a:rPr lang="en-US" dirty="0" smtClean="0">
                <a:solidFill>
                  <a:schemeClr val="bg1"/>
                </a:solidFill>
              </a:rPr>
              <a:t>.</a:t>
            </a:r>
          </a:p>
          <a:p>
            <a:pPr>
              <a:buFont typeface="Wingdings" panose="05000000000000000000" pitchFamily="2" charset="2"/>
              <a:buChar char="v"/>
            </a:pPr>
            <a:r>
              <a:rPr lang="en-US" dirty="0" smtClean="0">
                <a:solidFill>
                  <a:schemeClr val="bg1"/>
                </a:solidFill>
              </a:rPr>
              <a:t> </a:t>
            </a:r>
            <a:r>
              <a:rPr lang="en-US" dirty="0">
                <a:solidFill>
                  <a:schemeClr val="bg1"/>
                </a:solidFill>
              </a:rPr>
              <a:t>For example, students who attend public schools in middle-class districts or private schools often have access to more language courses, arts courses, and extracurricular activities—skills, knowledge, and experiences that colleges value greatly in their admission decisions</a:t>
            </a:r>
            <a:r>
              <a:rPr lang="en-US" dirty="0" smtClean="0">
                <a:solidFill>
                  <a:schemeClr val="bg1"/>
                </a:solidFill>
              </a:rPr>
              <a:t>.</a:t>
            </a:r>
          </a:p>
          <a:p>
            <a:pPr>
              <a:buFont typeface="Wingdings" panose="05000000000000000000" pitchFamily="2" charset="2"/>
              <a:buChar char="v"/>
            </a:pPr>
            <a:r>
              <a:rPr lang="en-US" dirty="0" smtClean="0">
                <a:solidFill>
                  <a:schemeClr val="bg1"/>
                </a:solidFill>
              </a:rPr>
              <a:t> </a:t>
            </a:r>
            <a:r>
              <a:rPr lang="en-US" dirty="0">
                <a:solidFill>
                  <a:schemeClr val="bg1"/>
                </a:solidFill>
              </a:rPr>
              <a:t>Schools in less economically  </a:t>
            </a:r>
            <a:r>
              <a:rPr lang="en-US" dirty="0" smtClean="0">
                <a:solidFill>
                  <a:schemeClr val="bg1"/>
                </a:solidFill>
              </a:rPr>
              <a:t>privileged </a:t>
            </a:r>
            <a:r>
              <a:rPr lang="en-US" dirty="0">
                <a:solidFill>
                  <a:schemeClr val="bg1"/>
                </a:solidFill>
              </a:rPr>
              <a:t>districts often have fewer of these options</a:t>
            </a:r>
          </a:p>
        </p:txBody>
      </p:sp>
    </p:spTree>
    <p:extLst>
      <p:ext uri="{BB962C8B-B14F-4D97-AF65-F5344CB8AC3E}">
        <p14:creationId xmlns:p14="http://schemas.microsoft.com/office/powerpoint/2010/main" val="3193331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42875"/>
            <a:ext cx="7543800" cy="771526"/>
          </a:xfrm>
        </p:spPr>
        <p:txBody>
          <a:bodyPr>
            <a:normAutofit/>
          </a:bodyPr>
          <a:lstStyle/>
          <a:p>
            <a:pPr algn="ctr"/>
            <a:r>
              <a:rPr lang="en-US" sz="3600" b="1" dirty="0">
                <a:solidFill>
                  <a:srgbClr val="FFFF00"/>
                </a:solidFill>
                <a:latin typeface="Baskerville Old Face" panose="02020602080505020303" pitchFamily="18" charset="0"/>
                <a:cs typeface="Times New Roman" panose="02020603050405020304" pitchFamily="18" charset="0"/>
              </a:rPr>
              <a:t>Social </a:t>
            </a:r>
            <a:r>
              <a:rPr lang="en-US" sz="3600" b="1" dirty="0" smtClean="0">
                <a:solidFill>
                  <a:srgbClr val="FFFF00"/>
                </a:solidFill>
                <a:latin typeface="Baskerville Old Face" panose="02020602080505020303" pitchFamily="18" charset="0"/>
                <a:cs typeface="Times New Roman" panose="02020603050405020304" pitchFamily="18" charset="0"/>
              </a:rPr>
              <a:t>Structures</a:t>
            </a:r>
            <a:endParaRPr lang="en-US" sz="36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951547" y="914401"/>
            <a:ext cx="7543801" cy="5414962"/>
          </a:xfrm>
        </p:spPr>
        <p:txBody>
          <a:bodyPr>
            <a:noAutofit/>
          </a:bodyPr>
          <a:lstStyle/>
          <a:p>
            <a:pPr>
              <a:buFont typeface="Wingdings" panose="05000000000000000000" pitchFamily="2" charset="2"/>
              <a:buChar char="v"/>
            </a:pPr>
            <a:r>
              <a:rPr lang="en-US" sz="2200" dirty="0">
                <a:solidFill>
                  <a:schemeClr val="bg1"/>
                </a:solidFill>
                <a:latin typeface="Times New Roman" panose="02020603050405020304" pitchFamily="18" charset="0"/>
                <a:cs typeface="Times New Roman" panose="02020603050405020304" pitchFamily="18" charset="0"/>
              </a:rPr>
              <a:t>The interaction between culture and institutions creates social structures</a:t>
            </a:r>
            <a:r>
              <a:rPr lang="en-US" sz="2200" b="1" dirty="0" smtClean="0">
                <a:solidFill>
                  <a:schemeClr val="bg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a:solidFill>
                  <a:schemeClr val="bg1"/>
                </a:solidFill>
                <a:latin typeface="Times New Roman" panose="02020603050405020304" pitchFamily="18" charset="0"/>
                <a:cs typeface="Times New Roman" panose="02020603050405020304" pitchFamily="18" charset="0"/>
              </a:rPr>
              <a:t>Social structures </a:t>
            </a:r>
            <a:r>
              <a:rPr lang="en-US" sz="2200" dirty="0">
                <a:solidFill>
                  <a:schemeClr val="bg1"/>
                </a:solidFill>
                <a:latin typeface="Times New Roman" panose="02020603050405020304" pitchFamily="18" charset="0"/>
                <a:cs typeface="Times New Roman" panose="02020603050405020304" pitchFamily="18" charset="0"/>
              </a:rPr>
              <a:t>are </a:t>
            </a:r>
            <a:r>
              <a:rPr lang="en-US" sz="2200" dirty="0" smtClean="0">
                <a:solidFill>
                  <a:schemeClr val="bg1"/>
                </a:solidFill>
                <a:latin typeface="Times New Roman" panose="02020603050405020304" pitchFamily="18" charset="0"/>
                <a:cs typeface="Times New Roman" panose="02020603050405020304" pitchFamily="18" charset="0"/>
              </a:rPr>
              <a:t>composed </a:t>
            </a:r>
            <a:r>
              <a:rPr lang="en-US" sz="2200" dirty="0">
                <a:solidFill>
                  <a:schemeClr val="bg1"/>
                </a:solidFill>
                <a:latin typeface="Times New Roman" panose="02020603050405020304" pitchFamily="18" charset="0"/>
                <a:cs typeface="Times New Roman" panose="02020603050405020304" pitchFamily="18" charset="0"/>
              </a:rPr>
              <a:t>of </a:t>
            </a:r>
            <a:endParaRPr lang="en-US" sz="2200"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200" dirty="0" smtClean="0">
                <a:solidFill>
                  <a:schemeClr val="bg1"/>
                </a:solidFill>
                <a:latin typeface="Times New Roman" panose="02020603050405020304" pitchFamily="18" charset="0"/>
                <a:cs typeface="Times New Roman" panose="02020603050405020304" pitchFamily="18" charset="0"/>
              </a:rPr>
              <a:t>1</a:t>
            </a:r>
            <a:r>
              <a:rPr lang="en-US" sz="2200" dirty="0">
                <a:solidFill>
                  <a:schemeClr val="bg1"/>
                </a:solidFill>
                <a:latin typeface="Times New Roman" panose="02020603050405020304" pitchFamily="18" charset="0"/>
                <a:cs typeface="Times New Roman" panose="02020603050405020304" pitchFamily="18" charset="0"/>
              </a:rPr>
              <a:t>) socially constructed ideas, principles, and categories </a:t>
            </a:r>
            <a:endParaRPr lang="en-US" sz="2200" dirty="0" smtClean="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200" dirty="0" smtClean="0">
                <a:solidFill>
                  <a:schemeClr val="bg1"/>
                </a:solidFill>
                <a:latin typeface="Times New Roman" panose="02020603050405020304" pitchFamily="18" charset="0"/>
                <a:cs typeface="Times New Roman" panose="02020603050405020304" pitchFamily="18" charset="0"/>
              </a:rPr>
              <a:t>2</a:t>
            </a:r>
            <a:r>
              <a:rPr lang="en-US" sz="2200" dirty="0">
                <a:solidFill>
                  <a:schemeClr val="bg1"/>
                </a:solidFill>
                <a:latin typeface="Times New Roman" panose="02020603050405020304" pitchFamily="18" charset="0"/>
                <a:cs typeface="Times New Roman" panose="02020603050405020304" pitchFamily="18" charset="0"/>
              </a:rPr>
              <a:t>) institutions </a:t>
            </a:r>
            <a:r>
              <a:rPr lang="en-US" sz="2200" dirty="0" smtClean="0">
                <a:solidFill>
                  <a:schemeClr val="bg1"/>
                </a:solidFill>
                <a:latin typeface="Times New Roman" panose="02020603050405020304" pitchFamily="18" charset="0"/>
                <a:cs typeface="Times New Roman" panose="02020603050405020304" pitchFamily="18" charset="0"/>
              </a:rPr>
              <a:t>distribute material </a:t>
            </a:r>
            <a:r>
              <a:rPr lang="en-US" sz="2200" dirty="0">
                <a:solidFill>
                  <a:schemeClr val="bg1"/>
                </a:solidFill>
                <a:latin typeface="Times New Roman" panose="02020603050405020304" pitchFamily="18" charset="0"/>
                <a:cs typeface="Times New Roman" panose="02020603050405020304" pitchFamily="18" charset="0"/>
              </a:rPr>
              <a:t>resources to stratified  </a:t>
            </a:r>
            <a:r>
              <a:rPr lang="en-US" sz="2200" dirty="0" smtClean="0">
                <a:solidFill>
                  <a:schemeClr val="bg1"/>
                </a:solidFill>
                <a:latin typeface="Times New Roman" panose="02020603050405020304" pitchFamily="18" charset="0"/>
                <a:cs typeface="Times New Roman" panose="02020603050405020304" pitchFamily="18" charset="0"/>
              </a:rPr>
              <a:t>groups</a:t>
            </a:r>
          </a:p>
          <a:p>
            <a:pPr>
              <a:buFont typeface="Wingdings" panose="05000000000000000000" pitchFamily="2" charset="2"/>
              <a:buChar char="v"/>
            </a:pPr>
            <a:r>
              <a:rPr lang="en-US" sz="2200" dirty="0" smtClean="0">
                <a:solidFill>
                  <a:schemeClr val="bg1"/>
                </a:solidFill>
                <a:latin typeface="Times New Roman" panose="02020603050405020304" pitchFamily="18" charset="0"/>
                <a:cs typeface="Times New Roman" panose="02020603050405020304" pitchFamily="18" charset="0"/>
              </a:rPr>
              <a:t>3</a:t>
            </a:r>
            <a:r>
              <a:rPr lang="en-US" sz="2200" dirty="0">
                <a:solidFill>
                  <a:schemeClr val="bg1"/>
                </a:solidFill>
                <a:latin typeface="Times New Roman" panose="02020603050405020304" pitchFamily="18" charset="0"/>
                <a:cs typeface="Times New Roman" panose="02020603050405020304" pitchFamily="18" charset="0"/>
              </a:rPr>
              <a:t>) they </a:t>
            </a:r>
            <a:r>
              <a:rPr lang="en-US" sz="2200" dirty="0" smtClean="0">
                <a:solidFill>
                  <a:schemeClr val="bg1"/>
                </a:solidFill>
                <a:latin typeface="Times New Roman" panose="02020603050405020304" pitchFamily="18" charset="0"/>
                <a:cs typeface="Times New Roman" panose="02020603050405020304" pitchFamily="18" charset="0"/>
              </a:rPr>
              <a:t>shape experience</a:t>
            </a:r>
            <a:r>
              <a:rPr lang="en-US" sz="2200" dirty="0">
                <a:solidFill>
                  <a:schemeClr val="bg1"/>
                </a:solidFill>
                <a:latin typeface="Times New Roman" panose="02020603050405020304" pitchFamily="18" charset="0"/>
                <a:cs typeface="Times New Roman" panose="02020603050405020304" pitchFamily="18" charset="0"/>
              </a:rPr>
              <a:t>, identity, and practice</a:t>
            </a:r>
            <a:r>
              <a:rPr lang="en-US" sz="2200" dirty="0" smtClean="0">
                <a:solidFill>
                  <a:schemeClr val="bg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sz="2200" dirty="0" smtClean="0">
                <a:solidFill>
                  <a:schemeClr val="bg1"/>
                </a:solidFill>
                <a:latin typeface="Times New Roman" panose="02020603050405020304" pitchFamily="18" charset="0"/>
                <a:cs typeface="Times New Roman" panose="02020603050405020304" pitchFamily="18" charset="0"/>
              </a:rPr>
              <a:t> </a:t>
            </a:r>
            <a:r>
              <a:rPr lang="en-US" sz="2200" dirty="0">
                <a:solidFill>
                  <a:schemeClr val="bg1"/>
                </a:solidFill>
                <a:latin typeface="Times New Roman" panose="02020603050405020304" pitchFamily="18" charset="0"/>
                <a:cs typeface="Times New Roman" panose="02020603050405020304" pitchFamily="18" charset="0"/>
              </a:rPr>
              <a:t>Social structures are </a:t>
            </a:r>
            <a:r>
              <a:rPr lang="en-US" sz="2200" dirty="0" smtClean="0">
                <a:solidFill>
                  <a:schemeClr val="bg1"/>
                </a:solidFill>
                <a:latin typeface="Times New Roman" panose="02020603050405020304" pitchFamily="18" charset="0"/>
                <a:cs typeface="Times New Roman" panose="02020603050405020304" pitchFamily="18" charset="0"/>
              </a:rPr>
              <a:t>relational that stratify  </a:t>
            </a:r>
            <a:r>
              <a:rPr lang="en-US" sz="2200" dirty="0">
                <a:solidFill>
                  <a:schemeClr val="bg1"/>
                </a:solidFill>
                <a:latin typeface="Times New Roman" panose="02020603050405020304" pitchFamily="18" charset="0"/>
                <a:cs typeface="Times New Roman" panose="02020603050405020304" pitchFamily="18" charset="0"/>
              </a:rPr>
              <a:t>groups </a:t>
            </a:r>
            <a:r>
              <a:rPr lang="en-US" sz="2200" dirty="0" smtClean="0">
                <a:solidFill>
                  <a:schemeClr val="bg1"/>
                </a:solidFill>
                <a:latin typeface="Times New Roman" panose="02020603050405020304" pitchFamily="18" charset="0"/>
                <a:cs typeface="Times New Roman" panose="02020603050405020304" pitchFamily="18" charset="0"/>
              </a:rPr>
              <a:t>allocating </a:t>
            </a:r>
            <a:r>
              <a:rPr lang="en-US" sz="2200" dirty="0">
                <a:solidFill>
                  <a:schemeClr val="bg1"/>
                </a:solidFill>
                <a:latin typeface="Times New Roman" panose="02020603050405020304" pitchFamily="18" charset="0"/>
                <a:cs typeface="Times New Roman" panose="02020603050405020304" pitchFamily="18" charset="0"/>
              </a:rPr>
              <a:t>both symbolic  and material </a:t>
            </a:r>
            <a:r>
              <a:rPr lang="en-US" sz="2200" dirty="0" smtClean="0">
                <a:solidFill>
                  <a:schemeClr val="bg1"/>
                </a:solidFill>
                <a:latin typeface="Times New Roman" panose="02020603050405020304" pitchFamily="18" charset="0"/>
                <a:cs typeface="Times New Roman" panose="02020603050405020304" pitchFamily="18" charset="0"/>
              </a:rPr>
              <a:t>benefits</a:t>
            </a:r>
          </a:p>
          <a:p>
            <a:pPr>
              <a:buFont typeface="Wingdings" panose="05000000000000000000" pitchFamily="2" charset="2"/>
              <a:buChar char="v"/>
            </a:pPr>
            <a:r>
              <a:rPr lang="en-US" sz="2200" dirty="0" smtClean="0">
                <a:solidFill>
                  <a:schemeClr val="bg1"/>
                </a:solidFill>
                <a:latin typeface="Times New Roman" panose="02020603050405020304" pitchFamily="18" charset="0"/>
                <a:cs typeface="Times New Roman" panose="02020603050405020304" pitchFamily="18" charset="0"/>
              </a:rPr>
              <a:t> </a:t>
            </a:r>
            <a:r>
              <a:rPr lang="en-US" sz="2200" dirty="0">
                <a:solidFill>
                  <a:srgbClr val="FFFF00"/>
                </a:solidFill>
                <a:latin typeface="Times New Roman" panose="02020603050405020304" pitchFamily="18" charset="0"/>
                <a:cs typeface="Times New Roman" panose="02020603050405020304" pitchFamily="18" charset="0"/>
              </a:rPr>
              <a:t>“Symbolic resources”</a:t>
            </a:r>
            <a:r>
              <a:rPr lang="en-US" sz="2200" dirty="0">
                <a:solidFill>
                  <a:schemeClr val="bg1"/>
                </a:solidFill>
                <a:latin typeface="Times New Roman" panose="02020603050405020304" pitchFamily="18" charset="0"/>
                <a:cs typeface="Times New Roman" panose="02020603050405020304" pitchFamily="18" charset="0"/>
              </a:rPr>
              <a:t> are the nonmaterial rewards that accrue to privileged groups. </a:t>
            </a:r>
            <a:r>
              <a:rPr lang="en-US" sz="2200" dirty="0" smtClean="0">
                <a:solidFill>
                  <a:schemeClr val="bg1"/>
                </a:solidFill>
                <a:latin typeface="Times New Roman" panose="02020603050405020304" pitchFamily="18" charset="0"/>
                <a:cs typeface="Times New Roman" panose="02020603050405020304" pitchFamily="18" charset="0"/>
              </a:rPr>
              <a:t>E.g. employers assume </a:t>
            </a:r>
            <a:r>
              <a:rPr lang="en-US" sz="2200" dirty="0">
                <a:solidFill>
                  <a:schemeClr val="bg1"/>
                </a:solidFill>
                <a:latin typeface="Times New Roman" panose="02020603050405020304" pitchFamily="18" charset="0"/>
                <a:cs typeface="Times New Roman" panose="02020603050405020304" pitchFamily="18" charset="0"/>
              </a:rPr>
              <a:t>that </a:t>
            </a:r>
            <a:r>
              <a:rPr lang="en-US" sz="2200" dirty="0" smtClean="0">
                <a:solidFill>
                  <a:schemeClr val="bg1"/>
                </a:solidFill>
                <a:latin typeface="Times New Roman" panose="02020603050405020304" pitchFamily="18" charset="0"/>
                <a:cs typeface="Times New Roman" panose="02020603050405020304" pitchFamily="18" charset="0"/>
              </a:rPr>
              <a:t>employees- fathers </a:t>
            </a:r>
            <a:r>
              <a:rPr lang="en-US" sz="2200" dirty="0">
                <a:solidFill>
                  <a:schemeClr val="bg1"/>
                </a:solidFill>
                <a:latin typeface="Times New Roman" panose="02020603050405020304" pitchFamily="18" charset="0"/>
                <a:cs typeface="Times New Roman" panose="02020603050405020304" pitchFamily="18" charset="0"/>
              </a:rPr>
              <a:t>are more responsible, mature, and hardworking, and deserve more pay as opposed to their childless peers or to working mothers (Hodges and Budig 2010). </a:t>
            </a:r>
          </a:p>
        </p:txBody>
      </p:sp>
    </p:spTree>
    <p:extLst>
      <p:ext uri="{BB962C8B-B14F-4D97-AF65-F5344CB8AC3E}">
        <p14:creationId xmlns:p14="http://schemas.microsoft.com/office/powerpoint/2010/main" val="1951605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14301"/>
            <a:ext cx="7543800" cy="800100"/>
          </a:xfrm>
        </p:spPr>
        <p:txBody>
          <a:bodyPr>
            <a:normAutofit/>
          </a:bodyPr>
          <a:lstStyle/>
          <a:p>
            <a:pPr algn="ctr"/>
            <a:r>
              <a:rPr lang="en-US" sz="3600" b="1" dirty="0">
                <a:solidFill>
                  <a:srgbClr val="FFFF00"/>
                </a:solidFill>
                <a:latin typeface="Baskerville Old Face" panose="02020602080505020303" pitchFamily="18" charset="0"/>
                <a:cs typeface="Times New Roman" panose="02020603050405020304" pitchFamily="18" charset="0"/>
              </a:rPr>
              <a:t>Social Structures</a:t>
            </a:r>
            <a:endParaRPr lang="en-US" sz="3600" dirty="0"/>
          </a:p>
        </p:txBody>
      </p:sp>
      <p:sp>
        <p:nvSpPr>
          <p:cNvPr id="3" name="Content Placeholder 2"/>
          <p:cNvSpPr>
            <a:spLocks noGrp="1"/>
          </p:cNvSpPr>
          <p:nvPr>
            <p:ph idx="1"/>
          </p:nvPr>
        </p:nvSpPr>
        <p:spPr>
          <a:xfrm>
            <a:off x="822959" y="1057275"/>
            <a:ext cx="7543801" cy="5357813"/>
          </a:xfrm>
        </p:spPr>
        <p:txBody>
          <a:bodyPr>
            <a:noAutofit/>
          </a:bodyPr>
          <a:lstStyle/>
          <a:p>
            <a:pPr>
              <a:buFont typeface="Wingdings" panose="05000000000000000000" pitchFamily="2" charset="2"/>
              <a:buChar char="v"/>
            </a:pPr>
            <a:r>
              <a:rPr lang="en-US" sz="2400" dirty="0">
                <a:solidFill>
                  <a:schemeClr val="bg1"/>
                </a:solidFill>
                <a:latin typeface="Times New Roman" panose="02020603050405020304" pitchFamily="18" charset="0"/>
                <a:cs typeface="Times New Roman" panose="02020603050405020304" pitchFamily="18" charset="0"/>
              </a:rPr>
              <a:t>In this example, the sex/gender/sexuality system is a structure through which employers—as gatekeepers of advancement through institutions  of work—privilege heterosexual fatherhood</a:t>
            </a:r>
            <a:r>
              <a:rPr lang="en-US" sz="2400" dirty="0" smtClean="0">
                <a:solidFill>
                  <a:schemeClr val="bg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The effect of this is the reproduction of the symbolic privileging of heterosexual masculinity, and the unequal allocation of material resources (salary and wage raises, advancement opportunities) to married men with children. Unmarried men without  children do not receive the same symbolic and material rewards nor do married women with children</a:t>
            </a:r>
            <a:r>
              <a:rPr lang="en-US" sz="2400" dirty="0" smtClean="0">
                <a:solidFill>
                  <a:schemeClr val="bg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In this sense, structures limit access to opportunities: educational opportunities, employment opportunities, and opportunities to move up in social class standing.</a:t>
            </a:r>
          </a:p>
          <a:p>
            <a:endParaRPr lang="en-US" sz="2400" dirty="0"/>
          </a:p>
        </p:txBody>
      </p:sp>
    </p:spTree>
    <p:extLst>
      <p:ext uri="{BB962C8B-B14F-4D97-AF65-F5344CB8AC3E}">
        <p14:creationId xmlns:p14="http://schemas.microsoft.com/office/powerpoint/2010/main" val="12047195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99</TotalTime>
  <Words>789</Words>
  <Application>Microsoft Office PowerPoint</Application>
  <PresentationFormat>On-screen Show (4:3)</PresentationFormat>
  <Paragraphs>55</Paragraphs>
  <Slides>11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Baskerville Old Face</vt:lpstr>
      <vt:lpstr>Berlin Sans FB Demi</vt:lpstr>
      <vt:lpstr>Bodoni MT Black</vt:lpstr>
      <vt:lpstr>Calibri</vt:lpstr>
      <vt:lpstr>Calibri Light</vt:lpstr>
      <vt:lpstr>Times New Roman</vt:lpstr>
      <vt:lpstr>Wingdings</vt:lpstr>
      <vt:lpstr>Retrospect</vt:lpstr>
      <vt:lpstr>Unit III:  Institutions, Culture, and Structures </vt:lpstr>
      <vt:lpstr>Difference and Structures of Power</vt:lpstr>
      <vt:lpstr>Institutions as Primary Agents of socialization</vt:lpstr>
      <vt:lpstr>“Law Image” by Succo is in the Public Domain, CC0</vt:lpstr>
      <vt:lpstr>Institutions &amp; Inequalities</vt:lpstr>
      <vt:lpstr>The Dominant Culture</vt:lpstr>
      <vt:lpstr>Mainstream Institutions- the Dominant Culture</vt:lpstr>
      <vt:lpstr>Social Structures</vt:lpstr>
      <vt:lpstr>Social Structures</vt:lpstr>
      <vt:lpstr>Structures as Unchangeable  and Monolithic</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III:  Institutions, Culture, and Structures </dc:title>
  <dc:creator>GANESH</dc:creator>
  <cp:lastModifiedBy>GANESH</cp:lastModifiedBy>
  <cp:revision>15</cp:revision>
  <dcterms:created xsi:type="dcterms:W3CDTF">2021-02-13T16:28:31Z</dcterms:created>
  <dcterms:modified xsi:type="dcterms:W3CDTF">2021-02-14T11:09:37Z</dcterms:modified>
</cp:coreProperties>
</file>