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00443-5F24-4318-B76E-B231D55F8A2E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7C0B1-6472-404B-A949-944CCCF5E0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00443-5F24-4318-B76E-B231D55F8A2E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7C0B1-6472-404B-A949-944CCCF5E0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00443-5F24-4318-B76E-B231D55F8A2E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7C0B1-6472-404B-A949-944CCCF5E0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00443-5F24-4318-B76E-B231D55F8A2E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7C0B1-6472-404B-A949-944CCCF5E0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00443-5F24-4318-B76E-B231D55F8A2E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7C0B1-6472-404B-A949-944CCCF5E0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00443-5F24-4318-B76E-B231D55F8A2E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7C0B1-6472-404B-A949-944CCCF5E0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00443-5F24-4318-B76E-B231D55F8A2E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7C0B1-6472-404B-A949-944CCCF5E0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00443-5F24-4318-B76E-B231D55F8A2E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7C0B1-6472-404B-A949-944CCCF5E0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00443-5F24-4318-B76E-B231D55F8A2E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7C0B1-6472-404B-A949-944CCCF5E0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00443-5F24-4318-B76E-B231D55F8A2E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7C0B1-6472-404B-A949-944CCCF5E0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00443-5F24-4318-B76E-B231D55F8A2E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7C0B1-6472-404B-A949-944CCCF5E0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400443-5F24-4318-B76E-B231D55F8A2E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B7C0B1-6472-404B-A949-944CCCF5E09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4800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रुपिम</a:t>
            </a:r>
            <a:r>
              <a:rPr lang="en-IN" sz="4800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4800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आणि</a:t>
            </a:r>
            <a:r>
              <a:rPr lang="en-IN" sz="4800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4800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पदविचार</a:t>
            </a:r>
            <a:endParaRPr lang="en-US" sz="4800" b="1" dirty="0">
              <a:latin typeface="Noto Sans" pitchFamily="34" charset="0"/>
              <a:ea typeface="Noto Sans" pitchFamily="34" charset="0"/>
              <a:cs typeface="Noto Sans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भाषेची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दुहेरी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रचना</a:t>
            </a:r>
            <a:endParaRPr lang="en-IN" b="1" dirty="0" smtClean="0">
              <a:latin typeface="Noto Sans" pitchFamily="34" charset="0"/>
              <a:ea typeface="Noto Sans" pitchFamily="34" charset="0"/>
              <a:cs typeface="Noto Sans" pitchFamily="34" charset="0"/>
            </a:endParaRPr>
          </a:p>
          <a:p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भाषिक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रुप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</a:p>
          <a:p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रुपिका</a:t>
            </a:r>
            <a:endParaRPr lang="en-IN" b="1" dirty="0" smtClean="0">
              <a:latin typeface="Noto Sans" pitchFamily="34" charset="0"/>
              <a:ea typeface="Noto Sans" pitchFamily="34" charset="0"/>
              <a:cs typeface="Noto Sans" pitchFamily="34" charset="0"/>
            </a:endParaRPr>
          </a:p>
          <a:p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‘</a:t>
            </a:r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रुपिका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’ </a:t>
            </a:r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आणि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‘</a:t>
            </a:r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शब्द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’ </a:t>
            </a:r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यातील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फरक</a:t>
            </a:r>
            <a:endParaRPr lang="en-IN" b="1" dirty="0" smtClean="0">
              <a:latin typeface="Noto Sans" pitchFamily="34" charset="0"/>
              <a:ea typeface="Noto Sans" pitchFamily="34" charset="0"/>
              <a:cs typeface="Noto Sans" pitchFamily="34" charset="0"/>
            </a:endParaRPr>
          </a:p>
          <a:p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रुपिकांचे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प्रकार</a:t>
            </a:r>
            <a:endParaRPr lang="en-IN" b="1" dirty="0" smtClean="0">
              <a:latin typeface="Noto Sans" pitchFamily="34" charset="0"/>
              <a:ea typeface="Noto Sans" pitchFamily="34" charset="0"/>
              <a:cs typeface="Noto Sans" pitchFamily="34" charset="0"/>
            </a:endParaRPr>
          </a:p>
          <a:p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रुपिका-रुपिम-रुपिकान्तर</a:t>
            </a:r>
            <a:endParaRPr lang="en-IN" b="1" dirty="0" smtClean="0">
              <a:latin typeface="Noto Sans" pitchFamily="34" charset="0"/>
              <a:ea typeface="Noto Sans" pitchFamily="34" charset="0"/>
              <a:cs typeface="Noto Sans" pitchFamily="34" charset="0"/>
            </a:endParaRPr>
          </a:p>
          <a:p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रुपिकान्तरांचे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प्रकार</a:t>
            </a:r>
            <a:endParaRPr lang="en-IN" b="1" dirty="0" smtClean="0">
              <a:latin typeface="Noto Sans" pitchFamily="34" charset="0"/>
              <a:ea typeface="Noto Sans" pitchFamily="34" charset="0"/>
              <a:cs typeface="Noto Sans" pitchFamily="34" charset="0"/>
            </a:endParaRPr>
          </a:p>
          <a:p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रुपिमाचे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प्रकार</a:t>
            </a:r>
            <a:endParaRPr lang="en-US" b="1" dirty="0">
              <a:latin typeface="Noto Sans" pitchFamily="34" charset="0"/>
              <a:ea typeface="Noto Sans" pitchFamily="34" charset="0"/>
              <a:cs typeface="Noto Sans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4800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भाषेची</a:t>
            </a:r>
            <a:r>
              <a:rPr lang="en-IN" sz="4800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4800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दुहेरी</a:t>
            </a:r>
            <a:r>
              <a:rPr lang="en-IN" sz="4800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4800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रचना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भाषा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ध्वनींची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बनलेली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असते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. </a:t>
            </a:r>
          </a:p>
          <a:p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प्रत्येक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भाषेत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काही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ठराविक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ध्वनी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ठराविक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पद्धतीने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वापरले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जातात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.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याला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आपण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त्या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विशिष्ट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भाषेची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स्वनिम-व्यवस्था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म्हणतो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. </a:t>
            </a:r>
          </a:p>
          <a:p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स्वनिमांना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स्वत:चे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अर्थ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नसतात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;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परंतु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भाषेतील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कोणतेही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दोन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उच्चारणे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अर्थदृष्ट्या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भिन्न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ठेवण्याचे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सामर्थ्य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स्वनिमांच्या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अंगी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असते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. </a:t>
            </a:r>
          </a:p>
          <a:p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स्वनिमाकडे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असलेल्या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अर्थभेदात्मक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शक्तिचा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मानवी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भाषांना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मोठा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फायदा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झाला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आहे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. </a:t>
            </a:r>
          </a:p>
          <a:p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मानवी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भाषेतील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निरनिराळया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स्वनिमांची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सानुक्रम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(=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एका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विशिष्ट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क्रमांने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)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रचना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करुन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असंख्य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उच्चारणे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करता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येतात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.</a:t>
            </a:r>
          </a:p>
          <a:p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पशुपंक्षाच्या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भाषेत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मात्र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ठराविक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उच्चारणाला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ठराविकच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अर्थ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अभिव्यक्त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केला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जातो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.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त्यामुळे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पशुपक्षांना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दहा-वीस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संदेशाच्या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पलीकडे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फारसे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संदेश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व्यक्त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करता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येत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नाहीत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. </a:t>
            </a:r>
          </a:p>
          <a:p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मानवी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प्रगतीला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लाभदायक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घटकांमध्ये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त्याची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भाषा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हा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अत्यंत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महत्त्वाचा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घटक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म्हणून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सांगावा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लागतो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. </a:t>
            </a:r>
            <a:endParaRPr lang="en-US" dirty="0">
              <a:latin typeface="Noto Sans" pitchFamily="34" charset="0"/>
              <a:ea typeface="Noto Sans" pitchFamily="34" charset="0"/>
              <a:cs typeface="Noto Sans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भाषिक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रुप</a:t>
            </a:r>
            <a:endParaRPr lang="en-US" dirty="0">
              <a:latin typeface="Noto Sans" pitchFamily="34" charset="0"/>
              <a:ea typeface="Noto Sans" pitchFamily="34" charset="0"/>
              <a:cs typeface="Noto Sans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भाषेतील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कोणत्याही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सार्थ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घटकाला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भाषिक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रुप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(Linguistic form)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म्हणतात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. </a:t>
            </a:r>
          </a:p>
          <a:p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भाषिक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रुपे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लहान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मोठे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आकाराचे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असू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शकतात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.</a:t>
            </a:r>
          </a:p>
          <a:p>
            <a:pPr>
              <a:buNone/>
            </a:pPr>
            <a:r>
              <a:rPr lang="en-IN" sz="3500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उदाहरण</a:t>
            </a:r>
            <a:r>
              <a:rPr lang="en-IN" sz="3500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:- </a:t>
            </a:r>
          </a:p>
          <a:p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1.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मराठी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अभ्यास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विषयी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घेतलेले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विद्यार्थी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हुशार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असतात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. </a:t>
            </a:r>
          </a:p>
          <a:p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2.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मराठी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अभ्यास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विषयी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घेतलेले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विद्यार्थी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हुशार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</a:p>
          <a:p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3.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विद्यार्थी</a:t>
            </a:r>
            <a:endParaRPr lang="en-IN" dirty="0" smtClean="0">
              <a:latin typeface="Noto Sans" pitchFamily="34" charset="0"/>
              <a:ea typeface="Noto Sans" pitchFamily="34" charset="0"/>
              <a:cs typeface="Noto Sans" pitchFamily="34" charset="0"/>
            </a:endParaRPr>
          </a:p>
          <a:p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4.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विद्या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+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अर्थ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+ ई</a:t>
            </a:r>
          </a:p>
          <a:p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वरील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उदाहरणात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‘</a:t>
            </a:r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विद्या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’, ‘</a:t>
            </a:r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अर्थ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’, ‘ई’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ही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सर्वात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लहान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भाषिक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रुपे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आहेत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. </a:t>
            </a:r>
            <a:endParaRPr lang="en-US" dirty="0">
              <a:latin typeface="Noto Sans" pitchFamily="34" charset="0"/>
              <a:ea typeface="Noto Sans" pitchFamily="34" charset="0"/>
              <a:cs typeface="Noto Sans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भाषिक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रुपिका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/>
            </a:r>
            <a:b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82000" cy="5181600"/>
          </a:xfrm>
        </p:spPr>
        <p:txBody>
          <a:bodyPr>
            <a:normAutofit fontScale="85000" lnSpcReduction="20000"/>
          </a:bodyPr>
          <a:lstStyle/>
          <a:p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भाषेतील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सर्वांत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लहान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रुपाला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रुपिका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(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Morth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)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म्हणतात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. </a:t>
            </a:r>
          </a:p>
          <a:p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उपरोक्त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उदाहरणार्थ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‘</a:t>
            </a:r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विद्या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’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ही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रुपिका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आहे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,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तशाच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‘</a:t>
            </a:r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अर्थ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’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किंवा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‘ई’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याही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रुपिका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आहेत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. </a:t>
            </a:r>
          </a:p>
          <a:p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कोणत्याही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उच्चारणात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आढळणा-या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भाषिक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रुपांचे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अर्थदृष्ट्या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विभाजण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करीत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गेल्यास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अखेरीस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आपणास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अर्थदर्शक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लघुत्तम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रुप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मिळते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. </a:t>
            </a:r>
          </a:p>
          <a:p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या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सार्थ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लघुत्तम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रुपाचे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पुढे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याहून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आधिक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अर्थदृष्ट्या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विभाजण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करता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येत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नाहीत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. </a:t>
            </a:r>
          </a:p>
          <a:p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म्हणून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उच्चारणातील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लघुत्तम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सार्थ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रुप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म्हणजे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रुपिका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होय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.</a:t>
            </a:r>
          </a:p>
          <a:p>
            <a:pPr>
              <a:buNone/>
            </a:pPr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उदाहरण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: </a:t>
            </a:r>
          </a:p>
          <a:p>
            <a:pPr marL="514350" indent="-514350"/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‘</a:t>
            </a:r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मधुचा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लाल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सदरा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’:- </a:t>
            </a:r>
            <a:r>
              <a:rPr lang="en-IN" sz="28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या</a:t>
            </a:r>
            <a:r>
              <a:rPr lang="en-IN" sz="28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8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भाषिक</a:t>
            </a:r>
            <a:r>
              <a:rPr lang="en-IN" sz="28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8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रुपाचे</a:t>
            </a:r>
            <a:r>
              <a:rPr lang="en-IN" sz="28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8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अर्थदृष्ट्या</a:t>
            </a:r>
            <a:r>
              <a:rPr lang="en-IN" sz="28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8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विभाजन</a:t>
            </a:r>
            <a:r>
              <a:rPr lang="en-IN" sz="28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			       </a:t>
            </a:r>
            <a:r>
              <a:rPr lang="en-IN" sz="28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केल्यास</a:t>
            </a:r>
            <a:r>
              <a:rPr lang="en-IN" sz="28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8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आपल्याला</a:t>
            </a:r>
            <a:r>
              <a:rPr lang="en-IN" sz="2800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- 1. </a:t>
            </a:r>
            <a:r>
              <a:rPr lang="en-IN" sz="2800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मधु</a:t>
            </a:r>
            <a:r>
              <a:rPr lang="en-IN" sz="2800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2. </a:t>
            </a:r>
            <a:r>
              <a:rPr lang="en-IN" sz="2800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च्</a:t>
            </a:r>
            <a:r>
              <a:rPr lang="en-IN" sz="2800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3. आ. 			      4. </a:t>
            </a:r>
            <a:r>
              <a:rPr lang="en-IN" sz="2800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लाल</a:t>
            </a:r>
            <a:r>
              <a:rPr lang="en-IN" sz="2800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5. </a:t>
            </a:r>
            <a:r>
              <a:rPr lang="en-IN" sz="2800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सदरा</a:t>
            </a:r>
            <a:r>
              <a:rPr lang="en-IN" sz="2800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8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अशा</a:t>
            </a:r>
            <a:r>
              <a:rPr lang="en-IN" sz="28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8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पाच</a:t>
            </a:r>
            <a:r>
              <a:rPr lang="en-IN" sz="28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8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रुपिका</a:t>
            </a:r>
            <a:r>
              <a:rPr lang="en-IN" sz="28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sz="2800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मिळतात</a:t>
            </a:r>
            <a:r>
              <a:rPr lang="en-IN" sz="2800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. </a:t>
            </a:r>
            <a:endParaRPr lang="en-IN" dirty="0" smtClean="0">
              <a:latin typeface="Noto Sans" pitchFamily="34" charset="0"/>
              <a:ea typeface="Noto Sans" pitchFamily="34" charset="0"/>
              <a:cs typeface="Noto Sans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‘</a:t>
            </a:r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रुपिका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’ </a:t>
            </a:r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आणि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‘</a:t>
            </a:r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शब्द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’ </a:t>
            </a:r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यातील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फरक</a:t>
            </a:r>
            <a:endParaRPr lang="en-US" dirty="0">
              <a:latin typeface="Noto Sans" pitchFamily="34" charset="0"/>
              <a:ea typeface="Noto Sans" pitchFamily="34" charset="0"/>
              <a:cs typeface="Noto Sans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‘</a:t>
            </a:r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रुपिका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’ </a:t>
            </a:r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आणि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‘</a:t>
            </a:r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शब्द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’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या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दोन्ही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भिन्न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बाबी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आहेत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.</a:t>
            </a:r>
          </a:p>
          <a:p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शब्दामध्ये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कधी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एक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वा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अनेक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अर्थघटक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असू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शकतात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,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तर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रुपिका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ही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अंतीम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अर्थघटक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असते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.</a:t>
            </a:r>
          </a:p>
          <a:p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शब्दाचे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विभाजन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शक्य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असते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मात्र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रुपिकेचे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विभाजन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शक्य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नसते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.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अन्यथा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अर्थ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नाहीसा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होतो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.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एकावयवी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अर्थघटक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असणारे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शब्दच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तेवढे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रुपिका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असतात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. </a:t>
            </a:r>
          </a:p>
          <a:p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बहुतांशवेळा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शब्दात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एकापेक्षा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अधिक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रुपिका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समाविष्ट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झालेल्या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असतात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.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रुपिकेत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मात्र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एकापेक्षा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अधिक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शब्द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समाविष्ट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असणार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नाहीत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. </a:t>
            </a:r>
          </a:p>
          <a:p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शब्दाच्या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सीमारेषा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रुपिकेच्या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सीमारेषेशी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जूळणा-या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असू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शकतात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;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परंतू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रुपिकांच्या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सीमारेषा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शब्दांच्या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सीमेरेषेशी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जुळतीलच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असे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नाही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.</a:t>
            </a:r>
          </a:p>
          <a:p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रुपिका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ही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शब्दापेक्षा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लहान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रुप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आहे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. </a:t>
            </a:r>
            <a:endParaRPr lang="en-US" dirty="0">
              <a:latin typeface="Noto Sans" pitchFamily="34" charset="0"/>
              <a:ea typeface="Noto Sans" pitchFamily="34" charset="0"/>
              <a:cs typeface="Noto Sans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रुपिकांचे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प्रकार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/>
            </a:r>
            <a:b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‘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अशोकने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शेंगा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पाडल्या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’. </a:t>
            </a:r>
          </a:p>
          <a:p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वरील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वाक्यात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तीनच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शब्द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आहेत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मात्र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अर्थाचे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विभाजन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केल्यास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एकूण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सात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रुपिका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मिळतात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. </a:t>
            </a:r>
          </a:p>
          <a:p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अशोक+ने+शेंग+आ+पाड+ल्+या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</a:p>
          <a:p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या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रुपिकांमध्ये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‘</a:t>
            </a:r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अशोक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’, ‘</a:t>
            </a:r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शेंग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’, ‘</a:t>
            </a:r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पाड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’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या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रुपिका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आणि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‘</a:t>
            </a:r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ने’,’आ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’, ‘ल’, ‘</a:t>
            </a:r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या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’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या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रुपिकामध्ये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फरक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आहे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.</a:t>
            </a:r>
          </a:p>
          <a:p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काही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रुपिका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वाक्यात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स्वतंत्र्यपणे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येऊ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शकतात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,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तर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काही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रुपिका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वाक्यात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स्वतंत्र्यपणे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न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येता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दुस-या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रुपिकेच्या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आश्रयाने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येतात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.</a:t>
            </a:r>
          </a:p>
          <a:p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ज्या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रुपिका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वाक्यात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स्वतंत्र्यपणे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येतात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त्यांना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मुक्त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रुपिका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म्हणतात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. </a:t>
            </a:r>
          </a:p>
          <a:p>
            <a:pPr>
              <a:buNone/>
            </a:pPr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उदाहरणार्थ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: 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‘</a:t>
            </a:r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अशोक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’, ‘</a:t>
            </a:r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शेंग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’, ‘</a:t>
            </a:r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पाड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’ </a:t>
            </a:r>
          </a:p>
          <a:p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ज्या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रुपिका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वाक्यात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स्वतंत्र्यपणे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येऊ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शकत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नाहीत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वाक्यात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येण्यासाठी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त्यांना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इतर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रुपिकांचा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आश्रय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घ्यावा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लागतो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त्यांना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बद्ध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रुपिका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म्हणतात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. </a:t>
            </a:r>
          </a:p>
          <a:p>
            <a:pPr>
              <a:buNone/>
            </a:pPr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उदाहरणार्थ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: ‘</a:t>
            </a:r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ने’,’आ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’, ‘ल’, ‘</a:t>
            </a:r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या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’ </a:t>
            </a:r>
          </a:p>
          <a:p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या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वरुन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आपणाला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रुपिकेचे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मुक्त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रुपिका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आणि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बद्ध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b="1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रुपिका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असे</a:t>
            </a:r>
            <a:r>
              <a:rPr lang="en-IN" b="1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दोन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प्रकार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असल्याचे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सांगता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 </a:t>
            </a:r>
            <a:r>
              <a:rPr lang="en-IN" dirty="0" err="1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येईल</a:t>
            </a:r>
            <a:r>
              <a:rPr lang="en-IN" dirty="0" smtClean="0">
                <a:latin typeface="Noto Sans" pitchFamily="34" charset="0"/>
                <a:ea typeface="Noto Sans" pitchFamily="34" charset="0"/>
                <a:cs typeface="Noto Sans" pitchFamily="34" charset="0"/>
              </a:rPr>
              <a:t>.</a:t>
            </a:r>
            <a:endParaRPr lang="en-US" dirty="0">
              <a:latin typeface="Noto Sans" pitchFamily="34" charset="0"/>
              <a:ea typeface="Noto Sans" pitchFamily="34" charset="0"/>
              <a:cs typeface="Noto Sans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531</Words>
  <Application>Microsoft Office PowerPoint</Application>
  <PresentationFormat>On-screen Show (4:3)</PresentationFormat>
  <Paragraphs>52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रुपिम आणि पदविचार</vt:lpstr>
      <vt:lpstr>भाषेची दुहेरी रचना</vt:lpstr>
      <vt:lpstr>भाषिक रुप</vt:lpstr>
      <vt:lpstr>भाषिक रुपिका </vt:lpstr>
      <vt:lpstr>‘रुपिका’ आणि ‘शब्द’ यातील फरक</vt:lpstr>
      <vt:lpstr>रुपिकांचे प्रकार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रुपिम आणि पदविचार</dc:title>
  <dc:creator>admin</dc:creator>
  <cp:lastModifiedBy>admin</cp:lastModifiedBy>
  <cp:revision>1</cp:revision>
  <dcterms:created xsi:type="dcterms:W3CDTF">2023-09-06T10:39:31Z</dcterms:created>
  <dcterms:modified xsi:type="dcterms:W3CDTF">2023-09-06T10:41:49Z</dcterms:modified>
</cp:coreProperties>
</file>