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82" r:id="rId5"/>
    <p:sldId id="277" r:id="rId6"/>
    <p:sldId id="259" r:id="rId7"/>
    <p:sldId id="261" r:id="rId8"/>
    <p:sldId id="267" r:id="rId9"/>
    <p:sldId id="281" r:id="rId10"/>
    <p:sldId id="284" r:id="rId11"/>
    <p:sldId id="268" r:id="rId12"/>
    <p:sldId id="262" r:id="rId13"/>
    <p:sldId id="263" r:id="rId14"/>
    <p:sldId id="264" r:id="rId15"/>
    <p:sldId id="278" r:id="rId16"/>
    <p:sldId id="266" r:id="rId17"/>
    <p:sldId id="270" r:id="rId18"/>
    <p:sldId id="269" r:id="rId19"/>
    <p:sldId id="279" r:id="rId20"/>
    <p:sldId id="265" r:id="rId21"/>
    <p:sldId id="271" r:id="rId22"/>
    <p:sldId id="280" r:id="rId23"/>
    <p:sldId id="272" r:id="rId24"/>
    <p:sldId id="283" r:id="rId25"/>
    <p:sldId id="275" r:id="rId26"/>
    <p:sldId id="276"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EAFD6D-8FB5-49E1-BEA2-9A7A52E6B0A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AFD6D-8FB5-49E1-BEA2-9A7A52E6B0A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AFD6D-8FB5-49E1-BEA2-9A7A52E6B0A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EAFD6D-8FB5-49E1-BEA2-9A7A52E6B0A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AFD6D-8FB5-49E1-BEA2-9A7A52E6B0AB}"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EAFD6D-8FB5-49E1-BEA2-9A7A52E6B0AB}"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EAFD6D-8FB5-49E1-BEA2-9A7A52E6B0AB}"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EAFD6D-8FB5-49E1-BEA2-9A7A52E6B0AB}"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AFD6D-8FB5-49E1-BEA2-9A7A52E6B0AB}" type="datetimeFigureOut">
              <a:rPr lang="en-US" smtClean="0"/>
              <a:pPr/>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AFD6D-8FB5-49E1-BEA2-9A7A52E6B0AB}"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AFD6D-8FB5-49E1-BEA2-9A7A52E6B0AB}"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EACC6A-D9A1-4F27-B017-EDC4AB306E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AFD6D-8FB5-49E1-BEA2-9A7A52E6B0AB}" type="datetimeFigureOut">
              <a:rPr lang="en-US" smtClean="0"/>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ACC6A-D9A1-4F27-B017-EDC4AB306E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latin typeface="Aharoni" pitchFamily="2" charset="-79"/>
                <a:cs typeface="Aharoni" pitchFamily="2" charset="-79"/>
              </a:rPr>
              <a:t>Principle </a:t>
            </a:r>
            <a:r>
              <a:rPr lang="en-US" sz="6000" dirty="0" smtClean="0">
                <a:latin typeface="Aharoni" pitchFamily="2" charset="-79"/>
                <a:cs typeface="Aharoni" pitchFamily="2" charset="-79"/>
              </a:rPr>
              <a:t>of Design</a:t>
            </a:r>
            <a:endParaRPr lang="en-US" sz="6000" dirty="0">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19200"/>
            <a:ext cx="7543800" cy="198438"/>
          </a:xfrm>
        </p:spPr>
        <p:txBody>
          <a:bodyPr>
            <a:normAutofit fontScale="90000"/>
          </a:bodyPr>
          <a:lstStyle/>
          <a:p>
            <a:r>
              <a:rPr lang="en-US" b="1" dirty="0" smtClean="0">
                <a:latin typeface="Aharoni" pitchFamily="2" charset="-79"/>
                <a:cs typeface="Aharoni" pitchFamily="2" charset="-79"/>
              </a:rPr>
              <a:t/>
            </a:r>
            <a:br>
              <a:rPr lang="en-US" b="1" dirty="0" smtClean="0">
                <a:latin typeface="Aharoni" pitchFamily="2" charset="-79"/>
                <a:cs typeface="Aharoni" pitchFamily="2" charset="-79"/>
              </a:rPr>
            </a:br>
            <a:r>
              <a:rPr lang="en-US" sz="3100" b="1" dirty="0" smtClean="0">
                <a:latin typeface="Aharoni" pitchFamily="2" charset="-79"/>
                <a:cs typeface="Aharoni" pitchFamily="2" charset="-79"/>
              </a:rPr>
              <a:t>Asymmetrical balance</a:t>
            </a:r>
            <a:br>
              <a:rPr lang="en-US" sz="3100" b="1" dirty="0" smtClean="0">
                <a:latin typeface="Aharoni" pitchFamily="2" charset="-79"/>
                <a:cs typeface="Aharoni" pitchFamily="2" charset="-79"/>
              </a:rPr>
            </a:br>
            <a:r>
              <a:rPr lang="en-US" sz="3100" dirty="0" smtClean="0">
                <a:latin typeface="Aharoni" pitchFamily="2" charset="-79"/>
                <a:cs typeface="Aharoni" pitchFamily="2" charset="-79"/>
              </a:rPr>
              <a:t> Informal balance is asymmetrical, with parts placed unequally from the center</a:t>
            </a:r>
            <a:br>
              <a:rPr lang="en-US" sz="3100" dirty="0" smtClean="0">
                <a:latin typeface="Aharoni" pitchFamily="2" charset="-79"/>
                <a:cs typeface="Aharoni" pitchFamily="2" charset="-79"/>
              </a:rPr>
            </a:br>
            <a:endParaRPr lang="en-US" sz="3100" dirty="0"/>
          </a:p>
        </p:txBody>
      </p:sp>
      <p:sp>
        <p:nvSpPr>
          <p:cNvPr id="3" name="Content Placeholder 2"/>
          <p:cNvSpPr>
            <a:spLocks noGrp="1"/>
          </p:cNvSpPr>
          <p:nvPr>
            <p:ph idx="1"/>
          </p:nvPr>
        </p:nvSpPr>
        <p:spPr>
          <a:xfrm>
            <a:off x="990600" y="2895600"/>
            <a:ext cx="7696200" cy="3230563"/>
          </a:xfrm>
        </p:spPr>
        <p:txBody>
          <a:bodyPr>
            <a:normAutofit/>
          </a:bodyPr>
          <a:lstStyle/>
          <a:p>
            <a:pPr>
              <a:buNone/>
            </a:pPr>
            <a:r>
              <a:rPr lang="en-US" dirty="0" smtClean="0">
                <a:latin typeface="Aharoni" pitchFamily="2" charset="-79"/>
                <a:cs typeface="Aharoni" pitchFamily="2" charset="-79"/>
              </a:rPr>
              <a:t> • Formal (symmetrical) balance is the most common, with identical details arranged the same distance from the center.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lance.png"/>
          <p:cNvPicPr>
            <a:picLocks noGrp="1" noChangeAspect="1"/>
          </p:cNvPicPr>
          <p:nvPr>
            <p:ph idx="1"/>
          </p:nvPr>
        </p:nvPicPr>
        <p:blipFill>
          <a:blip r:embed="rId2"/>
          <a:stretch>
            <a:fillRect/>
          </a:stretch>
        </p:blipFill>
        <p:spPr>
          <a:xfrm>
            <a:off x="838200" y="1403694"/>
            <a:ext cx="3657601" cy="3854106"/>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images (4).jpg"/>
          <p:cNvPicPr>
            <a:picLocks noChangeAspect="1"/>
          </p:cNvPicPr>
          <p:nvPr/>
        </p:nvPicPr>
        <p:blipFill>
          <a:blip r:embed="rId3"/>
          <a:stretch>
            <a:fillRect/>
          </a:stretch>
        </p:blipFill>
        <p:spPr>
          <a:xfrm>
            <a:off x="4572000" y="1447800"/>
            <a:ext cx="3657600" cy="3657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balance</a:t>
            </a:r>
            <a:endParaRPr lang="en-US" dirty="0"/>
          </a:p>
        </p:txBody>
      </p:sp>
      <p:pic>
        <p:nvPicPr>
          <p:cNvPr id="4" name="Content Placeholder 3" descr="Image result for BALANCE in fashion principal"/>
          <p:cNvPicPr>
            <a:picLocks noGrp="1"/>
          </p:cNvPicPr>
          <p:nvPr>
            <p:ph idx="1"/>
          </p:nvPr>
        </p:nvPicPr>
        <p:blipFill>
          <a:blip r:embed="rId2"/>
          <a:srcRect/>
          <a:stretch>
            <a:fillRect/>
          </a:stretch>
        </p:blipFill>
        <p:spPr bwMode="auto">
          <a:xfrm>
            <a:off x="685800" y="1143000"/>
            <a:ext cx="7162800" cy="5486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BALANCE in fashion principal"/>
          <p:cNvPicPr>
            <a:picLocks noGrp="1"/>
          </p:cNvPicPr>
          <p:nvPr>
            <p:ph idx="1"/>
          </p:nvPr>
        </p:nvPicPr>
        <p:blipFill>
          <a:blip r:embed="rId2"/>
          <a:srcRect/>
          <a:stretch>
            <a:fillRect/>
          </a:stretch>
        </p:blipFill>
        <p:spPr bwMode="auto">
          <a:xfrm>
            <a:off x="304800" y="152400"/>
            <a:ext cx="8229599" cy="6324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Asymmetrical balance</a:t>
            </a:r>
            <a:endParaRPr lang="en-US" dirty="0"/>
          </a:p>
        </p:txBody>
      </p:sp>
      <p:pic>
        <p:nvPicPr>
          <p:cNvPr id="4" name="Content Placeholder 3" descr="Related image"/>
          <p:cNvPicPr>
            <a:picLocks noGrp="1"/>
          </p:cNvPicPr>
          <p:nvPr>
            <p:ph idx="1"/>
          </p:nvPr>
        </p:nvPicPr>
        <p:blipFill>
          <a:blip r:embed="rId2"/>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nciplas-of-design-in-fashion-4-638.jpg"/>
          <p:cNvPicPr>
            <a:picLocks noGrp="1" noChangeAspect="1"/>
          </p:cNvPicPr>
          <p:nvPr>
            <p:ph idx="1"/>
          </p:nvPr>
        </p:nvPicPr>
        <p:blipFill>
          <a:blip r:embed="rId2"/>
          <a:stretch>
            <a:fillRect/>
          </a:stretch>
        </p:blipFill>
        <p:spPr>
          <a:xfrm>
            <a:off x="228600" y="190632"/>
            <a:ext cx="8610600" cy="639339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Harmony</a:t>
            </a:r>
            <a:endParaRPr lang="en-US" dirty="0">
              <a:latin typeface="Aharoni" pitchFamily="2" charset="-79"/>
              <a:cs typeface="Aharoni" pitchFamily="2" charset="-79"/>
            </a:endParaRPr>
          </a:p>
        </p:txBody>
      </p:sp>
      <p:sp>
        <p:nvSpPr>
          <p:cNvPr id="6" name="Content Placeholder 5"/>
          <p:cNvSpPr>
            <a:spLocks noGrp="1"/>
          </p:cNvSpPr>
          <p:nvPr>
            <p:ph idx="1"/>
          </p:nvPr>
        </p:nvSpPr>
        <p:spPr/>
        <p:txBody>
          <a:bodyPr>
            <a:normAutofit/>
          </a:bodyPr>
          <a:lstStyle/>
          <a:p>
            <a:pPr>
              <a:buNone/>
            </a:pPr>
            <a:r>
              <a:rPr lang="en-US" b="1" dirty="0" smtClean="0">
                <a:latin typeface="Aharoni" pitchFamily="2" charset="-79"/>
                <a:cs typeface="Aharoni" pitchFamily="2" charset="-79"/>
              </a:rPr>
              <a:t>	Harmony </a:t>
            </a:r>
            <a:r>
              <a:rPr lang="en-US" dirty="0" smtClean="0">
                <a:latin typeface="Aharoni" pitchFamily="2" charset="-79"/>
                <a:cs typeface="Aharoni" pitchFamily="2" charset="-79"/>
              </a:rPr>
              <a:t>can be described as </a:t>
            </a:r>
            <a:r>
              <a:rPr lang="en-US" dirty="0" smtClean="0">
                <a:latin typeface="Aharoni" pitchFamily="2" charset="-79"/>
                <a:cs typeface="Aharoni" pitchFamily="2" charset="-79"/>
              </a:rPr>
              <a:t>sameness, the </a:t>
            </a:r>
            <a:r>
              <a:rPr lang="en-US" dirty="0" smtClean="0">
                <a:latin typeface="Aharoni" pitchFamily="2" charset="-79"/>
                <a:cs typeface="Aharoni" pitchFamily="2" charset="-79"/>
              </a:rPr>
              <a:t>belonging of </a:t>
            </a:r>
            <a:r>
              <a:rPr lang="en-US" dirty="0" smtClean="0">
                <a:latin typeface="Aharoni" pitchFamily="2" charset="-79"/>
                <a:cs typeface="Aharoni" pitchFamily="2" charset="-79"/>
              </a:rPr>
              <a:t>one thing </a:t>
            </a:r>
            <a:r>
              <a:rPr lang="en-US" dirty="0" smtClean="0">
                <a:latin typeface="Aharoni" pitchFamily="2" charset="-79"/>
                <a:cs typeface="Aharoni" pitchFamily="2" charset="-79"/>
              </a:rPr>
              <a:t>with another.</a:t>
            </a:r>
          </a:p>
          <a:p>
            <a:pPr>
              <a:buNone/>
            </a:pPr>
            <a:endParaRPr lang="en-US" dirty="0" smtClean="0">
              <a:latin typeface="Aharoni" pitchFamily="2" charset="-79"/>
              <a:cs typeface="Aharoni" pitchFamily="2" charset="-79"/>
            </a:endParaRPr>
          </a:p>
          <a:p>
            <a:pPr>
              <a:buNone/>
            </a:pPr>
            <a:r>
              <a:rPr lang="en-US" dirty="0" smtClean="0">
                <a:latin typeface="Aharoni" pitchFamily="2" charset="-79"/>
                <a:cs typeface="Aharoni" pitchFamily="2" charset="-79"/>
              </a:rPr>
              <a:t>	The repetition of design elements like </a:t>
            </a:r>
            <a:r>
              <a:rPr lang="en-US" dirty="0" err="1" smtClean="0">
                <a:latin typeface="Aharoni" pitchFamily="2" charset="-79"/>
                <a:cs typeface="Aharoni" pitchFamily="2" charset="-79"/>
              </a:rPr>
              <a:t>colour</a:t>
            </a:r>
            <a:r>
              <a:rPr lang="en-US" dirty="0" smtClean="0">
                <a:latin typeface="Aharoni" pitchFamily="2" charset="-79"/>
                <a:cs typeface="Aharoni" pitchFamily="2" charset="-79"/>
              </a:rPr>
              <a:t> ,</a:t>
            </a:r>
            <a:r>
              <a:rPr lang="en-US" dirty="0" smtClean="0">
                <a:latin typeface="Aharoni" pitchFamily="2" charset="-79"/>
                <a:cs typeface="Aharoni" pitchFamily="2" charset="-79"/>
              </a:rPr>
              <a:t>texture</a:t>
            </a:r>
            <a:r>
              <a:rPr lang="en-US" dirty="0" smtClean="0">
                <a:latin typeface="Aharoni" pitchFamily="2" charset="-79"/>
                <a:cs typeface="Aharoni" pitchFamily="2" charset="-79"/>
              </a:rPr>
              <a:t>, </a:t>
            </a:r>
            <a:r>
              <a:rPr lang="en-US" dirty="0" err="1" smtClean="0">
                <a:latin typeface="Aharoni" pitchFamily="2" charset="-79"/>
                <a:cs typeface="Aharoni" pitchFamily="2" charset="-79"/>
              </a:rPr>
              <a:t>shape,and</a:t>
            </a:r>
            <a:r>
              <a:rPr lang="en-US" dirty="0" smtClean="0">
                <a:latin typeface="Aharoni" pitchFamily="2" charset="-79"/>
                <a:cs typeface="Aharoni" pitchFamily="2" charset="-79"/>
              </a:rPr>
              <a:t> </a:t>
            </a:r>
            <a:r>
              <a:rPr lang="en-US" dirty="0" smtClean="0">
                <a:latin typeface="Aharoni" pitchFamily="2" charset="-79"/>
                <a:cs typeface="Aharoni" pitchFamily="2" charset="-79"/>
              </a:rPr>
              <a:t>form is one of the easiest way to </a:t>
            </a:r>
            <a:r>
              <a:rPr lang="en-US" dirty="0" err="1" smtClean="0">
                <a:latin typeface="Aharoni" pitchFamily="2" charset="-79"/>
                <a:cs typeface="Aharoni" pitchFamily="2" charset="-79"/>
              </a:rPr>
              <a:t>achive</a:t>
            </a:r>
            <a:r>
              <a:rPr lang="en-US" dirty="0" smtClean="0">
                <a:latin typeface="Aharoni" pitchFamily="2" charset="-79"/>
                <a:cs typeface="Aharoni" pitchFamily="2" charset="-79"/>
              </a:rPr>
              <a:t> harmony to create a composition.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idx="1"/>
          </p:nvPr>
        </p:nvPicPr>
        <p:blipFill>
          <a:blip r:embed="rId2"/>
          <a:stretch>
            <a:fillRect/>
          </a:stretch>
        </p:blipFill>
        <p:spPr>
          <a:xfrm>
            <a:off x="533400" y="2743200"/>
            <a:ext cx="3886200" cy="3112057"/>
          </a:xfrm>
          <a:prstGeom prst="rect">
            <a:avLst/>
          </a:prstGeom>
          <a:ln w="228600" cap="sq" cmpd="thickThin">
            <a:solidFill>
              <a:srgbClr val="000000"/>
            </a:solidFill>
            <a:prstDash val="solid"/>
            <a:miter lim="800000"/>
          </a:ln>
          <a:effectLst>
            <a:innerShdw blurRad="76200">
              <a:srgbClr val="000000"/>
            </a:innerShdw>
          </a:effectLst>
        </p:spPr>
      </p:pic>
      <p:pic>
        <p:nvPicPr>
          <p:cNvPr id="5" name="Content Placeholder 3" descr="MOdernDrunkMaritzaSoto.png"/>
          <p:cNvPicPr>
            <a:picLocks noChangeAspect="1"/>
          </p:cNvPicPr>
          <p:nvPr/>
        </p:nvPicPr>
        <p:blipFill>
          <a:blip r:embed="rId3"/>
          <a:stretch>
            <a:fillRect/>
          </a:stretch>
        </p:blipFill>
        <p:spPr>
          <a:xfrm>
            <a:off x="5105400" y="762000"/>
            <a:ext cx="3733800" cy="308381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f4565c3542e2385256d70987615ac4d.jpg"/>
          <p:cNvPicPr>
            <a:picLocks noGrp="1" noChangeAspect="1"/>
          </p:cNvPicPr>
          <p:nvPr>
            <p:ph idx="1"/>
          </p:nvPr>
        </p:nvPicPr>
        <p:blipFill>
          <a:blip r:embed="rId2"/>
          <a:stretch>
            <a:fillRect/>
          </a:stretch>
        </p:blipFill>
        <p:spPr>
          <a:xfrm>
            <a:off x="685800" y="1752600"/>
            <a:ext cx="3200400" cy="464057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index.jpg"/>
          <p:cNvPicPr>
            <a:picLocks noChangeAspect="1"/>
          </p:cNvPicPr>
          <p:nvPr/>
        </p:nvPicPr>
        <p:blipFill>
          <a:blip r:embed="rId3"/>
          <a:stretch>
            <a:fillRect/>
          </a:stretch>
        </p:blipFill>
        <p:spPr>
          <a:xfrm>
            <a:off x="5122398" y="533400"/>
            <a:ext cx="3354559" cy="4495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dfca4fb21db6f949112a2f9b75e0af--zig-zag-dress-rainbow-dresses.jpg"/>
          <p:cNvPicPr>
            <a:picLocks noGrp="1" noChangeAspect="1"/>
          </p:cNvPicPr>
          <p:nvPr>
            <p:ph idx="1"/>
          </p:nvPr>
        </p:nvPicPr>
        <p:blipFill>
          <a:blip r:embed="rId2"/>
          <a:stretch>
            <a:fillRect/>
          </a:stretch>
        </p:blipFill>
        <p:spPr>
          <a:xfrm>
            <a:off x="838200" y="1818306"/>
            <a:ext cx="2895600" cy="4134819"/>
          </a:xfrm>
        </p:spPr>
      </p:pic>
      <p:pic>
        <p:nvPicPr>
          <p:cNvPr id="5" name="Picture 4" descr="images (5).jpg"/>
          <p:cNvPicPr>
            <a:picLocks noChangeAspect="1"/>
          </p:cNvPicPr>
          <p:nvPr/>
        </p:nvPicPr>
        <p:blipFill>
          <a:blip r:embed="rId3"/>
          <a:stretch>
            <a:fillRect/>
          </a:stretch>
        </p:blipFill>
        <p:spPr>
          <a:xfrm>
            <a:off x="4267200" y="1757329"/>
            <a:ext cx="4223656" cy="41799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haroni" pitchFamily="2" charset="-79"/>
                <a:cs typeface="Aharoni" pitchFamily="2" charset="-79"/>
              </a:rPr>
              <a:t>I</a:t>
            </a:r>
            <a:r>
              <a:rPr lang="en-US" dirty="0" smtClean="0">
                <a:latin typeface="Aharoni" pitchFamily="2" charset="-79"/>
                <a:cs typeface="Aharoni" pitchFamily="2" charset="-79"/>
              </a:rPr>
              <a:t>ntroduction</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228600" y="1371600"/>
            <a:ext cx="8458200" cy="5029200"/>
          </a:xfrm>
        </p:spPr>
        <p:txBody>
          <a:bodyPr>
            <a:normAutofit fontScale="62500" lnSpcReduction="20000"/>
          </a:bodyPr>
          <a:lstStyle/>
          <a:p>
            <a:r>
              <a:rPr lang="en-US" dirty="0">
                <a:latin typeface="Aharoni" pitchFamily="2" charset="-79"/>
                <a:cs typeface="Aharoni" pitchFamily="2" charset="-79"/>
              </a:rPr>
              <a:t>Fashion designers learn the basic principles for designing items to go on the human body. </a:t>
            </a:r>
            <a:r>
              <a:rPr lang="en-US" b="1" dirty="0">
                <a:latin typeface="Aharoni" pitchFamily="2" charset="-79"/>
                <a:cs typeface="Aharoni" pitchFamily="2" charset="-79"/>
              </a:rPr>
              <a:t>Principles</a:t>
            </a:r>
            <a:r>
              <a:rPr lang="en-US" dirty="0">
                <a:latin typeface="Aharoni" pitchFamily="2" charset="-79"/>
                <a:cs typeface="Aharoni" pitchFamily="2" charset="-79"/>
              </a:rPr>
              <a:t> are guiding rules and fundamental ideas that anyone working in a field should know. In fashion design, there are several important principles, and they apply to both the garment's basic structure and its decoration. Let's look more at each of them.</a:t>
            </a:r>
          </a:p>
          <a:p>
            <a:r>
              <a:rPr lang="en-US" b="1" dirty="0">
                <a:latin typeface="Aharoni" pitchFamily="2" charset="-79"/>
                <a:cs typeface="Aharoni" pitchFamily="2" charset="-79"/>
              </a:rPr>
              <a:t>Principles of Design:</a:t>
            </a:r>
            <a:endParaRPr lang="en-US" dirty="0">
              <a:latin typeface="Aharoni" pitchFamily="2" charset="-79"/>
              <a:cs typeface="Aharoni" pitchFamily="2" charset="-79"/>
            </a:endParaRPr>
          </a:p>
          <a:p>
            <a:r>
              <a:rPr lang="en-US" dirty="0">
                <a:latin typeface="Aharoni" pitchFamily="2" charset="-79"/>
                <a:cs typeface="Aharoni" pitchFamily="2" charset="-79"/>
              </a:rPr>
              <a:t>The principles of design suggest how a designer can best arrange the various elements of a page layout in connection to the overall design and to each other. The important principles are:</a:t>
            </a:r>
          </a:p>
          <a:p>
            <a:pPr lvl="0"/>
            <a:r>
              <a:rPr lang="en-US" sz="4500" b="1" dirty="0" smtClean="0">
                <a:latin typeface="Aharoni" pitchFamily="2" charset="-79"/>
                <a:cs typeface="Aharoni" pitchFamily="2" charset="-79"/>
              </a:rPr>
              <a:t> </a:t>
            </a:r>
            <a:r>
              <a:rPr lang="en-US" sz="4500" b="1" dirty="0" smtClean="0">
                <a:latin typeface="Aharoni" pitchFamily="2" charset="-79"/>
                <a:cs typeface="Aharoni" pitchFamily="2" charset="-79"/>
              </a:rPr>
              <a:t> 1  Proportion</a:t>
            </a:r>
            <a:r>
              <a:rPr lang="en-US" sz="4500" b="1" dirty="0">
                <a:latin typeface="Aharoni" pitchFamily="2" charset="-79"/>
                <a:cs typeface="Aharoni" pitchFamily="2" charset="-79"/>
              </a:rPr>
              <a:t>.</a:t>
            </a:r>
            <a:endParaRPr lang="en-US" sz="4500" dirty="0">
              <a:latin typeface="Aharoni" pitchFamily="2" charset="-79"/>
              <a:cs typeface="Aharoni" pitchFamily="2" charset="-79"/>
            </a:endParaRPr>
          </a:p>
          <a:p>
            <a:pPr lvl="0"/>
            <a:r>
              <a:rPr lang="en-US" sz="4500" b="1" dirty="0" smtClean="0">
                <a:latin typeface="Aharoni" pitchFamily="2" charset="-79"/>
                <a:cs typeface="Aharoni" pitchFamily="2" charset="-79"/>
              </a:rPr>
              <a:t>  2  Balance</a:t>
            </a:r>
            <a:r>
              <a:rPr lang="en-US" sz="4500" b="1" dirty="0">
                <a:latin typeface="Aharoni" pitchFamily="2" charset="-79"/>
                <a:cs typeface="Aharoni" pitchFamily="2" charset="-79"/>
              </a:rPr>
              <a:t>.</a:t>
            </a:r>
            <a:endParaRPr lang="en-US" sz="4500" dirty="0">
              <a:latin typeface="Aharoni" pitchFamily="2" charset="-79"/>
              <a:cs typeface="Aharoni" pitchFamily="2" charset="-79"/>
            </a:endParaRPr>
          </a:p>
          <a:p>
            <a:pPr lvl="0"/>
            <a:r>
              <a:rPr lang="en-US" sz="4500" b="1" dirty="0" smtClean="0">
                <a:latin typeface="Aharoni" pitchFamily="2" charset="-79"/>
                <a:cs typeface="Aharoni" pitchFamily="2" charset="-79"/>
              </a:rPr>
              <a:t>  3  harmony</a:t>
            </a:r>
            <a:endParaRPr lang="en-US" sz="4500" dirty="0">
              <a:latin typeface="Aharoni" pitchFamily="2" charset="-79"/>
              <a:cs typeface="Aharoni" pitchFamily="2" charset="-79"/>
            </a:endParaRPr>
          </a:p>
          <a:p>
            <a:pPr lvl="0"/>
            <a:r>
              <a:rPr lang="en-US" sz="4500" b="1" dirty="0" smtClean="0">
                <a:latin typeface="Aharoni" pitchFamily="2" charset="-79"/>
                <a:cs typeface="Aharoni" pitchFamily="2" charset="-79"/>
              </a:rPr>
              <a:t>  4  Rhythm</a:t>
            </a:r>
            <a:r>
              <a:rPr lang="en-US" sz="4500" b="1" dirty="0">
                <a:latin typeface="Aharoni" pitchFamily="2" charset="-79"/>
                <a:cs typeface="Aharoni" pitchFamily="2" charset="-79"/>
              </a:rPr>
              <a:t>.</a:t>
            </a:r>
            <a:endParaRPr lang="en-US" sz="4500" dirty="0">
              <a:latin typeface="Aharoni" pitchFamily="2" charset="-79"/>
              <a:cs typeface="Aharoni" pitchFamily="2" charset="-79"/>
            </a:endParaRPr>
          </a:p>
          <a:p>
            <a:pPr lvl="0"/>
            <a:r>
              <a:rPr lang="en-US" sz="4500" b="1" dirty="0" smtClean="0">
                <a:latin typeface="Aharoni" pitchFamily="2" charset="-79"/>
                <a:cs typeface="Aharoni" pitchFamily="2" charset="-79"/>
              </a:rPr>
              <a:t>  5  Emphasis</a:t>
            </a:r>
            <a:r>
              <a:rPr lang="en-US" sz="4500" b="1" dirty="0">
                <a:latin typeface="Aharoni" pitchFamily="2" charset="-79"/>
                <a:cs typeface="Aharoni" pitchFamily="2" charset="-79"/>
              </a:rPr>
              <a:t>.</a:t>
            </a:r>
            <a:endParaRPr lang="en-US" sz="4500" dirty="0">
              <a:latin typeface="Aharoni" pitchFamily="2" charset="-79"/>
              <a:cs typeface="Aharoni" pitchFamily="2" charset="-79"/>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RHYTHM</a:t>
            </a:r>
            <a:endParaRPr lang="en-US" dirty="0">
              <a:latin typeface="Aharoni" pitchFamily="2" charset="-79"/>
              <a:cs typeface="Aharoni" pitchFamily="2" charset="-79"/>
            </a:endParaRPr>
          </a:p>
        </p:txBody>
      </p:sp>
      <p:sp>
        <p:nvSpPr>
          <p:cNvPr id="5" name="Content Placeholder 4"/>
          <p:cNvSpPr>
            <a:spLocks noGrp="1"/>
          </p:cNvSpPr>
          <p:nvPr>
            <p:ph idx="1"/>
          </p:nvPr>
        </p:nvSpPr>
        <p:spPr/>
        <p:txBody>
          <a:bodyPr>
            <a:normAutofit fontScale="85000" lnSpcReduction="20000"/>
          </a:bodyPr>
          <a:lstStyle/>
          <a:p>
            <a:r>
              <a:rPr lang="en-US" b="1" dirty="0" smtClean="0">
                <a:latin typeface="Aharoni" pitchFamily="2" charset="-79"/>
                <a:cs typeface="Aharoni" pitchFamily="2" charset="-79"/>
              </a:rPr>
              <a:t>Designing</a:t>
            </a:r>
            <a:r>
              <a:rPr lang="en-US" dirty="0" smtClean="0">
                <a:latin typeface="Aharoni" pitchFamily="2" charset="-79"/>
                <a:cs typeface="Aharoni" pitchFamily="2" charset="-79"/>
              </a:rPr>
              <a:t> with Repetition, Pattern, and </a:t>
            </a:r>
            <a:r>
              <a:rPr lang="en-US" b="1" dirty="0" smtClean="0">
                <a:latin typeface="Aharoni" pitchFamily="2" charset="-79"/>
                <a:cs typeface="Aharoni" pitchFamily="2" charset="-79"/>
              </a:rPr>
              <a:t>Rhythm</a:t>
            </a:r>
            <a:r>
              <a:rPr lang="en-US" dirty="0" smtClean="0">
                <a:latin typeface="Aharoni" pitchFamily="2" charset="-79"/>
                <a:cs typeface="Aharoni" pitchFamily="2" charset="-79"/>
              </a:rPr>
              <a:t>. The use of repeated visual elements is a technique designers commonly employ in web </a:t>
            </a:r>
            <a:r>
              <a:rPr lang="en-US" b="1" dirty="0" smtClean="0">
                <a:latin typeface="Aharoni" pitchFamily="2" charset="-79"/>
                <a:cs typeface="Aharoni" pitchFamily="2" charset="-79"/>
              </a:rPr>
              <a:t>design</a:t>
            </a:r>
            <a:r>
              <a:rPr lang="en-US" dirty="0" smtClean="0">
                <a:latin typeface="Aharoni" pitchFamily="2" charset="-79"/>
                <a:cs typeface="Aharoni" pitchFamily="2" charset="-79"/>
              </a:rPr>
              <a:t>. You can repeat </a:t>
            </a:r>
            <a:r>
              <a:rPr lang="en-US" b="1" dirty="0" smtClean="0">
                <a:latin typeface="Aharoni" pitchFamily="2" charset="-79"/>
                <a:cs typeface="Aharoni" pitchFamily="2" charset="-79"/>
              </a:rPr>
              <a:t>design</a:t>
            </a:r>
            <a:r>
              <a:rPr lang="en-US" dirty="0" smtClean="0">
                <a:latin typeface="Aharoni" pitchFamily="2" charset="-79"/>
                <a:cs typeface="Aharoni" pitchFamily="2" charset="-79"/>
              </a:rPr>
              <a:t> elements, for example, to provide a consistent visual experience. ... You can also use repetition to draw attention to a particular area of content o </a:t>
            </a:r>
            <a:r>
              <a:rPr lang="en-US" dirty="0" err="1" smtClean="0">
                <a:latin typeface="Aharoni" pitchFamily="2" charset="-79"/>
                <a:cs typeface="Aharoni" pitchFamily="2" charset="-79"/>
              </a:rPr>
              <a:t>r</a:t>
            </a:r>
            <a:r>
              <a:rPr lang="en-US" b="1" dirty="0" err="1" smtClean="0">
                <a:latin typeface="Aharoni" pitchFamily="2" charset="-79"/>
                <a:cs typeface="Aharoni" pitchFamily="2" charset="-79"/>
              </a:rPr>
              <a:t>design</a:t>
            </a:r>
            <a:endParaRPr lang="en-US" b="1" dirty="0" smtClean="0">
              <a:latin typeface="Aharoni" pitchFamily="2" charset="-79"/>
              <a:cs typeface="Aharoni" pitchFamily="2" charset="-79"/>
            </a:endParaRPr>
          </a:p>
          <a:p>
            <a:r>
              <a:rPr lang="en-US" b="1" dirty="0" smtClean="0">
                <a:latin typeface="Aharoni" pitchFamily="2" charset="-79"/>
                <a:cs typeface="Aharoni" pitchFamily="2" charset="-79"/>
              </a:rPr>
              <a:t>Rhythm</a:t>
            </a:r>
            <a:r>
              <a:rPr lang="en-US" dirty="0" smtClean="0">
                <a:latin typeface="Aharoni" pitchFamily="2" charset="-79"/>
                <a:cs typeface="Aharoni" pitchFamily="2" charset="-79"/>
              </a:rPr>
              <a:t> is very </a:t>
            </a:r>
            <a:r>
              <a:rPr lang="en-US" b="1" dirty="0" smtClean="0">
                <a:latin typeface="Aharoni" pitchFamily="2" charset="-79"/>
                <a:cs typeface="Aharoni" pitchFamily="2" charset="-79"/>
              </a:rPr>
              <a:t>important</a:t>
            </a:r>
            <a:r>
              <a:rPr lang="en-US" dirty="0" smtClean="0">
                <a:latin typeface="Aharoni" pitchFamily="2" charset="-79"/>
                <a:cs typeface="Aharoni" pitchFamily="2" charset="-79"/>
              </a:rPr>
              <a:t> because it keeps the fun and good beat of song. It also makes a pattern in the song. You also can't make a good song without </a:t>
            </a:r>
            <a:r>
              <a:rPr lang="en-US" b="1" dirty="0" smtClean="0">
                <a:latin typeface="Aharoni" pitchFamily="2" charset="-79"/>
                <a:cs typeface="Aharoni" pitchFamily="2" charset="-79"/>
              </a:rPr>
              <a:t>rhythm</a:t>
            </a:r>
            <a:r>
              <a:rPr lang="en-US" dirty="0" smtClean="0">
                <a:latin typeface="Aharoni" pitchFamily="2" charset="-79"/>
                <a:cs typeface="Aharoni" pitchFamily="2" charset="-79"/>
              </a:rPr>
              <a:t>. ...</a:t>
            </a:r>
            <a:r>
              <a:rPr lang="en-US" b="1" dirty="0" smtClean="0">
                <a:latin typeface="Aharoni" pitchFamily="2" charset="-79"/>
                <a:cs typeface="Aharoni" pitchFamily="2" charset="-79"/>
              </a:rPr>
              <a:t>Rhythm</a:t>
            </a:r>
            <a:r>
              <a:rPr lang="en-US" dirty="0" smtClean="0">
                <a:latin typeface="Aharoni" pitchFamily="2" charset="-79"/>
                <a:cs typeface="Aharoni" pitchFamily="2" charset="-79"/>
              </a:rPr>
              <a:t> is basically what keeps the song together</a:t>
            </a:r>
            <a:endParaRPr lang="en-US" dirty="0">
              <a:latin typeface="Aharoni" pitchFamily="2" charset="-79"/>
              <a:cs typeface="Aharoni" pitchFamily="2"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215fb4998c9824c08611e6456029d82--colored-pencil-artwork-colored-pencils.jpg"/>
          <p:cNvPicPr>
            <a:picLocks noGrp="1" noChangeAspect="1"/>
          </p:cNvPicPr>
          <p:nvPr>
            <p:ph idx="1"/>
          </p:nvPr>
        </p:nvPicPr>
        <p:blipFill>
          <a:blip r:embed="rId2"/>
          <a:stretch>
            <a:fillRect/>
          </a:stretch>
        </p:blipFill>
        <p:spPr>
          <a:xfrm>
            <a:off x="708297" y="1676400"/>
            <a:ext cx="3406503" cy="342900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CSS-center-58a5c6765f9b58a3c9ab03ac.jpg"/>
          <p:cNvPicPr>
            <a:picLocks noChangeAspect="1"/>
          </p:cNvPicPr>
          <p:nvPr/>
        </p:nvPicPr>
        <p:blipFill>
          <a:blip r:embed="rId3"/>
          <a:stretch>
            <a:fillRect/>
          </a:stretch>
        </p:blipFill>
        <p:spPr>
          <a:xfrm rot="643817">
            <a:off x="5422591" y="848077"/>
            <a:ext cx="2752226" cy="202865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download (2).jpg"/>
          <p:cNvPicPr>
            <a:picLocks noChangeAspect="1"/>
          </p:cNvPicPr>
          <p:nvPr/>
        </p:nvPicPr>
        <p:blipFill>
          <a:blip r:embed="rId4"/>
          <a:stretch>
            <a:fillRect/>
          </a:stretch>
        </p:blipFill>
        <p:spPr>
          <a:xfrm rot="551869">
            <a:off x="5011618" y="4110296"/>
            <a:ext cx="2735281" cy="213886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shion-designing4-635x410.jpg"/>
          <p:cNvPicPr>
            <a:picLocks noGrp="1" noChangeAspect="1"/>
          </p:cNvPicPr>
          <p:nvPr>
            <p:ph idx="1"/>
          </p:nvPr>
        </p:nvPicPr>
        <p:blipFill>
          <a:blip r:embed="rId2"/>
          <a:stretch>
            <a:fillRect/>
          </a:stretch>
        </p:blipFill>
        <p:spPr>
          <a:xfrm>
            <a:off x="4162425" y="3267000"/>
            <a:ext cx="4524375" cy="292125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images (2).jpg"/>
          <p:cNvPicPr>
            <a:picLocks noChangeAspect="1"/>
          </p:cNvPicPr>
          <p:nvPr/>
        </p:nvPicPr>
        <p:blipFill>
          <a:blip r:embed="rId3"/>
          <a:stretch>
            <a:fillRect/>
          </a:stretch>
        </p:blipFill>
        <p:spPr>
          <a:xfrm>
            <a:off x="380999" y="685800"/>
            <a:ext cx="3811571" cy="285499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Emphasis</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b="1" dirty="0" smtClean="0">
                <a:latin typeface="Aharoni" pitchFamily="2" charset="-79"/>
                <a:cs typeface="Aharoni" pitchFamily="2" charset="-79"/>
              </a:rPr>
              <a:t>Emphasis</a:t>
            </a:r>
            <a:r>
              <a:rPr lang="en-US" dirty="0" smtClean="0">
                <a:latin typeface="Aharoni" pitchFamily="2" charset="-79"/>
                <a:cs typeface="Aharoni" pitchFamily="2" charset="-79"/>
              </a:rPr>
              <a:t> is defined as an area or object within the artwork that draws attention and becomes a focal point. Subordination is defined as minimizing or toning down other compositional elements in order to bring attention to the focal point. ... Therefore, the red circle is the focal point.</a:t>
            </a:r>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8382000" cy="5791200"/>
          </a:xfrm>
        </p:spPr>
        <p:txBody>
          <a:bodyPr>
            <a:normAutofit fontScale="92500"/>
          </a:bodyPr>
          <a:lstStyle/>
          <a:p>
            <a:r>
              <a:rPr lang="en-US" dirty="0" smtClean="0">
                <a:latin typeface="Aharoni" pitchFamily="2" charset="-79"/>
                <a:cs typeface="Aharoni" pitchFamily="2" charset="-79"/>
              </a:rPr>
              <a:t>focal point of the composition. The artist or designer uses </a:t>
            </a:r>
            <a:r>
              <a:rPr lang="en-US" b="1" dirty="0" smtClean="0">
                <a:latin typeface="Aharoni" pitchFamily="2" charset="-79"/>
                <a:cs typeface="Aharoni" pitchFamily="2" charset="-79"/>
              </a:rPr>
              <a:t>emphasis</a:t>
            </a:r>
            <a:r>
              <a:rPr lang="en-US" dirty="0" smtClean="0">
                <a:latin typeface="Aharoni" pitchFamily="2" charset="-79"/>
                <a:cs typeface="Aharoni" pitchFamily="2" charset="-79"/>
              </a:rPr>
              <a:t> to call attention to something, or to vary the composition in order to hold the viewers interest by providing visual "surprises."</a:t>
            </a:r>
            <a:r>
              <a:rPr lang="en-US" b="1" dirty="0" smtClean="0">
                <a:latin typeface="Aharoni" pitchFamily="2" charset="-79"/>
                <a:cs typeface="Aharoni" pitchFamily="2" charset="-79"/>
              </a:rPr>
              <a:t>Emphasis</a:t>
            </a:r>
            <a:r>
              <a:rPr lang="en-US" dirty="0" smtClean="0">
                <a:latin typeface="Aharoni" pitchFamily="2" charset="-79"/>
                <a:cs typeface="Aharoni" pitchFamily="2" charset="-79"/>
              </a:rPr>
              <a:t> can be </a:t>
            </a:r>
            <a:r>
              <a:rPr lang="en-US" b="1" dirty="0" smtClean="0">
                <a:latin typeface="Aharoni" pitchFamily="2" charset="-79"/>
                <a:cs typeface="Aharoni" pitchFamily="2" charset="-79"/>
              </a:rPr>
              <a:t>achieved</a:t>
            </a:r>
            <a:r>
              <a:rPr lang="en-US" dirty="0" smtClean="0">
                <a:latin typeface="Aharoni" pitchFamily="2" charset="-79"/>
                <a:cs typeface="Aharoni" pitchFamily="2" charset="-79"/>
              </a:rPr>
              <a:t> in a number of ways. ... One method used to attract attention in the </a:t>
            </a:r>
            <a:r>
              <a:rPr lang="en-US" b="1" dirty="0" smtClean="0">
                <a:latin typeface="Aharoni" pitchFamily="2" charset="-79"/>
                <a:cs typeface="Aharoni" pitchFamily="2" charset="-79"/>
              </a:rPr>
              <a:t>design</a:t>
            </a:r>
            <a:r>
              <a:rPr lang="en-US" dirty="0" smtClean="0">
                <a:latin typeface="Aharoni" pitchFamily="2" charset="-79"/>
                <a:cs typeface="Aharoni" pitchFamily="2" charset="-79"/>
              </a:rPr>
              <a:t> of a page or work of art is the use of a focal point.</a:t>
            </a:r>
          </a:p>
          <a:p>
            <a:r>
              <a:rPr lang="en-US" dirty="0" smtClean="0">
                <a:latin typeface="Aharoni" pitchFamily="2" charset="-79"/>
                <a:cs typeface="Aharoni" pitchFamily="2" charset="-79"/>
              </a:rPr>
              <a:t> The focal point. </a:t>
            </a:r>
            <a:r>
              <a:rPr lang="en-US" b="1" dirty="0" smtClean="0">
                <a:latin typeface="Aharoni" pitchFamily="2" charset="-79"/>
                <a:cs typeface="Aharoni" pitchFamily="2" charset="-79"/>
              </a:rPr>
              <a:t>Emphasis</a:t>
            </a:r>
            <a:r>
              <a:rPr lang="en-US" dirty="0" smtClean="0">
                <a:latin typeface="Aharoni" pitchFamily="2" charset="-79"/>
                <a:cs typeface="Aharoni" pitchFamily="2" charset="-79"/>
              </a:rPr>
              <a:t> can be achieved through size, placement, color and use of lines</a:t>
            </a:r>
            <a:r>
              <a:rPr lang="en-US" dirty="0" smtClean="0"/>
              <a:t>. 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phasis-design-design-principles-that-facilitate-emphasis-emphasis-design-inc.jpg"/>
          <p:cNvPicPr>
            <a:picLocks noGrp="1" noChangeAspect="1"/>
          </p:cNvPicPr>
          <p:nvPr>
            <p:ph idx="1"/>
          </p:nvPr>
        </p:nvPicPr>
        <p:blipFill>
          <a:blip r:embed="rId2"/>
          <a:stretch>
            <a:fillRect/>
          </a:stretch>
        </p:blipFill>
        <p:spPr>
          <a:xfrm>
            <a:off x="838200" y="3048000"/>
            <a:ext cx="3589020" cy="304800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images (1).jpg"/>
          <p:cNvPicPr>
            <a:picLocks noChangeAspect="1"/>
          </p:cNvPicPr>
          <p:nvPr/>
        </p:nvPicPr>
        <p:blipFill>
          <a:blip r:embed="rId3"/>
          <a:stretch>
            <a:fillRect/>
          </a:stretch>
        </p:blipFill>
        <p:spPr>
          <a:xfrm>
            <a:off x="5257800" y="609600"/>
            <a:ext cx="3124200" cy="3124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2fb419757739ec7b53aa2a6552baceb--abbey-lee-kershaw-atelier-versace.jpg"/>
          <p:cNvPicPr>
            <a:picLocks noGrp="1" noChangeAspect="1"/>
          </p:cNvPicPr>
          <p:nvPr>
            <p:ph idx="1"/>
          </p:nvPr>
        </p:nvPicPr>
        <p:blipFill>
          <a:blip r:embed="rId2"/>
          <a:stretch>
            <a:fillRect/>
          </a:stretch>
        </p:blipFill>
        <p:spPr>
          <a:xfrm>
            <a:off x="1066800" y="2667000"/>
            <a:ext cx="2819400" cy="375123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f7a7c0f6e781c4f5c28a83c16a00961a--giant-bow-bow-dresses.jpg"/>
          <p:cNvPicPr>
            <a:picLocks noChangeAspect="1"/>
          </p:cNvPicPr>
          <p:nvPr/>
        </p:nvPicPr>
        <p:blipFill>
          <a:blip r:embed="rId3"/>
          <a:stretch>
            <a:fillRect/>
          </a:stretch>
        </p:blipFill>
        <p:spPr>
          <a:xfrm>
            <a:off x="5181600" y="282198"/>
            <a:ext cx="2819400" cy="387070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5400" dirty="0" smtClean="0">
                <a:latin typeface="Aharoni" pitchFamily="2" charset="-79"/>
                <a:cs typeface="Aharoni" pitchFamily="2" charset="-79"/>
              </a:rPr>
              <a:t>THANK YOU</a:t>
            </a:r>
            <a:endParaRPr lang="en-US" sz="5400" dirty="0">
              <a:latin typeface="Aharoni" pitchFamily="2" charset="-79"/>
              <a:cs typeface="Aharoni" pitchFamily="2" charset="-79"/>
            </a:endParaRPr>
          </a:p>
        </p:txBody>
      </p:sp>
      <p:sp>
        <p:nvSpPr>
          <p:cNvPr id="4" name="TextBox 3"/>
          <p:cNvSpPr txBox="1"/>
          <p:nvPr/>
        </p:nvSpPr>
        <p:spPr>
          <a:xfrm>
            <a:off x="4267200" y="5715000"/>
            <a:ext cx="3810000" cy="830997"/>
          </a:xfrm>
          <a:prstGeom prst="rect">
            <a:avLst/>
          </a:prstGeom>
          <a:noFill/>
        </p:spPr>
        <p:txBody>
          <a:bodyPr wrap="square" rtlCol="0">
            <a:spAutoFit/>
          </a:bodyPr>
          <a:lstStyle/>
          <a:p>
            <a:r>
              <a:rPr lang="en-US" sz="2400" dirty="0" smtClean="0">
                <a:latin typeface="Aharoni" pitchFamily="2" charset="-79"/>
                <a:cs typeface="Aharoni" pitchFamily="2" charset="-79"/>
              </a:rPr>
              <a:t>Presented by </a:t>
            </a:r>
          </a:p>
          <a:p>
            <a:r>
              <a:rPr lang="en-US" sz="2400" dirty="0" smtClean="0">
                <a:latin typeface="Aharoni" pitchFamily="2" charset="-79"/>
                <a:cs typeface="Aharoni" pitchFamily="2" charset="-79"/>
              </a:rPr>
              <a:t>Prof. </a:t>
            </a:r>
            <a:r>
              <a:rPr lang="en-US" sz="2400" dirty="0" err="1" smtClean="0">
                <a:latin typeface="Aharoni" pitchFamily="2" charset="-79"/>
                <a:cs typeface="Aharoni" pitchFamily="2" charset="-79"/>
              </a:rPr>
              <a:t>Suvarna</a:t>
            </a:r>
            <a:r>
              <a:rPr lang="en-US" sz="2400" dirty="0" smtClean="0">
                <a:latin typeface="Aharoni" pitchFamily="2" charset="-79"/>
                <a:cs typeface="Aharoni" pitchFamily="2" charset="-79"/>
              </a:rPr>
              <a:t> </a:t>
            </a:r>
            <a:r>
              <a:rPr lang="en-US" sz="2400" dirty="0" err="1" smtClean="0">
                <a:latin typeface="Aharoni" pitchFamily="2" charset="-79"/>
                <a:cs typeface="Aharoni" pitchFamily="2" charset="-79"/>
              </a:rPr>
              <a:t>Lavand</a:t>
            </a:r>
            <a:endParaRPr lang="en-US" sz="2400" dirty="0">
              <a:latin typeface="Aharoni" pitchFamily="2" charset="-79"/>
              <a:cs typeface="Aharoni"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proportion</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70000" lnSpcReduction="20000"/>
          </a:bodyPr>
          <a:lstStyle/>
          <a:p>
            <a:r>
              <a:rPr lang="en-US" b="1" dirty="0">
                <a:latin typeface="Aharoni" pitchFamily="2" charset="-79"/>
                <a:cs typeface="Aharoni" pitchFamily="2" charset="-79"/>
              </a:rPr>
              <a:t>Proportion</a:t>
            </a:r>
            <a:r>
              <a:rPr lang="en-US" dirty="0">
                <a:latin typeface="Aharoni" pitchFamily="2" charset="-79"/>
                <a:cs typeface="Aharoni" pitchFamily="2" charset="-79"/>
              </a:rPr>
              <a:t>, sometimes also referred to as </a:t>
            </a:r>
            <a:r>
              <a:rPr lang="en-US" b="1" dirty="0">
                <a:latin typeface="Aharoni" pitchFamily="2" charset="-79"/>
                <a:cs typeface="Aharoni" pitchFamily="2" charset="-79"/>
              </a:rPr>
              <a:t>scale</a:t>
            </a:r>
            <a:r>
              <a:rPr lang="en-US" dirty="0">
                <a:latin typeface="Aharoni" pitchFamily="2" charset="-79"/>
                <a:cs typeface="Aharoni" pitchFamily="2" charset="-79"/>
              </a:rPr>
              <a:t>, relates to how well the size of the parts of a garment work </a:t>
            </a:r>
            <a:r>
              <a:rPr lang="en-US" dirty="0" smtClean="0">
                <a:latin typeface="Aharoni" pitchFamily="2" charset="-79"/>
                <a:cs typeface="Aharoni" pitchFamily="2" charset="-79"/>
              </a:rPr>
              <a:t>together</a:t>
            </a:r>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 </a:t>
            </a:r>
            <a:r>
              <a:rPr lang="en-US" dirty="0">
                <a:latin typeface="Aharoni" pitchFamily="2" charset="-79"/>
                <a:cs typeface="Aharoni" pitchFamily="2" charset="-79"/>
              </a:rPr>
              <a:t>Most clothing is made to flatter someone's shape. Proportions vary for many body types, and designers need to understand how to make clothing look good for different shapes</a:t>
            </a:r>
            <a:r>
              <a:rPr lang="en-US" dirty="0" smtClean="0">
                <a:latin typeface="Aharoni" pitchFamily="2" charset="-79"/>
                <a:cs typeface="Aharoni" pitchFamily="2" charset="-79"/>
              </a:rPr>
              <a:t>.</a:t>
            </a:r>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 </a:t>
            </a:r>
            <a:r>
              <a:rPr lang="en-US" dirty="0">
                <a:latin typeface="Aharoni" pitchFamily="2" charset="-79"/>
                <a:cs typeface="Aharoni" pitchFamily="2" charset="-79"/>
              </a:rPr>
              <a:t>Think of the difference between a suit made for a tall man or a dress made for a petite woman. These fashions have very different proportions but a good design should be able to make each of them feel </a:t>
            </a:r>
            <a:r>
              <a:rPr lang="en-US" dirty="0" smtClean="0">
                <a:latin typeface="Aharoni" pitchFamily="2" charset="-79"/>
                <a:cs typeface="Aharoni" pitchFamily="2" charset="-79"/>
              </a:rPr>
              <a:t> </a:t>
            </a:r>
            <a:r>
              <a:rPr lang="en-US" dirty="0">
                <a:latin typeface="Aharoni" pitchFamily="2" charset="-79"/>
                <a:cs typeface="Aharoni" pitchFamily="2" charset="-79"/>
              </a:rPr>
              <a:t>more </a:t>
            </a:r>
            <a:r>
              <a:rPr lang="en-US" dirty="0" smtClean="0">
                <a:latin typeface="Aharoni" pitchFamily="2" charset="-79"/>
                <a:cs typeface="Aharoni" pitchFamily="2" charset="-79"/>
              </a:rPr>
              <a:t>proportionate</a:t>
            </a:r>
            <a:endParaRPr lang="en-US" dirty="0">
              <a:latin typeface="Aharoni" pitchFamily="2" charset="-79"/>
              <a:cs typeface="Aharoni"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5486400"/>
          </a:xfrm>
        </p:spPr>
        <p:txBody>
          <a:bodyPr/>
          <a:lstStyle/>
          <a:p>
            <a:r>
              <a:rPr lang="en-US" b="1" dirty="0" smtClean="0"/>
              <a:t> </a:t>
            </a:r>
            <a:r>
              <a:rPr lang="en-US" sz="2400" b="1" dirty="0" smtClean="0">
                <a:latin typeface="Aharoni" pitchFamily="2" charset="-79"/>
                <a:cs typeface="Aharoni" pitchFamily="2" charset="-79"/>
              </a:rPr>
              <a:t>Proportion in fashion</a:t>
            </a:r>
            <a:r>
              <a:rPr lang="en-US" sz="2400" dirty="0" smtClean="0">
                <a:latin typeface="Aharoni" pitchFamily="2" charset="-79"/>
                <a:cs typeface="Aharoni" pitchFamily="2" charset="-79"/>
              </a:rPr>
              <a:t> design</a:t>
            </a:r>
          </a:p>
          <a:p>
            <a:r>
              <a:rPr lang="en-US" sz="2400" dirty="0" smtClean="0">
                <a:latin typeface="Aharoni" pitchFamily="2" charset="-79"/>
                <a:cs typeface="Aharoni" pitchFamily="2" charset="-79"/>
              </a:rPr>
              <a:t>The </a:t>
            </a:r>
            <a:r>
              <a:rPr lang="en-US" sz="2400" b="1" dirty="0" smtClean="0">
                <a:latin typeface="Aharoni" pitchFamily="2" charset="-79"/>
                <a:cs typeface="Aharoni" pitchFamily="2" charset="-79"/>
              </a:rPr>
              <a:t>principle</a:t>
            </a:r>
            <a:r>
              <a:rPr lang="en-US" sz="2400" dirty="0" smtClean="0">
                <a:latin typeface="Aharoni" pitchFamily="2" charset="-79"/>
                <a:cs typeface="Aharoni" pitchFamily="2" charset="-79"/>
              </a:rPr>
              <a:t> that holds that the size of various components of a garment or </a:t>
            </a:r>
            <a:r>
              <a:rPr lang="en-US" sz="2400" b="1" dirty="0" smtClean="0">
                <a:latin typeface="Aharoni" pitchFamily="2" charset="-79"/>
                <a:cs typeface="Aharoni" pitchFamily="2" charset="-79"/>
              </a:rPr>
              <a:t>fashion</a:t>
            </a:r>
            <a:r>
              <a:rPr lang="en-US" sz="2400" dirty="0" smtClean="0">
                <a:latin typeface="Aharoni" pitchFamily="2" charset="-79"/>
                <a:cs typeface="Aharoni" pitchFamily="2" charset="-79"/>
              </a:rPr>
              <a:t> accessory must look good together.</a:t>
            </a:r>
          </a:p>
          <a:p>
            <a:r>
              <a:rPr lang="en-US" sz="2400" dirty="0" smtClean="0">
                <a:latin typeface="Aharoni" pitchFamily="2" charset="-79"/>
                <a:cs typeface="Aharoni" pitchFamily="2" charset="-79"/>
              </a:rPr>
              <a:t> ... </a:t>
            </a:r>
            <a:r>
              <a:rPr lang="en-US" sz="2400" b="1" dirty="0" smtClean="0">
                <a:latin typeface="Aharoni" pitchFamily="2" charset="-79"/>
                <a:cs typeface="Aharoni" pitchFamily="2" charset="-79"/>
              </a:rPr>
              <a:t>PROPORTION </a:t>
            </a:r>
            <a:r>
              <a:rPr lang="en-US" sz="2400" dirty="0" smtClean="0">
                <a:latin typeface="Aharoni" pitchFamily="2" charset="-79"/>
                <a:cs typeface="Aharoni" pitchFamily="2" charset="-79"/>
              </a:rPr>
              <a:t> can be defined as a pleasing relationship between the garment and its different parts</a:t>
            </a:r>
          </a:p>
          <a:p>
            <a:r>
              <a:rPr lang="en-US" sz="2400" b="1" dirty="0" smtClean="0"/>
              <a:t> </a:t>
            </a:r>
            <a:r>
              <a:rPr lang="en-US" sz="2400" b="1" dirty="0" smtClean="0">
                <a:latin typeface="Aharoni" pitchFamily="2" charset="-79"/>
                <a:cs typeface="Aharoni" pitchFamily="2" charset="-79"/>
              </a:rPr>
              <a:t>Proportion </a:t>
            </a:r>
            <a:r>
              <a:rPr lang="en-US" sz="2400" b="1" dirty="0" smtClean="0">
                <a:latin typeface="Aharoni" pitchFamily="2" charset="-79"/>
                <a:cs typeface="Aharoni" pitchFamily="2" charset="-79"/>
              </a:rPr>
              <a:t> is one of the most important principles of design, especially when applied  to a garment. it relates to such as collar ,pocket, </a:t>
            </a:r>
            <a:r>
              <a:rPr lang="en-US" sz="2400" b="1" dirty="0" err="1" smtClean="0">
                <a:latin typeface="Aharoni" pitchFamily="2" charset="-79"/>
                <a:cs typeface="Aharoni" pitchFamily="2" charset="-79"/>
              </a:rPr>
              <a:t>placket,hemline</a:t>
            </a:r>
            <a:r>
              <a:rPr lang="en-US" sz="2400" b="1" dirty="0" smtClean="0">
                <a:latin typeface="Aharoni" pitchFamily="2" charset="-79"/>
                <a:cs typeface="Aharoni" pitchFamily="2" charset="-79"/>
              </a:rPr>
              <a:t> etc are designed in such a way that it is proportionate to one another</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lated image"/>
          <p:cNvPicPr>
            <a:picLocks noGrp="1"/>
          </p:cNvPicPr>
          <p:nvPr>
            <p:ph idx="1"/>
          </p:nvPr>
        </p:nvPicPr>
        <p:blipFill>
          <a:blip r:embed="rId2"/>
          <a:stretch>
            <a:fillRect/>
          </a:stretch>
        </p:blipFill>
        <p:spPr bwMode="auto">
          <a:xfrm>
            <a:off x="4343400" y="1295400"/>
            <a:ext cx="4267200" cy="4678363"/>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Proportion.jpg"/>
          <p:cNvPicPr>
            <a:picLocks noChangeAspect="1"/>
          </p:cNvPicPr>
          <p:nvPr/>
        </p:nvPicPr>
        <p:blipFill>
          <a:blip r:embed="rId3"/>
          <a:stretch>
            <a:fillRect/>
          </a:stretch>
        </p:blipFill>
        <p:spPr>
          <a:xfrm>
            <a:off x="0" y="1303866"/>
            <a:ext cx="4191000" cy="4563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Related image"/>
          <p:cNvPicPr>
            <a:picLocks noGrp="1"/>
          </p:cNvPicPr>
          <p:nvPr>
            <p:ph idx="1"/>
          </p:nvPr>
        </p:nvPicPr>
        <p:blipFill>
          <a:blip r:embed="rId2"/>
          <a:srcRect/>
          <a:stretch>
            <a:fillRect/>
          </a:stretch>
        </p:blipFill>
        <p:spPr bwMode="auto">
          <a:xfrm>
            <a:off x="228600" y="0"/>
            <a:ext cx="8534400" cy="6553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haroni" pitchFamily="2" charset="-79"/>
                <a:cs typeface="Aharoni" pitchFamily="2" charset="-79"/>
              </a:rPr>
              <a:t>Balance</a:t>
            </a:r>
            <a:endParaRPr lang="en-US" sz="6000" dirty="0">
              <a:latin typeface="Aharoni" pitchFamily="2" charset="-79"/>
              <a:cs typeface="Aharoni" pitchFamily="2" charset="-79"/>
            </a:endParaRPr>
          </a:p>
        </p:txBody>
      </p:sp>
      <p:sp>
        <p:nvSpPr>
          <p:cNvPr id="3" name="Content Placeholder 2"/>
          <p:cNvSpPr>
            <a:spLocks noGrp="1"/>
          </p:cNvSpPr>
          <p:nvPr>
            <p:ph idx="1"/>
          </p:nvPr>
        </p:nvSpPr>
        <p:spPr>
          <a:xfrm>
            <a:off x="533400" y="1371600"/>
            <a:ext cx="8153400" cy="4754563"/>
          </a:xfrm>
        </p:spPr>
        <p:txBody>
          <a:bodyPr/>
          <a:lstStyle/>
          <a:p>
            <a:r>
              <a:rPr lang="en-US" dirty="0" smtClean="0"/>
              <a:t>. </a:t>
            </a:r>
            <a:r>
              <a:rPr lang="en-US" b="1" dirty="0" smtClean="0">
                <a:latin typeface="Aharoni" pitchFamily="2" charset="-79"/>
                <a:cs typeface="Aharoni" pitchFamily="2" charset="-79"/>
              </a:rPr>
              <a:t>Balance in fashion</a:t>
            </a:r>
            <a:r>
              <a:rPr lang="en-US" dirty="0" smtClean="0">
                <a:latin typeface="Aharoni" pitchFamily="2" charset="-79"/>
                <a:cs typeface="Aharoni" pitchFamily="2" charset="-79"/>
              </a:rPr>
              <a:t> design can be achieved with the use of features, such as seams, hemlines, and necklines</a:t>
            </a:r>
          </a:p>
          <a:p>
            <a:endParaRPr lang="en-US" dirty="0"/>
          </a:p>
        </p:txBody>
      </p:sp>
      <p:pic>
        <p:nvPicPr>
          <p:cNvPr id="4" name="Picture 3" descr="Image result for BALANCE in fashion principal"/>
          <p:cNvPicPr/>
          <p:nvPr/>
        </p:nvPicPr>
        <p:blipFill>
          <a:blip r:embed="rId2"/>
          <a:srcRect/>
          <a:stretch>
            <a:fillRect/>
          </a:stretch>
        </p:blipFill>
        <p:spPr bwMode="auto">
          <a:xfrm>
            <a:off x="2286000" y="3352800"/>
            <a:ext cx="4191000" cy="2971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458200" cy="5867400"/>
          </a:xfrm>
        </p:spPr>
        <p:txBody>
          <a:bodyPr>
            <a:normAutofit fontScale="92500" lnSpcReduction="10000"/>
          </a:bodyPr>
          <a:lstStyle/>
          <a:p>
            <a:r>
              <a:rPr lang="en-US" dirty="0" smtClean="0">
                <a:latin typeface="Aharoni" pitchFamily="2" charset="-79"/>
                <a:cs typeface="Aharoni" pitchFamily="2" charset="-79"/>
              </a:rPr>
              <a:t>The </a:t>
            </a:r>
            <a:r>
              <a:rPr lang="en-US" b="1" dirty="0" smtClean="0">
                <a:latin typeface="Aharoni" pitchFamily="2" charset="-79"/>
                <a:cs typeface="Aharoni" pitchFamily="2" charset="-79"/>
              </a:rPr>
              <a:t>principles of design</a:t>
            </a:r>
            <a:r>
              <a:rPr lang="en-US" dirty="0" smtClean="0">
                <a:latin typeface="Aharoni" pitchFamily="2" charset="-79"/>
                <a:cs typeface="Aharoni" pitchFamily="2" charset="-79"/>
              </a:rPr>
              <a:t> describe the ways that artists use the elements of art in a work of art. </a:t>
            </a:r>
            <a:r>
              <a:rPr lang="en-US" b="1" dirty="0" smtClean="0">
                <a:latin typeface="Aharoni" pitchFamily="2" charset="-79"/>
                <a:cs typeface="Aharoni" pitchFamily="2" charset="-79"/>
              </a:rPr>
              <a:t>Balance</a:t>
            </a:r>
            <a:r>
              <a:rPr lang="en-US" dirty="0" smtClean="0">
                <a:latin typeface="Aharoni" pitchFamily="2" charset="-79"/>
                <a:cs typeface="Aharoni" pitchFamily="2" charset="-79"/>
              </a:rPr>
              <a:t> is the distribution of the visual weight of objects, colors, texture, and space. If the </a:t>
            </a:r>
            <a:r>
              <a:rPr lang="en-US" b="1" dirty="0" smtClean="0">
                <a:latin typeface="Aharoni" pitchFamily="2" charset="-79"/>
                <a:cs typeface="Aharoni" pitchFamily="2" charset="-79"/>
              </a:rPr>
              <a:t>design</a:t>
            </a:r>
            <a:r>
              <a:rPr lang="en-US" dirty="0" smtClean="0">
                <a:latin typeface="Aharoni" pitchFamily="2" charset="-79"/>
                <a:cs typeface="Aharoni" pitchFamily="2" charset="-79"/>
              </a:rPr>
              <a:t> was a scale, these elements should be </a:t>
            </a:r>
            <a:r>
              <a:rPr lang="en-US" b="1" dirty="0" smtClean="0">
                <a:latin typeface="Aharoni" pitchFamily="2" charset="-79"/>
                <a:cs typeface="Aharoni" pitchFamily="2" charset="-79"/>
              </a:rPr>
              <a:t>balanced</a:t>
            </a:r>
            <a:r>
              <a:rPr lang="en-US" dirty="0" smtClean="0">
                <a:latin typeface="Aharoni" pitchFamily="2" charset="-79"/>
                <a:cs typeface="Aharoni" pitchFamily="2" charset="-79"/>
              </a:rPr>
              <a:t> to make a </a:t>
            </a:r>
            <a:r>
              <a:rPr lang="en-US" b="1" dirty="0" smtClean="0">
                <a:latin typeface="Aharoni" pitchFamily="2" charset="-79"/>
                <a:cs typeface="Aharoni" pitchFamily="2" charset="-79"/>
              </a:rPr>
              <a:t>design</a:t>
            </a:r>
            <a:r>
              <a:rPr lang="en-US" dirty="0" smtClean="0">
                <a:latin typeface="Aharoni" pitchFamily="2" charset="-79"/>
                <a:cs typeface="Aharoni" pitchFamily="2" charset="-79"/>
              </a:rPr>
              <a:t> feel stable.</a:t>
            </a:r>
          </a:p>
          <a:p>
            <a:pPr>
              <a:buNone/>
            </a:pPr>
            <a:r>
              <a:rPr lang="en-US" dirty="0" smtClean="0">
                <a:latin typeface="Aharoni" pitchFamily="2" charset="-79"/>
                <a:cs typeface="Aharoni" pitchFamily="2" charset="-79"/>
              </a:rPr>
              <a:t> </a:t>
            </a:r>
          </a:p>
          <a:p>
            <a:pPr>
              <a:buNone/>
            </a:pPr>
            <a:r>
              <a:rPr lang="en-US" dirty="0" smtClean="0">
                <a:latin typeface="Aharoni" pitchFamily="2" charset="-79"/>
                <a:cs typeface="Aharoni" pitchFamily="2" charset="-79"/>
              </a:rPr>
              <a:t>	 </a:t>
            </a:r>
            <a:r>
              <a:rPr lang="en-US" b="1" dirty="0" smtClean="0">
                <a:latin typeface="Aharoni" pitchFamily="2" charset="-79"/>
                <a:cs typeface="Aharoni" pitchFamily="2" charset="-79"/>
              </a:rPr>
              <a:t>symmetrical balance</a:t>
            </a:r>
            <a:r>
              <a:rPr lang="en-US" dirty="0" smtClean="0">
                <a:latin typeface="Aharoni" pitchFamily="2" charset="-79"/>
                <a:cs typeface="Aharoni" pitchFamily="2" charset="-79"/>
              </a:rPr>
              <a:t>,</a:t>
            </a:r>
          </a:p>
          <a:p>
            <a:pPr>
              <a:buNone/>
            </a:pPr>
            <a:r>
              <a:rPr lang="en-US" dirty="0" smtClean="0">
                <a:latin typeface="Aharoni" pitchFamily="2" charset="-79"/>
                <a:cs typeface="Aharoni" pitchFamily="2" charset="-79"/>
              </a:rPr>
              <a:t>    asymmetrical</a:t>
            </a:r>
            <a:r>
              <a:rPr lang="en-US" dirty="0" smtClean="0">
                <a:latin typeface="Aharoni" pitchFamily="2" charset="-79"/>
                <a:cs typeface="Aharoni" pitchFamily="2" charset="-79"/>
              </a:rPr>
              <a:t> </a:t>
            </a:r>
            <a:r>
              <a:rPr lang="en-US" b="1" dirty="0" smtClean="0">
                <a:latin typeface="Aharoni" pitchFamily="2" charset="-79"/>
                <a:cs typeface="Aharoni" pitchFamily="2" charset="-79"/>
              </a:rPr>
              <a:t>balance</a:t>
            </a:r>
            <a:r>
              <a:rPr lang="en-US" dirty="0" smtClean="0">
                <a:latin typeface="Aharoni" pitchFamily="2" charset="-79"/>
                <a:cs typeface="Aharoni" pitchFamily="2" charset="-79"/>
              </a:rPr>
              <a:t>. </a:t>
            </a:r>
          </a:p>
          <a:p>
            <a:pPr>
              <a:buNone/>
            </a:pPr>
            <a:endParaRPr lang="en-US" dirty="0" smtClean="0">
              <a:latin typeface="Aharoni" pitchFamily="2" charset="-79"/>
              <a:cs typeface="Aharoni" pitchFamily="2" charset="-79"/>
            </a:endParaRPr>
          </a:p>
          <a:p>
            <a:pPr>
              <a:buNone/>
            </a:pPr>
            <a:r>
              <a:rPr lang="en-US" dirty="0" smtClean="0">
                <a:latin typeface="Aharoni" pitchFamily="2" charset="-79"/>
                <a:cs typeface="Aharoni" pitchFamily="2" charset="-79"/>
              </a:rPr>
              <a:t> .	</a:t>
            </a:r>
            <a:endParaRPr lang="en-US" dirty="0">
              <a:latin typeface="Aharoni" pitchFamily="2" charset="-79"/>
              <a:cs typeface="Aharoni" pitchFamily="2" charset="-79"/>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Symmetrical balance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371600"/>
            <a:ext cx="8305800" cy="4876800"/>
          </a:xfrm>
        </p:spPr>
        <p:txBody>
          <a:bodyPr/>
          <a:lstStyle/>
          <a:p>
            <a:r>
              <a:rPr lang="en-US" dirty="0" smtClean="0"/>
              <a:t> </a:t>
            </a:r>
            <a:r>
              <a:rPr lang="en-US" sz="2800" b="1" dirty="0" smtClean="0">
                <a:latin typeface="Aharoni" pitchFamily="2" charset="-79"/>
                <a:cs typeface="Aharoni" pitchFamily="2" charset="-79"/>
              </a:rPr>
              <a:t>Symmetrical balance</a:t>
            </a:r>
            <a:r>
              <a:rPr lang="en-US" sz="2800" dirty="0" smtClean="0">
                <a:latin typeface="Aharoni" pitchFamily="2" charset="-79"/>
                <a:cs typeface="Aharoni" pitchFamily="2" charset="-79"/>
              </a:rPr>
              <a:t> occurs when equal weights are on equal sides of a composition, </a:t>
            </a:r>
            <a:r>
              <a:rPr lang="en-US" sz="2800" b="1" dirty="0" smtClean="0">
                <a:latin typeface="Aharoni" pitchFamily="2" charset="-79"/>
                <a:cs typeface="Aharoni" pitchFamily="2" charset="-79"/>
              </a:rPr>
              <a:t>balanced</a:t>
            </a:r>
            <a:r>
              <a:rPr lang="en-US" sz="2800" dirty="0" smtClean="0">
                <a:latin typeface="Aharoni" pitchFamily="2" charset="-79"/>
                <a:cs typeface="Aharoni" pitchFamily="2" charset="-79"/>
              </a:rPr>
              <a:t> around a fulcrum or axis in the center</a:t>
            </a:r>
          </a:p>
          <a:p>
            <a:r>
              <a:rPr lang="en-US" sz="2800" dirty="0" smtClean="0"/>
              <a:t>.</a:t>
            </a:r>
          </a:p>
        </p:txBody>
      </p:sp>
      <p:sp>
        <p:nvSpPr>
          <p:cNvPr id="4" name="Rectangle 3"/>
          <p:cNvSpPr/>
          <p:nvPr/>
        </p:nvSpPr>
        <p:spPr>
          <a:xfrm>
            <a:off x="1752600" y="3352801"/>
            <a:ext cx="6096000" cy="523220"/>
          </a:xfrm>
          <a:prstGeom prst="rect">
            <a:avLst/>
          </a:prstGeom>
        </p:spPr>
        <p:txBody>
          <a:bodyPr wrap="square">
            <a:spAutoFit/>
          </a:bodyPr>
          <a:lstStyle/>
          <a:p>
            <a:r>
              <a:rPr lang="en-US" sz="2800" dirty="0" smtClean="0">
                <a:latin typeface="Aharoni" pitchFamily="2" charset="-79"/>
                <a:cs typeface="Aharoni" pitchFamily="2" charset="-79"/>
              </a:rPr>
              <a:t>•</a:t>
            </a:r>
            <a:endParaRPr lang="en-US" sz="2800" dirty="0">
              <a:latin typeface="Aharoni" pitchFamily="2" charset="-79"/>
              <a:cs typeface="Aharoni" pitchFamily="2" charset="-79"/>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TotalTime>
  <Words>89</Words>
  <Application>Microsoft Office PowerPoint</Application>
  <PresentationFormat>On-screen Show (4:3)</PresentationFormat>
  <Paragraphs>50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Principle of Design</vt:lpstr>
      <vt:lpstr>Introduction</vt:lpstr>
      <vt:lpstr>proportion</vt:lpstr>
      <vt:lpstr>Slide 4</vt:lpstr>
      <vt:lpstr>Slide 5</vt:lpstr>
      <vt:lpstr>Slide 6</vt:lpstr>
      <vt:lpstr>Balance</vt:lpstr>
      <vt:lpstr>Slide 8</vt:lpstr>
      <vt:lpstr>Symmetrical balance</vt:lpstr>
      <vt:lpstr> Asymmetrical balance  Informal balance is asymmetrical, with parts placed unequally from the center </vt:lpstr>
      <vt:lpstr>Slide 11</vt:lpstr>
      <vt:lpstr>Symmetric balance</vt:lpstr>
      <vt:lpstr>Slide 13</vt:lpstr>
      <vt:lpstr>Asymmetrical balance</vt:lpstr>
      <vt:lpstr>Slide 15</vt:lpstr>
      <vt:lpstr>Harmony</vt:lpstr>
      <vt:lpstr>Slide 17</vt:lpstr>
      <vt:lpstr>Slide 18</vt:lpstr>
      <vt:lpstr>Slide 19</vt:lpstr>
      <vt:lpstr>RHYTHM</vt:lpstr>
      <vt:lpstr>Slide 21</vt:lpstr>
      <vt:lpstr>Slide 22</vt:lpstr>
      <vt:lpstr>Emphasis</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 of Design</dc:title>
  <dc:creator>Admin</dc:creator>
  <cp:lastModifiedBy>admin</cp:lastModifiedBy>
  <cp:revision>46</cp:revision>
  <dcterms:created xsi:type="dcterms:W3CDTF">2018-08-21T09:22:36Z</dcterms:created>
  <dcterms:modified xsi:type="dcterms:W3CDTF">2021-12-01T23:51:14Z</dcterms:modified>
</cp:coreProperties>
</file>