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varScale="1">
        <p:scale>
          <a:sx n="73" d="100"/>
          <a:sy n="73" d="100"/>
        </p:scale>
        <p:origin x="-1278"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0"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1"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2"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63"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4"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5"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05" name="Title 1"/>
          <p:cNvSpPr>
            <a:spLocks noGrp="1"/>
          </p:cNvSpPr>
          <p:nvPr>
            <p:ph type="ctrTitle"/>
          </p:nvPr>
        </p:nvSpPr>
        <p:spPr>
          <a:xfrm>
            <a:off x="685800" y="1122363"/>
            <a:ext cx="7772400" cy="2387600"/>
          </a:xfrm>
        </p:spPr>
        <p:txBody>
          <a:bodyPr anchor="b"/>
          <a:lstStyle>
            <a:lvl1pPr algn="ctr">
              <a:defRPr sz="6000"/>
            </a:lvl1pPr>
          </a:lstStyle>
          <a:p>
            <a:r>
              <a:rPr lang="en-US" altLang="zh-CN" smtClean="0"/>
              <a:t>Click to edit Master title style</a:t>
            </a:r>
            <a:endParaRPr lang="en-US" dirty="0"/>
          </a:p>
        </p:txBody>
      </p:sp>
      <p:sp>
        <p:nvSpPr>
          <p:cNvPr id="1048606"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en-US" dirty="0"/>
          </a:p>
        </p:txBody>
      </p:sp>
      <p:sp>
        <p:nvSpPr>
          <p:cNvPr id="1048607" name="Date Placeholder 3"/>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08" name="Footer Placeholder 4"/>
          <p:cNvSpPr>
            <a:spLocks noGrp="1"/>
          </p:cNvSpPr>
          <p:nvPr>
            <p:ph type="ftr" sz="quarter" idx="11"/>
          </p:nvPr>
        </p:nvSpPr>
        <p:spPr/>
        <p:txBody>
          <a:bodyPr/>
          <a:lstStyle/>
          <a:p>
            <a:endParaRPr lang="zh-CN" altLang="en-US"/>
          </a:p>
        </p:txBody>
      </p:sp>
      <p:sp>
        <p:nvSpPr>
          <p:cNvPr id="1048609" name="Slide Number Placeholder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30" name="Title 1"/>
          <p:cNvSpPr>
            <a:spLocks noGrp="1"/>
          </p:cNvSpPr>
          <p:nvPr>
            <p:ph type="title"/>
          </p:nvPr>
        </p:nvSpPr>
        <p:spPr/>
        <p:txBody>
          <a:bodyPr/>
          <a:lstStyle/>
          <a:p>
            <a:r>
              <a:rPr lang="en-US" altLang="zh-CN" smtClean="0"/>
              <a:t>Click to edit Master title style</a:t>
            </a:r>
            <a:endParaRPr lang="en-US" dirty="0"/>
          </a:p>
        </p:txBody>
      </p:sp>
      <p:sp>
        <p:nvSpPr>
          <p:cNvPr id="1048631"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32" name="Date Placeholder 3"/>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33" name="Footer Placeholder 4"/>
          <p:cNvSpPr>
            <a:spLocks noGrp="1"/>
          </p:cNvSpPr>
          <p:nvPr>
            <p:ph type="ftr" sz="quarter" idx="11"/>
          </p:nvPr>
        </p:nvSpPr>
        <p:spPr/>
        <p:txBody>
          <a:bodyPr/>
          <a:lstStyle/>
          <a:p>
            <a:endParaRPr lang="zh-CN" altLang="en-US"/>
          </a:p>
        </p:txBody>
      </p:sp>
      <p:sp>
        <p:nvSpPr>
          <p:cNvPr id="1048634" name="Slide Number Placeholder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14"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en-US" dirty="0"/>
          </a:p>
        </p:txBody>
      </p:sp>
      <p:sp>
        <p:nvSpPr>
          <p:cNvPr id="1048615"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16" name="Date Placeholder 3"/>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17" name="Footer Placeholder 4"/>
          <p:cNvSpPr>
            <a:spLocks noGrp="1"/>
          </p:cNvSpPr>
          <p:nvPr>
            <p:ph type="ftr" sz="quarter" idx="11"/>
          </p:nvPr>
        </p:nvSpPr>
        <p:spPr/>
        <p:txBody>
          <a:bodyPr/>
          <a:lstStyle/>
          <a:p>
            <a:endParaRPr lang="zh-CN" altLang="en-US"/>
          </a:p>
        </p:txBody>
      </p:sp>
      <p:sp>
        <p:nvSpPr>
          <p:cNvPr id="1048618" name="Slide Number Placeholder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19" name="Title 1"/>
          <p:cNvSpPr>
            <a:spLocks noGrp="1"/>
          </p:cNvSpPr>
          <p:nvPr>
            <p:ph type="title"/>
          </p:nvPr>
        </p:nvSpPr>
        <p:spPr/>
        <p:txBody>
          <a:bodyPr/>
          <a:lstStyle/>
          <a:p>
            <a:r>
              <a:rPr lang="en-US" altLang="zh-CN" smtClean="0"/>
              <a:t>Click to edit Master title style</a:t>
            </a:r>
            <a:endParaRPr lang="en-US" dirty="0"/>
          </a:p>
        </p:txBody>
      </p:sp>
      <p:sp>
        <p:nvSpPr>
          <p:cNvPr id="1048620"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1" name="Date Placeholder 3"/>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22" name="Footer Placeholder 4"/>
          <p:cNvSpPr>
            <a:spLocks noGrp="1"/>
          </p:cNvSpPr>
          <p:nvPr>
            <p:ph type="ftr" sz="quarter" idx="11"/>
          </p:nvPr>
        </p:nvSpPr>
        <p:spPr/>
        <p:txBody>
          <a:bodyPr/>
          <a:lstStyle/>
          <a:p>
            <a:endParaRPr lang="zh-CN" altLang="en-US"/>
          </a:p>
        </p:txBody>
      </p:sp>
      <p:sp>
        <p:nvSpPr>
          <p:cNvPr id="1048623" name="Slide Number Placeholder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35" name="Title 1"/>
          <p:cNvSpPr>
            <a:spLocks noGrp="1"/>
          </p:cNvSpPr>
          <p:nvPr>
            <p:ph type="title"/>
          </p:nvPr>
        </p:nvSpPr>
        <p:spPr>
          <a:xfrm>
            <a:off x="623888" y="1709739"/>
            <a:ext cx="7886700" cy="2852737"/>
          </a:xfrm>
        </p:spPr>
        <p:txBody>
          <a:bodyPr anchor="b"/>
          <a:lstStyle>
            <a:lvl1pPr>
              <a:defRPr sz="6000"/>
            </a:lvl1pPr>
          </a:lstStyle>
          <a:p>
            <a:r>
              <a:rPr lang="en-US" altLang="zh-CN" smtClean="0"/>
              <a:t>Click to edit Master title style</a:t>
            </a:r>
            <a:endParaRPr lang="en-US" dirty="0"/>
          </a:p>
        </p:txBody>
      </p:sp>
      <p:sp>
        <p:nvSpPr>
          <p:cNvPr id="1048636"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Click to edit Master text styles</a:t>
            </a:r>
          </a:p>
        </p:txBody>
      </p:sp>
      <p:sp>
        <p:nvSpPr>
          <p:cNvPr id="1048637" name="Date Placeholder 3"/>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38" name="Footer Placeholder 4"/>
          <p:cNvSpPr>
            <a:spLocks noGrp="1"/>
          </p:cNvSpPr>
          <p:nvPr>
            <p:ph type="ftr" sz="quarter" idx="11"/>
          </p:nvPr>
        </p:nvSpPr>
        <p:spPr/>
        <p:txBody>
          <a:bodyPr/>
          <a:lstStyle/>
          <a:p>
            <a:endParaRPr lang="zh-CN" altLang="en-US"/>
          </a:p>
        </p:txBody>
      </p:sp>
      <p:sp>
        <p:nvSpPr>
          <p:cNvPr id="1048639" name="Slide Number Placeholder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40" name="Title 1"/>
          <p:cNvSpPr>
            <a:spLocks noGrp="1"/>
          </p:cNvSpPr>
          <p:nvPr>
            <p:ph type="title"/>
          </p:nvPr>
        </p:nvSpPr>
        <p:spPr/>
        <p:txBody>
          <a:bodyPr/>
          <a:lstStyle/>
          <a:p>
            <a:r>
              <a:rPr lang="en-US" altLang="zh-CN" smtClean="0"/>
              <a:t>Click to edit Master title style</a:t>
            </a:r>
            <a:endParaRPr lang="en-US" dirty="0"/>
          </a:p>
        </p:txBody>
      </p:sp>
      <p:sp>
        <p:nvSpPr>
          <p:cNvPr id="1048641"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42"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43" name="Date Placeholder 4"/>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44" name="Footer Placeholder 5"/>
          <p:cNvSpPr>
            <a:spLocks noGrp="1"/>
          </p:cNvSpPr>
          <p:nvPr>
            <p:ph type="ftr" sz="quarter" idx="11"/>
          </p:nvPr>
        </p:nvSpPr>
        <p:spPr/>
        <p:txBody>
          <a:bodyPr/>
          <a:lstStyle/>
          <a:p>
            <a:endParaRPr lang="zh-CN" altLang="en-US"/>
          </a:p>
        </p:txBody>
      </p:sp>
      <p:sp>
        <p:nvSpPr>
          <p:cNvPr id="1048645" name="Slide Number Placeholder 6"/>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6" name="Title 1"/>
          <p:cNvSpPr>
            <a:spLocks noGrp="1"/>
          </p:cNvSpPr>
          <p:nvPr>
            <p:ph type="title"/>
          </p:nvPr>
        </p:nvSpPr>
        <p:spPr>
          <a:xfrm>
            <a:off x="629841" y="365126"/>
            <a:ext cx="7886700" cy="1325563"/>
          </a:xfrm>
        </p:spPr>
        <p:txBody>
          <a:bodyPr/>
          <a:lstStyle/>
          <a:p>
            <a:r>
              <a:rPr lang="en-US" altLang="zh-CN" smtClean="0"/>
              <a:t>Click to edit Master title style</a:t>
            </a:r>
            <a:endParaRPr lang="en-US" dirty="0"/>
          </a:p>
        </p:txBody>
      </p:sp>
      <p:sp>
        <p:nvSpPr>
          <p:cNvPr id="104864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48" name="Content Placeholder 3"/>
          <p:cNvSpPr>
            <a:spLocks noGrp="1"/>
          </p:cNvSpPr>
          <p:nvPr>
            <p:ph sz="half" idx="2"/>
          </p:nvPr>
        </p:nvSpPr>
        <p:spPr>
          <a:xfrm>
            <a:off x="629842"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4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50"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51" name="Date Placeholder 6"/>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52" name="Footer Placeholder 7"/>
          <p:cNvSpPr>
            <a:spLocks noGrp="1"/>
          </p:cNvSpPr>
          <p:nvPr>
            <p:ph type="ftr" sz="quarter" idx="11"/>
          </p:nvPr>
        </p:nvSpPr>
        <p:spPr/>
        <p:txBody>
          <a:bodyPr/>
          <a:lstStyle/>
          <a:p>
            <a:endParaRPr lang="zh-CN" altLang="en-US"/>
          </a:p>
        </p:txBody>
      </p:sp>
      <p:sp>
        <p:nvSpPr>
          <p:cNvPr id="1048653" name="Slide Number Placeholder 8"/>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10" name="Title 1"/>
          <p:cNvSpPr>
            <a:spLocks noGrp="1"/>
          </p:cNvSpPr>
          <p:nvPr>
            <p:ph type="title"/>
          </p:nvPr>
        </p:nvSpPr>
        <p:spPr/>
        <p:txBody>
          <a:bodyPr/>
          <a:lstStyle/>
          <a:p>
            <a:r>
              <a:rPr lang="en-US" altLang="zh-CN" smtClean="0"/>
              <a:t>Click to edit Master title style</a:t>
            </a:r>
            <a:endParaRPr lang="en-US" dirty="0"/>
          </a:p>
        </p:txBody>
      </p:sp>
      <p:sp>
        <p:nvSpPr>
          <p:cNvPr id="1048611" name="Date Placeholder 2"/>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12" name="Footer Placeholder 3"/>
          <p:cNvSpPr>
            <a:spLocks noGrp="1"/>
          </p:cNvSpPr>
          <p:nvPr>
            <p:ph type="ftr" sz="quarter" idx="11"/>
          </p:nvPr>
        </p:nvSpPr>
        <p:spPr/>
        <p:txBody>
          <a:bodyPr/>
          <a:lstStyle/>
          <a:p>
            <a:endParaRPr lang="zh-CN" altLang="en-US"/>
          </a:p>
        </p:txBody>
      </p:sp>
      <p:sp>
        <p:nvSpPr>
          <p:cNvPr id="1048613" name="Slide Number Placeholder 4"/>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581" name="Date Placeholder 1"/>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582" name="Footer Placeholder 2"/>
          <p:cNvSpPr>
            <a:spLocks noGrp="1"/>
          </p:cNvSpPr>
          <p:nvPr>
            <p:ph type="ftr" sz="quarter" idx="11"/>
          </p:nvPr>
        </p:nvSpPr>
        <p:spPr/>
        <p:txBody>
          <a:bodyPr/>
          <a:lstStyle/>
          <a:p>
            <a:endParaRPr lang="zh-CN" altLang="en-US"/>
          </a:p>
        </p:txBody>
      </p:sp>
      <p:sp>
        <p:nvSpPr>
          <p:cNvPr id="1048583" name="Slide Number Placeholder 3"/>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54"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5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5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57" name="Date Placeholder 4"/>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58" name="Footer Placeholder 5"/>
          <p:cNvSpPr>
            <a:spLocks noGrp="1"/>
          </p:cNvSpPr>
          <p:nvPr>
            <p:ph type="ftr" sz="quarter" idx="11"/>
          </p:nvPr>
        </p:nvSpPr>
        <p:spPr/>
        <p:txBody>
          <a:bodyPr/>
          <a:lstStyle/>
          <a:p>
            <a:endParaRPr lang="zh-CN" altLang="en-US"/>
          </a:p>
        </p:txBody>
      </p:sp>
      <p:sp>
        <p:nvSpPr>
          <p:cNvPr id="1048659" name="Slide Number Placeholder 6"/>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24"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25"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CN" smtClean="0"/>
              <a:t>Click icon to add picture</a:t>
            </a:r>
            <a:endParaRPr lang="en-US" dirty="0"/>
          </a:p>
        </p:txBody>
      </p:sp>
      <p:sp>
        <p:nvSpPr>
          <p:cNvPr id="104862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27" name="Date Placeholder 4"/>
          <p:cNvSpPr>
            <a:spLocks noGrp="1"/>
          </p:cNvSpPr>
          <p:nvPr>
            <p:ph type="dt" sz="half" idx="10"/>
          </p:nvPr>
        </p:nvSpPr>
        <p:spPr/>
        <p:txBody>
          <a:bodyPr/>
          <a:lstStyle/>
          <a:p>
            <a:fld id="{70BC1078-46ED-40F9-8930-935BAD7C2B02}" type="datetimeFigureOut">
              <a:rPr lang="zh-CN" altLang="en-US" smtClean="0"/>
              <a:pPr/>
              <a:t>2022/2/2</a:t>
            </a:fld>
            <a:endParaRPr lang="zh-CN" altLang="en-US"/>
          </a:p>
        </p:txBody>
      </p:sp>
      <p:sp>
        <p:nvSpPr>
          <p:cNvPr id="1048628" name="Footer Placeholder 5"/>
          <p:cNvSpPr>
            <a:spLocks noGrp="1"/>
          </p:cNvSpPr>
          <p:nvPr>
            <p:ph type="ftr" sz="quarter" idx="11"/>
          </p:nvPr>
        </p:nvSpPr>
        <p:spPr/>
        <p:txBody>
          <a:bodyPr/>
          <a:lstStyle/>
          <a:p>
            <a:endParaRPr lang="zh-CN" altLang="en-US"/>
          </a:p>
        </p:txBody>
      </p:sp>
      <p:sp>
        <p:nvSpPr>
          <p:cNvPr id="1048629" name="Slide Number Placeholder 6"/>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spli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20000"/>
                <a:lumOff val="8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ltLang="zh-CN" smtClean="0"/>
              <a:t>Click to edit Master title style</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C1078-46ED-40F9-8930-935BAD7C2B02}" type="datetimeFigureOut">
              <a:rPr lang="zh-CN" altLang="en-US" smtClean="0"/>
              <a:pPr/>
              <a:t>2022/2/2</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2ADC-5BFA-4FBD-BEE2-16096B7F416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split dir="in"/>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Picture 2097151"/>
          <p:cNvPicPr>
            <a:picLocks/>
          </p:cNvPicPr>
          <p:nvPr/>
        </p:nvPicPr>
        <p:blipFill>
          <a:blip r:embed="rId2"/>
          <a:stretch>
            <a:fillRect/>
          </a:stretch>
        </p:blipFill>
        <p:spPr>
          <a:xfrm>
            <a:off x="481028" y="1382481"/>
            <a:ext cx="8081156" cy="4063654"/>
          </a:xfrm>
          <a:prstGeom prst="rect">
            <a:avLst/>
          </a:prstGeom>
        </p:spPr>
      </p:pic>
    </p:spTree>
  </p:cSld>
  <p:clrMapOvr>
    <a:masterClrMapping/>
  </p:clrMapOvr>
  <p:transition spd="slow">
    <p:split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TextBox 1048592"/>
          <p:cNvSpPr txBox="1"/>
          <p:nvPr/>
        </p:nvSpPr>
        <p:spPr>
          <a:xfrm>
            <a:off x="672953" y="487679"/>
            <a:ext cx="8471047" cy="5882640"/>
          </a:xfrm>
          <a:prstGeom prst="rect">
            <a:avLst/>
          </a:prstGeom>
        </p:spPr>
        <p:txBody>
          <a:bodyPr wrap="square" rtlCol="0">
            <a:spAutoFit/>
          </a:bodyPr>
          <a:lstStyle/>
          <a:p>
            <a:r>
              <a:rPr lang="en-IN" sz="3200" b="1">
                <a:solidFill>
                  <a:srgbClr val="000000"/>
                </a:solidFill>
              </a:rPr>
              <a:t>Exposure to noise: High levels of noise have been observed in most of the units engaged in the textile industry, particularly those in developing countries. In the long run, exposure to high noise levels has been known to damage the eardrum and cause hearing loss. Other problems like fatigue, absenteeism, annoyance, anxiety, reduction in efficiency, changes in pulse rate and blood pressure as well as sleep disorders have also been noted on account of continuous exposure to noise. </a:t>
            </a:r>
          </a:p>
        </p:txBody>
      </p:sp>
    </p:spTree>
  </p:cSld>
  <p:clrMapOvr>
    <a:masterClrMapping/>
  </p:clrMapOvr>
  <p:transition spd="slow">
    <p:split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TextBox 1048593"/>
          <p:cNvSpPr txBox="1"/>
          <p:nvPr/>
        </p:nvSpPr>
        <p:spPr>
          <a:xfrm>
            <a:off x="648638" y="1285511"/>
            <a:ext cx="7846723" cy="4892039"/>
          </a:xfrm>
          <a:prstGeom prst="rect">
            <a:avLst/>
          </a:prstGeom>
        </p:spPr>
        <p:txBody>
          <a:bodyPr wrap="square" rtlCol="0">
            <a:spAutoFit/>
          </a:bodyPr>
          <a:lstStyle/>
          <a:p>
            <a:r>
              <a:rPr lang="en-IN" sz="3600" b="1">
                <a:solidFill>
                  <a:srgbClr val="000000"/>
                </a:solidFill>
              </a:rPr>
              <a:t>Lack of efficient maintenance of machinery is one of the major reasons behind the noise pollution in a majority of the units. Though it causes serious health effects, exposure to noise is often ignored by textile units because its effects are not immediately visible and there is an absence of pain.</a:t>
            </a:r>
          </a:p>
        </p:txBody>
      </p:sp>
    </p:spTree>
  </p:cSld>
  <p:clrMapOvr>
    <a:masterClrMapping/>
  </p:clrMapOvr>
  <p:transition spd="slow">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TextBox 1048594"/>
          <p:cNvSpPr txBox="1"/>
          <p:nvPr/>
        </p:nvSpPr>
        <p:spPr>
          <a:xfrm>
            <a:off x="1174679" y="666986"/>
            <a:ext cx="6794642" cy="5882640"/>
          </a:xfrm>
          <a:prstGeom prst="rect">
            <a:avLst/>
          </a:prstGeom>
        </p:spPr>
        <p:txBody>
          <a:bodyPr wrap="square" rtlCol="0">
            <a:spAutoFit/>
          </a:bodyPr>
          <a:lstStyle/>
          <a:p>
            <a:r>
              <a:rPr lang="en-IN" sz="3200" b="1">
                <a:solidFill>
                  <a:srgbClr val="000000"/>
                </a:solidFill>
              </a:rPr>
              <a:t>Ergonomic issues: Ergonomic issues are observed in a majority of the units engaged in textile-related activities in India. Most of these units have a working environment that is unsafe and unhealthy for the workers. Workers in these units face a number of problems such as unsuitable furniture, improper ventilation and lighting, and lack of efficient safety measures in case of emergencies. </a:t>
            </a:r>
          </a:p>
        </p:txBody>
      </p:sp>
    </p:spTree>
  </p:cSld>
  <p:clrMapOvr>
    <a:masterClrMapping/>
  </p:clrMapOvr>
  <p:transition spd="slow">
    <p:split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TextBox 1048595"/>
          <p:cNvSpPr txBox="1"/>
          <p:nvPr/>
        </p:nvSpPr>
        <p:spPr>
          <a:xfrm>
            <a:off x="286665" y="246379"/>
            <a:ext cx="8570669" cy="6365240"/>
          </a:xfrm>
          <a:prstGeom prst="rect">
            <a:avLst/>
          </a:prstGeom>
        </p:spPr>
        <p:txBody>
          <a:bodyPr wrap="square" rtlCol="0">
            <a:spAutoFit/>
          </a:bodyPr>
          <a:lstStyle/>
          <a:p>
            <a:r>
              <a:rPr lang="en-IN" sz="3200" b="1">
                <a:solidFill>
                  <a:srgbClr val="000000"/>
                </a:solidFill>
              </a:rPr>
              <a:t> the heights of the stools and the tables used for various operations such as cutting and ironing. This led to the workers having to sit in an uncomfortable position for entire work days. The stools were not padded in most of the units, leading to increased discomfort on the part of the workers. Moreover, the stools did not have a backrest, as a result of which the workers did not get adequate support to the back. In most of the units, the level of lighting was low and improper placement of lighting fixtures led to low lighting at the point of work, leading to eye strain</a:t>
            </a:r>
          </a:p>
        </p:txBody>
      </p:sp>
    </p:spTree>
  </p:cSld>
  <p:clrMapOvr>
    <a:masterClrMapping/>
  </p:clrMapOvr>
  <p:transition spd="slow">
    <p:split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extBox 1048596"/>
          <p:cNvSpPr txBox="1"/>
          <p:nvPr/>
        </p:nvSpPr>
        <p:spPr>
          <a:xfrm>
            <a:off x="384175" y="182880"/>
            <a:ext cx="8278246" cy="6492240"/>
          </a:xfrm>
          <a:prstGeom prst="rect">
            <a:avLst/>
          </a:prstGeom>
        </p:spPr>
        <p:txBody>
          <a:bodyPr wrap="square" rtlCol="0">
            <a:spAutoFit/>
          </a:bodyPr>
          <a:lstStyle/>
          <a:p>
            <a:r>
              <a:rPr lang="en-IN" sz="3600" b="1">
                <a:solidFill>
                  <a:srgbClr val="000000"/>
                </a:solidFill>
              </a:rPr>
              <a:t>Apart from this, lack of efficient measures for the safety of the workers was also observed. Lack of essential items such as first aid kits, fire extinguishers, and alarms was noted in most of the units. This puts the workers under great risk in times of an emergency. Protective equipments like metallic gloves were not provided to the workers in several units for protection against potential accidents and injuries</a:t>
            </a:r>
          </a:p>
        </p:txBody>
      </p:sp>
    </p:spTree>
  </p:cSld>
  <p:clrMapOvr>
    <a:masterClrMapping/>
  </p:clrMapOvr>
  <p:transition spd="slow">
    <p:spli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extBox 1048597"/>
          <p:cNvSpPr txBox="1"/>
          <p:nvPr/>
        </p:nvSpPr>
        <p:spPr>
          <a:xfrm>
            <a:off x="26124" y="686200"/>
            <a:ext cx="9117876" cy="6365239"/>
          </a:xfrm>
          <a:prstGeom prst="rect">
            <a:avLst/>
          </a:prstGeom>
        </p:spPr>
        <p:txBody>
          <a:bodyPr wrap="square" rtlCol="0">
            <a:spAutoFit/>
          </a:bodyPr>
          <a:lstStyle/>
          <a:p>
            <a:r>
              <a:rPr lang="en-IN" sz="3200" b="1">
                <a:solidFill>
                  <a:srgbClr val="000000"/>
                </a:solidFill>
              </a:rPr>
              <a:t>Conclusion
Safety and health measures play an important role in any industry. It is essential that the workers be aware of the various occupational hazards in the industry. At the same time, it is necessary that the management take the necessary steps to protect workers from potential hazardous situations.
 </a:t>
            </a:r>
          </a:p>
        </p:txBody>
      </p:sp>
    </p:spTree>
  </p:cSld>
  <p:clrMapOvr>
    <a:masterClrMapping/>
  </p:clrMapOvr>
  <p:transition spd="slow">
    <p:split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extBox 1048598"/>
          <p:cNvSpPr txBox="1"/>
          <p:nvPr/>
        </p:nvSpPr>
        <p:spPr>
          <a:xfrm>
            <a:off x="1131295" y="4245027"/>
            <a:ext cx="7676183" cy="1691640"/>
          </a:xfrm>
          <a:prstGeom prst="rect">
            <a:avLst/>
          </a:prstGeom>
        </p:spPr>
        <p:txBody>
          <a:bodyPr wrap="square" rtlCol="0">
            <a:spAutoFit/>
          </a:bodyPr>
          <a:lstStyle/>
          <a:p>
            <a:r>
              <a:rPr lang="en-IN" sz="3600" b="1">
                <a:solidFill>
                  <a:srgbClr val="000000"/>
                </a:solidFill>
              </a:rPr>
              <a:t>The following suggestions can be made to improve the safety and health conditions in textile units:</a:t>
            </a:r>
          </a:p>
        </p:txBody>
      </p:sp>
    </p:spTree>
  </p:cSld>
  <p:clrMapOvr>
    <a:masterClrMapping/>
  </p:clrMapOvr>
  <p:transition spd="slow">
    <p:spli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TextBox 1048599"/>
          <p:cNvSpPr txBox="1"/>
          <p:nvPr/>
        </p:nvSpPr>
        <p:spPr>
          <a:xfrm>
            <a:off x="209304" y="1287780"/>
            <a:ext cx="8739764" cy="4917440"/>
          </a:xfrm>
          <a:prstGeom prst="rect">
            <a:avLst/>
          </a:prstGeom>
        </p:spPr>
        <p:txBody>
          <a:bodyPr wrap="square" rtlCol="0">
            <a:spAutoFit/>
          </a:bodyPr>
          <a:lstStyle/>
          <a:p>
            <a:r>
              <a:rPr lang="en-IN" sz="3200" b="1">
                <a:solidFill>
                  <a:srgbClr val="000000"/>
                </a:solidFill>
              </a:rPr>
              <a:t>The seats of the workers and the tables should be well aligned in height so that there is no musculoskeletal strain.</a:t>
            </a:r>
          </a:p>
          <a:p>
            <a:r>
              <a:rPr lang="en-IN" sz="3200" b="1">
                <a:solidFill>
                  <a:srgbClr val="000000"/>
                </a:solidFill>
              </a:rPr>
              <a:t>
There should be proper lighting at the place of work so that eye strain can be avoided.</a:t>
            </a:r>
          </a:p>
          <a:p>
            <a:r>
              <a:rPr lang="en-IN" sz="3200" b="1">
                <a:solidFill>
                  <a:srgbClr val="000000"/>
                </a:solidFill>
              </a:rPr>
              <a:t>
Machinery should be well maintained in order to reduce the level of noise. If necessary, certain parts of machines can be replaced.</a:t>
            </a:r>
          </a:p>
        </p:txBody>
      </p:sp>
    </p:spTree>
  </p:cSld>
  <p:clrMapOvr>
    <a:masterClrMapping/>
  </p:clrMapOvr>
  <p:transition spd="slow">
    <p:split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extBox 1048600"/>
          <p:cNvSpPr txBox="1"/>
          <p:nvPr/>
        </p:nvSpPr>
        <p:spPr>
          <a:xfrm>
            <a:off x="648056" y="949691"/>
            <a:ext cx="7752661" cy="5400040"/>
          </a:xfrm>
          <a:prstGeom prst="rect">
            <a:avLst/>
          </a:prstGeom>
        </p:spPr>
        <p:txBody>
          <a:bodyPr wrap="square" rtlCol="0">
            <a:spAutoFit/>
          </a:bodyPr>
          <a:lstStyle/>
          <a:p>
            <a:r>
              <a:rPr lang="en-IN" sz="3200" b="1">
                <a:solidFill>
                  <a:srgbClr val="000000"/>
                </a:solidFill>
              </a:rPr>
              <a:t>In case the noise level cannot be controlled, workers should be provided with earplugs so that exposure to noise can be reduced.</a:t>
            </a:r>
          </a:p>
          <a:p>
            <a:r>
              <a:rPr lang="en-IN" sz="3200" b="1">
                <a:solidFill>
                  <a:srgbClr val="000000"/>
                </a:solidFill>
              </a:rPr>
              <a:t>
Workers can be rotated within jobs so that they are not faced with continuous noise exposure for a long period of time.</a:t>
            </a:r>
          </a:p>
          <a:p>
            <a:r>
              <a:rPr lang="en-IN" sz="3200" b="1">
                <a:solidFill>
                  <a:srgbClr val="000000"/>
                </a:solidFill>
              </a:rPr>
              <a:t>
There should be proper ventilation at the place of work</a:t>
            </a:r>
          </a:p>
        </p:txBody>
      </p:sp>
    </p:spTree>
  </p:cSld>
  <p:clrMapOvr>
    <a:masterClrMapping/>
  </p:clrMapOvr>
  <p:transition spd="slow">
    <p:split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TextBox 1048601"/>
          <p:cNvSpPr txBox="1"/>
          <p:nvPr/>
        </p:nvSpPr>
        <p:spPr>
          <a:xfrm>
            <a:off x="561340" y="601282"/>
            <a:ext cx="8021321" cy="5400040"/>
          </a:xfrm>
          <a:prstGeom prst="rect">
            <a:avLst/>
          </a:prstGeom>
        </p:spPr>
        <p:txBody>
          <a:bodyPr wrap="square" rtlCol="0">
            <a:spAutoFit/>
          </a:bodyPr>
          <a:lstStyle/>
          <a:p>
            <a:r>
              <a:rPr lang="en-IN" sz="3200" b="1">
                <a:solidFill>
                  <a:srgbClr val="000000"/>
                </a:solidFill>
              </a:rPr>
              <a:t>In order to reduce the exposure to dust, workers should be provided with masks.</a:t>
            </a:r>
          </a:p>
          <a:p>
            <a:r>
              <a:rPr lang="en-IN" sz="3200" b="1">
                <a:solidFill>
                  <a:srgbClr val="000000"/>
                </a:solidFill>
              </a:rPr>
              <a:t>
Trained medical personnel and first aid facilities as well as safety equipments such as fire extinguishers and fire alarms should be available at the place of work.</a:t>
            </a:r>
          </a:p>
          <a:p>
            <a:r>
              <a:rPr lang="en-IN" sz="3200" b="1">
                <a:solidFill>
                  <a:srgbClr val="000000"/>
                </a:solidFill>
              </a:rPr>
              <a:t>
In units where there is heavy exposure to dangerous chemicals, workers should be provided with safety gloves.</a:t>
            </a:r>
          </a:p>
        </p:txBody>
      </p:sp>
    </p:spTree>
  </p:cSld>
  <p:clrMapOvr>
    <a:masterClrMapping/>
  </p:clrMapOvr>
  <p:transition spd="slow">
    <p:spli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4" name="TextBox 1048583"/>
          <p:cNvSpPr txBox="1"/>
          <p:nvPr/>
        </p:nvSpPr>
        <p:spPr>
          <a:xfrm>
            <a:off x="520474" y="716281"/>
            <a:ext cx="8471407" cy="5425439"/>
          </a:xfrm>
          <a:prstGeom prst="rect">
            <a:avLst/>
          </a:prstGeom>
        </p:spPr>
        <p:txBody>
          <a:bodyPr wrap="square" rtlCol="0">
            <a:spAutoFit/>
          </a:bodyPr>
          <a:lstStyle/>
          <a:p>
            <a:r>
              <a:rPr lang="en-IN" sz="3600" b="1">
                <a:solidFill>
                  <a:srgbClr val="000000"/>
                </a:solidFill>
              </a:rPr>
              <a:t>The textile industry consists of a number of units engaged in spinning, weaving, dyeing, printing, finishing and a number of other processes that are required to convert fibre into a finished fabric or garment. </a:t>
            </a:r>
          </a:p>
          <a:p>
            <a:endParaRPr lang="en-IN" sz="3600" b="1">
              <a:solidFill>
                <a:srgbClr val="000000"/>
              </a:solidFill>
            </a:endParaRPr>
          </a:p>
          <a:p>
            <a:r>
              <a:rPr lang="en-IN" sz="3600" b="1">
                <a:solidFill>
                  <a:srgbClr val="000000"/>
                </a:solidFill>
              </a:rPr>
              <a:t>There are several safety and health issues associated with the textile industry. </a:t>
            </a:r>
          </a:p>
        </p:txBody>
      </p:sp>
    </p:spTree>
  </p:cSld>
  <p:clrMapOvr>
    <a:masterClrMapping/>
  </p:clrMapOvr>
  <p:transition spd="slow">
    <p:split dir="in"/>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TextBox 1048602"/>
          <p:cNvSpPr txBox="1"/>
          <p:nvPr/>
        </p:nvSpPr>
        <p:spPr>
          <a:xfrm>
            <a:off x="465783" y="899684"/>
            <a:ext cx="8678216" cy="5425439"/>
          </a:xfrm>
          <a:prstGeom prst="rect">
            <a:avLst/>
          </a:prstGeom>
        </p:spPr>
        <p:txBody>
          <a:bodyPr wrap="square" rtlCol="0">
            <a:spAutoFit/>
          </a:bodyPr>
          <a:lstStyle/>
          <a:p>
            <a:r>
              <a:rPr lang="en-IN" sz="3600" b="1">
                <a:solidFill>
                  <a:srgbClr val="000000"/>
                </a:solidFill>
              </a:rPr>
              <a:t>Proper dust control equipment should be set up and maintained to reduce the workers exposure to cotton dust.</a:t>
            </a:r>
          </a:p>
          <a:p>
            <a:r>
              <a:rPr lang="en-IN" sz="3600" b="1">
                <a:solidFill>
                  <a:srgbClr val="000000"/>
                </a:solidFill>
              </a:rPr>
              <a:t>
Medical examinations should be conducted by the employers for the workers from time to time. If significant occupational health problems are observed, appropriate measures should be taken by the management.</a:t>
            </a:r>
          </a:p>
        </p:txBody>
      </p:sp>
    </p:spTree>
  </p:cSld>
  <p:clrMapOvr>
    <a:masterClrMapping/>
  </p:clrMapOvr>
  <p:transition spd="slow">
    <p:split dir="in"/>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Picture 2097152"/>
          <p:cNvPicPr>
            <a:picLocks/>
          </p:cNvPicPr>
          <p:nvPr/>
        </p:nvPicPr>
        <p:blipFill>
          <a:blip r:embed="rId2"/>
          <a:stretch>
            <a:fillRect/>
          </a:stretch>
        </p:blipFill>
        <p:spPr>
          <a:xfrm>
            <a:off x="444136" y="281377"/>
            <a:ext cx="5411317" cy="3968299"/>
          </a:xfrm>
          <a:prstGeom prst="rect">
            <a:avLst/>
          </a:prstGeom>
        </p:spPr>
      </p:pic>
      <p:sp>
        <p:nvSpPr>
          <p:cNvPr id="1048604" name="TextBox 1048603"/>
          <p:cNvSpPr txBox="1"/>
          <p:nvPr/>
        </p:nvSpPr>
        <p:spPr>
          <a:xfrm>
            <a:off x="3210864" y="3693891"/>
            <a:ext cx="5522469" cy="2072640"/>
          </a:xfrm>
          <a:prstGeom prst="rect">
            <a:avLst/>
          </a:prstGeom>
        </p:spPr>
        <p:txBody>
          <a:bodyPr wrap="square" rtlCol="0">
            <a:spAutoFit/>
          </a:bodyPr>
          <a:lstStyle/>
          <a:p>
            <a:pPr algn="ctr"/>
            <a:endParaRPr lang="en-IN" sz="3600">
              <a:solidFill>
                <a:srgbClr val="3399FF"/>
              </a:solidFill>
              <a:latin typeface="Dancing Script"/>
              <a:cs typeface="Dancing Script"/>
            </a:endParaRPr>
          </a:p>
          <a:p>
            <a:pPr algn="ctr"/>
            <a:r>
              <a:rPr lang="en-US" sz="3600">
                <a:solidFill>
                  <a:srgbClr val="3399FF"/>
                </a:solidFill>
                <a:latin typeface="Dancing Script"/>
                <a:cs typeface="Dancing Script"/>
              </a:rPr>
              <a:t>Presented by</a:t>
            </a:r>
            <a:endParaRPr lang="en-IN" sz="3600">
              <a:solidFill>
                <a:srgbClr val="3399FF"/>
              </a:solidFill>
              <a:latin typeface="Dancing Script"/>
              <a:cs typeface="Dancing Script"/>
            </a:endParaRPr>
          </a:p>
          <a:p>
            <a:pPr algn="r"/>
            <a:r>
              <a:rPr lang="en-US" sz="3600">
                <a:solidFill>
                  <a:srgbClr val="3399FF"/>
                </a:solidFill>
                <a:latin typeface="Dancing Script"/>
                <a:cs typeface="Dancing Script"/>
              </a:rPr>
              <a:t>Deepa Nilawar</a:t>
            </a:r>
            <a:endParaRPr lang="en-IN" sz="3600">
              <a:solidFill>
                <a:srgbClr val="3399FF"/>
              </a:solidFill>
              <a:latin typeface="Dancing Script"/>
              <a:cs typeface="Dancing Script"/>
            </a:endParaRPr>
          </a:p>
        </p:txBody>
      </p:sp>
    </p:spTree>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5" name="TextBox 1048584"/>
          <p:cNvSpPr txBox="1"/>
          <p:nvPr/>
        </p:nvSpPr>
        <p:spPr>
          <a:xfrm>
            <a:off x="216071" y="1043385"/>
            <a:ext cx="8711856" cy="5425440"/>
          </a:xfrm>
          <a:prstGeom prst="rect">
            <a:avLst/>
          </a:prstGeom>
        </p:spPr>
        <p:txBody>
          <a:bodyPr wrap="square" rtlCol="0">
            <a:spAutoFit/>
          </a:bodyPr>
          <a:lstStyle/>
          <a:p>
            <a:r>
              <a:rPr lang="en-IN" sz="3600" b="1" dirty="0">
                <a:solidFill>
                  <a:srgbClr val="000000"/>
                </a:solidFill>
              </a:rPr>
              <a:t>The major safety and health issues in the textile industry can be stated as under:
1)       Exposure to cotton dust
2)       Exposure to chemicals
3)       Exposure to noise
4)       Ergonomic issues</a:t>
            </a:r>
          </a:p>
        </p:txBody>
      </p:sp>
    </p:spTree>
  </p:cSld>
  <p:clrMapOvr>
    <a:masterClrMapping/>
  </p:clrMapOvr>
  <p:transition spd="slow">
    <p:split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extBox 1048585"/>
          <p:cNvSpPr txBox="1"/>
          <p:nvPr/>
        </p:nvSpPr>
        <p:spPr>
          <a:xfrm>
            <a:off x="331261" y="480060"/>
            <a:ext cx="8481479" cy="6377939"/>
          </a:xfrm>
          <a:prstGeom prst="rect">
            <a:avLst/>
          </a:prstGeom>
        </p:spPr>
        <p:txBody>
          <a:bodyPr wrap="square" rtlCol="0">
            <a:spAutoFit/>
          </a:bodyPr>
          <a:lstStyle/>
          <a:p>
            <a:r>
              <a:rPr lang="en-IN" sz="2800" b="1">
                <a:solidFill>
                  <a:srgbClr val="000000"/>
                </a:solidFill>
              </a:rPr>
              <a:t>Exposure to cotton dust: The workers engaged in the processing and spinning of cotton are exposed to significant amounts of cotton dust. They are also exposed to particles of pesticides and soil. </a:t>
            </a:r>
          </a:p>
          <a:p>
            <a:endParaRPr lang="en-IN" sz="2800" b="1">
              <a:solidFill>
                <a:srgbClr val="000000"/>
              </a:solidFill>
            </a:endParaRPr>
          </a:p>
          <a:p>
            <a:r>
              <a:rPr lang="en-IN" sz="2800" b="1">
                <a:solidFill>
                  <a:srgbClr val="000000"/>
                </a:solidFill>
              </a:rPr>
              <a:t>Exposure to cotton dust and other particles leads to respiratory disorders among the textile workers. The fatal disease of byssinosis, commonly known as brown lung, is caused among people working in the textile industry on account of excessive exposure to cotton dust. The symptoms of this disease include tightening of the chest, coughing, wheezing and shortness of breath.
 </a:t>
            </a:r>
          </a:p>
        </p:txBody>
      </p:sp>
    </p:spTree>
  </p:cSld>
  <p:clrMapOvr>
    <a:masterClrMapping/>
  </p:clrMapOvr>
  <p:transition spd="slow">
    <p:split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7" name="TextBox 1048586"/>
          <p:cNvSpPr txBox="1"/>
          <p:nvPr/>
        </p:nvSpPr>
        <p:spPr>
          <a:xfrm>
            <a:off x="487622" y="492759"/>
            <a:ext cx="8168756" cy="6365240"/>
          </a:xfrm>
          <a:prstGeom prst="rect">
            <a:avLst/>
          </a:prstGeom>
        </p:spPr>
        <p:txBody>
          <a:bodyPr wrap="square" rtlCol="0">
            <a:spAutoFit/>
          </a:bodyPr>
          <a:lstStyle/>
          <a:p>
            <a:r>
              <a:rPr lang="en-IN" sz="3200" b="1">
                <a:solidFill>
                  <a:srgbClr val="000000"/>
                </a:solidFill>
              </a:rPr>
              <a:t>In the year 1938 in USA, it was estimated that about 35000 people had already been affected by the disease, while 100000 other people were at risk of contracting it. Hence the Occupational Safety and Health Administration i.e. OSHA made it compulsory for employers in the textile industry to protect their workers from over exposure to cotton dust and its evil effects. </a:t>
            </a:r>
          </a:p>
          <a:p>
            <a:endParaRPr lang="en-IN" sz="3200" b="1">
              <a:solidFill>
                <a:srgbClr val="000000"/>
              </a:solidFill>
            </a:endParaRPr>
          </a:p>
          <a:p>
            <a:r>
              <a:rPr lang="en-IN" sz="3200" b="1">
                <a:solidFill>
                  <a:srgbClr val="000000"/>
                </a:solidFill>
              </a:rPr>
              <a:t>The OSHA determined certain guidelines which are applicable to all private employers in the US textile industry.</a:t>
            </a:r>
          </a:p>
        </p:txBody>
      </p:sp>
    </p:spTree>
  </p:cSld>
  <p:clrMapOvr>
    <a:masterClrMapping/>
  </p:clrMapOvr>
  <p:transition spd="slow">
    <p:split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TextBox 1048587"/>
          <p:cNvSpPr txBox="1"/>
          <p:nvPr/>
        </p:nvSpPr>
        <p:spPr>
          <a:xfrm>
            <a:off x="310894" y="1538098"/>
            <a:ext cx="8067634" cy="4892039"/>
          </a:xfrm>
          <a:prstGeom prst="rect">
            <a:avLst/>
          </a:prstGeom>
        </p:spPr>
        <p:txBody>
          <a:bodyPr wrap="square" rtlCol="0">
            <a:spAutoFit/>
          </a:bodyPr>
          <a:lstStyle/>
          <a:p>
            <a:r>
              <a:rPr lang="en-IN" sz="3600" b="1">
                <a:solidFill>
                  <a:srgbClr val="000000"/>
                </a:solidFill>
              </a:rPr>
              <a:t>For an eight-hour day, the OSHA Cotton standard has been determined at 200 micrograms of cotton dust per cubic meter of air in case of yarn manufacturing, 500 micrograms in case of textile waste houses, 750 micrograms in case of weaving operations, and 1000 micrograms in case of for waste recycling.</a:t>
            </a:r>
          </a:p>
        </p:txBody>
      </p:sp>
    </p:spTree>
  </p:cSld>
  <p:clrMapOvr>
    <a:masterClrMapping/>
  </p:clrMapOvr>
  <p:transition spd="slow">
    <p:split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TextBox 1048588"/>
          <p:cNvSpPr txBox="1"/>
          <p:nvPr/>
        </p:nvSpPr>
        <p:spPr>
          <a:xfrm>
            <a:off x="594231" y="2498546"/>
            <a:ext cx="7955536" cy="2225040"/>
          </a:xfrm>
          <a:prstGeom prst="rect">
            <a:avLst/>
          </a:prstGeom>
        </p:spPr>
        <p:txBody>
          <a:bodyPr wrap="square" rtlCol="0">
            <a:spAutoFit/>
          </a:bodyPr>
          <a:lstStyle/>
          <a:p>
            <a:r>
              <a:rPr lang="en-IN" sz="3600" b="1">
                <a:solidFill>
                  <a:srgbClr val="000000"/>
                </a:solidFill>
              </a:rPr>
              <a:t>The OSHA Cotton Dust Standard was amended in the year 2000, which exempted a method of washing cotton from the rule.</a:t>
            </a:r>
          </a:p>
        </p:txBody>
      </p:sp>
    </p:spTree>
  </p:cSld>
  <p:clrMapOvr>
    <a:masterClrMapping/>
  </p:clrMapOvr>
  <p:transition spd="slow">
    <p:split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TextBox 1048589"/>
          <p:cNvSpPr txBox="1"/>
          <p:nvPr/>
        </p:nvSpPr>
        <p:spPr>
          <a:xfrm>
            <a:off x="390672" y="528059"/>
            <a:ext cx="8362655" cy="5400040"/>
          </a:xfrm>
          <a:prstGeom prst="rect">
            <a:avLst/>
          </a:prstGeom>
        </p:spPr>
        <p:txBody>
          <a:bodyPr wrap="square" rtlCol="0">
            <a:spAutoFit/>
          </a:bodyPr>
          <a:lstStyle/>
          <a:p>
            <a:r>
              <a:rPr lang="en-IN" sz="3200" b="1">
                <a:solidFill>
                  <a:srgbClr val="000000"/>
                </a:solidFill>
              </a:rPr>
              <a:t>Exposure to chemicals: Workers in the textile industry are also exposed to a number of chemicals, especially those engaged in the activities of dyeing, printing and finishing. Chemicals based on benzidine, optical brighteners, solvents and fixatives, crease-resistance agents releasing formaldehyde, flame retardants that include organophosphorus and organobromine compounds and antimicrobial agents are used in textile operations.</a:t>
            </a:r>
          </a:p>
        </p:txBody>
      </p:sp>
    </p:spTree>
  </p:cSld>
  <p:clrMapOvr>
    <a:masterClrMapping/>
  </p:clrMapOvr>
  <p:transition spd="slow">
    <p:split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1" name="TextBox 1048590"/>
          <p:cNvSpPr txBox="1"/>
          <p:nvPr/>
        </p:nvSpPr>
        <p:spPr>
          <a:xfrm>
            <a:off x="285727" y="1421825"/>
            <a:ext cx="8225893" cy="1539240"/>
          </a:xfrm>
          <a:prstGeom prst="rect">
            <a:avLst/>
          </a:prstGeom>
        </p:spPr>
        <p:txBody>
          <a:bodyPr wrap="square" rtlCol="0">
            <a:spAutoFit/>
          </a:bodyPr>
          <a:lstStyle/>
          <a:p>
            <a:r>
              <a:rPr lang="en-IN" sz="3200" b="1">
                <a:solidFill>
                  <a:srgbClr val="000000"/>
                </a:solidFill>
              </a:rPr>
              <a:t>Studies have revealed links between exposure to formaldehyde and nasal and lung cancer as well as to brain cancer </a:t>
            </a:r>
          </a:p>
        </p:txBody>
      </p:sp>
      <p:sp>
        <p:nvSpPr>
          <p:cNvPr id="1048592" name="TextBox 1048591"/>
          <p:cNvSpPr txBox="1"/>
          <p:nvPr/>
        </p:nvSpPr>
        <p:spPr>
          <a:xfrm rot="21600000">
            <a:off x="285728" y="3333751"/>
            <a:ext cx="8278689" cy="1539238"/>
          </a:xfrm>
          <a:prstGeom prst="rect">
            <a:avLst/>
          </a:prstGeom>
        </p:spPr>
        <p:txBody>
          <a:bodyPr wrap="square" rtlCol="0">
            <a:spAutoFit/>
          </a:bodyPr>
          <a:lstStyle/>
          <a:p>
            <a:r>
              <a:rPr lang="en-IN" sz="3200" b="1">
                <a:solidFill>
                  <a:srgbClr val="000000"/>
                </a:solidFill>
              </a:rPr>
              <a:t>Contact of the chemicals with skin as well as inhalation of the chemicals can lead to several serious health effects.</a:t>
            </a:r>
          </a:p>
        </p:txBody>
      </p:sp>
    </p:spTree>
  </p:cSld>
  <p:clrMapOvr>
    <a:masterClrMapping/>
  </p:clrMapOvr>
  <p:transition spd="slow">
    <p:split dir="in"/>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941</Words>
  <Application>WPS Office</Application>
  <PresentationFormat>On-screen Show (4:3)</PresentationFormat>
  <Paragraphs>36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Redmi Note 5 Pro</dc:creator>
  <cp:lastModifiedBy>Abc</cp:lastModifiedBy>
  <cp:revision>2</cp:revision>
  <dcterms:created xsi:type="dcterms:W3CDTF">2015-05-05T12:30:45Z</dcterms:created>
  <dcterms:modified xsi:type="dcterms:W3CDTF">2022-02-02T12:56:58Z</dcterms:modified>
</cp:coreProperties>
</file>