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CD968-4C79-5549-ACE1-95E87BFCAD42}" type="datetimeFigureOut">
              <a:rPr lang="en-US" smtClean="0"/>
              <a:t>1/9/23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40280-4308-CD4C-93CC-612B3E1645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3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40280-4308-CD4C-93CC-612B3E1645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14D2E-D039-1F2C-1590-614F75A94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EE9B-DEA9-D380-8A84-BEDDE87E70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0FE8C-5497-57EA-5D69-F75B918D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23BC3-8B86-C926-3BA1-13A577CA3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1C1B7-B1C3-84AF-EDF1-DC937A2A3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4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77339-87E9-8F2A-E55B-F15BE5FBA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BCFB1-3BAE-7ACE-AAF7-8456A382A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1FD93A-5871-DEBD-A69F-14531327B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7D61-B18E-41F7-66A0-4FDB5B67A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4C4BB-C041-923C-5A83-2F64E3DD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4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B88AD0-CAA7-FDB2-809C-76F87F2347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0F91FC-F2EA-897D-5C71-FD28A7CF8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AE4C2-A67C-8FA1-4453-2291032B0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D111E-F1B2-4640-0661-89353593A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BA6AA-4F8A-C154-1AE6-0C008AF3A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3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36FA7-25CB-EAFC-9B56-0027F2399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54D58-7F23-C2F1-49D2-E23211C7B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F66DD-0F17-88AA-D57C-A705D5FFB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3D9E5-7C77-4461-8C12-B34509652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F166D-D062-CF63-DFA7-2E02FDA71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98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0DC0-B807-7F3A-66DB-DB10B997C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90B33-F774-3BCA-12C9-1045DB484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63B8D-5C26-CE00-A90A-6026E0577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5BAEA-4D20-D924-F853-E4A462AC1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0CD34-8101-B1DC-3914-0D818E3C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5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0E4B2-6134-58AC-B9C6-06331F177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46870-963A-B77F-094B-CA1E7B72A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37015-706B-2A2F-0DB6-99AD50A2F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93319-E666-5797-76CF-97C158FCF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B5BED-5E21-7CEF-328D-3BBEDC9D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73DBC-D36B-C3D3-C278-879FF40A5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9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0B547-4EDC-027C-0DC4-DF434C636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74417-0385-3297-CCE3-9B5B8AB75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46BAE-445C-9D97-E013-935C84498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4DC982-AD46-F0CC-D17B-EB25779DF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FF300-2A87-0ADA-8D7D-25FD09D38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CCCA91-915A-80B1-24A3-EA60F8FE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16B5FC-70F1-BF8D-8B7C-9D5236D3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9217CB-09A5-8077-E709-F7345B38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8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55039-8BD4-59C5-1630-DDA31E83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1D3167-A070-8304-F7C1-9D9AADB4B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B5F8F-A2C6-AB07-34E1-C76DA1E0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839A88-4BD5-4072-165A-64E33108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12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4C1AD2-F6B5-3E78-3B89-53F34CB4B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25441F-FDD7-581C-A9FD-AED987C7A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CE2F5-8F28-CBD3-52C6-3D09787BA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2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EEC9B-14EB-E26F-F92F-C55C9FC89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3B8FB-B519-A9E5-59E3-AB7023F07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4B857-3A2F-B331-E28B-3E9D8CF23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BC329-758E-9C42-45D2-6E48FA231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1B7CA-80D0-3AA9-BB90-66A5D5CD8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D4013-5EA1-4499-3C52-8FF29A8FA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2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5E33-EA98-BCA1-40F0-E52E876E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E71532-609D-5CAD-DE24-E3EC068EA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4A67FB-FB77-42A9-B53B-74783EC35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9ABA0-35E1-8A01-46FB-0030A3CF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582E7-A15F-715A-EC34-8464F5FCD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61091-14F7-C297-9A94-67C8E56C3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6AB5D9-8003-AB8B-AA92-E672103E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E2D9AE-787D-A10E-898D-ECC1AFE2C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44075-32E6-5321-E758-56979E9CA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83189-E930-D944-8131-F6FFE056AFAC}" type="datetimeFigureOut">
              <a:rPr lang="en-US" smtClean="0"/>
              <a:t>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04DAD-F0C1-9373-776F-71D02E0AE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78F76-F708-D997-D7F5-756AFF834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F4C59-BAEF-FE4F-8565-371193047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1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3B443-45D1-DBCD-8ECE-2F308A5E1D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SAMPLING IN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1B5A59-23CF-49FC-7D6B-597A818804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Ph.D. Scholars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755AF2-123D-BCFA-BB7B-E8D2216F2D10}"/>
              </a:ext>
            </a:extLst>
          </p:cNvPr>
          <p:cNvSpPr txBox="1"/>
          <p:nvPr/>
        </p:nvSpPr>
        <p:spPr>
          <a:xfrm>
            <a:off x="890649" y="40851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77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3D27D-823B-EF43-874A-AAE27CDB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Methods of Sampling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76043-427F-DA38-27F8-129927FE5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   Methods classified into two types :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/>
              <a:t> </a:t>
            </a:r>
            <a:r>
              <a:rPr lang="en-US" b="1" dirty="0"/>
              <a:t>Probability Sampling </a:t>
            </a:r>
            <a:r>
              <a:rPr lang="en-US" dirty="0"/>
              <a:t>– In this ,all units have the same probability of </a:t>
            </a:r>
          </a:p>
          <a:p>
            <a:pPr marL="0" indent="0" algn="just">
              <a:buNone/>
            </a:pPr>
            <a:r>
              <a:rPr lang="en-US" dirty="0"/>
              <a:t>    being included in the sample OR One can specify for each element of</a:t>
            </a:r>
          </a:p>
          <a:p>
            <a:pPr marL="0" indent="0" algn="just">
              <a:buNone/>
            </a:pPr>
            <a:r>
              <a:rPr lang="en-US" dirty="0"/>
              <a:t>    the population the probability that it will be included in the sample.</a:t>
            </a:r>
          </a:p>
          <a:p>
            <a:pPr marL="0" indent="0" algn="just">
              <a:buNone/>
            </a:pPr>
            <a:r>
              <a:rPr lang="en-US" dirty="0"/>
              <a:t>    This allows estimation of population parameter from sample </a:t>
            </a:r>
          </a:p>
          <a:p>
            <a:pPr marL="0" indent="0" algn="just">
              <a:buNone/>
            </a:pPr>
            <a:r>
              <a:rPr lang="en-US" dirty="0"/>
              <a:t>     statistics .</a:t>
            </a:r>
          </a:p>
          <a:p>
            <a:pPr algn="just"/>
            <a:r>
              <a:rPr lang="en-US" dirty="0"/>
              <a:t>   </a:t>
            </a:r>
            <a:r>
              <a:rPr lang="en-US" b="1" dirty="0"/>
              <a:t>Non probability Sampling </a:t>
            </a:r>
            <a:r>
              <a:rPr lang="en-US" dirty="0"/>
              <a:t>– There is no way to specify the </a:t>
            </a:r>
          </a:p>
          <a:p>
            <a:pPr marL="0" indent="0" algn="just">
              <a:buNone/>
            </a:pPr>
            <a:r>
              <a:rPr lang="en-US" dirty="0"/>
              <a:t>      probability of each unit’s inclusion in sample. No assurance that</a:t>
            </a:r>
          </a:p>
          <a:p>
            <a:pPr marL="0" indent="0" algn="just">
              <a:buNone/>
            </a:pPr>
            <a:r>
              <a:rPr lang="en-US" dirty="0"/>
              <a:t>      each unit has same chance of being included .</a:t>
            </a:r>
          </a:p>
          <a:p>
            <a:pPr marL="0" indent="0" algn="just">
              <a:buNone/>
            </a:pPr>
            <a:r>
              <a:rPr lang="en-US" dirty="0"/>
              <a:t>      Guiding principle is availability of subjects , personal judgement of researcher and </a:t>
            </a:r>
          </a:p>
          <a:p>
            <a:pPr marL="0" indent="0" algn="just">
              <a:buNone/>
            </a:pPr>
            <a:r>
              <a:rPr lang="en-US" dirty="0"/>
              <a:t>       convenience .</a:t>
            </a:r>
          </a:p>
          <a:p>
            <a:pPr marL="0" indent="0" algn="just">
              <a:buNone/>
            </a:pPr>
            <a:r>
              <a:rPr lang="en-US" dirty="0"/>
              <a:t>       Although weaker method of sampling and cannot estimate parameter from statistics , this method is used </a:t>
            </a:r>
          </a:p>
          <a:p>
            <a:pPr marL="0" indent="0" algn="just">
              <a:buNone/>
            </a:pPr>
            <a:r>
              <a:rPr lang="en-US" dirty="0"/>
              <a:t>       for convenience , economy and when list of sampling population is unavailable </a:t>
            </a:r>
            <a:r>
              <a:rPr lang="en-US" dirty="0" err="1"/>
              <a:t>eg</a:t>
            </a:r>
            <a:r>
              <a:rPr lang="en-US" dirty="0"/>
              <a:t>, list of drug addicts , smokers . </a:t>
            </a:r>
          </a:p>
        </p:txBody>
      </p:sp>
    </p:spTree>
    <p:extLst>
      <p:ext uri="{BB962C8B-B14F-4D97-AF65-F5344CB8AC3E}">
        <p14:creationId xmlns:p14="http://schemas.microsoft.com/office/powerpoint/2010/main" val="3464632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36DEA-48CA-5CE3-680C-332AA8AE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Methods of sampling –Probability/Random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13CEE-BCC9-14D9-FD4B-DCD3EA866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Simple Random Sampling </a:t>
            </a:r>
          </a:p>
          <a:p>
            <a:endParaRPr lang="en-US" dirty="0"/>
          </a:p>
          <a:p>
            <a:r>
              <a:rPr lang="en-US" dirty="0"/>
              <a:t>Stratified Random Sampling</a:t>
            </a:r>
          </a:p>
          <a:p>
            <a:endParaRPr lang="en-US" dirty="0"/>
          </a:p>
          <a:p>
            <a:r>
              <a:rPr lang="en-US" dirty="0"/>
              <a:t>Cluster Random Sampling</a:t>
            </a:r>
          </a:p>
          <a:p>
            <a:endParaRPr lang="en-US" dirty="0"/>
          </a:p>
          <a:p>
            <a:r>
              <a:rPr lang="en-US" dirty="0"/>
              <a:t>Multi -stage Random Sampling</a:t>
            </a:r>
          </a:p>
        </p:txBody>
      </p:sp>
    </p:spTree>
    <p:extLst>
      <p:ext uri="{BB962C8B-B14F-4D97-AF65-F5344CB8AC3E}">
        <p14:creationId xmlns:p14="http://schemas.microsoft.com/office/powerpoint/2010/main" val="3686423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80457-BA88-21DB-B18C-19C70ECC5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Methods of Sampling – Nonprobability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DCCF2-8B38-B5B0-5716-FF1721E56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Convenience </a:t>
            </a:r>
          </a:p>
          <a:p>
            <a:endParaRPr lang="en-US" dirty="0"/>
          </a:p>
          <a:p>
            <a:r>
              <a:rPr lang="en-US" dirty="0"/>
              <a:t>Quota</a:t>
            </a:r>
          </a:p>
          <a:p>
            <a:endParaRPr lang="en-US" dirty="0"/>
          </a:p>
          <a:p>
            <a:r>
              <a:rPr lang="en-US" dirty="0"/>
              <a:t>Purposive</a:t>
            </a:r>
          </a:p>
          <a:p>
            <a:endParaRPr lang="en-US" dirty="0"/>
          </a:p>
          <a:p>
            <a:r>
              <a:rPr lang="en-US" dirty="0"/>
              <a:t>Snowball </a:t>
            </a:r>
          </a:p>
          <a:p>
            <a:endParaRPr lang="en-US" dirty="0"/>
          </a:p>
          <a:p>
            <a:r>
              <a:rPr lang="en-US" dirty="0"/>
              <a:t>Sequential </a:t>
            </a:r>
          </a:p>
        </p:txBody>
      </p:sp>
    </p:spTree>
    <p:extLst>
      <p:ext uri="{BB962C8B-B14F-4D97-AF65-F5344CB8AC3E}">
        <p14:creationId xmlns:p14="http://schemas.microsoft.com/office/powerpoint/2010/main" val="2513964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FC7D8-BDF0-4EFC-2F6E-0E068CAD3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Sample Size Calculation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48D15-5038-CF66-033C-9D3C0CB53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An optimum sample should be small enough to forestall unnecessary</a:t>
            </a:r>
          </a:p>
          <a:p>
            <a:pPr marL="0" indent="0">
              <a:buNone/>
            </a:pPr>
            <a:r>
              <a:rPr lang="en-US" dirty="0"/>
              <a:t>  expense and large enough to help the researcher avoid sample error </a:t>
            </a:r>
          </a:p>
          <a:p>
            <a:pPr marL="0" indent="0">
              <a:buNone/>
            </a:pPr>
            <a:r>
              <a:rPr lang="en-US" dirty="0"/>
              <a:t>   beyond the limit of tolerance .</a:t>
            </a:r>
          </a:p>
          <a:p>
            <a:pPr marL="0" indent="0">
              <a:buNone/>
            </a:pPr>
            <a:r>
              <a:rPr lang="en-US" dirty="0"/>
              <a:t>   Determinants of sample size include ;</a:t>
            </a:r>
          </a:p>
          <a:p>
            <a:pPr marL="0" indent="0">
              <a:buNone/>
            </a:pPr>
            <a:r>
              <a:rPr lang="en-US" dirty="0"/>
              <a:t>   - Nature of population  - Homogenous vs Heterogenous</a:t>
            </a:r>
          </a:p>
          <a:p>
            <a:pPr marL="0" indent="0">
              <a:buNone/>
            </a:pPr>
            <a:r>
              <a:rPr lang="en-US" dirty="0"/>
              <a:t>   - Number of variables and complexity of tabulation i.e. the number of</a:t>
            </a:r>
          </a:p>
          <a:p>
            <a:pPr marL="0" indent="0">
              <a:buNone/>
            </a:pPr>
            <a:r>
              <a:rPr lang="en-US" dirty="0"/>
              <a:t>      categories and classes into which findings are to be grouped / </a:t>
            </a:r>
          </a:p>
          <a:p>
            <a:pPr marL="0" indent="0">
              <a:buNone/>
            </a:pPr>
            <a:r>
              <a:rPr lang="en-US" dirty="0"/>
              <a:t>      classified .</a:t>
            </a:r>
          </a:p>
          <a:p>
            <a:pPr marL="0" indent="0">
              <a:buNone/>
            </a:pPr>
            <a:r>
              <a:rPr lang="en-US" dirty="0"/>
              <a:t>  - Research design – Sample size is generally larger for descriptive , </a:t>
            </a:r>
          </a:p>
          <a:p>
            <a:pPr marL="0" indent="0">
              <a:buNone/>
            </a:pPr>
            <a:r>
              <a:rPr lang="en-US" dirty="0"/>
              <a:t>      correlational studies than that for experimental / quasi experimental </a:t>
            </a:r>
          </a:p>
          <a:p>
            <a:pPr marL="0" indent="0">
              <a:buNone/>
            </a:pPr>
            <a:r>
              <a:rPr lang="en-US" dirty="0"/>
              <a:t>      studies .</a:t>
            </a:r>
          </a:p>
        </p:txBody>
      </p:sp>
    </p:spTree>
    <p:extLst>
      <p:ext uri="{BB962C8B-B14F-4D97-AF65-F5344CB8AC3E}">
        <p14:creationId xmlns:p14="http://schemas.microsoft.com/office/powerpoint/2010/main" val="875247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DF0B4-83D0-C450-81CF-FA606F68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Mathematics of Sample Size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0155-DE5F-3DAD-A66C-2F52DD208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Sample size is is the number of subjects / units included in the study . </a:t>
            </a:r>
          </a:p>
          <a:p>
            <a:pPr marL="0" indent="0">
              <a:buNone/>
            </a:pPr>
            <a:r>
              <a:rPr lang="en-US" dirty="0"/>
              <a:t>  There are many formulas which can be applied to different types of         data and study designs 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Following measures important :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i="1" dirty="0"/>
              <a:t>Confidence interval/ Margin of random error (MRE)/ Precision </a:t>
            </a:r>
            <a:r>
              <a:rPr lang="en-US" dirty="0"/>
              <a:t>–A measure of how close the obtained mean ( statistics) is to the true value of a population parameter .  If we allow MRE of 10% and Population mean is 40% , then the sample mean will fall between 30-50%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12215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B4A9B-3CDD-2562-90BE-DC8EF782F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Mathematics of Sample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A2C53-92C1-B75C-19AB-EFBFF12F6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  Measures important :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i="1" dirty="0"/>
              <a:t>Confidence level </a:t>
            </a:r>
            <a:r>
              <a:rPr lang="en-US" dirty="0"/>
              <a:t>– It is a measure of </a:t>
            </a:r>
            <a:r>
              <a:rPr lang="en-US" dirty="0" err="1"/>
              <a:t>certainity</a:t>
            </a:r>
            <a:r>
              <a:rPr lang="en-US" dirty="0"/>
              <a:t> regarding  how accurately a sample reflects the population being studied within a chosen confidence interval ( Precision ).The most commonly used confidence levels are </a:t>
            </a:r>
          </a:p>
          <a:p>
            <a:pPr marL="0" indent="0">
              <a:buNone/>
            </a:pPr>
            <a:r>
              <a:rPr lang="en-US" dirty="0"/>
              <a:t>   - 90%  ( z score 1.645 )</a:t>
            </a:r>
          </a:p>
          <a:p>
            <a:pPr marL="0" indent="0">
              <a:buNone/>
            </a:pPr>
            <a:r>
              <a:rPr lang="en-US" dirty="0"/>
              <a:t>   - 95%  ( z score 1.96 )</a:t>
            </a:r>
          </a:p>
          <a:p>
            <a:pPr marL="0" indent="0">
              <a:buNone/>
            </a:pPr>
            <a:r>
              <a:rPr lang="en-US" dirty="0"/>
              <a:t>   - 99%  ( z score 2.58  )</a:t>
            </a:r>
          </a:p>
          <a:p>
            <a:pPr marL="0" indent="0">
              <a:buNone/>
            </a:pPr>
            <a:r>
              <a:rPr lang="en-US" i="1" dirty="0"/>
              <a:t>  Occurrence in Population of the phenomena being studied </a:t>
            </a:r>
          </a:p>
          <a:p>
            <a:pPr marL="0" indent="0">
              <a:buNone/>
            </a:pPr>
            <a:r>
              <a:rPr lang="en-US" i="1" dirty="0"/>
              <a:t>Non-response Rate or drop out rate </a:t>
            </a:r>
          </a:p>
        </p:txBody>
      </p:sp>
    </p:spTree>
    <p:extLst>
      <p:ext uri="{BB962C8B-B14F-4D97-AF65-F5344CB8AC3E}">
        <p14:creationId xmlns:p14="http://schemas.microsoft.com/office/powerpoint/2010/main" val="4041595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13776-E967-48F5-BB36-9A1FC3FB3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Sampling Error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AEF8A-7DEF-B159-AF7A-9C59B9088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  Sampling error the error which occurs because the sample selected  does not perfectly represent the population . Sample mean ( statistics ) and population mean ( parameter ) are different 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Types of Sampling Error : </a:t>
            </a:r>
          </a:p>
          <a:p>
            <a:pPr marL="0" indent="0">
              <a:buNone/>
            </a:pPr>
            <a:r>
              <a:rPr lang="en-US" dirty="0"/>
              <a:t> 1. Selection error – Include only those subjects who are interested 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2. Population specific error – When researcher does not know whom to survey . Study regarding kids’ apparel , whom to interview – mother or father or both . Do kids influence /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3. Sample frame error – When researcher targets the sub-population wrongly . Use of old census reports , getting list of Aws from AWWs rather than government office or CDPOs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4. Nonresponse error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66351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96F58-FA58-BFB7-0612-9AA2B6166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Steps to Reduce Sampling Errors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7ED81-516D-824C-34FD-DEEF1B12B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Increase sample size </a:t>
            </a:r>
          </a:p>
          <a:p>
            <a:endParaRPr lang="en-US" dirty="0"/>
          </a:p>
          <a:p>
            <a:r>
              <a:rPr lang="en-US" dirty="0"/>
              <a:t>Divide the population into groups </a:t>
            </a:r>
          </a:p>
          <a:p>
            <a:endParaRPr lang="en-US" dirty="0"/>
          </a:p>
          <a:p>
            <a:r>
              <a:rPr lang="en-US" dirty="0"/>
              <a:t>Know your population</a:t>
            </a:r>
          </a:p>
        </p:txBody>
      </p:sp>
    </p:spTree>
    <p:extLst>
      <p:ext uri="{BB962C8B-B14F-4D97-AF65-F5344CB8AC3E}">
        <p14:creationId xmlns:p14="http://schemas.microsoft.com/office/powerpoint/2010/main" val="121045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09922-7F5F-7DBF-5009-42FD8D6E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     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C5EE3-2167-F4EF-DC7E-ABC963FEA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Research is a  serious bid to answer questions through systematic and  planned</a:t>
            </a:r>
          </a:p>
          <a:p>
            <a:pPr marL="0" indent="0">
              <a:buNone/>
            </a:pPr>
            <a:r>
              <a:rPr lang="en-US" dirty="0"/>
              <a:t>     methodology : </a:t>
            </a:r>
          </a:p>
          <a:p>
            <a:pPr marL="0" indent="0">
              <a:buNone/>
            </a:pPr>
            <a:r>
              <a:rPr lang="en-US" dirty="0"/>
              <a:t>    Problem            Objectives           Hypothesis            Research Design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Generalization       Analysis        Data Collection             Tools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Researcher collects data to test hypothesis and provide empirical support to :</a:t>
            </a:r>
          </a:p>
          <a:p>
            <a:pPr marL="0" indent="0">
              <a:buNone/>
            </a:pPr>
            <a:r>
              <a:rPr lang="en-US" dirty="0"/>
              <a:t>       Explanation</a:t>
            </a:r>
          </a:p>
          <a:p>
            <a:pPr marL="0" indent="0">
              <a:buNone/>
            </a:pPr>
            <a:r>
              <a:rPr lang="en-US" dirty="0"/>
              <a:t>        Prediction</a:t>
            </a:r>
          </a:p>
          <a:p>
            <a:r>
              <a:rPr lang="en-US" dirty="0"/>
              <a:t>    Major stage of research process is </a:t>
            </a:r>
            <a:r>
              <a:rPr lang="en-US" u="sng" dirty="0"/>
              <a:t>Generalization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155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24F76-6751-C826-6F03-F50B5172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    Generalization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77FC0-9778-1C00-9813-946C700278D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/>
              <a:t> Refers to the extent to which findings of an empirical investigation</a:t>
            </a:r>
          </a:p>
          <a:p>
            <a:pPr marL="0" indent="0">
              <a:buNone/>
            </a:pPr>
            <a:r>
              <a:rPr lang="en-US" dirty="0"/>
              <a:t>    hold for a variation of population and settings.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It is seldom possible to obtain information from every individual in</a:t>
            </a:r>
          </a:p>
          <a:p>
            <a:pPr marL="0" indent="0">
              <a:buNone/>
            </a:pPr>
            <a:r>
              <a:rPr lang="en-US" dirty="0"/>
              <a:t>     population .</a:t>
            </a:r>
          </a:p>
          <a:p>
            <a:pPr marL="0" indent="0">
              <a:buNone/>
            </a:pPr>
            <a:r>
              <a:rPr lang="en-US" dirty="0"/>
              <a:t>    Instead researchers use small number of cases ( sample ) as a basis</a:t>
            </a:r>
          </a:p>
          <a:p>
            <a:pPr marL="0" indent="0">
              <a:buNone/>
            </a:pPr>
            <a:r>
              <a:rPr lang="en-US" dirty="0"/>
              <a:t>     for making inferences about all cases ( population ).</a:t>
            </a:r>
          </a:p>
          <a:p>
            <a:pPr marL="0" indent="0">
              <a:buNone/>
            </a:pPr>
            <a:r>
              <a:rPr lang="en-US" dirty="0"/>
              <a:t>      Researchers make sample to population generalization ( part  to  whole ).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r>
              <a:rPr lang="en-US" dirty="0"/>
              <a:t>      GREATER  REPRESENTATION =. GREATER GENERALIZATION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       In order to make correct explanations and predictions and draw  inferences about population,           the sample should be representative of whole population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6059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35FD9-720E-C957-31C7-C92BCFD74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Terminology used in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67675-B953-97BA-0F0A-1DD452FAA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Population</a:t>
            </a:r>
            <a:r>
              <a:rPr lang="en-US" dirty="0"/>
              <a:t> : Full set of people or elements from which we are sampling</a:t>
            </a:r>
          </a:p>
          <a:p>
            <a:pPr marL="0" indent="0">
              <a:buNone/>
            </a:pPr>
            <a:r>
              <a:rPr lang="en-US" dirty="0"/>
              <a:t> and is constituted of all individuals / things , conforming to a designated set</a:t>
            </a:r>
          </a:p>
          <a:p>
            <a:pPr marL="0" indent="0">
              <a:buNone/>
            </a:pPr>
            <a:r>
              <a:rPr lang="en-US" dirty="0"/>
              <a:t> of specifications which a particular study will cover . For example </a:t>
            </a:r>
            <a:r>
              <a:rPr lang="en-US" sz="2600" i="1" dirty="0"/>
              <a:t>Jr college</a:t>
            </a:r>
          </a:p>
          <a:p>
            <a:pPr marL="0" indent="0">
              <a:buNone/>
            </a:pPr>
            <a:r>
              <a:rPr lang="en-US" sz="2600" i="1" dirty="0"/>
              <a:t> students in Mumbai , ICU patients , Biscuits manufactured in 1</a:t>
            </a:r>
            <a:r>
              <a:rPr lang="en-US" sz="2600" i="1" baseline="30000" dirty="0"/>
              <a:t>st</a:t>
            </a:r>
            <a:r>
              <a:rPr lang="en-US" sz="2600" i="1" dirty="0"/>
              <a:t> week of May.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b="1" dirty="0"/>
              <a:t>Sample </a:t>
            </a:r>
            <a:r>
              <a:rPr lang="en-US" dirty="0"/>
              <a:t>: Is a set of individuals/ things  from a population  selected for a</a:t>
            </a:r>
          </a:p>
          <a:p>
            <a:pPr marL="0" indent="0">
              <a:buNone/>
            </a:pPr>
            <a:r>
              <a:rPr lang="en-US" dirty="0"/>
              <a:t>   study or it is smaller representation of population .</a:t>
            </a:r>
          </a:p>
          <a:p>
            <a:endParaRPr lang="en-US" dirty="0"/>
          </a:p>
          <a:p>
            <a:r>
              <a:rPr lang="en-US" b="1" dirty="0"/>
              <a:t>Element</a:t>
            </a:r>
            <a:r>
              <a:rPr lang="en-US" dirty="0"/>
              <a:t> : Is basic unit of sampling.</a:t>
            </a:r>
          </a:p>
          <a:p>
            <a:endParaRPr lang="en-US" dirty="0"/>
          </a:p>
          <a:p>
            <a:r>
              <a:rPr lang="en-US" b="1" dirty="0"/>
              <a:t>Parameter </a:t>
            </a:r>
            <a:r>
              <a:rPr lang="en-US" dirty="0"/>
              <a:t>: A particular value of population ( per capita income)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428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A2435-5AD0-6E5C-DB43-30C4C18DB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 used in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E54AB-6E07-9D3C-88E1-99F8713E3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Statistics </a:t>
            </a:r>
            <a:r>
              <a:rPr lang="en-US" dirty="0"/>
              <a:t>: A particular value of sample</a:t>
            </a:r>
          </a:p>
          <a:p>
            <a:endParaRPr lang="en-US" dirty="0"/>
          </a:p>
          <a:p>
            <a:r>
              <a:rPr lang="en-US" b="1" dirty="0"/>
              <a:t>Sampling error </a:t>
            </a:r>
            <a:r>
              <a:rPr lang="en-US" dirty="0"/>
              <a:t>: Difference between the value of statistics and parameter.</a:t>
            </a:r>
          </a:p>
          <a:p>
            <a:endParaRPr lang="en-US" dirty="0"/>
          </a:p>
          <a:p>
            <a:r>
              <a:rPr lang="en-US" b="1" dirty="0"/>
              <a:t>Sampling Frame </a:t>
            </a:r>
            <a:r>
              <a:rPr lang="en-US" dirty="0"/>
              <a:t>: List of people/ things in population </a:t>
            </a:r>
          </a:p>
          <a:p>
            <a:endParaRPr lang="en-US" dirty="0"/>
          </a:p>
          <a:p>
            <a:r>
              <a:rPr lang="en-US" b="1" dirty="0"/>
              <a:t>Equal Probability of Selection Method ( EPSEM ) </a:t>
            </a:r>
            <a:r>
              <a:rPr lang="en-US" dirty="0"/>
              <a:t>:Sampling method in which each element of population has equal chance of being selected for inclusion in sample</a:t>
            </a:r>
          </a:p>
        </p:txBody>
      </p:sp>
    </p:spTree>
    <p:extLst>
      <p:ext uri="{BB962C8B-B14F-4D97-AF65-F5344CB8AC3E}">
        <p14:creationId xmlns:p14="http://schemas.microsoft.com/office/powerpoint/2010/main" val="2182679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46F2E-76E6-B521-841C-5F78DBC97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Why Sampling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C779E-12B4-09FB-F3C6-FEF1F7A72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Minimizes the Cost : Less cost is incurred as data is collected from a section of entire population .</a:t>
            </a:r>
          </a:p>
          <a:p>
            <a:endParaRPr lang="en-US" dirty="0"/>
          </a:p>
          <a:p>
            <a:r>
              <a:rPr lang="en-US" dirty="0"/>
              <a:t>Less Time : Large amount of time will be required if entire population is studied , results will not be timely , after a time lapse results become redundant.</a:t>
            </a:r>
          </a:p>
          <a:p>
            <a:endParaRPr lang="en-US" dirty="0"/>
          </a:p>
          <a:p>
            <a:r>
              <a:rPr lang="en-US" dirty="0"/>
              <a:t>Available resources can be utilized in refining tools and methods to give accurate results .</a:t>
            </a:r>
          </a:p>
        </p:txBody>
      </p:sp>
    </p:spTree>
    <p:extLst>
      <p:ext uri="{BB962C8B-B14F-4D97-AF65-F5344CB8AC3E}">
        <p14:creationId xmlns:p14="http://schemas.microsoft.com/office/powerpoint/2010/main" val="1861514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45AAD-1E49-E1A8-CB84-8A1EA71F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Process of Sampling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CD764-5C7E-FE75-C4B8-36C40025B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   Steps involved : </a:t>
            </a:r>
          </a:p>
          <a:p>
            <a:pPr marL="0" indent="0">
              <a:buNone/>
            </a:pPr>
            <a:r>
              <a:rPr lang="en-US" dirty="0"/>
              <a:t>  1. Clearly define Target population - </a:t>
            </a:r>
            <a:r>
              <a:rPr lang="en-US" sz="2400" i="1" dirty="0"/>
              <a:t>For example , 2-4 year old children</a:t>
            </a:r>
          </a:p>
          <a:p>
            <a:pPr marL="0" indent="0">
              <a:buNone/>
            </a:pPr>
            <a:r>
              <a:rPr lang="en-US" sz="2400" i="1" dirty="0"/>
              <a:t>      from economically disadvantaged families residing in Mumbai ;  ‘X’ </a:t>
            </a:r>
          </a:p>
          <a:p>
            <a:pPr marL="0" indent="0">
              <a:buNone/>
            </a:pPr>
            <a:r>
              <a:rPr lang="en-US" sz="2400" i="1" dirty="0"/>
              <a:t>      variety of pearl millet grown in </a:t>
            </a:r>
            <a:r>
              <a:rPr lang="en-US" sz="2400" i="1" dirty="0" err="1"/>
              <a:t>Ahemednagar</a:t>
            </a:r>
            <a:r>
              <a:rPr lang="en-US" sz="2400" i="1" dirty="0"/>
              <a:t> district , Aws in</a:t>
            </a:r>
          </a:p>
          <a:p>
            <a:pPr marL="0" indent="0">
              <a:buNone/>
            </a:pPr>
            <a:r>
              <a:rPr lang="en-US" sz="2400" i="1" dirty="0"/>
              <a:t>       Mumbai </a:t>
            </a:r>
          </a:p>
          <a:p>
            <a:pPr marL="0" indent="0">
              <a:buNone/>
            </a:pPr>
            <a:r>
              <a:rPr lang="en-US" i="1" dirty="0"/>
              <a:t>  </a:t>
            </a:r>
            <a:r>
              <a:rPr lang="en-US" dirty="0"/>
              <a:t> 2. Preparation of Sampling Frame – It consists of list of elements </a:t>
            </a:r>
          </a:p>
          <a:p>
            <a:pPr marL="0" indent="0">
              <a:buNone/>
            </a:pPr>
            <a:r>
              <a:rPr lang="en-US" dirty="0"/>
              <a:t>      ( units) of the population. Completeness and accuracy of list is </a:t>
            </a:r>
          </a:p>
          <a:p>
            <a:pPr marL="0" indent="0">
              <a:buNone/>
            </a:pPr>
            <a:r>
              <a:rPr lang="en-US" dirty="0"/>
              <a:t>      essential </a:t>
            </a:r>
            <a:r>
              <a:rPr lang="en-US" u="sng" dirty="0"/>
              <a:t>for success of study . </a:t>
            </a:r>
            <a:r>
              <a:rPr lang="en-US" dirty="0"/>
              <a:t> One of the major flaws is a biased </a:t>
            </a:r>
          </a:p>
          <a:p>
            <a:pPr marL="0" indent="0">
              <a:buNone/>
            </a:pPr>
            <a:r>
              <a:rPr lang="en-US" dirty="0"/>
              <a:t>      selection of </a:t>
            </a:r>
            <a:r>
              <a:rPr lang="en-US"/>
              <a:t>sampling frame .</a:t>
            </a:r>
            <a:endParaRPr lang="en-US" dirty="0"/>
          </a:p>
          <a:p>
            <a:pPr marL="0" indent="0">
              <a:buNone/>
            </a:pPr>
            <a:r>
              <a:rPr lang="en-US" u="sng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368482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8A7FB-3DEE-2339-87D7-29423896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Process of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256B3-95D2-1881-E889-87FAC7412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3. Selection of Sample : Primary concerns in selection of sample are :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       a) Representativeness of sample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b)  Adequate or sufficient size to allow confidence in the stability </a:t>
            </a:r>
          </a:p>
          <a:p>
            <a:pPr marL="0" indent="0">
              <a:buNone/>
            </a:pPr>
            <a:r>
              <a:rPr lang="en-US" dirty="0"/>
              <a:t>             of its characteristics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14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84F22-C598-6428-A8A9-F8E6C00F7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Representativeness of Sample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98A02-FAE0-32A3-2DAD-BA2855431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/>
              <a:t>    Since the purpose of drawing sample from population is to obtain </a:t>
            </a:r>
          </a:p>
          <a:p>
            <a:pPr marL="0" indent="0" algn="just">
              <a:buNone/>
            </a:pPr>
            <a:r>
              <a:rPr lang="en-US" dirty="0"/>
              <a:t>     information concerning the population , it is extremely important </a:t>
            </a:r>
          </a:p>
          <a:p>
            <a:pPr marL="0" indent="0" algn="just">
              <a:buNone/>
            </a:pPr>
            <a:r>
              <a:rPr lang="en-US" dirty="0"/>
              <a:t>      that sample should be representative of  the population . This</a:t>
            </a:r>
          </a:p>
          <a:p>
            <a:pPr marL="0" indent="0" algn="just">
              <a:buNone/>
            </a:pPr>
            <a:r>
              <a:rPr lang="en-US" dirty="0"/>
              <a:t>      allows the researcher to generalize with confidence from sample  to</a:t>
            </a:r>
          </a:p>
          <a:p>
            <a:pPr marL="0" indent="0" algn="just">
              <a:buNone/>
            </a:pPr>
            <a:r>
              <a:rPr lang="en-US" dirty="0"/>
              <a:t>       population 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Representativeness means every variable should have same </a:t>
            </a:r>
          </a:p>
          <a:p>
            <a:pPr marL="0" indent="0">
              <a:buNone/>
            </a:pPr>
            <a:r>
              <a:rPr lang="en-US" dirty="0"/>
              <a:t>      distribution in the sample as in the population from where the </a:t>
            </a:r>
          </a:p>
          <a:p>
            <a:pPr marL="0" indent="0">
              <a:buNone/>
            </a:pPr>
            <a:r>
              <a:rPr lang="en-US" dirty="0"/>
              <a:t>      sample is selected 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To ensure representativeness it is important to use correct method of </a:t>
            </a:r>
          </a:p>
          <a:p>
            <a:pPr marL="0" indent="0">
              <a:buNone/>
            </a:pPr>
            <a:r>
              <a:rPr lang="en-US" dirty="0"/>
              <a:t>       sampling.</a:t>
            </a:r>
          </a:p>
        </p:txBody>
      </p:sp>
    </p:spTree>
    <p:extLst>
      <p:ext uri="{BB962C8B-B14F-4D97-AF65-F5344CB8AC3E}">
        <p14:creationId xmlns:p14="http://schemas.microsoft.com/office/powerpoint/2010/main" val="1360599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1269</Words>
  <Application>Microsoft Macintosh PowerPoint</Application>
  <PresentationFormat>Widescreen</PresentationFormat>
  <Paragraphs>164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 2013 - 2022</vt:lpstr>
      <vt:lpstr>SAMPLING IN RESEARCH</vt:lpstr>
      <vt:lpstr>                               Research</vt:lpstr>
      <vt:lpstr>                         Generalization</vt:lpstr>
      <vt:lpstr>    Terminology used in Sampling</vt:lpstr>
      <vt:lpstr>Terminology used in Sampling</vt:lpstr>
      <vt:lpstr>      Why Sampling ?</vt:lpstr>
      <vt:lpstr>         Process of Sampling </vt:lpstr>
      <vt:lpstr>      Process of Sampling</vt:lpstr>
      <vt:lpstr>   Representativeness of Sample</vt:lpstr>
      <vt:lpstr>   Methods of Sampling </vt:lpstr>
      <vt:lpstr>Methods of sampling –Probability/Random sampling</vt:lpstr>
      <vt:lpstr>Methods of Sampling – Nonprobability Sampling</vt:lpstr>
      <vt:lpstr>   Sample Size Calculation</vt:lpstr>
      <vt:lpstr>  Mathematics of Sample Size </vt:lpstr>
      <vt:lpstr>Mathematics of Sample Size</vt:lpstr>
      <vt:lpstr>  Sampling Error </vt:lpstr>
      <vt:lpstr> Steps to Reduce Sampling Errors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SAMPLING IN RESEARCH</dc:title>
  <dc:creator>Padmini Ghugre</dc:creator>
  <cp:lastModifiedBy>Padmini Ghugre</cp:lastModifiedBy>
  <cp:revision>9</cp:revision>
  <dcterms:created xsi:type="dcterms:W3CDTF">2023-01-07T09:10:08Z</dcterms:created>
  <dcterms:modified xsi:type="dcterms:W3CDTF">2023-01-09T11:27:15Z</dcterms:modified>
</cp:coreProperties>
</file>