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8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13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39572B-6034-468E-8EE8-A71463E68A21}" type="datetimeFigureOut">
              <a:rPr lang="en-US" smtClean="0"/>
              <a:t>16/03/2022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0C0AF9-BD69-4F1A-A61D-69DCC4040E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481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0C0AF9-BD69-4F1A-A61D-69DCC4040EB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096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54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6B60E2A-9333-470B-A2C8-AC8C7BD45A71}" type="datetimeFigureOut">
              <a:rPr lang="en-US" smtClean="0"/>
              <a:t>16/03/2022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CD4AC9C-FC5F-4DD3-BBF4-3089AFA7DD78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564644" y="744470"/>
            <a:ext cx="8005588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0900926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60E2A-9333-470B-A2C8-AC8C7BD45A71}" type="datetimeFigureOut">
              <a:rPr lang="en-US" smtClean="0"/>
              <a:t>16/03/2022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4AC9C-FC5F-4DD3-BBF4-3089AFA7D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346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7421" y="624156"/>
            <a:ext cx="1174325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613473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60E2A-9333-470B-A2C8-AC8C7BD45A71}" type="datetimeFigureOut">
              <a:rPr lang="en-US" smtClean="0"/>
              <a:t>16/03/2022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4AC9C-FC5F-4DD3-BBF4-3089AFA7D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34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9D9EE-4867-4422-8D6D-492FE61E83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8885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335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097D-69CF-44BF-9D04-65E4AD665C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03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60E2A-9333-470B-A2C8-AC8C7BD45A71}" type="datetimeFigureOut">
              <a:rPr lang="en-US" smtClean="0"/>
              <a:t>16/03/2022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4AC9C-FC5F-4DD3-BBF4-3089AFA7D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25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54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B60E2A-9333-470B-A2C8-AC8C7BD45A71}" type="datetimeFigureOut">
              <a:rPr lang="en-US" smtClean="0"/>
              <a:t>16/03/2022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CD4AC9C-FC5F-4DD3-BBF4-3089AFA7DD7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3137110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60E2A-9333-470B-A2C8-AC8C7BD45A71}" type="datetimeFigureOut">
              <a:rPr lang="en-US" smtClean="0"/>
              <a:t>16/03/2022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4AC9C-FC5F-4DD3-BBF4-3089AFA7D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970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1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1" y="3305208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60E2A-9333-470B-A2C8-AC8C7BD45A71}" type="datetimeFigureOut">
              <a:rPr lang="en-US" smtClean="0"/>
              <a:t>16/03/2022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4AC9C-FC5F-4DD3-BBF4-3089AFA7D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331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60E2A-9333-470B-A2C8-AC8C7BD45A71}" type="datetimeFigureOut">
              <a:rPr lang="en-US" smtClean="0"/>
              <a:t>16/03/2022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4AC9C-FC5F-4DD3-BBF4-3089AFA7D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620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60E2A-9333-470B-A2C8-AC8C7BD45A71}" type="datetimeFigureOut">
              <a:rPr lang="en-US" smtClean="0"/>
              <a:t>16/03/2022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4AC9C-FC5F-4DD3-BBF4-3089AFA7D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321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125"/>
              </a:spcAft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B60E2A-9333-470B-A2C8-AC8C7BD45A71}" type="datetimeFigureOut">
              <a:rPr lang="en-US" smtClean="0"/>
              <a:t>16/03/2022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CD4AC9C-FC5F-4DD3-BBF4-3089AFA7DD7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55854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36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125"/>
              </a:spcAft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B60E2A-9333-470B-A2C8-AC8C7BD45A71}" type="datetimeFigureOut">
              <a:rPr lang="en-US" smtClean="0"/>
              <a:t>16/03/2022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CD4AC9C-FC5F-4DD3-BBF4-3089AFA7DD7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2488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fld id="{96B60E2A-9333-470B-A2C8-AC8C7BD45A71}" type="datetimeFigureOut">
              <a:rPr lang="en-US" smtClean="0"/>
              <a:t>16/03/2022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2"/>
                </a:solidFill>
              </a:defRPr>
            </a:lvl1pPr>
          </a:lstStyle>
          <a:p>
            <a:fld id="{3CD4AC9C-FC5F-4DD3-BBF4-3089AFA7DD7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6001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8036" indent="-288036" algn="l" defTabSz="68580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Franklin Gothic Book" panose="020B0503020102020204" pitchFamily="34" charset="0"/>
        <a:buChar char="■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0287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35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7145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2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68" userDrawn="1">
          <p15:clr>
            <a:srgbClr val="F26B43"/>
          </p15:clr>
        </p15:guide>
        <p15:guide id="2" orient="horz" pos="1440" userDrawn="1">
          <p15:clr>
            <a:srgbClr val="F26B43"/>
          </p15:clr>
        </p15:guide>
        <p15:guide id="3" orient="horz" pos="3696" userDrawn="1">
          <p15:clr>
            <a:srgbClr val="F26B43"/>
          </p15:clr>
        </p15:guide>
        <p15:guide id="4" orient="horz" pos="432" userDrawn="1">
          <p15:clr>
            <a:srgbClr val="F26B43"/>
          </p15:clr>
        </p15:guide>
        <p15:guide id="5" orient="horz" pos="1512" userDrawn="1">
          <p15:clr>
            <a:srgbClr val="F26B43"/>
          </p15:clr>
        </p15:guide>
        <p15:guide id="6" pos="5184" userDrawn="1">
          <p15:clr>
            <a:srgbClr val="F26B43"/>
          </p15:clr>
        </p15:guide>
        <p15:guide id="7" pos="702" userDrawn="1">
          <p15:clr>
            <a:srgbClr val="F26B43"/>
          </p15:clr>
        </p15:guide>
        <p15:guide id="8" pos="6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57350" y="1143000"/>
            <a:ext cx="5829300" cy="133851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2400" b="1" dirty="0"/>
              <a:t>Course No. 6 : English Literature III (Victorian)</a:t>
            </a:r>
            <a:br>
              <a:rPr lang="en-US" sz="2400" b="1" dirty="0"/>
            </a:b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dirty="0"/>
              <a:t>The Victorian Period 1830-1901</a:t>
            </a:r>
            <a:br>
              <a:rPr lang="en-US" sz="2400" dirty="0"/>
            </a:br>
            <a:r>
              <a:rPr lang="en-US" sz="1650" b="1" dirty="0"/>
              <a:t/>
            </a:r>
            <a:br>
              <a:rPr lang="en-US" sz="1650" b="1" dirty="0"/>
            </a:br>
            <a:endParaRPr lang="en-US" sz="15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31069" y="2481514"/>
            <a:ext cx="4800600" cy="2664995"/>
          </a:xfrm>
        </p:spPr>
        <p:txBody>
          <a:bodyPr>
            <a:normAutofit fontScale="92500" lnSpcReduction="20000"/>
          </a:bodyPr>
          <a:lstStyle/>
          <a:p>
            <a:pPr algn="l">
              <a:defRPr/>
            </a:pPr>
            <a:r>
              <a:rPr lang="en-US" sz="2100" b="1" dirty="0"/>
              <a:t> </a:t>
            </a:r>
            <a:br>
              <a:rPr lang="en-US" sz="2100" b="1" dirty="0"/>
            </a:br>
            <a:r>
              <a:rPr lang="en-US" sz="2100" b="1" dirty="0"/>
              <a:t>Unit I : Background</a:t>
            </a:r>
            <a:r>
              <a:rPr lang="en-US" sz="1350" b="1" dirty="0"/>
              <a:t/>
            </a:r>
            <a:br>
              <a:rPr lang="en-US" sz="1350" b="1" dirty="0"/>
            </a:br>
            <a:r>
              <a:rPr lang="en-US" sz="1350" b="1" dirty="0"/>
              <a:t/>
            </a:r>
            <a:br>
              <a:rPr lang="en-US" sz="1350" b="1" dirty="0"/>
            </a:br>
            <a:r>
              <a:rPr lang="en-US" sz="1350" b="1" dirty="0"/>
              <a:t>	</a:t>
            </a:r>
            <a:r>
              <a:rPr lang="en-US" dirty="0"/>
              <a:t>1) The Age of the </a:t>
            </a:r>
            <a:r>
              <a:rPr lang="en-US" dirty="0" smtClean="0"/>
              <a:t>Novel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	2) Early Victorian </a:t>
            </a:r>
            <a:r>
              <a:rPr lang="en-US" dirty="0" smtClean="0"/>
              <a:t>Verse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3) Early Victorian Nonfictional </a:t>
            </a:r>
            <a:r>
              <a:rPr lang="en-US" dirty="0" smtClean="0"/>
              <a:t>Prose</a:t>
            </a:r>
          </a:p>
          <a:p>
            <a:pPr algn="l">
              <a:defRPr/>
            </a:pPr>
            <a:r>
              <a:rPr lang="en-US" dirty="0" smtClean="0"/>
              <a:t> </a:t>
            </a:r>
            <a:r>
              <a:rPr lang="en-US" dirty="0"/>
              <a:t>	4) The Oxford </a:t>
            </a:r>
            <a:r>
              <a:rPr lang="en-US" dirty="0" smtClean="0"/>
              <a:t>movement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5) Late Victorian </a:t>
            </a:r>
            <a:r>
              <a:rPr lang="en-US" dirty="0" smtClean="0"/>
              <a:t>Fiction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6)The </a:t>
            </a:r>
            <a:r>
              <a:rPr lang="en-US" dirty="0" smtClean="0"/>
              <a:t>Pre-</a:t>
            </a:r>
            <a:r>
              <a:rPr lang="en-US" dirty="0" err="1" smtClean="0"/>
              <a:t>Raphelites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7) Victorian </a:t>
            </a:r>
            <a:r>
              <a:rPr lang="en-US" dirty="0" smtClean="0"/>
              <a:t>Drama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8) The Decadent movement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86630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z="2400" b="1" dirty="0">
                <a:solidFill>
                  <a:srgbClr val="002060"/>
                </a:solidFill>
              </a:rPr>
              <a:t>The Late Victorian Period1870-1901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1028700" y="1685925"/>
            <a:ext cx="7200900" cy="504348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400" dirty="0">
                <a:solidFill>
                  <a:srgbClr val="002060"/>
                </a:solidFill>
              </a:rPr>
              <a:t>Decay of Victorian values</a:t>
            </a:r>
          </a:p>
          <a:p>
            <a:pPr eaLnBrk="1" hangingPunct="1">
              <a:defRPr/>
            </a:pPr>
            <a:r>
              <a:rPr lang="en-US" sz="2400" dirty="0">
                <a:solidFill>
                  <a:srgbClr val="002060"/>
                </a:solidFill>
              </a:rPr>
              <a:t>British imperialism</a:t>
            </a:r>
          </a:p>
          <a:p>
            <a:pPr eaLnBrk="1" hangingPunct="1">
              <a:defRPr/>
            </a:pPr>
            <a:r>
              <a:rPr lang="en-US" sz="2400" dirty="0">
                <a:solidFill>
                  <a:srgbClr val="002060"/>
                </a:solidFill>
              </a:rPr>
              <a:t>Boer War</a:t>
            </a:r>
          </a:p>
          <a:p>
            <a:pPr eaLnBrk="1" hangingPunct="1">
              <a:defRPr/>
            </a:pPr>
            <a:r>
              <a:rPr lang="en-US" sz="2400" dirty="0">
                <a:solidFill>
                  <a:srgbClr val="002060"/>
                </a:solidFill>
              </a:rPr>
              <a:t>Irish question</a:t>
            </a:r>
          </a:p>
          <a:p>
            <a:pPr eaLnBrk="1" hangingPunct="1">
              <a:defRPr/>
            </a:pPr>
            <a:r>
              <a:rPr lang="en-US" sz="2400" dirty="0">
                <a:solidFill>
                  <a:srgbClr val="002060"/>
                </a:solidFill>
              </a:rPr>
              <a:t>Bismarck's Germany became a rival power</a:t>
            </a:r>
          </a:p>
          <a:p>
            <a:pPr eaLnBrk="1" hangingPunct="1">
              <a:defRPr/>
            </a:pPr>
            <a:r>
              <a:rPr lang="en-US" sz="2400" dirty="0">
                <a:solidFill>
                  <a:srgbClr val="002060"/>
                </a:solidFill>
              </a:rPr>
              <a:t>United States became a rival power</a:t>
            </a:r>
          </a:p>
          <a:p>
            <a:pPr eaLnBrk="1" hangingPunct="1">
              <a:defRPr/>
            </a:pPr>
            <a:r>
              <a:rPr lang="en-US" sz="2400" dirty="0">
                <a:solidFill>
                  <a:srgbClr val="002060"/>
                </a:solidFill>
              </a:rPr>
              <a:t>Economic depression led to mass immigration</a:t>
            </a:r>
          </a:p>
          <a:p>
            <a:pPr eaLnBrk="1" hangingPunct="1">
              <a:defRPr/>
            </a:pPr>
            <a:r>
              <a:rPr lang="en-US" sz="2400" dirty="0">
                <a:solidFill>
                  <a:srgbClr val="002060"/>
                </a:solidFill>
              </a:rPr>
              <a:t>Socialism</a:t>
            </a:r>
          </a:p>
          <a:p>
            <a:pPr eaLnBrk="1" hangingPunct="1">
              <a:defRPr/>
            </a:pP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2343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b="1" dirty="0" smtClean="0">
                <a:solidFill>
                  <a:srgbClr val="002060"/>
                </a:solidFill>
              </a:rPr>
              <a:t>The 1890’s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600200" y="1028700"/>
            <a:ext cx="5715000" cy="5829300"/>
          </a:xfrm>
        </p:spPr>
        <p:txBody>
          <a:bodyPr>
            <a:no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en-US" sz="2400" dirty="0">
                <a:solidFill>
                  <a:srgbClr val="002060"/>
                </a:solidFill>
              </a:rPr>
              <a:t>Breakdown of Victorian values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 dirty="0">
                <a:solidFill>
                  <a:srgbClr val="002060"/>
                </a:solidFill>
              </a:rPr>
              <a:t>Mood of melancholy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 dirty="0">
                <a:solidFill>
                  <a:srgbClr val="002060"/>
                </a:solidFill>
              </a:rPr>
              <a:t>Aesthetic movement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 dirty="0">
                <a:solidFill>
                  <a:srgbClr val="002060"/>
                </a:solidFill>
              </a:rPr>
              <a:t>The beginning of the modern movement in literature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 dirty="0">
                <a:solidFill>
                  <a:srgbClr val="002060"/>
                </a:solidFill>
              </a:rPr>
              <a:t>Aubrey Beardsley’s drawings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 dirty="0">
                <a:solidFill>
                  <a:srgbClr val="002060"/>
                </a:solidFill>
              </a:rPr>
              <a:t>Prose of George Moore and Max Beerbohm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 dirty="0">
                <a:solidFill>
                  <a:srgbClr val="002060"/>
                </a:solidFill>
              </a:rPr>
              <a:t>Poetry of Ernest Dowson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760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414338"/>
            <a:ext cx="6172200" cy="757237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3200" dirty="0">
                <a:solidFill>
                  <a:srgbClr val="002060"/>
                </a:solidFill>
              </a:rPr>
              <a:t>The Role of Women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57225" y="1171575"/>
            <a:ext cx="8243888" cy="5500688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en-US" sz="2400" dirty="0">
                <a:solidFill>
                  <a:srgbClr val="002060"/>
                </a:solidFill>
              </a:rPr>
              <a:t>The Woman Question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 dirty="0">
                <a:solidFill>
                  <a:srgbClr val="002060"/>
                </a:solidFill>
              </a:rPr>
              <a:t>Changing conditions of women’s work created by the Industrial Revolution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 dirty="0">
                <a:solidFill>
                  <a:srgbClr val="002060"/>
                </a:solidFill>
              </a:rPr>
              <a:t>The Factory Acts (1802-78) – regulations of the conditions of labor in mines and factories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 dirty="0">
                <a:solidFill>
                  <a:srgbClr val="002060"/>
                </a:solidFill>
              </a:rPr>
              <a:t> The Custody Act (1839) – gave a mother the right to petition the court for access to her minor children and custody of children under seven and later sixteen.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 dirty="0">
                <a:solidFill>
                  <a:srgbClr val="002060"/>
                </a:solidFill>
              </a:rPr>
              <a:t>The Divorce and Matrimonial Causes Act – established a civil divorce court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 dirty="0">
                <a:solidFill>
                  <a:srgbClr val="002060"/>
                </a:solidFill>
              </a:rPr>
              <a:t>Married Women’s Property Acts </a:t>
            </a:r>
          </a:p>
          <a:p>
            <a:pPr eaLnBrk="1" hangingPunct="1">
              <a:lnSpc>
                <a:spcPct val="150000"/>
              </a:lnSpc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79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485900" y="157164"/>
            <a:ext cx="6172200" cy="957261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en-US" sz="3200" dirty="0">
                <a:solidFill>
                  <a:srgbClr val="002060"/>
                </a:solidFill>
              </a:rPr>
              <a:t>Educational Opportunities Working Conditions &amp; for Women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57250" y="1600200"/>
            <a:ext cx="8015288" cy="4986338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>
                <a:solidFill>
                  <a:srgbClr val="002060"/>
                </a:solidFill>
              </a:rPr>
              <a:t>First women’s college established in 1848 in London.</a:t>
            </a:r>
          </a:p>
          <a:p>
            <a:pPr marL="0" indent="0">
              <a:buNone/>
              <a:defRPr/>
            </a:pPr>
            <a:endParaRPr lang="en-US" sz="2400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en-US" sz="2400" dirty="0">
                <a:solidFill>
                  <a:srgbClr val="002060"/>
                </a:solidFill>
              </a:rPr>
              <a:t>By the end of Victoria’s reign, women could take degrees at twelve university colleges.</a:t>
            </a:r>
          </a:p>
          <a:p>
            <a:pPr marL="0" indent="0">
              <a:buNone/>
              <a:defRPr/>
            </a:pPr>
            <a:endParaRPr lang="en-US" sz="2400" dirty="0">
              <a:solidFill>
                <a:srgbClr val="002060"/>
              </a:solidFill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>
                <a:solidFill>
                  <a:srgbClr val="002060"/>
                </a:solidFill>
              </a:rPr>
              <a:t>Bad working conditions and underemployment drove thousands of women into prostitution.</a:t>
            </a:r>
          </a:p>
          <a:p>
            <a:pPr marL="342900" lvl="1" indent="0">
              <a:buNone/>
              <a:defRPr/>
            </a:pPr>
            <a:endParaRPr lang="en-US" sz="2400" dirty="0">
              <a:solidFill>
                <a:srgbClr val="002060"/>
              </a:solidFill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>
                <a:solidFill>
                  <a:srgbClr val="002060"/>
                </a:solidFill>
              </a:rPr>
              <a:t>The only occupation at which an unmarried middle-class woman could earn a living and maintain some claim to gentility was that of a governess.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2400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01211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14314"/>
            <a:ext cx="6343650" cy="685799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3200" b="1" dirty="0">
                <a:solidFill>
                  <a:srgbClr val="002060"/>
                </a:solidFill>
              </a:rPr>
              <a:t>Literacy,  Publication, Reading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85813" y="900113"/>
            <a:ext cx="7986711" cy="5772150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en-US" sz="2400" dirty="0">
                <a:solidFill>
                  <a:srgbClr val="002060"/>
                </a:solidFill>
              </a:rPr>
              <a:t>By the end of the century, literacy was almost universal.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 dirty="0">
                <a:solidFill>
                  <a:srgbClr val="002060"/>
                </a:solidFill>
              </a:rPr>
              <a:t>Compulsory national education  required to the age of ten.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 dirty="0">
                <a:solidFill>
                  <a:srgbClr val="002060"/>
                </a:solidFill>
              </a:rPr>
              <a:t>Due to technological advances, an  explosion of things to read, including newspapers, periodicals, and books.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 dirty="0">
                <a:solidFill>
                  <a:srgbClr val="002060"/>
                </a:solidFill>
              </a:rPr>
              <a:t>Growth of the periodical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 dirty="0">
                <a:solidFill>
                  <a:srgbClr val="002060"/>
                </a:solidFill>
              </a:rPr>
              <a:t>Novels and short fiction were published in serial form.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 dirty="0">
                <a:solidFill>
                  <a:srgbClr val="002060"/>
                </a:solidFill>
              </a:rPr>
              <a:t>The reading public expected literature to illuminate social problems.</a:t>
            </a:r>
          </a:p>
        </p:txBody>
      </p:sp>
    </p:spTree>
    <p:extLst>
      <p:ext uri="{BB962C8B-B14F-4D97-AF65-F5344CB8AC3E}">
        <p14:creationId xmlns:p14="http://schemas.microsoft.com/office/powerpoint/2010/main" val="257848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485900" y="285750"/>
            <a:ext cx="6172200" cy="5715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3200" b="1" dirty="0">
                <a:solidFill>
                  <a:srgbClr val="002060"/>
                </a:solidFill>
              </a:rPr>
              <a:t>The Victorian Novel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00113" y="1042988"/>
            <a:ext cx="8072437" cy="5614987"/>
          </a:xfrm>
        </p:spPr>
        <p:txBody>
          <a:bodyPr>
            <a:no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novel was the dominant form in Victorian literature.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Victorian novels seek to represent a large and comprehensive social world, with a variety of classes &amp; realistic approach.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Major theme is the place of the individual in society, the aspiration of the hero or heroine for love or social position.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protagonist’s search is symbolic of the human condition.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the first time, women were major writers: the Brontes, Elizabeth Gaskell, George Eliot.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Victorian novel was a principal form of entertainment.</a:t>
            </a:r>
          </a:p>
        </p:txBody>
      </p:sp>
    </p:spTree>
    <p:extLst>
      <p:ext uri="{BB962C8B-B14F-4D97-AF65-F5344CB8AC3E}">
        <p14:creationId xmlns:p14="http://schemas.microsoft.com/office/powerpoint/2010/main" val="79390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485900" y="242888"/>
            <a:ext cx="6172200" cy="62865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3200" b="1" dirty="0">
                <a:solidFill>
                  <a:srgbClr val="002060"/>
                </a:solidFill>
              </a:rPr>
              <a:t>Victorian Poetry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28663" y="1200149"/>
            <a:ext cx="8229600" cy="5472113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Poets sought new ways of telling stories in verse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shows the strong influence of the Romantics, but can’t sustain the poise the Romantics felt in the power of the imagination.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Victorian poets often rewrite Romantic poems with a sense of belatedness.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Dramatic monologue – the idea of creating a lyric poem in the voice of a speaker ironically distinct from the poet is the great achievement of Victorian poetry.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Victorian poetry is pictorial; poets use detail to construct visual images that represent the emotion or situation the poem concerns.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Conflict t between private poetic self and public social role.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01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z="2100" b="1" dirty="0"/>
              <a:t>A Time of Change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028700" y="2057400"/>
            <a:ext cx="7372350" cy="425767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dirty="0"/>
              <a:t>London becomes most important city in Europe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/>
              <a:t>Population of London expands from two million to six million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/>
              <a:t>Shift from ownership of land to modern urban economy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/>
              <a:t>Impact of industrialism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/>
              <a:t>Increase in wealth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/>
              <a:t>World’s foremost imperial power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/>
              <a:t>Victorian people suffered from anxiety, a sense of being displaced persons in an age of technological advances.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49346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000"/>
              <a:t>Queen Victoria and the Victorian Temper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71650" y="2057400"/>
            <a:ext cx="3943350" cy="3400425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dirty="0"/>
              <a:t>Ruled England from 1837-1901</a:t>
            </a:r>
          </a:p>
          <a:p>
            <a:pPr eaLnBrk="1" hangingPunct="1">
              <a:defRPr/>
            </a:pPr>
            <a:r>
              <a:rPr lang="en-US" sz="1800" dirty="0"/>
              <a:t>Exemplifies Victorian qualities:  earnestness, moral responsibility, domestic propriety</a:t>
            </a:r>
          </a:p>
          <a:p>
            <a:pPr eaLnBrk="1" hangingPunct="1">
              <a:defRPr/>
            </a:pPr>
            <a:r>
              <a:rPr lang="en-US" sz="1800" dirty="0"/>
              <a:t>The Victorian Period was an age of transition</a:t>
            </a:r>
          </a:p>
          <a:p>
            <a:pPr eaLnBrk="1" hangingPunct="1">
              <a:defRPr/>
            </a:pPr>
            <a:r>
              <a:rPr lang="en-US" sz="1800" dirty="0"/>
              <a:t>An age characterized by energy and high moral purpose</a:t>
            </a:r>
          </a:p>
          <a:p>
            <a:pPr eaLnBrk="1" hangingPunct="1">
              <a:defRPr/>
            </a:pPr>
            <a:endParaRPr lang="en-US" sz="1800" dirty="0"/>
          </a:p>
        </p:txBody>
      </p:sp>
      <p:pic>
        <p:nvPicPr>
          <p:cNvPr id="5124" name="Picture 4" descr="untitled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07895" y="2057400"/>
            <a:ext cx="1993106" cy="26860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6212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3200" b="1" dirty="0">
                <a:solidFill>
                  <a:srgbClr val="002060"/>
                </a:solidFill>
              </a:rPr>
              <a:t/>
            </a:r>
            <a:br>
              <a:rPr lang="en-US" sz="3200" b="1" dirty="0">
                <a:solidFill>
                  <a:srgbClr val="002060"/>
                </a:solidFill>
              </a:rPr>
            </a:br>
            <a:r>
              <a:rPr lang="en-US" sz="3200" b="1" dirty="0">
                <a:solidFill>
                  <a:srgbClr val="002060"/>
                </a:solidFill>
              </a:rPr>
              <a:t>The Early Victorian Period 1830-1848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42963" y="1528763"/>
            <a:ext cx="7843837" cy="505777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400" dirty="0">
                <a:solidFill>
                  <a:srgbClr val="002060"/>
                </a:solidFill>
              </a:rPr>
              <a:t>In 1830, the Liverpool and Manchester Railway opened, the first public railway line in the world.</a:t>
            </a:r>
          </a:p>
          <a:p>
            <a:pPr eaLnBrk="1" hangingPunct="1">
              <a:defRPr/>
            </a:pPr>
            <a:endParaRPr lang="en-US" sz="2400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en-US" sz="2400" dirty="0">
                <a:solidFill>
                  <a:srgbClr val="002060"/>
                </a:solidFill>
              </a:rPr>
              <a:t>By 1850, railway lines connected England’s major cities</a:t>
            </a:r>
          </a:p>
          <a:p>
            <a:pPr eaLnBrk="1" hangingPunct="1">
              <a:defRPr/>
            </a:pPr>
            <a:endParaRPr lang="en-US" sz="2400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en-US" sz="2400" dirty="0">
                <a:solidFill>
                  <a:srgbClr val="002060"/>
                </a:solidFill>
              </a:rPr>
              <a:t>By 1900 , England had 15,195 lines of railroad and an underground rail system beneath London.</a:t>
            </a:r>
          </a:p>
          <a:p>
            <a:pPr eaLnBrk="1" hangingPunct="1">
              <a:defRPr/>
            </a:pPr>
            <a:endParaRPr lang="en-US" sz="2400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en-US" sz="2400" dirty="0">
                <a:solidFill>
                  <a:srgbClr val="002060"/>
                </a:solidFill>
              </a:rPr>
              <a:t>The train transformed  England’s landscape, supported the growth of commerce, and shrank the distance between cities.</a:t>
            </a:r>
          </a:p>
          <a:p>
            <a:pPr eaLnBrk="1" hangingPunct="1">
              <a:defRPr/>
            </a:pP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06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485900" y="1063230"/>
            <a:ext cx="6172200" cy="104894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100" dirty="0">
                <a:solidFill>
                  <a:schemeClr val="accent1">
                    <a:lumMod val="75000"/>
                  </a:schemeClr>
                </a:solidFill>
              </a:rPr>
              <a:t>Troubles1830’s and 1840’s </a:t>
            </a:r>
            <a:br>
              <a:rPr lang="en-US" sz="21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100" dirty="0">
                <a:solidFill>
                  <a:schemeClr val="accent1">
                    <a:lumMod val="75000"/>
                  </a:schemeClr>
                </a:solidFill>
              </a:rPr>
              <a:t>&amp; </a:t>
            </a:r>
            <a:br>
              <a:rPr lang="en-US" sz="21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100" dirty="0">
                <a:solidFill>
                  <a:schemeClr val="accent1">
                    <a:lumMod val="75000"/>
                  </a:schemeClr>
                </a:solidFill>
              </a:rPr>
              <a:t>The Reform Bill of 1832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85900" y="2343150"/>
            <a:ext cx="6286500" cy="311467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en-US" sz="1800" dirty="0"/>
              <a:t>Unemployment</a:t>
            </a:r>
          </a:p>
          <a:p>
            <a:pPr eaLnBrk="1" hangingPunct="1">
              <a:defRPr/>
            </a:pPr>
            <a:r>
              <a:rPr lang="en-US" sz="1800" dirty="0"/>
              <a:t>Poverty</a:t>
            </a:r>
          </a:p>
          <a:p>
            <a:pPr eaLnBrk="1" hangingPunct="1">
              <a:defRPr/>
            </a:pPr>
            <a:r>
              <a:rPr lang="en-US" sz="1800" dirty="0"/>
              <a:t>Rioting</a:t>
            </a:r>
          </a:p>
          <a:p>
            <a:pPr eaLnBrk="1" hangingPunct="1">
              <a:defRPr/>
            </a:pPr>
            <a:r>
              <a:rPr lang="en-US" sz="1800" dirty="0"/>
              <a:t>Slums in large cities</a:t>
            </a:r>
          </a:p>
          <a:p>
            <a:pPr eaLnBrk="1" hangingPunct="1">
              <a:defRPr/>
            </a:pPr>
            <a:r>
              <a:rPr lang="en-US" sz="1800" dirty="0"/>
              <a:t>Working conditions for women and children were terrible</a:t>
            </a:r>
          </a:p>
          <a:p>
            <a:pPr eaLnBrk="1" hangingPunct="1">
              <a:defRPr/>
            </a:pPr>
            <a:r>
              <a:rPr lang="en-US" sz="1800" dirty="0"/>
              <a:t>Transformed English class structure</a:t>
            </a:r>
          </a:p>
          <a:p>
            <a:pPr eaLnBrk="1" hangingPunct="1">
              <a:defRPr/>
            </a:pPr>
            <a:r>
              <a:rPr lang="en-US" sz="1800" dirty="0"/>
              <a:t>Extended the right to vote to all males owning property</a:t>
            </a:r>
          </a:p>
          <a:p>
            <a:pPr eaLnBrk="1" hangingPunct="1">
              <a:defRPr/>
            </a:pPr>
            <a:r>
              <a:rPr lang="en-US" sz="1800" dirty="0"/>
              <a:t>Second Reform Bill passed in 1867</a:t>
            </a:r>
          </a:p>
          <a:p>
            <a:pPr eaLnBrk="1" hangingPunct="1">
              <a:defRPr/>
            </a:pPr>
            <a:r>
              <a:rPr lang="en-US" sz="1800" dirty="0"/>
              <a:t>Extended right to vote to working class</a:t>
            </a:r>
          </a:p>
        </p:txBody>
      </p:sp>
    </p:spTree>
    <p:extLst>
      <p:ext uri="{BB962C8B-B14F-4D97-AF65-F5344CB8AC3E}">
        <p14:creationId xmlns:p14="http://schemas.microsoft.com/office/powerpoint/2010/main" val="410131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Impact on Victorian Literature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028700" y="1800225"/>
            <a:ext cx="7200900" cy="4643437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sz="2250" dirty="0">
                <a:solidFill>
                  <a:srgbClr val="002060"/>
                </a:solidFill>
              </a:rPr>
              <a:t>The novelists of the 1840’s and the 1850’s responded to the industrial and political scene:</a:t>
            </a:r>
          </a:p>
          <a:p>
            <a:pPr marL="0" indent="0">
              <a:buNone/>
              <a:defRPr/>
            </a:pPr>
            <a:endParaRPr lang="en-US" sz="2250" dirty="0">
              <a:solidFill>
                <a:srgbClr val="002060"/>
              </a:solidFill>
            </a:endParaRPr>
          </a:p>
          <a:p>
            <a:pPr lvl="1" eaLnBrk="1" hangingPunct="1">
              <a:defRPr/>
            </a:pPr>
            <a:r>
              <a:rPr lang="en-US" sz="2400" dirty="0" smtClean="0"/>
              <a:t>Charles Kingsley - </a:t>
            </a:r>
            <a:r>
              <a:rPr lang="en-US" sz="2400" i="1" dirty="0" smtClean="0"/>
              <a:t>The Water Babies</a:t>
            </a:r>
          </a:p>
          <a:p>
            <a:pPr lvl="1" eaLnBrk="1" hangingPunct="1">
              <a:defRPr/>
            </a:pPr>
            <a:r>
              <a:rPr lang="en-US" sz="2400" dirty="0" smtClean="0"/>
              <a:t>Elizabeth Gaskell – </a:t>
            </a:r>
            <a:r>
              <a:rPr lang="en-US" sz="2400" i="1" dirty="0" smtClean="0"/>
              <a:t>North and South; </a:t>
            </a:r>
          </a:p>
          <a:p>
            <a:pPr marL="342900" lvl="1" indent="0">
              <a:buNone/>
              <a:defRPr/>
            </a:pPr>
            <a:r>
              <a:rPr lang="en-US" sz="2400" i="1" dirty="0" smtClean="0"/>
              <a:t>			</a:t>
            </a: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i="1" dirty="0" smtClean="0"/>
              <a:t> Life of Charlotte Bronte</a:t>
            </a:r>
          </a:p>
          <a:p>
            <a:pPr lvl="1" eaLnBrk="1" hangingPunct="1">
              <a:defRPr/>
            </a:pPr>
            <a:r>
              <a:rPr lang="en-US" sz="2400" dirty="0" smtClean="0"/>
              <a:t>Benjamin Disraeli - </a:t>
            </a:r>
            <a:r>
              <a:rPr lang="en-US" sz="2400" i="1" dirty="0" smtClean="0"/>
              <a:t>Sybil</a:t>
            </a:r>
          </a:p>
          <a:p>
            <a:pPr marL="342900" lvl="1" indent="0">
              <a:buNone/>
              <a:defRPr/>
            </a:pPr>
            <a:r>
              <a:rPr lang="en-US" sz="2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89039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z="3000" dirty="0">
                <a:solidFill>
                  <a:srgbClr val="002060"/>
                </a:solidFill>
              </a:rPr>
              <a:t>The Mid-Victorian Period</a:t>
            </a:r>
            <a:br>
              <a:rPr lang="en-US" sz="3000" dirty="0">
                <a:solidFill>
                  <a:srgbClr val="002060"/>
                </a:solidFill>
              </a:rPr>
            </a:br>
            <a:r>
              <a:rPr lang="en-US" sz="3000" dirty="0">
                <a:solidFill>
                  <a:srgbClr val="002060"/>
                </a:solidFill>
              </a:rPr>
              <a:t>1848-1870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128713" y="2014538"/>
            <a:ext cx="7400925" cy="460057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2400" dirty="0"/>
              <a:t>A time of prosperity</a:t>
            </a:r>
          </a:p>
          <a:p>
            <a:pPr eaLnBrk="1" hangingPunct="1">
              <a:defRPr/>
            </a:pPr>
            <a:r>
              <a:rPr lang="en-US" sz="2400" dirty="0"/>
              <a:t>A time of improvement</a:t>
            </a:r>
          </a:p>
          <a:p>
            <a:pPr eaLnBrk="1" hangingPunct="1">
              <a:defRPr/>
            </a:pPr>
            <a:r>
              <a:rPr lang="en-US" sz="2400" dirty="0"/>
              <a:t>A time of stability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/>
              <a:t>A time of optimism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/>
              <a:t>The Crystal Palace was erected to display the exhibits of modern industry and science at the 1851 Great Exhibition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/>
              <a:t>One of the first buildings constructed according to modern architectural principles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/>
              <a:t>The building symbolized the triumphs of Victorian industry</a:t>
            </a:r>
          </a:p>
          <a:p>
            <a:pPr marL="0" indent="0">
              <a:buNone/>
              <a:defRPr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21867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b="1" dirty="0" smtClean="0">
                <a:solidFill>
                  <a:srgbClr val="002060"/>
                </a:solidFill>
              </a:rPr>
              <a:t>Religious Debate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57275" y="1417638"/>
            <a:ext cx="7629525" cy="526891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solidFill>
                  <a:srgbClr val="002060"/>
                </a:solidFill>
              </a:rPr>
              <a:t>Evangelical movement emphasized spiritual transformation of the individual by conversion and a moral Christian life.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dirty="0">
              <a:solidFill>
                <a:srgbClr val="00206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solidFill>
                  <a:srgbClr val="002060"/>
                </a:solidFill>
              </a:rPr>
              <a:t>Their view of life was identical with Dissenters.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dirty="0">
              <a:solidFill>
                <a:srgbClr val="00206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solidFill>
                  <a:srgbClr val="002060"/>
                </a:solidFill>
              </a:rPr>
              <a:t>The High Church emphasized the importance of tradition, ritual, and authority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dirty="0">
              <a:solidFill>
                <a:srgbClr val="00206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solidFill>
                  <a:srgbClr val="002060"/>
                </a:solidFill>
              </a:rPr>
              <a:t>The Oxford Movement led by Newman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dirty="0">
              <a:solidFill>
                <a:srgbClr val="00206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solidFill>
                  <a:srgbClr val="002060"/>
                </a:solidFill>
              </a:rPr>
              <a:t>The Broad Church was open to modern ideas.</a:t>
            </a:r>
          </a:p>
        </p:txBody>
      </p:sp>
    </p:spTree>
    <p:extLst>
      <p:ext uri="{BB962C8B-B14F-4D97-AF65-F5344CB8AC3E}">
        <p14:creationId xmlns:p14="http://schemas.microsoft.com/office/powerpoint/2010/main" val="229907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400050"/>
            <a:ext cx="7243762" cy="120015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en-US" sz="2800" dirty="0">
                <a:solidFill>
                  <a:srgbClr val="002060"/>
                </a:solidFill>
              </a:rPr>
              <a:t>Utilitarianism &amp; Challenges to Religious Belief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85813" y="1100138"/>
            <a:ext cx="8186737" cy="575786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400" dirty="0">
                <a:solidFill>
                  <a:srgbClr val="002060"/>
                </a:solidFill>
              </a:rPr>
              <a:t>Derived from the ideas of Jeremy Bentham and his disciple James Mill, the father of John Stuart Mill</a:t>
            </a:r>
          </a:p>
          <a:p>
            <a:pPr eaLnBrk="1" hangingPunct="1">
              <a:defRPr/>
            </a:pPr>
            <a:r>
              <a:rPr lang="en-US" sz="2400" dirty="0">
                <a:solidFill>
                  <a:srgbClr val="002060"/>
                </a:solidFill>
              </a:rPr>
              <a:t>Rationalist test of value</a:t>
            </a:r>
          </a:p>
          <a:p>
            <a:pPr eaLnBrk="1" hangingPunct="1">
              <a:defRPr/>
            </a:pPr>
            <a:r>
              <a:rPr lang="en-US" sz="2400" dirty="0">
                <a:solidFill>
                  <a:srgbClr val="002060"/>
                </a:solidFill>
              </a:rPr>
              <a:t>The greatest good for the greatest number</a:t>
            </a:r>
          </a:p>
          <a:p>
            <a:pPr eaLnBrk="1" hangingPunct="1">
              <a:defRPr/>
            </a:pPr>
            <a:r>
              <a:rPr lang="en-US" sz="2400" dirty="0">
                <a:solidFill>
                  <a:srgbClr val="002060"/>
                </a:solidFill>
              </a:rPr>
              <a:t>Utilitarianism failed to recognize people’s spiritual needs</a:t>
            </a:r>
          </a:p>
          <a:p>
            <a:pPr eaLnBrk="1" hangingPunct="1">
              <a:defRPr/>
            </a:pPr>
            <a:r>
              <a:rPr lang="en-US" sz="2400" dirty="0">
                <a:solidFill>
                  <a:srgbClr val="FF0000"/>
                </a:solidFill>
              </a:rPr>
              <a:t>Science	</a:t>
            </a:r>
          </a:p>
          <a:p>
            <a:pPr lvl="1" eaLnBrk="1" hangingPunct="1">
              <a:defRPr/>
            </a:pPr>
            <a:r>
              <a:rPr lang="en-US" sz="2400" dirty="0">
                <a:solidFill>
                  <a:srgbClr val="002060"/>
                </a:solidFill>
              </a:rPr>
              <a:t>Huxley</a:t>
            </a:r>
          </a:p>
          <a:p>
            <a:pPr lvl="1" eaLnBrk="1" hangingPunct="1">
              <a:defRPr/>
            </a:pPr>
            <a:r>
              <a:rPr lang="en-US" sz="2400" dirty="0">
                <a:solidFill>
                  <a:srgbClr val="002060"/>
                </a:solidFill>
              </a:rPr>
              <a:t>Darwin- the Origin of Species and The Descent of Man</a:t>
            </a:r>
          </a:p>
          <a:p>
            <a:pPr eaLnBrk="1" hangingPunct="1">
              <a:defRPr/>
            </a:pPr>
            <a:r>
              <a:rPr lang="en-US" sz="2400" dirty="0">
                <a:solidFill>
                  <a:srgbClr val="FF0000"/>
                </a:solidFill>
              </a:rPr>
              <a:t>Higher Criticism</a:t>
            </a:r>
          </a:p>
          <a:p>
            <a:pPr lvl="1" eaLnBrk="1" hangingPunct="1">
              <a:defRPr/>
            </a:pPr>
            <a:r>
              <a:rPr lang="en-US" sz="2400" dirty="0">
                <a:solidFill>
                  <a:srgbClr val="002060"/>
                </a:solidFill>
              </a:rPr>
              <a:t>Examination of the Bible as a mere text of history</a:t>
            </a:r>
          </a:p>
          <a:p>
            <a:pPr lvl="1" eaLnBrk="1" hangingPunct="1">
              <a:defRPr/>
            </a:pPr>
            <a:r>
              <a:rPr lang="en-US" sz="2400" dirty="0">
                <a:solidFill>
                  <a:srgbClr val="002060"/>
                </a:solidFill>
              </a:rPr>
              <a:t>Source studies</a:t>
            </a:r>
          </a:p>
          <a:p>
            <a:pPr lvl="1" eaLnBrk="1" hangingPunct="1">
              <a:defRPr/>
            </a:pPr>
            <a:r>
              <a:rPr lang="en-US" sz="2400" dirty="0">
                <a:solidFill>
                  <a:srgbClr val="002060"/>
                </a:solidFill>
              </a:rPr>
              <a:t>Geology</a:t>
            </a:r>
          </a:p>
          <a:p>
            <a:pPr lvl="1" eaLnBrk="1" hangingPunct="1">
              <a:defRPr/>
            </a:pPr>
            <a:r>
              <a:rPr lang="en-US" sz="2400" dirty="0">
                <a:solidFill>
                  <a:srgbClr val="002060"/>
                </a:solidFill>
              </a:rPr>
              <a:t>Astronomy</a:t>
            </a:r>
          </a:p>
          <a:p>
            <a:pPr eaLnBrk="1" hangingPunct="1">
              <a:defRPr/>
            </a:pPr>
            <a:endParaRPr lang="en-US" sz="1650" dirty="0"/>
          </a:p>
        </p:txBody>
      </p:sp>
    </p:spTree>
    <p:extLst>
      <p:ext uri="{BB962C8B-B14F-4D97-AF65-F5344CB8AC3E}">
        <p14:creationId xmlns:p14="http://schemas.microsoft.com/office/powerpoint/2010/main" val="953721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105</TotalTime>
  <Words>903</Words>
  <Application>Microsoft Office PowerPoint</Application>
  <PresentationFormat>On-screen Show (4:3)</PresentationFormat>
  <Paragraphs>127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Calibri</vt:lpstr>
      <vt:lpstr>Franklin Gothic Book</vt:lpstr>
      <vt:lpstr>Times New Roman</vt:lpstr>
      <vt:lpstr>Wingdings</vt:lpstr>
      <vt:lpstr>Crop</vt:lpstr>
      <vt:lpstr>Course No. 6 : English Literature III (Victorian)  The Victorian Period 1830-1901  </vt:lpstr>
      <vt:lpstr>A Time of Change</vt:lpstr>
      <vt:lpstr>Queen Victoria and the Victorian Temper</vt:lpstr>
      <vt:lpstr> The Early Victorian Period 1830-1848</vt:lpstr>
      <vt:lpstr>Troubles1830’s and 1840’s  &amp;  The Reform Bill of 1832</vt:lpstr>
      <vt:lpstr>Impact on Victorian Literature</vt:lpstr>
      <vt:lpstr>The Mid-Victorian Period 1848-1870</vt:lpstr>
      <vt:lpstr>Religious Debate</vt:lpstr>
      <vt:lpstr>Utilitarianism &amp; Challenges to Religious Belief </vt:lpstr>
      <vt:lpstr>The Late Victorian Period1870-1901</vt:lpstr>
      <vt:lpstr>The 1890’s</vt:lpstr>
      <vt:lpstr>The Role of Women</vt:lpstr>
      <vt:lpstr>Educational Opportunities Working Conditions &amp; for Women</vt:lpstr>
      <vt:lpstr>Literacy,  Publication, Reading</vt:lpstr>
      <vt:lpstr>The Victorian Novel</vt:lpstr>
      <vt:lpstr>Victorian Poetry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No. 6 : English Literature III (Victorian)  The Victorian Period 1830-1901  </dc:title>
  <dc:creator>GANESH</dc:creator>
  <cp:lastModifiedBy>GANESH</cp:lastModifiedBy>
  <cp:revision>14</cp:revision>
  <dcterms:created xsi:type="dcterms:W3CDTF">2020-04-11T10:38:26Z</dcterms:created>
  <dcterms:modified xsi:type="dcterms:W3CDTF">2022-03-16T04:28:40Z</dcterms:modified>
</cp:coreProperties>
</file>