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305" r:id="rId5"/>
    <p:sldId id="296" r:id="rId6"/>
    <p:sldId id="306" r:id="rId7"/>
    <p:sldId id="330" r:id="rId8"/>
    <p:sldId id="259" r:id="rId9"/>
    <p:sldId id="317" r:id="rId10"/>
    <p:sldId id="318" r:id="rId11"/>
    <p:sldId id="325" r:id="rId12"/>
    <p:sldId id="326" r:id="rId13"/>
    <p:sldId id="320" r:id="rId14"/>
    <p:sldId id="321" r:id="rId15"/>
    <p:sldId id="322" r:id="rId16"/>
    <p:sldId id="323" r:id="rId17"/>
    <p:sldId id="327" r:id="rId18"/>
    <p:sldId id="328" r:id="rId19"/>
    <p:sldId id="329" r:id="rId20"/>
    <p:sldId id="331" r:id="rId21"/>
    <p:sldId id="332" r:id="rId22"/>
    <p:sldId id="333" r:id="rId23"/>
    <p:sldId id="337" r:id="rId24"/>
    <p:sldId id="334" r:id="rId25"/>
    <p:sldId id="339" r:id="rId26"/>
    <p:sldId id="336" r:id="rId27"/>
    <p:sldId id="338" r:id="rId28"/>
    <p:sldId id="31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79"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7/31/2023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7/31/2023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1242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p:txBody>
          <a:bodyPr/>
          <a:lstStyle/>
          <a:p>
            <a:r>
              <a:rPr lang="en-US" dirty="0"/>
              <a:t>Byzantine middle age</a:t>
            </a:r>
            <a:br>
              <a:rPr lang="en-US" dirty="0"/>
            </a:br>
            <a:r>
              <a:rPr lang="en-US" dirty="0"/>
              <a:t>clothing</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a:lstStyle/>
          <a:p>
            <a:r>
              <a:rPr lang="en-US" dirty="0"/>
              <a:t>​</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2F494A-BE3A-80A2-D1EF-F6394BF75653}"/>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5B2E86ED-4AE0-7483-69E9-6A5B47957AAE}"/>
              </a:ext>
            </a:extLst>
          </p:cNvPr>
          <p:cNvSpPr>
            <a:spLocks noGrp="1"/>
          </p:cNvSpPr>
          <p:nvPr>
            <p:ph type="sldNum" sz="quarter" idx="12"/>
          </p:nvPr>
        </p:nvSpPr>
        <p:spPr/>
        <p:txBody>
          <a:bodyPr/>
          <a:lstStyle/>
          <a:p>
            <a:fld id="{294A09A9-5501-47C1-A89A-A340965A2BE2}" type="slidenum">
              <a:rPr lang="en-US" smtClean="0"/>
              <a:t>10</a:t>
            </a:fld>
            <a:endParaRPr lang="en-US" dirty="0"/>
          </a:p>
        </p:txBody>
      </p:sp>
      <p:sp>
        <p:nvSpPr>
          <p:cNvPr id="4" name="Rectangle 1">
            <a:extLst>
              <a:ext uri="{FF2B5EF4-FFF2-40B4-BE49-F238E27FC236}">
                <a16:creationId xmlns:a16="http://schemas.microsoft.com/office/drawing/2014/main" id="{68E1B800-9BAF-B764-D970-BE0F55258BF9}"/>
              </a:ext>
            </a:extLst>
          </p:cNvPr>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600" b="1" i="0" u="none" strike="noStrike" cap="none" normalizeH="0" baseline="0">
                <a:ln>
                  <a:noFill/>
                </a:ln>
                <a:solidFill>
                  <a:srgbClr val="000000"/>
                </a:solidFill>
                <a:effectLst/>
                <a:latin typeface="ff3"/>
              </a:rPr>
              <a:t>Dalmatica</a:t>
            </a:r>
            <a:endParaRPr kumimoji="0" lang="en-US" altLang="en-US" sz="1200" b="0" i="0" u="none" strike="noStrike" cap="none" normalizeH="0" baseline="0">
              <a:ln>
                <a:noFill/>
              </a:ln>
              <a:solidFill>
                <a:srgbClr val="000000"/>
              </a:solidFill>
              <a:effectLst/>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a:ln>
                  <a:noFill/>
                </a:ln>
                <a:solidFill>
                  <a:srgbClr val="000000"/>
                </a:solidFill>
                <a:effectLst/>
                <a:latin typeface="ff1"/>
              </a:rPr>
              <a:t> was the over robe worn by the upper classes and on special occasions, by the commonpeople. An early (6th -10th cent.) type of dalmatic is characterized by the one worn by Emperor Justinian in theRavenna mosaics. It has long tight sleeves and comes down to the knees. This would be worn over a tunicor shirt and was usually belted.</a:t>
            </a:r>
            <a:endParaRPr kumimoji="0" lang="en-US" altLang="en-US" sz="1200" b="0" i="0" u="none" strike="noStrike" cap="none" normalizeH="0" baseline="0">
              <a:ln>
                <a:noFill/>
              </a:ln>
              <a:solidFill>
                <a:srgbClr val="000000"/>
              </a:solidFill>
              <a:effectLst/>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500" b="0" i="0" u="none" strike="noStrike" cap="none" normalizeH="0" baseline="0">
                <a:ln>
                  <a:noFill/>
                </a:ln>
                <a:solidFill>
                  <a:srgbClr val="000000"/>
                </a:solidFill>
                <a:effectLst/>
                <a:latin typeface="ff1"/>
              </a:rPr>
              <a:t>Emperor Justinian and his consequence. Mosaic from St Apolinarius in Ravenna.</a:t>
            </a:r>
            <a:endParaRPr kumimoji="0" lang="en-US" altLang="en-US" sz="1200" b="0" i="0" u="none" strike="noStrike" cap="none" normalizeH="0" baseline="0">
              <a:ln>
                <a:noFill/>
              </a:ln>
              <a:solidFill>
                <a:srgbClr val="000000"/>
              </a:solidFill>
              <a:effectLst/>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a:ln>
                  <a:noFill/>
                </a:ln>
                <a:solidFill>
                  <a:srgbClr val="000000"/>
                </a:solidFill>
                <a:effectLst/>
                <a:latin typeface="ff1"/>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Source Sans Pro" panose="020B0503030403020204" pitchFamily="34" charset="0"/>
              </a:rPr>
              <a:t>  </a:t>
            </a:r>
            <a:r>
              <a:rPr kumimoji="0" lang="en-US" altLang="en-US" sz="39900" b="0" i="0" u="none" strike="noStrike" cap="none" normalizeH="0" baseline="0">
                <a:ln>
                  <a:noFill/>
                </a:ln>
                <a:solidFill>
                  <a:srgbClr val="000000"/>
                </a:solidFill>
                <a:effectLst/>
                <a:latin typeface="Source Sans Pro" panose="020B0503030403020204" pitchFamily="34"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B9A46FA2-29B7-43B0-38CD-D01C78758581}"/>
              </a:ext>
            </a:extLst>
          </p:cNvPr>
          <p:cNvSpPr txBox="1"/>
          <p:nvPr/>
        </p:nvSpPr>
        <p:spPr>
          <a:xfrm>
            <a:off x="1394690" y="1251865"/>
            <a:ext cx="8608291" cy="3046988"/>
          </a:xfrm>
          <a:prstGeom prst="rect">
            <a:avLst/>
          </a:prstGeom>
          <a:noFill/>
        </p:spPr>
        <p:txBody>
          <a:bodyPr wrap="square">
            <a:spAutoFit/>
          </a:bodyPr>
          <a:lstStyle/>
          <a:p>
            <a:pPr algn="l"/>
            <a:r>
              <a:rPr lang="en-US" sz="2400" b="1" i="0" dirty="0" err="1">
                <a:solidFill>
                  <a:srgbClr val="000000"/>
                </a:solidFill>
                <a:effectLst/>
                <a:latin typeface="ff3"/>
              </a:rPr>
              <a:t>Dalmatica</a:t>
            </a:r>
            <a:endParaRPr lang="en-US" sz="2400" b="0" i="0" dirty="0">
              <a:solidFill>
                <a:srgbClr val="000000"/>
              </a:solidFill>
              <a:effectLst/>
              <a:latin typeface="Source Sans Pro" panose="020B0503030403020204" pitchFamily="34" charset="0"/>
            </a:endParaRPr>
          </a:p>
          <a:p>
            <a:pPr algn="l"/>
            <a:r>
              <a:rPr lang="en-US" sz="2400" b="0" i="0" dirty="0">
                <a:solidFill>
                  <a:srgbClr val="000000"/>
                </a:solidFill>
                <a:effectLst/>
                <a:latin typeface="ff1"/>
              </a:rPr>
              <a:t> was the over robe worn by the upper classes and on special occasions, by the common people. type of dalmatic is </a:t>
            </a:r>
            <a:r>
              <a:rPr lang="en-US" sz="2400" dirty="0">
                <a:solidFill>
                  <a:srgbClr val="000000"/>
                </a:solidFill>
                <a:latin typeface="ff1"/>
              </a:rPr>
              <a:t>a long unbelted robe with wide sleeves was reserved as an outer garment for ruler &amp; high ranking dignitaries </a:t>
            </a:r>
            <a:r>
              <a:rPr lang="en-US" sz="2400" b="0" i="0" dirty="0">
                <a:solidFill>
                  <a:srgbClr val="000000"/>
                </a:solidFill>
                <a:effectLst/>
                <a:latin typeface="ff1"/>
              </a:rPr>
              <a:t>.</a:t>
            </a:r>
            <a:r>
              <a:rPr lang="en-US" sz="2400" b="0" i="0" dirty="0" err="1">
                <a:solidFill>
                  <a:srgbClr val="000000"/>
                </a:solidFill>
                <a:effectLst/>
                <a:latin typeface="ff1"/>
              </a:rPr>
              <a:t>colourful</a:t>
            </a:r>
            <a:r>
              <a:rPr lang="en-US" sz="2400" b="0" i="0" dirty="0">
                <a:solidFill>
                  <a:srgbClr val="000000"/>
                </a:solidFill>
                <a:effectLst/>
                <a:latin typeface="ff1"/>
              </a:rPr>
              <a:t> lengthways stripes called </a:t>
            </a:r>
            <a:r>
              <a:rPr lang="en-US" sz="2400" b="0" i="0" u="sng" dirty="0">
                <a:solidFill>
                  <a:srgbClr val="000000"/>
                </a:solidFill>
                <a:effectLst/>
                <a:latin typeface="ff1"/>
              </a:rPr>
              <a:t>clavi</a:t>
            </a:r>
            <a:r>
              <a:rPr lang="en-US" sz="2400" b="0" i="0" dirty="0">
                <a:solidFill>
                  <a:srgbClr val="000000"/>
                </a:solidFill>
                <a:effectLst/>
                <a:latin typeface="ff1"/>
              </a:rPr>
              <a:t>, decorated the front &amp; back as well as the hem of the sleeves. It has long tight sleeves and comes down to the knees. This would be worn over a tunic or shirt.</a:t>
            </a:r>
            <a:endParaRPr lang="en-US" sz="2400"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59084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5823AF-9AE7-6371-89C4-AD645D0741C7}"/>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ED686E01-BDBA-EFBE-5BA1-4AC9F62E5B80}"/>
              </a:ext>
            </a:extLst>
          </p:cNvPr>
          <p:cNvSpPr>
            <a:spLocks noGrp="1"/>
          </p:cNvSpPr>
          <p:nvPr>
            <p:ph type="sldNum" sz="quarter" idx="12"/>
          </p:nvPr>
        </p:nvSpPr>
        <p:spPr/>
        <p:txBody>
          <a:bodyPr/>
          <a:lstStyle/>
          <a:p>
            <a:fld id="{294A09A9-5501-47C1-A89A-A340965A2BE2}" type="slidenum">
              <a:rPr lang="en-US" smtClean="0"/>
              <a:t>11</a:t>
            </a:fld>
            <a:endParaRPr lang="en-US" dirty="0"/>
          </a:p>
        </p:txBody>
      </p:sp>
      <p:pic>
        <p:nvPicPr>
          <p:cNvPr id="6146" name="Picture 2" descr="Style Notes from the Byzantine Empire – Serving Fashion">
            <a:extLst>
              <a:ext uri="{FF2B5EF4-FFF2-40B4-BE49-F238E27FC236}">
                <a16:creationId xmlns:a16="http://schemas.microsoft.com/office/drawing/2014/main" id="{BAEA0A6C-FD87-5DB9-F3AF-00F5A3BC7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182" y="207488"/>
            <a:ext cx="6176818" cy="566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80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BF81B5-ABA8-88AE-5FAF-7F8DBDF225EA}"/>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218DF814-4738-2E1C-295C-FA573A70D00D}"/>
              </a:ext>
            </a:extLst>
          </p:cNvPr>
          <p:cNvSpPr>
            <a:spLocks noGrp="1"/>
          </p:cNvSpPr>
          <p:nvPr>
            <p:ph type="sldNum" sz="quarter" idx="12"/>
          </p:nvPr>
        </p:nvSpPr>
        <p:spPr/>
        <p:txBody>
          <a:bodyPr/>
          <a:lstStyle/>
          <a:p>
            <a:fld id="{294A09A9-5501-47C1-A89A-A340965A2BE2}" type="slidenum">
              <a:rPr lang="en-US" smtClean="0"/>
              <a:t>12</a:t>
            </a:fld>
            <a:endParaRPr lang="en-US" dirty="0"/>
          </a:p>
        </p:txBody>
      </p:sp>
      <p:pic>
        <p:nvPicPr>
          <p:cNvPr id="4098" name="Picture 2" descr="A photo journey in Greece — Hey, when you have time and energy, could you  make...">
            <a:extLst>
              <a:ext uri="{FF2B5EF4-FFF2-40B4-BE49-F238E27FC236}">
                <a16:creationId xmlns:a16="http://schemas.microsoft.com/office/drawing/2014/main" id="{79C5D0A4-2C4B-D636-1A18-2C3C8479E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091" y="456452"/>
            <a:ext cx="6714835" cy="589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46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A97F23-2290-9E77-61B5-CC233D2A09CF}"/>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79CCED35-311D-6798-D162-95114EF6ED6A}"/>
              </a:ext>
            </a:extLst>
          </p:cNvPr>
          <p:cNvSpPr>
            <a:spLocks noGrp="1"/>
          </p:cNvSpPr>
          <p:nvPr>
            <p:ph type="sldNum" sz="quarter" idx="12"/>
          </p:nvPr>
        </p:nvSpPr>
        <p:spPr/>
        <p:txBody>
          <a:bodyPr/>
          <a:lstStyle/>
          <a:p>
            <a:fld id="{294A09A9-5501-47C1-A89A-A340965A2BE2}" type="slidenum">
              <a:rPr lang="en-US" smtClean="0"/>
              <a:t>13</a:t>
            </a:fld>
            <a:endParaRPr lang="en-US" dirty="0"/>
          </a:p>
        </p:txBody>
      </p:sp>
      <p:sp>
        <p:nvSpPr>
          <p:cNvPr id="5" name="TextBox 4">
            <a:extLst>
              <a:ext uri="{FF2B5EF4-FFF2-40B4-BE49-F238E27FC236}">
                <a16:creationId xmlns:a16="http://schemas.microsoft.com/office/drawing/2014/main" id="{26BC0AC8-346F-314B-086B-DCAC16A2852E}"/>
              </a:ext>
            </a:extLst>
          </p:cNvPr>
          <p:cNvSpPr txBox="1"/>
          <p:nvPr/>
        </p:nvSpPr>
        <p:spPr>
          <a:xfrm>
            <a:off x="1431635" y="1351508"/>
            <a:ext cx="8562109" cy="2677656"/>
          </a:xfrm>
          <a:prstGeom prst="rect">
            <a:avLst/>
          </a:prstGeom>
          <a:noFill/>
        </p:spPr>
        <p:txBody>
          <a:bodyPr wrap="square">
            <a:spAutoFit/>
          </a:bodyPr>
          <a:lstStyle/>
          <a:p>
            <a:pPr algn="l"/>
            <a:r>
              <a:rPr lang="en-US" sz="2400" b="1" i="0" dirty="0">
                <a:solidFill>
                  <a:srgbClr val="000000"/>
                </a:solidFill>
                <a:effectLst/>
                <a:latin typeface="ff3"/>
              </a:rPr>
              <a:t>Cloaks:</a:t>
            </a:r>
            <a:endParaRPr lang="en-US" sz="2400" b="0" i="0" dirty="0">
              <a:solidFill>
                <a:srgbClr val="000000"/>
              </a:solidFill>
              <a:effectLst/>
              <a:latin typeface="Source Sans Pro" panose="020B0503030403020204" pitchFamily="34" charset="0"/>
            </a:endParaRPr>
          </a:p>
          <a:p>
            <a:pPr algn="l"/>
            <a:r>
              <a:rPr lang="en-US" sz="2400" b="0" i="0" dirty="0">
                <a:solidFill>
                  <a:srgbClr val="000000"/>
                </a:solidFill>
                <a:effectLst/>
                <a:latin typeface="ff1"/>
              </a:rPr>
              <a:t> The semi circular or rectangular cloak seemed to have been the most popular. Cloaks would be pinned on the right shoulder for ease movement. The length usually fell to about the hips or </a:t>
            </a:r>
            <a:r>
              <a:rPr lang="en-US" sz="2400" dirty="0">
                <a:solidFill>
                  <a:srgbClr val="000000"/>
                </a:solidFill>
                <a:latin typeface="ff1"/>
              </a:rPr>
              <a:t>floor</a:t>
            </a:r>
            <a:r>
              <a:rPr lang="en-US" sz="2400" b="0" i="0" dirty="0">
                <a:solidFill>
                  <a:srgbClr val="000000"/>
                </a:solidFill>
                <a:effectLst/>
                <a:latin typeface="ff1"/>
              </a:rPr>
              <a:t> and on each straight side there might be a </a:t>
            </a:r>
            <a:r>
              <a:rPr lang="en-US" sz="2400" b="0" i="0" dirty="0" err="1">
                <a:solidFill>
                  <a:srgbClr val="000000"/>
                </a:solidFill>
                <a:effectLst/>
                <a:latin typeface="ff1"/>
              </a:rPr>
              <a:t>tablion</a:t>
            </a:r>
            <a:r>
              <a:rPr lang="en-US" sz="2400" b="0" i="0" dirty="0">
                <a:solidFill>
                  <a:srgbClr val="000000"/>
                </a:solidFill>
                <a:effectLst/>
                <a:latin typeface="ff1"/>
              </a:rPr>
              <a:t>. The </a:t>
            </a:r>
            <a:r>
              <a:rPr lang="en-US" sz="2400" b="0" i="0" dirty="0" err="1">
                <a:solidFill>
                  <a:srgbClr val="000000"/>
                </a:solidFill>
                <a:effectLst/>
                <a:latin typeface="ff1"/>
              </a:rPr>
              <a:t>tablion</a:t>
            </a:r>
            <a:r>
              <a:rPr lang="en-US" sz="2400" b="0" i="0" dirty="0">
                <a:solidFill>
                  <a:srgbClr val="000000"/>
                </a:solidFill>
                <a:effectLst/>
                <a:latin typeface="ff1"/>
              </a:rPr>
              <a:t> was a decorative spot sometimes used to show the rank of the wearer by the type of embroidery and jewels that were used. </a:t>
            </a:r>
            <a:endParaRPr lang="en-US" sz="2400"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314986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E4A1B6-9235-10A3-9B4B-635D1BD36B94}"/>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23ECA24E-6A2B-803E-2035-ABF2B8FD9E3D}"/>
              </a:ext>
            </a:extLst>
          </p:cNvPr>
          <p:cNvSpPr>
            <a:spLocks noGrp="1"/>
          </p:cNvSpPr>
          <p:nvPr>
            <p:ph type="sldNum" sz="quarter" idx="12"/>
          </p:nvPr>
        </p:nvSpPr>
        <p:spPr/>
        <p:txBody>
          <a:bodyPr/>
          <a:lstStyle/>
          <a:p>
            <a:fld id="{294A09A9-5501-47C1-A89A-A340965A2BE2}" type="slidenum">
              <a:rPr lang="en-US" smtClean="0"/>
              <a:t>14</a:t>
            </a:fld>
            <a:endParaRPr lang="en-US" dirty="0"/>
          </a:p>
        </p:txBody>
      </p:sp>
      <p:pic>
        <p:nvPicPr>
          <p:cNvPr id="7170" name="Picture 2" descr="Byzantine fashion history. Costumes and modes from 5th to 6th century.">
            <a:extLst>
              <a:ext uri="{FF2B5EF4-FFF2-40B4-BE49-F238E27FC236}">
                <a16:creationId xmlns:a16="http://schemas.microsoft.com/office/drawing/2014/main" id="{D8B85EF2-E961-5ADC-8E13-7CB3750D8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886" y="563404"/>
            <a:ext cx="5428095" cy="615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393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78A2FA-D866-4162-D587-278B86E0D5CF}"/>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FD1CD653-18AF-90EF-7770-7ACCD6A09C87}"/>
              </a:ext>
            </a:extLst>
          </p:cNvPr>
          <p:cNvSpPr>
            <a:spLocks noGrp="1"/>
          </p:cNvSpPr>
          <p:nvPr>
            <p:ph type="sldNum" sz="quarter" idx="12"/>
          </p:nvPr>
        </p:nvSpPr>
        <p:spPr/>
        <p:txBody>
          <a:bodyPr/>
          <a:lstStyle/>
          <a:p>
            <a:fld id="{294A09A9-5501-47C1-A89A-A340965A2BE2}" type="slidenum">
              <a:rPr lang="en-US" smtClean="0"/>
              <a:t>15</a:t>
            </a:fld>
            <a:endParaRPr lang="en-US" dirty="0"/>
          </a:p>
        </p:txBody>
      </p:sp>
      <p:pic>
        <p:nvPicPr>
          <p:cNvPr id="8194" name="Picture 2" descr="Byzantine Clothing - Byzantine Empire - Martel Fashion">
            <a:extLst>
              <a:ext uri="{FF2B5EF4-FFF2-40B4-BE49-F238E27FC236}">
                <a16:creationId xmlns:a16="http://schemas.microsoft.com/office/drawing/2014/main" id="{E8FE6F11-79AD-5042-0FC8-8B4379B9E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924" y="319153"/>
            <a:ext cx="5949084" cy="621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3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AEC39A-6C04-8F41-2E8C-7209C1AEE31C}"/>
              </a:ext>
            </a:extLst>
          </p:cNvPr>
          <p:cNvSpPr>
            <a:spLocks noGrp="1"/>
          </p:cNvSpPr>
          <p:nvPr>
            <p:ph type="title"/>
          </p:nvPr>
        </p:nvSpPr>
        <p:spPr/>
        <p:txBody>
          <a:bodyPr/>
          <a:lstStyle/>
          <a:p>
            <a:r>
              <a:rPr lang="en-IN" dirty="0" err="1"/>
              <a:t>Paenula</a:t>
            </a:r>
            <a:endParaRPr lang="en-IN" dirty="0"/>
          </a:p>
        </p:txBody>
      </p:sp>
      <p:sp>
        <p:nvSpPr>
          <p:cNvPr id="5" name="Content Placeholder 4">
            <a:extLst>
              <a:ext uri="{FF2B5EF4-FFF2-40B4-BE49-F238E27FC236}">
                <a16:creationId xmlns:a16="http://schemas.microsoft.com/office/drawing/2014/main" id="{F4520B23-180C-74A3-5542-DA8FD185F318}"/>
              </a:ext>
            </a:extLst>
          </p:cNvPr>
          <p:cNvSpPr>
            <a:spLocks noGrp="1"/>
          </p:cNvSpPr>
          <p:nvPr>
            <p:ph idx="1"/>
          </p:nvPr>
        </p:nvSpPr>
        <p:spPr>
          <a:xfrm>
            <a:off x="609600" y="1609437"/>
            <a:ext cx="10972800" cy="4572000"/>
          </a:xfrm>
        </p:spPr>
        <p:txBody>
          <a:bodyPr/>
          <a:lstStyle/>
          <a:p>
            <a:r>
              <a:rPr lang="en-IN" dirty="0"/>
              <a:t>Is a robe which was put on over the head was adopted by the church &amp; become the chasuble.</a:t>
            </a:r>
          </a:p>
        </p:txBody>
      </p:sp>
      <p:sp>
        <p:nvSpPr>
          <p:cNvPr id="2" name="Footer Placeholder 1">
            <a:extLst>
              <a:ext uri="{FF2B5EF4-FFF2-40B4-BE49-F238E27FC236}">
                <a16:creationId xmlns:a16="http://schemas.microsoft.com/office/drawing/2014/main" id="{4B388ED7-8D13-D4F6-F10F-7BA10959F00B}"/>
              </a:ext>
            </a:extLst>
          </p:cNvPr>
          <p:cNvSpPr>
            <a:spLocks noGrp="1"/>
          </p:cNvSpPr>
          <p:nvPr>
            <p:ph type="ftr" sz="quarter" idx="10"/>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ACC8AC33-F138-6A90-D057-E166A168ABA1}"/>
              </a:ext>
            </a:extLst>
          </p:cNvPr>
          <p:cNvSpPr>
            <a:spLocks noGrp="1"/>
          </p:cNvSpPr>
          <p:nvPr>
            <p:ph type="sldNum" sz="quarter" idx="11"/>
          </p:nvPr>
        </p:nvSpPr>
        <p:spPr/>
        <p:txBody>
          <a:bodyPr/>
          <a:lstStyle/>
          <a:p>
            <a:fld id="{294A09A9-5501-47C1-A89A-A340965A2BE2}" type="slidenum">
              <a:rPr lang="en-US" smtClean="0"/>
              <a:t>16</a:t>
            </a:fld>
            <a:endParaRPr lang="en-US" dirty="0"/>
          </a:p>
        </p:txBody>
      </p:sp>
    </p:spTree>
    <p:extLst>
      <p:ext uri="{BB962C8B-B14F-4D97-AF65-F5344CB8AC3E}">
        <p14:creationId xmlns:p14="http://schemas.microsoft.com/office/powerpoint/2010/main" val="2723209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45EAAF-F43A-7EED-A6F5-B74A4B79B91A}"/>
              </a:ext>
            </a:extLst>
          </p:cNvPr>
          <p:cNvSpPr>
            <a:spLocks noGrp="1"/>
          </p:cNvSpPr>
          <p:nvPr>
            <p:ph type="title"/>
          </p:nvPr>
        </p:nvSpPr>
        <p:spPr>
          <a:xfrm>
            <a:off x="780444" y="4334256"/>
            <a:ext cx="9884664" cy="731520"/>
          </a:xfrm>
        </p:spPr>
        <p:txBody>
          <a:bodyPr>
            <a:normAutofit fontScale="90000"/>
          </a:bodyPr>
          <a:lstStyle/>
          <a:p>
            <a:br>
              <a:rPr lang="en-IN" dirty="0"/>
            </a:br>
            <a:r>
              <a:rPr lang="en-IN" dirty="0"/>
              <a:t>Women's clothing</a:t>
            </a:r>
          </a:p>
        </p:txBody>
      </p:sp>
      <p:sp>
        <p:nvSpPr>
          <p:cNvPr id="4" name="Footer Placeholder 3">
            <a:extLst>
              <a:ext uri="{FF2B5EF4-FFF2-40B4-BE49-F238E27FC236}">
                <a16:creationId xmlns:a16="http://schemas.microsoft.com/office/drawing/2014/main" id="{2F142EEF-4D44-58BD-DBC3-6B36BF4CA556}"/>
              </a:ext>
            </a:extLst>
          </p:cNvPr>
          <p:cNvSpPr>
            <a:spLocks noGrp="1"/>
          </p:cNvSpPr>
          <p:nvPr>
            <p:ph type="ftr" sz="quarter" idx="4294967295"/>
          </p:nvPr>
        </p:nvSpPr>
        <p:spPr>
          <a:xfrm>
            <a:off x="0" y="6356350"/>
            <a:ext cx="4114800" cy="365125"/>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EFA8C89-6C0F-E47D-DD92-0600F8CC5553}"/>
              </a:ext>
            </a:extLst>
          </p:cNvPr>
          <p:cNvSpPr>
            <a:spLocks noGrp="1"/>
          </p:cNvSpPr>
          <p:nvPr>
            <p:ph type="sldNum" sz="quarter" idx="4294967295"/>
          </p:nvPr>
        </p:nvSpPr>
        <p:spPr>
          <a:xfrm>
            <a:off x="9448800" y="6356350"/>
            <a:ext cx="2743200" cy="365125"/>
          </a:xfrm>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2644259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D2ED3CE-C85C-48FE-DF6A-D848ADD3A72F}"/>
              </a:ext>
            </a:extLst>
          </p:cNvPr>
          <p:cNvSpPr txBox="1"/>
          <p:nvPr/>
        </p:nvSpPr>
        <p:spPr>
          <a:xfrm>
            <a:off x="1210647" y="1442955"/>
            <a:ext cx="8558504" cy="2308324"/>
          </a:xfrm>
          <a:prstGeom prst="rect">
            <a:avLst/>
          </a:prstGeom>
          <a:noFill/>
        </p:spPr>
        <p:txBody>
          <a:bodyPr wrap="square">
            <a:spAutoFit/>
          </a:bodyPr>
          <a:lstStyle/>
          <a:p>
            <a:pPr algn="l"/>
            <a:r>
              <a:rPr lang="en-US" sz="2400" b="1" i="0" dirty="0">
                <a:solidFill>
                  <a:srgbClr val="000000"/>
                </a:solidFill>
                <a:effectLst/>
                <a:latin typeface="ff3"/>
              </a:rPr>
              <a:t>Women's costume</a:t>
            </a:r>
            <a:endParaRPr lang="en-US" sz="2400" b="0" i="0" dirty="0">
              <a:solidFill>
                <a:srgbClr val="000000"/>
              </a:solidFill>
              <a:effectLst/>
              <a:latin typeface="Source Sans Pro" panose="020B0503030403020204" pitchFamily="34" charset="0"/>
            </a:endParaRPr>
          </a:p>
          <a:p>
            <a:pPr algn="l"/>
            <a:r>
              <a:rPr lang="en-US" sz="2400" b="0" i="0" dirty="0">
                <a:solidFill>
                  <a:srgbClr val="000000"/>
                </a:solidFill>
                <a:effectLst/>
                <a:latin typeface="ff1"/>
              </a:rPr>
              <a:t> in Byzantium didn't change too much over the centuries either. It basically consisted of the tunica, the stola, and shoes. The lower classes still wore basically Roman clothes. These had lots of drape and movement, so the ladies could get on with their work. The upper class women wore the more stiff, </a:t>
            </a:r>
            <a:r>
              <a:rPr lang="en-US" sz="2400" b="0" i="0" dirty="0" err="1">
                <a:solidFill>
                  <a:srgbClr val="000000"/>
                </a:solidFill>
                <a:effectLst/>
                <a:latin typeface="ff1"/>
              </a:rPr>
              <a:t>jewelled</a:t>
            </a:r>
            <a:r>
              <a:rPr lang="en-US" sz="2400" b="0" i="0" dirty="0">
                <a:solidFill>
                  <a:srgbClr val="000000"/>
                </a:solidFill>
                <a:effectLst/>
                <a:latin typeface="ff1"/>
              </a:rPr>
              <a:t> garments</a:t>
            </a:r>
            <a:endParaRPr lang="en-US" sz="2400"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341215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0D84CF-5132-02C6-6458-104876C441CE}"/>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42F1EDAC-E6F8-4790-CC54-16369CA4C3F9}"/>
              </a:ext>
            </a:extLst>
          </p:cNvPr>
          <p:cNvSpPr>
            <a:spLocks noGrp="1"/>
          </p:cNvSpPr>
          <p:nvPr>
            <p:ph type="sldNum" sz="quarter" idx="12"/>
          </p:nvPr>
        </p:nvSpPr>
        <p:spPr/>
        <p:txBody>
          <a:bodyPr/>
          <a:lstStyle/>
          <a:p>
            <a:fld id="{294A09A9-5501-47C1-A89A-A340965A2BE2}" type="slidenum">
              <a:rPr lang="en-US" smtClean="0"/>
              <a:t>19</a:t>
            </a:fld>
            <a:endParaRPr lang="en-US" dirty="0"/>
          </a:p>
        </p:txBody>
      </p:sp>
      <p:sp>
        <p:nvSpPr>
          <p:cNvPr id="5" name="TextBox 4">
            <a:extLst>
              <a:ext uri="{FF2B5EF4-FFF2-40B4-BE49-F238E27FC236}">
                <a16:creationId xmlns:a16="http://schemas.microsoft.com/office/drawing/2014/main" id="{583DAA22-0BE0-00CC-D72E-58CDD175E742}"/>
              </a:ext>
            </a:extLst>
          </p:cNvPr>
          <p:cNvSpPr txBox="1"/>
          <p:nvPr/>
        </p:nvSpPr>
        <p:spPr>
          <a:xfrm>
            <a:off x="1154663" y="926279"/>
            <a:ext cx="8549173" cy="3785652"/>
          </a:xfrm>
          <a:prstGeom prst="rect">
            <a:avLst/>
          </a:prstGeom>
          <a:noFill/>
        </p:spPr>
        <p:txBody>
          <a:bodyPr wrap="square">
            <a:spAutoFit/>
          </a:bodyPr>
          <a:lstStyle/>
          <a:p>
            <a:pPr algn="l"/>
            <a:r>
              <a:rPr lang="en-US" sz="2400" b="1" i="0" dirty="0">
                <a:solidFill>
                  <a:srgbClr val="000000"/>
                </a:solidFill>
                <a:effectLst/>
                <a:latin typeface="ff3"/>
              </a:rPr>
              <a:t>Tunica:</a:t>
            </a:r>
            <a:endParaRPr lang="en-US" sz="2400" b="0" i="0" dirty="0">
              <a:solidFill>
                <a:srgbClr val="000000"/>
              </a:solidFill>
              <a:effectLst/>
              <a:latin typeface="Source Sans Pro" panose="020B0503030403020204" pitchFamily="34" charset="0"/>
            </a:endParaRPr>
          </a:p>
          <a:p>
            <a:pPr algn="l"/>
            <a:r>
              <a:rPr lang="en-US" sz="2400" b="0" i="0" dirty="0">
                <a:solidFill>
                  <a:srgbClr val="000000"/>
                </a:solidFill>
                <a:effectLst/>
                <a:latin typeface="ff1"/>
              </a:rPr>
              <a:t> These were the basic underclothes for every class and every time period. It would only vary in material by class of the wearer. It was long and had tight sleeves that were trim to the body. The neck would be cut either in a boat style or in a regular round configuration. This garment could be of fine wool, as in Roman times, or of linen or silk. Generally it was the sole garment of the lower classes. It could be plain or have trimming. The trimming would be around the foot of the garment, the neck, and the wrists. Clavi would also be seen, in varying lengths.</a:t>
            </a:r>
            <a:endParaRPr lang="en-US" sz="2400"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204121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a:normAutofit/>
          </a:bodyPr>
          <a:lstStyle/>
          <a:p>
            <a:r>
              <a:rPr lang="en-US" dirty="0">
                <a:solidFill>
                  <a:schemeClr val="accent3"/>
                </a:solidFill>
                <a:latin typeface="Baskerville Old Face" panose="02020602080505020303" pitchFamily="18" charset="77"/>
              </a:rPr>
              <a:t>300 to 1400AD</a:t>
            </a: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a:bodyPr>
          <a:lstStyle/>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Introduction</a:t>
            </a:r>
          </a:p>
          <a:p>
            <a:pPr marL="0" indent="0">
              <a:lnSpc>
                <a:spcPct val="150000"/>
              </a:lnSpc>
              <a:buNone/>
            </a:pPr>
            <a:r>
              <a:rPr lang="en-US" dirty="0">
                <a:latin typeface="Gill Sans Nova Light" panose="020B0302020104020203" pitchFamily="34" charset="0"/>
                <a:cs typeface="Gill Sans Light" panose="020B0302020104020203" pitchFamily="34" charset="-79"/>
              </a:rPr>
              <a:t>Men's clothing</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Women's clothing</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Accessories</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Summary</a:t>
            </a:r>
          </a:p>
          <a:p>
            <a:endParaRPr lang="en-US" dirty="0">
              <a:solidFill>
                <a:schemeClr val="accent3"/>
              </a:solidFill>
              <a:latin typeface="Gill Sans Nova Light" panose="020B0302020104020203" pitchFamily="34" charset="0"/>
              <a:cs typeface="Calibri"/>
            </a:endParaRP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2</a:t>
            </a:fld>
            <a:endParaRPr lang="en-US" dirty="0"/>
          </a:p>
        </p:txBody>
      </p:sp>
    </p:spTree>
    <p:extLst>
      <p:ext uri="{BB962C8B-B14F-4D97-AF65-F5344CB8AC3E}">
        <p14:creationId xmlns:p14="http://schemas.microsoft.com/office/powerpoint/2010/main" val="185952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3257FA-EAAB-1623-7858-212E4C4805C9}"/>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0873AB6E-EC48-C8C2-A0F7-E1D6A9F0C203}"/>
              </a:ext>
            </a:extLst>
          </p:cNvPr>
          <p:cNvSpPr>
            <a:spLocks noGrp="1"/>
          </p:cNvSpPr>
          <p:nvPr>
            <p:ph type="sldNum" sz="quarter" idx="12"/>
          </p:nvPr>
        </p:nvSpPr>
        <p:spPr/>
        <p:txBody>
          <a:bodyPr/>
          <a:lstStyle/>
          <a:p>
            <a:fld id="{294A09A9-5501-47C1-A89A-A340965A2BE2}" type="slidenum">
              <a:rPr lang="en-US" smtClean="0"/>
              <a:t>20</a:t>
            </a:fld>
            <a:endParaRPr lang="en-US" dirty="0"/>
          </a:p>
        </p:txBody>
      </p:sp>
      <p:pic>
        <p:nvPicPr>
          <p:cNvPr id="2052" name="Picture 4" descr="Byzantine noble hi-res stock photography and images - Alamy">
            <a:extLst>
              <a:ext uri="{FF2B5EF4-FFF2-40B4-BE49-F238E27FC236}">
                <a16:creationId xmlns:a16="http://schemas.microsoft.com/office/drawing/2014/main" id="{74FFCBE7-50BB-1E61-73A5-ED8F08000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440" y="527179"/>
            <a:ext cx="1791114" cy="610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790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2B749D-FF27-D749-2DA4-ACD04CBD229D}"/>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AB6EAA39-E45E-61C2-C03A-B4DE5FD73F9B}"/>
              </a:ext>
            </a:extLst>
          </p:cNvPr>
          <p:cNvSpPr>
            <a:spLocks noGrp="1"/>
          </p:cNvSpPr>
          <p:nvPr>
            <p:ph type="sldNum" sz="quarter" idx="12"/>
          </p:nvPr>
        </p:nvSpPr>
        <p:spPr/>
        <p:txBody>
          <a:bodyPr/>
          <a:lstStyle/>
          <a:p>
            <a:fld id="{294A09A9-5501-47C1-A89A-A340965A2BE2}" type="slidenum">
              <a:rPr lang="en-US" smtClean="0"/>
              <a:t>21</a:t>
            </a:fld>
            <a:endParaRPr lang="en-US" dirty="0"/>
          </a:p>
        </p:txBody>
      </p:sp>
      <p:sp>
        <p:nvSpPr>
          <p:cNvPr id="5" name="TextBox 4">
            <a:extLst>
              <a:ext uri="{FF2B5EF4-FFF2-40B4-BE49-F238E27FC236}">
                <a16:creationId xmlns:a16="http://schemas.microsoft.com/office/drawing/2014/main" id="{B549C618-60DA-4E4C-991C-9ADF5993814B}"/>
              </a:ext>
            </a:extLst>
          </p:cNvPr>
          <p:cNvSpPr txBox="1"/>
          <p:nvPr/>
        </p:nvSpPr>
        <p:spPr>
          <a:xfrm>
            <a:off x="1052027" y="1121334"/>
            <a:ext cx="8959720" cy="1569660"/>
          </a:xfrm>
          <a:prstGeom prst="rect">
            <a:avLst/>
          </a:prstGeom>
          <a:noFill/>
        </p:spPr>
        <p:txBody>
          <a:bodyPr wrap="square">
            <a:spAutoFit/>
          </a:bodyPr>
          <a:lstStyle/>
          <a:p>
            <a:r>
              <a:rPr lang="en-US" sz="2400" b="1" dirty="0">
                <a:solidFill>
                  <a:srgbClr val="000000"/>
                </a:solidFill>
                <a:latin typeface="ff1"/>
              </a:rPr>
              <a:t>Stola </a:t>
            </a:r>
          </a:p>
          <a:p>
            <a:r>
              <a:rPr lang="en-US" sz="2400" b="0" i="0" dirty="0">
                <a:solidFill>
                  <a:srgbClr val="000000"/>
                </a:solidFill>
                <a:effectLst/>
                <a:latin typeface="ff1"/>
              </a:rPr>
              <a:t> the stola was wide and had no separate sleeves. A sleeved effect was gotten from the excess width of the stola being belted at the waist and bloused over the belt</a:t>
            </a:r>
            <a:r>
              <a:rPr lang="en-US" sz="2400" dirty="0">
                <a:solidFill>
                  <a:srgbClr val="000000"/>
                </a:solidFill>
                <a:latin typeface="ff1"/>
              </a:rPr>
              <a:t>.it is the outer garment, &amp; reached to the floor.</a:t>
            </a:r>
            <a:endParaRPr lang="en-IN" sz="2400" dirty="0"/>
          </a:p>
        </p:txBody>
      </p:sp>
    </p:spTree>
    <p:extLst>
      <p:ext uri="{BB962C8B-B14F-4D97-AF65-F5344CB8AC3E}">
        <p14:creationId xmlns:p14="http://schemas.microsoft.com/office/powerpoint/2010/main" val="32167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EC2B05-9421-C817-9F7A-3258168B8AF3}"/>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23D4C13B-DA5D-A939-DA19-10B2943C75BD}"/>
              </a:ext>
            </a:extLst>
          </p:cNvPr>
          <p:cNvSpPr>
            <a:spLocks noGrp="1"/>
          </p:cNvSpPr>
          <p:nvPr>
            <p:ph type="sldNum" sz="quarter" idx="12"/>
          </p:nvPr>
        </p:nvSpPr>
        <p:spPr/>
        <p:txBody>
          <a:bodyPr/>
          <a:lstStyle/>
          <a:p>
            <a:fld id="{294A09A9-5501-47C1-A89A-A340965A2BE2}" type="slidenum">
              <a:rPr lang="en-US" smtClean="0"/>
              <a:t>22</a:t>
            </a:fld>
            <a:endParaRPr lang="en-US" dirty="0"/>
          </a:p>
        </p:txBody>
      </p:sp>
      <p:pic>
        <p:nvPicPr>
          <p:cNvPr id="3074" name="Picture 2" descr="Byzantine 324 Dress">
            <a:extLst>
              <a:ext uri="{FF2B5EF4-FFF2-40B4-BE49-F238E27FC236}">
                <a16:creationId xmlns:a16="http://schemas.microsoft.com/office/drawing/2014/main" id="{9510DDA1-70DB-270A-9F66-4C4322790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452" y="474014"/>
            <a:ext cx="4756150" cy="606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731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8C2C71-B94A-AEB7-0B5D-B1DA03FC5D5C}"/>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084B0C87-E4D8-020F-64C1-FAA089673585}"/>
              </a:ext>
            </a:extLst>
          </p:cNvPr>
          <p:cNvSpPr>
            <a:spLocks noGrp="1"/>
          </p:cNvSpPr>
          <p:nvPr>
            <p:ph type="sldNum" sz="quarter" idx="12"/>
          </p:nvPr>
        </p:nvSpPr>
        <p:spPr/>
        <p:txBody>
          <a:bodyPr/>
          <a:lstStyle/>
          <a:p>
            <a:fld id="{294A09A9-5501-47C1-A89A-A340965A2BE2}" type="slidenum">
              <a:rPr lang="en-US" smtClean="0"/>
              <a:t>23</a:t>
            </a:fld>
            <a:endParaRPr lang="en-US" dirty="0"/>
          </a:p>
        </p:txBody>
      </p:sp>
      <p:sp>
        <p:nvSpPr>
          <p:cNvPr id="5" name="TextBox 4">
            <a:extLst>
              <a:ext uri="{FF2B5EF4-FFF2-40B4-BE49-F238E27FC236}">
                <a16:creationId xmlns:a16="http://schemas.microsoft.com/office/drawing/2014/main" id="{9212F7BA-05CA-9799-01CB-D7624327B7E4}"/>
              </a:ext>
            </a:extLst>
          </p:cNvPr>
          <p:cNvSpPr txBox="1"/>
          <p:nvPr/>
        </p:nvSpPr>
        <p:spPr>
          <a:xfrm>
            <a:off x="865415" y="1450825"/>
            <a:ext cx="9547548" cy="1569660"/>
          </a:xfrm>
          <a:prstGeom prst="rect">
            <a:avLst/>
          </a:prstGeom>
          <a:noFill/>
        </p:spPr>
        <p:txBody>
          <a:bodyPr wrap="square">
            <a:spAutoFit/>
          </a:bodyPr>
          <a:lstStyle/>
          <a:p>
            <a:pPr algn="l"/>
            <a:r>
              <a:rPr lang="en-US" sz="2400" b="1" i="0" dirty="0">
                <a:solidFill>
                  <a:srgbClr val="000000"/>
                </a:solidFill>
                <a:effectLst/>
                <a:latin typeface="ff3"/>
              </a:rPr>
              <a:t>Cloaks:</a:t>
            </a:r>
            <a:endParaRPr lang="en-US" sz="2400" b="0" i="0" dirty="0">
              <a:solidFill>
                <a:srgbClr val="000000"/>
              </a:solidFill>
              <a:effectLst/>
              <a:latin typeface="Source Sans Pro" panose="020B0503030403020204" pitchFamily="34" charset="0"/>
            </a:endParaRPr>
          </a:p>
          <a:p>
            <a:pPr algn="l"/>
            <a:r>
              <a:rPr lang="en-US" sz="2400" b="0" i="0" dirty="0">
                <a:solidFill>
                  <a:srgbClr val="000000"/>
                </a:solidFill>
                <a:effectLst/>
                <a:latin typeface="ff1"/>
              </a:rPr>
              <a:t> Cloaks were semicircular from the early </a:t>
            </a:r>
            <a:r>
              <a:rPr lang="en-US" sz="2400" b="0" i="0" dirty="0" err="1">
                <a:solidFill>
                  <a:srgbClr val="000000"/>
                </a:solidFill>
                <a:effectLst/>
                <a:latin typeface="ff1"/>
              </a:rPr>
              <a:t>centuries.The</a:t>
            </a:r>
            <a:r>
              <a:rPr lang="en-US" sz="2400" b="0" i="0" dirty="0">
                <a:solidFill>
                  <a:srgbClr val="000000"/>
                </a:solidFill>
                <a:effectLst/>
                <a:latin typeface="ff1"/>
              </a:rPr>
              <a:t> straightedge was worn over the head like a scarf. Sometimes, though they would be pinned in the center with a big brooch or they wouldn't fasten at all.</a:t>
            </a:r>
            <a:endParaRPr lang="en-US" sz="2400"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1810994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C9610E-E603-43EB-38B3-183058B3178E}"/>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A27B5864-4382-5F43-DC57-CD31505AC577}"/>
              </a:ext>
            </a:extLst>
          </p:cNvPr>
          <p:cNvSpPr>
            <a:spLocks noGrp="1"/>
          </p:cNvSpPr>
          <p:nvPr>
            <p:ph type="sldNum" sz="quarter" idx="12"/>
          </p:nvPr>
        </p:nvSpPr>
        <p:spPr/>
        <p:txBody>
          <a:bodyPr/>
          <a:lstStyle/>
          <a:p>
            <a:fld id="{294A09A9-5501-47C1-A89A-A340965A2BE2}" type="slidenum">
              <a:rPr lang="en-US" smtClean="0"/>
              <a:t>24</a:t>
            </a:fld>
            <a:endParaRPr lang="en-US" dirty="0"/>
          </a:p>
        </p:txBody>
      </p:sp>
      <p:pic>
        <p:nvPicPr>
          <p:cNvPr id="4" name="Picture 2" descr="Pin on Byzantium (330–1453)">
            <a:extLst>
              <a:ext uri="{FF2B5EF4-FFF2-40B4-BE49-F238E27FC236}">
                <a16:creationId xmlns:a16="http://schemas.microsoft.com/office/drawing/2014/main" id="{2F64833A-BF15-065D-DD3A-D9A391D28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7" y="219269"/>
            <a:ext cx="4848225" cy="632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59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7E259B1F-646C-ACCE-07B3-0751E7ABF5F5}"/>
              </a:ext>
            </a:extLst>
          </p:cNvPr>
          <p:cNvSpPr>
            <a:spLocks noGrp="1"/>
          </p:cNvSpPr>
          <p:nvPr>
            <p:ph type="body" idx="1"/>
          </p:nvPr>
        </p:nvSpPr>
        <p:spPr/>
        <p:txBody>
          <a:bodyPr/>
          <a:lstStyle/>
          <a:p>
            <a:r>
              <a:rPr lang="en-US" dirty="0"/>
              <a:t>Thank you</a:t>
            </a:r>
            <a:endParaRPr lang="en-IN" dirty="0"/>
          </a:p>
        </p:txBody>
      </p:sp>
    </p:spTree>
    <p:extLst>
      <p:ext uri="{BB962C8B-B14F-4D97-AF65-F5344CB8AC3E}">
        <p14:creationId xmlns:p14="http://schemas.microsoft.com/office/powerpoint/2010/main" val="279025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lstStyle/>
          <a:p>
            <a:r>
              <a:rPr lang="en-US" dirty="0"/>
              <a:t>.</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45EAAF-F43A-7EED-A6F5-B74A4B79B91A}"/>
              </a:ext>
            </a:extLst>
          </p:cNvPr>
          <p:cNvSpPr>
            <a:spLocks noGrp="1"/>
          </p:cNvSpPr>
          <p:nvPr>
            <p:ph type="title"/>
          </p:nvPr>
        </p:nvSpPr>
        <p:spPr>
          <a:xfrm>
            <a:off x="780444" y="4334256"/>
            <a:ext cx="9884664" cy="731520"/>
          </a:xfrm>
        </p:spPr>
        <p:txBody>
          <a:bodyPr>
            <a:normAutofit fontScale="90000"/>
          </a:bodyPr>
          <a:lstStyle/>
          <a:p>
            <a:br>
              <a:rPr lang="en-IN" dirty="0"/>
            </a:br>
            <a:r>
              <a:rPr lang="en-IN" dirty="0"/>
              <a:t>Men's clothing</a:t>
            </a:r>
          </a:p>
        </p:txBody>
      </p:sp>
      <p:sp>
        <p:nvSpPr>
          <p:cNvPr id="4" name="Footer Placeholder 3">
            <a:extLst>
              <a:ext uri="{FF2B5EF4-FFF2-40B4-BE49-F238E27FC236}">
                <a16:creationId xmlns:a16="http://schemas.microsoft.com/office/drawing/2014/main" id="{2F142EEF-4D44-58BD-DBC3-6B36BF4CA556}"/>
              </a:ext>
            </a:extLst>
          </p:cNvPr>
          <p:cNvSpPr>
            <a:spLocks noGrp="1"/>
          </p:cNvSpPr>
          <p:nvPr>
            <p:ph type="ftr" sz="quarter" idx="4294967295"/>
          </p:nvPr>
        </p:nvSpPr>
        <p:spPr>
          <a:xfrm>
            <a:off x="0" y="6356350"/>
            <a:ext cx="4114800" cy="365125"/>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EFA8C89-6C0F-E47D-DD92-0600F8CC5553}"/>
              </a:ext>
            </a:extLst>
          </p:cNvPr>
          <p:cNvSpPr>
            <a:spLocks noGrp="1"/>
          </p:cNvSpPr>
          <p:nvPr>
            <p:ph type="sldNum" sz="quarter" idx="4294967295"/>
          </p:nvPr>
        </p:nvSpPr>
        <p:spPr>
          <a:xfrm>
            <a:off x="9448800" y="6356350"/>
            <a:ext cx="2743200" cy="365125"/>
          </a:xfrm>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60780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idx="4294967295"/>
          </p:nvPr>
        </p:nvSpPr>
        <p:spPr>
          <a:xfrm>
            <a:off x="665018" y="2671618"/>
            <a:ext cx="10515600" cy="1325563"/>
          </a:xfrm>
        </p:spPr>
        <p:txBody>
          <a:bodyPr>
            <a:normAutofit fontScale="90000"/>
          </a:bodyPr>
          <a:lstStyle/>
          <a:p>
            <a:r>
              <a:rPr lang="en-US" b="1" i="0" dirty="0">
                <a:solidFill>
                  <a:srgbClr val="000000"/>
                </a:solidFill>
                <a:effectLst/>
                <a:latin typeface="ff3"/>
              </a:rPr>
              <a:t>Men's costume</a:t>
            </a:r>
            <a:br>
              <a:rPr lang="en-US" b="0" i="0" dirty="0">
                <a:solidFill>
                  <a:srgbClr val="000000"/>
                </a:solidFill>
                <a:effectLst/>
                <a:latin typeface="Source Sans Pro" panose="020F0502020204030204" pitchFamily="34" charset="0"/>
              </a:rPr>
            </a:br>
            <a:r>
              <a:rPr lang="en-US" b="0" i="0" dirty="0">
                <a:solidFill>
                  <a:srgbClr val="000000"/>
                </a:solidFill>
                <a:effectLst/>
                <a:latin typeface="ff1"/>
              </a:rPr>
              <a:t> In Byzantium didn't change too much over the centuries. It consisted of the tunica, the cloak and shoes or boots. The shapes of the garments were consistent throughout the classes, only the quality of the fabric and trimming distinguished them.</a:t>
            </a:r>
            <a:br>
              <a:rPr lang="en-US" b="0" i="0" dirty="0">
                <a:solidFill>
                  <a:srgbClr val="000000"/>
                </a:solidFill>
                <a:effectLst/>
                <a:latin typeface="Source Sans Pro" panose="020F0502020204030204" pitchFamily="34" charset="0"/>
              </a:rPr>
            </a:br>
            <a:endParaRPr lang="en-US" dirty="0"/>
          </a:p>
        </p:txBody>
      </p:sp>
    </p:spTree>
    <p:extLst>
      <p:ext uri="{BB962C8B-B14F-4D97-AF65-F5344CB8AC3E}">
        <p14:creationId xmlns:p14="http://schemas.microsoft.com/office/powerpoint/2010/main" val="344679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858668-F188-C5AB-72AC-22E70ABA864B}"/>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C8E26413-B258-F39D-E6C0-4DA96CDC2425}"/>
              </a:ext>
            </a:extLst>
          </p:cNvPr>
          <p:cNvSpPr>
            <a:spLocks noGrp="1"/>
          </p:cNvSpPr>
          <p:nvPr>
            <p:ph type="sldNum" sz="quarter" idx="12"/>
          </p:nvPr>
        </p:nvSpPr>
        <p:spPr/>
        <p:txBody>
          <a:bodyPr/>
          <a:lstStyle/>
          <a:p>
            <a:fld id="{294A09A9-5501-47C1-A89A-A340965A2BE2}" type="slidenum">
              <a:rPr lang="en-US" smtClean="0"/>
              <a:t>6</a:t>
            </a:fld>
            <a:endParaRPr lang="en-US" dirty="0"/>
          </a:p>
        </p:txBody>
      </p:sp>
      <p:sp>
        <p:nvSpPr>
          <p:cNvPr id="5" name="TextBox 4">
            <a:extLst>
              <a:ext uri="{FF2B5EF4-FFF2-40B4-BE49-F238E27FC236}">
                <a16:creationId xmlns:a16="http://schemas.microsoft.com/office/drawing/2014/main" id="{1913F27C-F5D8-A688-1D66-6DD07B231C4B}"/>
              </a:ext>
            </a:extLst>
          </p:cNvPr>
          <p:cNvSpPr txBox="1"/>
          <p:nvPr/>
        </p:nvSpPr>
        <p:spPr>
          <a:xfrm>
            <a:off x="1274618" y="877454"/>
            <a:ext cx="10825018" cy="4031873"/>
          </a:xfrm>
          <a:prstGeom prst="rect">
            <a:avLst/>
          </a:prstGeom>
          <a:noFill/>
        </p:spPr>
        <p:txBody>
          <a:bodyPr wrap="square">
            <a:spAutoFit/>
          </a:bodyPr>
          <a:lstStyle/>
          <a:p>
            <a:r>
              <a:rPr lang="en-US" sz="3200" b="0" i="0" dirty="0">
                <a:solidFill>
                  <a:srgbClr val="000000"/>
                </a:solidFill>
                <a:effectLst/>
                <a:latin typeface="ff1"/>
              </a:rPr>
              <a:t>The change from ancient to Byzantine costume began (c.400) with the end of the Roman Empire. The social and financial status as well the profession, the age and sex were the main factor for costumes during Byzantine period. Costume was the identity for the two main parts of Byzantine society,</a:t>
            </a:r>
          </a:p>
          <a:p>
            <a:pPr marL="342900" indent="-342900">
              <a:buAutoNum type="alphaLcParenR"/>
            </a:pPr>
            <a:r>
              <a:rPr lang="en-US" sz="3200" b="0" i="0" dirty="0">
                <a:solidFill>
                  <a:srgbClr val="000000"/>
                </a:solidFill>
                <a:effectLst/>
                <a:latin typeface="ff1"/>
              </a:rPr>
              <a:t>The higher class with aristocrats, provincial officials (public and military) </a:t>
            </a:r>
          </a:p>
          <a:p>
            <a:pPr marL="342900" indent="-342900">
              <a:buAutoNum type="alphaLcParenR"/>
            </a:pPr>
            <a:r>
              <a:rPr lang="en-US" sz="3200" b="0" i="0" dirty="0">
                <a:solidFill>
                  <a:srgbClr val="000000"/>
                </a:solidFill>
                <a:effectLst/>
                <a:latin typeface="ff1"/>
              </a:rPr>
              <a:t> The poor citizens, servants, monks, soldiers and farmers.</a:t>
            </a:r>
            <a:endParaRPr lang="en-IN" sz="3200" dirty="0"/>
          </a:p>
        </p:txBody>
      </p:sp>
    </p:spTree>
    <p:extLst>
      <p:ext uri="{BB962C8B-B14F-4D97-AF65-F5344CB8AC3E}">
        <p14:creationId xmlns:p14="http://schemas.microsoft.com/office/powerpoint/2010/main" val="45032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287FEB-7C1D-E590-E6E0-286030DC1185}"/>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92268A6F-106F-DBB8-13C1-A773C7BD0984}"/>
              </a:ext>
            </a:extLst>
          </p:cNvPr>
          <p:cNvSpPr>
            <a:spLocks noGrp="1"/>
          </p:cNvSpPr>
          <p:nvPr>
            <p:ph type="sldNum" sz="quarter" idx="12"/>
          </p:nvPr>
        </p:nvSpPr>
        <p:spPr/>
        <p:txBody>
          <a:bodyPr/>
          <a:lstStyle/>
          <a:p>
            <a:fld id="{294A09A9-5501-47C1-A89A-A340965A2BE2}" type="slidenum">
              <a:rPr lang="en-US" smtClean="0"/>
              <a:t>7</a:t>
            </a:fld>
            <a:endParaRPr lang="en-US" dirty="0"/>
          </a:p>
        </p:txBody>
      </p:sp>
      <p:sp>
        <p:nvSpPr>
          <p:cNvPr id="5" name="TextBox 4">
            <a:extLst>
              <a:ext uri="{FF2B5EF4-FFF2-40B4-BE49-F238E27FC236}">
                <a16:creationId xmlns:a16="http://schemas.microsoft.com/office/drawing/2014/main" id="{A7FC5A91-2C3A-A62F-391D-55995338C250}"/>
              </a:ext>
            </a:extLst>
          </p:cNvPr>
          <p:cNvSpPr txBox="1"/>
          <p:nvPr/>
        </p:nvSpPr>
        <p:spPr>
          <a:xfrm>
            <a:off x="1283855" y="1025236"/>
            <a:ext cx="10280071" cy="4832092"/>
          </a:xfrm>
          <a:prstGeom prst="rect">
            <a:avLst/>
          </a:prstGeom>
          <a:noFill/>
        </p:spPr>
        <p:txBody>
          <a:bodyPr wrap="square">
            <a:spAutoFit/>
          </a:bodyPr>
          <a:lstStyle/>
          <a:p>
            <a:pPr algn="l"/>
            <a:r>
              <a:rPr lang="en-US" sz="2800" b="1" i="0" dirty="0">
                <a:solidFill>
                  <a:srgbClr val="000000"/>
                </a:solidFill>
                <a:effectLst/>
                <a:latin typeface="ff3"/>
              </a:rPr>
              <a:t>Tunica</a:t>
            </a:r>
            <a:endParaRPr lang="en-US" sz="2800" b="0" i="0" dirty="0">
              <a:solidFill>
                <a:srgbClr val="000000"/>
              </a:solidFill>
              <a:effectLst/>
              <a:latin typeface="Source Sans Pro" panose="020B0503030403020204" pitchFamily="34" charset="0"/>
            </a:endParaRPr>
          </a:p>
          <a:p>
            <a:pPr algn="l"/>
            <a:r>
              <a:rPr lang="en-US" sz="2800" b="0" i="0" dirty="0">
                <a:solidFill>
                  <a:srgbClr val="000000"/>
                </a:solidFill>
                <a:effectLst/>
                <a:latin typeface="ff1"/>
              </a:rPr>
              <a:t>was the basic article of clothing in Byzantium. For the lower classes, it was the everyday working garment. For the upper classes, it was the underlayment for some of the richest clothing in history. The tunica was a derivation of the ancient Roman tunica </a:t>
            </a:r>
            <a:r>
              <a:rPr lang="en-US" sz="2800" b="0" i="0" dirty="0" err="1">
                <a:solidFill>
                  <a:srgbClr val="000000"/>
                </a:solidFill>
                <a:effectLst/>
                <a:latin typeface="ff1"/>
              </a:rPr>
              <a:t>talaris</a:t>
            </a:r>
            <a:r>
              <a:rPr lang="en-US" sz="2800" b="0" i="0" dirty="0">
                <a:solidFill>
                  <a:srgbClr val="000000"/>
                </a:solidFill>
                <a:effectLst/>
                <a:latin typeface="ff1"/>
              </a:rPr>
              <a:t>, or tunic to the ankles. They were trim in the sleeve and mostly loose in the body. The more active wearer would gird it up to the shins or knees with a thin belt. The sleeve length would change according to the class of the wearer and the weather.</a:t>
            </a:r>
          </a:p>
          <a:p>
            <a:pPr algn="l"/>
            <a:r>
              <a:rPr lang="en-US" sz="2800" b="0" i="0" dirty="0">
                <a:solidFill>
                  <a:srgbClr val="000000"/>
                </a:solidFill>
                <a:effectLst/>
                <a:latin typeface="ff1"/>
              </a:rPr>
              <a:t>The primary fabric for a tunica was undyed linen </a:t>
            </a:r>
            <a:r>
              <a:rPr lang="en-US" sz="2800" b="0" i="0" dirty="0" err="1">
                <a:solidFill>
                  <a:srgbClr val="000000"/>
                </a:solidFill>
                <a:effectLst/>
                <a:latin typeface="ff1"/>
              </a:rPr>
              <a:t>orundyed</a:t>
            </a:r>
            <a:r>
              <a:rPr lang="en-US" sz="2800" b="0" i="0" dirty="0">
                <a:solidFill>
                  <a:srgbClr val="000000"/>
                </a:solidFill>
                <a:effectLst/>
                <a:latin typeface="ff1"/>
              </a:rPr>
              <a:t> wool. Both would be in a plain weave.</a:t>
            </a:r>
            <a:endParaRPr lang="en-US" sz="2800"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9296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01C046-9EE1-9DCD-8B2B-D0CD3B4819A5}"/>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E593AB5B-57E0-F36E-8C40-56BED972E7FE}"/>
              </a:ext>
            </a:extLst>
          </p:cNvPr>
          <p:cNvSpPr>
            <a:spLocks noGrp="1"/>
          </p:cNvSpPr>
          <p:nvPr>
            <p:ph type="sldNum" sz="quarter" idx="12"/>
          </p:nvPr>
        </p:nvSpPr>
        <p:spPr/>
        <p:txBody>
          <a:bodyPr/>
          <a:lstStyle/>
          <a:p>
            <a:fld id="{294A09A9-5501-47C1-A89A-A340965A2BE2}" type="slidenum">
              <a:rPr lang="en-US" smtClean="0"/>
              <a:t>8</a:t>
            </a:fld>
            <a:endParaRPr lang="en-US" dirty="0"/>
          </a:p>
        </p:txBody>
      </p:sp>
      <p:pic>
        <p:nvPicPr>
          <p:cNvPr id="3074" name="Picture 2" descr="Summer Internship 2010 by JINSUK OH at Coroflot.com ...">
            <a:extLst>
              <a:ext uri="{FF2B5EF4-FFF2-40B4-BE49-F238E27FC236}">
                <a16:creationId xmlns:a16="http://schemas.microsoft.com/office/drawing/2014/main" id="{97E127A5-E94E-BC14-8D15-25A27DC6E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27" y="195310"/>
            <a:ext cx="9485746" cy="613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44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233DE5-1140-AFC4-8210-106838F71022}"/>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D8518915-7DB7-3CFA-5E4F-E28A41ECF568}"/>
              </a:ext>
            </a:extLst>
          </p:cNvPr>
          <p:cNvSpPr>
            <a:spLocks noGrp="1"/>
          </p:cNvSpPr>
          <p:nvPr>
            <p:ph type="sldNum" sz="quarter" idx="12"/>
          </p:nvPr>
        </p:nvSpPr>
        <p:spPr/>
        <p:txBody>
          <a:bodyPr/>
          <a:lstStyle/>
          <a:p>
            <a:fld id="{294A09A9-5501-47C1-A89A-A340965A2BE2}" type="slidenum">
              <a:rPr lang="en-US" smtClean="0"/>
              <a:t>9</a:t>
            </a:fld>
            <a:endParaRPr lang="en-US" dirty="0"/>
          </a:p>
        </p:txBody>
      </p:sp>
      <p:pic>
        <p:nvPicPr>
          <p:cNvPr id="4" name="Picture 2" descr="Byzantine fashion history. Costumes and modes from 5th to 6th century.">
            <a:extLst>
              <a:ext uri="{FF2B5EF4-FFF2-40B4-BE49-F238E27FC236}">
                <a16:creationId xmlns:a16="http://schemas.microsoft.com/office/drawing/2014/main" id="{BCBD0367-13B6-6F85-ABD6-AC67DCFBC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41" y="628072"/>
            <a:ext cx="4789459" cy="598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099363"/>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{D7B95E63-63FB-4ED1-8A0A-30F404E685F6}tf56410444_win32</Template>
  <TotalTime>153</TotalTime>
  <Words>902</Words>
  <Application>Microsoft Office PowerPoint</Application>
  <PresentationFormat>Widescreen</PresentationFormat>
  <Paragraphs>86</Paragraphs>
  <Slides>25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Baskerville</vt:lpstr>
      <vt:lpstr>Baskerville Old Face</vt:lpstr>
      <vt:lpstr>Calibri</vt:lpstr>
      <vt:lpstr>ff1</vt:lpstr>
      <vt:lpstr>ff3</vt:lpstr>
      <vt:lpstr>Gill Sans Light</vt:lpstr>
      <vt:lpstr>Gill Sans Nova</vt:lpstr>
      <vt:lpstr>Gill Sans Nova Light</vt:lpstr>
      <vt:lpstr>Source Sans Pro</vt:lpstr>
      <vt:lpstr>Office Theme</vt:lpstr>
      <vt:lpstr>Byzantine middle age clothing</vt:lpstr>
      <vt:lpstr>300 to 1400AD</vt:lpstr>
      <vt:lpstr>Introduction</vt:lpstr>
      <vt:lpstr> Men's clothing</vt:lpstr>
      <vt:lpstr>Men's costume  In Byzantium didn't change too much over the centuries. It consisted of the tunica, the cloak and shoes or boots. The shapes of the garments were consistent throughout the classes, only the quality of the fabric and trimming distinguished them.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Paenula</vt:lpstr>
      <vt:lpstr> Women's clothing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Byzantine middle age clothing</dc:title>
  <dc:creator>Deepa Nilawar</dc:creator>
  <cp:lastModifiedBy>Deepa Nilawar</cp:lastModifiedBy>
  <cp:revision>2</cp:revision>
  <dcterms:created xsi:type="dcterms:W3CDTF">2023-07-31T14:06:08Z</dcterms:created>
  <dcterms:modified xsi:type="dcterms:W3CDTF">2023-07-31T17:33:46Z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