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61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23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B7D4E77-CD4A-4991-8DF8-FBFE56B41970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1AE00F6-400B-4B99-B950-73129346E0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7D4E77-CD4A-4991-8DF8-FBFE56B41970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E00F6-400B-4B99-B950-73129346E0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7D4E77-CD4A-4991-8DF8-FBFE56B41970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E00F6-400B-4B99-B950-73129346E0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7D4E77-CD4A-4991-8DF8-FBFE56B41970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E00F6-400B-4B99-B950-73129346E0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7D4E77-CD4A-4991-8DF8-FBFE56B41970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E00F6-400B-4B99-B950-73129346E0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7D4E77-CD4A-4991-8DF8-FBFE56B41970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E00F6-400B-4B99-B950-73129346E0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7D4E77-CD4A-4991-8DF8-FBFE56B41970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E00F6-400B-4B99-B950-73129346E0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7D4E77-CD4A-4991-8DF8-FBFE56B41970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E00F6-400B-4B99-B950-73129346E0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7D4E77-CD4A-4991-8DF8-FBFE56B41970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E00F6-400B-4B99-B950-73129346E0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B7D4E77-CD4A-4991-8DF8-FBFE56B41970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1AE00F6-400B-4B99-B950-73129346E0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B7D4E77-CD4A-4991-8DF8-FBFE56B41970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1AE00F6-400B-4B99-B950-73129346E0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B7D4E77-CD4A-4991-8DF8-FBFE56B41970}" type="datetimeFigureOut">
              <a:rPr lang="en-US" smtClean="0"/>
              <a:pPr/>
              <a:t>7/8/2023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1AE00F6-400B-4B99-B950-73129346E05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सार्वजनिक</a:t>
            </a:r>
            <a:r>
              <a:rPr lang="en-US" dirty="0" smtClean="0"/>
              <a:t> </a:t>
            </a:r>
            <a:r>
              <a:rPr lang="en-US" dirty="0" err="1" smtClean="0"/>
              <a:t>वित्त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प्रो</a:t>
            </a:r>
            <a:r>
              <a:rPr lang="en-US" dirty="0" smtClean="0"/>
              <a:t>. </a:t>
            </a:r>
            <a:r>
              <a:rPr lang="en-US" dirty="0" err="1" smtClean="0"/>
              <a:t>डॉ</a:t>
            </a:r>
            <a:r>
              <a:rPr lang="en-US" dirty="0" smtClean="0"/>
              <a:t>. </a:t>
            </a:r>
            <a:r>
              <a:rPr lang="en-US" dirty="0" err="1" smtClean="0"/>
              <a:t>बालाजी</a:t>
            </a:r>
            <a:r>
              <a:rPr lang="en-US" dirty="0" smtClean="0"/>
              <a:t> </a:t>
            </a:r>
            <a:r>
              <a:rPr lang="en-US" dirty="0" err="1" smtClean="0"/>
              <a:t>घुटे</a:t>
            </a:r>
            <a:endParaRPr lang="en-US" dirty="0" smtClean="0"/>
          </a:p>
          <a:p>
            <a:r>
              <a:rPr lang="en-US" dirty="0" err="1" smtClean="0"/>
              <a:t>विभाग</a:t>
            </a:r>
            <a:r>
              <a:rPr lang="en-US" dirty="0" smtClean="0"/>
              <a:t> </a:t>
            </a:r>
            <a:r>
              <a:rPr lang="en-US" dirty="0" err="1" smtClean="0"/>
              <a:t>प्रमुख</a:t>
            </a:r>
            <a:r>
              <a:rPr lang="en-US" dirty="0" smtClean="0"/>
              <a:t>, </a:t>
            </a:r>
            <a:r>
              <a:rPr lang="en-US" dirty="0" err="1" smtClean="0"/>
              <a:t>अर्थशास्त्र</a:t>
            </a:r>
            <a:r>
              <a:rPr lang="en-US" dirty="0" smtClean="0"/>
              <a:t> </a:t>
            </a:r>
            <a:r>
              <a:rPr lang="en-US" dirty="0" err="1" smtClean="0"/>
              <a:t>विभाग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दयानंद</a:t>
            </a:r>
            <a:r>
              <a:rPr lang="en-US" dirty="0" smtClean="0"/>
              <a:t> </a:t>
            </a:r>
            <a:r>
              <a:rPr lang="en-US" dirty="0" err="1" smtClean="0"/>
              <a:t>कला</a:t>
            </a:r>
            <a:r>
              <a:rPr lang="en-US" dirty="0" smtClean="0"/>
              <a:t> </a:t>
            </a:r>
            <a:r>
              <a:rPr lang="en-US" dirty="0" err="1" smtClean="0"/>
              <a:t>महाविद्यालय</a:t>
            </a:r>
            <a:r>
              <a:rPr lang="en-US" dirty="0" smtClean="0"/>
              <a:t>, </a:t>
            </a:r>
            <a:r>
              <a:rPr lang="en-US" dirty="0" err="1" smtClean="0"/>
              <a:t>लातूर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690872"/>
          </a:xfrm>
        </p:spPr>
        <p:txBody>
          <a:bodyPr>
            <a:normAutofit fontScale="92500" lnSpcReduction="10000"/>
          </a:bodyPr>
          <a:lstStyle/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 smtClean="0"/>
              <a:t>महसूल</a:t>
            </a:r>
            <a:r>
              <a:rPr lang="en-US" sz="2000" dirty="0" smtClean="0"/>
              <a:t> </a:t>
            </a:r>
            <a:r>
              <a:rPr lang="en-US" sz="2000" dirty="0" err="1" smtClean="0"/>
              <a:t>मिळविणे</a:t>
            </a:r>
            <a:endParaRPr lang="en-US" sz="20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 smtClean="0"/>
              <a:t>आर्थिक</a:t>
            </a:r>
            <a:r>
              <a:rPr lang="en-US" sz="2000" dirty="0" smtClean="0"/>
              <a:t> </a:t>
            </a:r>
            <a:r>
              <a:rPr lang="en-US" sz="2000" dirty="0" err="1" smtClean="0"/>
              <a:t>स्थैर्य</a:t>
            </a:r>
            <a:endParaRPr lang="en-US" sz="20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 smtClean="0"/>
              <a:t>उपभोग</a:t>
            </a:r>
            <a:r>
              <a:rPr lang="en-US" sz="2000" dirty="0" smtClean="0"/>
              <a:t> </a:t>
            </a:r>
            <a:r>
              <a:rPr lang="en-US" sz="2000" dirty="0" err="1" smtClean="0"/>
              <a:t>नियंत्रण</a:t>
            </a:r>
            <a:endParaRPr lang="en-US" sz="20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 smtClean="0"/>
              <a:t>राष्ट्रीय</a:t>
            </a:r>
            <a:r>
              <a:rPr lang="en-US" sz="2000" dirty="0" smtClean="0"/>
              <a:t> </a:t>
            </a:r>
            <a:r>
              <a:rPr lang="en-US" sz="2000" dirty="0" err="1" smtClean="0"/>
              <a:t>उत्पन्न</a:t>
            </a:r>
            <a:r>
              <a:rPr lang="en-US" sz="2000" dirty="0" smtClean="0"/>
              <a:t> </a:t>
            </a:r>
            <a:r>
              <a:rPr lang="en-US" sz="2000" dirty="0" err="1" smtClean="0"/>
              <a:t>वाढविणे</a:t>
            </a:r>
            <a:endParaRPr lang="en-US" sz="20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 smtClean="0"/>
              <a:t>उत्पन्नाचे</a:t>
            </a:r>
            <a:r>
              <a:rPr lang="en-US" sz="2000" dirty="0" smtClean="0"/>
              <a:t> </a:t>
            </a:r>
            <a:r>
              <a:rPr lang="en-US" sz="2000" dirty="0" err="1" smtClean="0"/>
              <a:t>पुनर्वितरण</a:t>
            </a:r>
            <a:r>
              <a:rPr lang="en-US" sz="2000" dirty="0" smtClean="0"/>
              <a:t> </a:t>
            </a:r>
            <a:r>
              <a:rPr lang="en-US" sz="2000" dirty="0" err="1" smtClean="0"/>
              <a:t>घडवून</a:t>
            </a:r>
            <a:r>
              <a:rPr lang="en-US" sz="2000" dirty="0" smtClean="0"/>
              <a:t> </a:t>
            </a:r>
            <a:r>
              <a:rPr lang="en-US" sz="2000" dirty="0" err="1" smtClean="0"/>
              <a:t>आणणे</a:t>
            </a:r>
            <a:endParaRPr lang="en-US" sz="20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 smtClean="0"/>
              <a:t>आर्थिक</a:t>
            </a:r>
            <a:r>
              <a:rPr lang="en-US" sz="2000" dirty="0" smtClean="0"/>
              <a:t> </a:t>
            </a:r>
            <a:r>
              <a:rPr lang="en-US" sz="2000" dirty="0" err="1" smtClean="0"/>
              <a:t>विकासाला</a:t>
            </a:r>
            <a:r>
              <a:rPr lang="en-US" sz="2000" dirty="0" smtClean="0"/>
              <a:t> </a:t>
            </a:r>
            <a:r>
              <a:rPr lang="en-US" sz="2000" dirty="0" err="1" smtClean="0"/>
              <a:t>चालना</a:t>
            </a:r>
            <a:endParaRPr lang="en-US" sz="20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 smtClean="0"/>
              <a:t>रोजगार</a:t>
            </a:r>
            <a:r>
              <a:rPr lang="en-US" sz="2000" dirty="0" smtClean="0"/>
              <a:t> </a:t>
            </a:r>
            <a:r>
              <a:rPr lang="en-US" sz="2000" dirty="0" err="1" smtClean="0"/>
              <a:t>निर्मिती</a:t>
            </a:r>
            <a:r>
              <a:rPr lang="en-US" sz="2000" dirty="0" smtClean="0"/>
              <a:t> </a:t>
            </a:r>
            <a:r>
              <a:rPr lang="en-US" sz="2000" dirty="0" err="1" smtClean="0"/>
              <a:t>करणे</a:t>
            </a:r>
            <a:endParaRPr lang="en-US" sz="20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 smtClean="0"/>
              <a:t>व्यापक</a:t>
            </a:r>
            <a:r>
              <a:rPr lang="en-US" sz="2000" dirty="0" smtClean="0"/>
              <a:t> </a:t>
            </a:r>
            <a:r>
              <a:rPr lang="en-US" sz="2000" dirty="0" err="1" smtClean="0"/>
              <a:t>समाजहित</a:t>
            </a:r>
            <a:endParaRPr lang="en-US" sz="20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 smtClean="0"/>
              <a:t>विदेशी</a:t>
            </a:r>
            <a:r>
              <a:rPr lang="en-US" sz="2000" dirty="0" smtClean="0"/>
              <a:t> </a:t>
            </a:r>
            <a:r>
              <a:rPr lang="en-US" sz="2000" dirty="0" err="1" smtClean="0"/>
              <a:t>व्यापार</a:t>
            </a:r>
            <a:endParaRPr lang="en-US" sz="20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 err="1" smtClean="0"/>
              <a:t>खरेदीशक्तीचे</a:t>
            </a:r>
            <a:r>
              <a:rPr lang="en-US" sz="2000" dirty="0" smtClean="0"/>
              <a:t> </a:t>
            </a:r>
            <a:r>
              <a:rPr lang="en-US" sz="2000" dirty="0" err="1" smtClean="0"/>
              <a:t>हस्तांतरण</a:t>
            </a:r>
            <a:endParaRPr lang="en-US" sz="20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करांची</a:t>
            </a:r>
            <a:r>
              <a:rPr lang="en-US" dirty="0" smtClean="0"/>
              <a:t> </a:t>
            </a:r>
            <a:r>
              <a:rPr lang="en-US" dirty="0" err="1" smtClean="0"/>
              <a:t>उद्दिष्टे</a:t>
            </a:r>
            <a:r>
              <a:rPr lang="en-US" dirty="0" smtClean="0"/>
              <a:t>: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054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/>
              <a:t>ॲ</a:t>
            </a:r>
            <a:r>
              <a:rPr lang="en-US" sz="2000" dirty="0" err="1" smtClean="0"/>
              <a:t>डम</a:t>
            </a:r>
            <a:r>
              <a:rPr lang="en-US" sz="2000" dirty="0" smtClean="0"/>
              <a:t> </a:t>
            </a:r>
            <a:r>
              <a:rPr lang="en-US" sz="2000" dirty="0" err="1" smtClean="0"/>
              <a:t>स्मिथ</a:t>
            </a:r>
            <a:r>
              <a:rPr lang="en-US" sz="2000" dirty="0" smtClean="0"/>
              <a:t> </a:t>
            </a:r>
            <a:r>
              <a:rPr lang="en-US" sz="2000" dirty="0" err="1" smtClean="0"/>
              <a:t>यांनी</a:t>
            </a:r>
            <a:r>
              <a:rPr lang="en-US" sz="2000" dirty="0" smtClean="0"/>
              <a:t> </a:t>
            </a:r>
            <a:r>
              <a:rPr lang="en-US" sz="2000" dirty="0" err="1" smtClean="0"/>
              <a:t>सांगितलेली</a:t>
            </a:r>
            <a:r>
              <a:rPr lang="en-US" sz="2000" dirty="0" smtClean="0"/>
              <a:t> </a:t>
            </a:r>
            <a:r>
              <a:rPr lang="en-US" sz="2000" dirty="0" err="1" smtClean="0"/>
              <a:t>तत्वे</a:t>
            </a:r>
            <a:r>
              <a:rPr lang="en-US" sz="2000" dirty="0" smtClean="0"/>
              <a:t>:</a:t>
            </a:r>
          </a:p>
          <a:p>
            <a:pPr marL="880110" lvl="1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 smtClean="0"/>
              <a:t>समतेचे</a:t>
            </a:r>
            <a:r>
              <a:rPr lang="en-US" sz="1800" dirty="0" smtClean="0"/>
              <a:t> </a:t>
            </a:r>
            <a:r>
              <a:rPr lang="en-US" sz="1800" dirty="0" err="1" smtClean="0"/>
              <a:t>तत्व</a:t>
            </a:r>
            <a:endParaRPr lang="en-US" sz="1800" dirty="0" smtClean="0"/>
          </a:p>
          <a:p>
            <a:pPr marL="880110" lvl="1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 smtClean="0"/>
              <a:t>निश्चिततेचे</a:t>
            </a:r>
            <a:r>
              <a:rPr lang="en-US" sz="1800" dirty="0" smtClean="0"/>
              <a:t> </a:t>
            </a:r>
            <a:r>
              <a:rPr lang="en-US" sz="1800" dirty="0" err="1" smtClean="0"/>
              <a:t>तत्व</a:t>
            </a:r>
            <a:endParaRPr lang="en-US" sz="1800" dirty="0" smtClean="0"/>
          </a:p>
          <a:p>
            <a:pPr marL="880110" lvl="1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 smtClean="0"/>
              <a:t>सोयीचे</a:t>
            </a:r>
            <a:r>
              <a:rPr lang="en-US" sz="1800" dirty="0" smtClean="0"/>
              <a:t> </a:t>
            </a:r>
            <a:r>
              <a:rPr lang="en-US" sz="1800" dirty="0" err="1" smtClean="0"/>
              <a:t>तत्व</a:t>
            </a:r>
            <a:endParaRPr lang="en-US" sz="1800" dirty="0" smtClean="0"/>
          </a:p>
          <a:p>
            <a:pPr marL="880110" lvl="1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 smtClean="0"/>
              <a:t>काटकसरीचे</a:t>
            </a:r>
            <a:r>
              <a:rPr lang="en-US" sz="1800" dirty="0" smtClean="0"/>
              <a:t> </a:t>
            </a:r>
            <a:r>
              <a:rPr lang="en-US" sz="1800" dirty="0" err="1" smtClean="0"/>
              <a:t>तत्व</a:t>
            </a:r>
            <a:endParaRPr lang="en-US" sz="1800" dirty="0" smtClean="0"/>
          </a:p>
          <a:p>
            <a:pPr>
              <a:lnSpc>
                <a:spcPct val="150000"/>
              </a:lnSpc>
            </a:pPr>
            <a:r>
              <a:rPr lang="en-US" sz="2000" dirty="0" err="1" smtClean="0"/>
              <a:t>इतर</a:t>
            </a:r>
            <a:r>
              <a:rPr lang="en-US" sz="2000" dirty="0" smtClean="0"/>
              <a:t> </a:t>
            </a:r>
            <a:r>
              <a:rPr lang="en-US" sz="2000" dirty="0" err="1" smtClean="0"/>
              <a:t>अर्थशास्त्रज्ञांनी</a:t>
            </a:r>
            <a:r>
              <a:rPr lang="en-US" sz="2000" dirty="0" smtClean="0"/>
              <a:t> </a:t>
            </a:r>
            <a:r>
              <a:rPr lang="en-US" sz="2000" dirty="0" err="1" smtClean="0"/>
              <a:t>सांगितलेली</a:t>
            </a:r>
            <a:r>
              <a:rPr lang="en-US" sz="2000" dirty="0" smtClean="0"/>
              <a:t> </a:t>
            </a:r>
            <a:r>
              <a:rPr lang="en-US" sz="2000" dirty="0" err="1" smtClean="0"/>
              <a:t>तत्वे</a:t>
            </a:r>
            <a:r>
              <a:rPr lang="en-US" sz="2000" dirty="0" smtClean="0"/>
              <a:t>:</a:t>
            </a:r>
          </a:p>
          <a:p>
            <a:pPr marL="880110" lvl="1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 smtClean="0"/>
              <a:t>उत्पादकतेचे</a:t>
            </a:r>
            <a:r>
              <a:rPr lang="en-US" sz="1800" dirty="0" smtClean="0"/>
              <a:t> </a:t>
            </a:r>
            <a:r>
              <a:rPr lang="en-US" sz="1800" dirty="0" err="1" smtClean="0"/>
              <a:t>तत्व</a:t>
            </a:r>
            <a:endParaRPr lang="en-US" sz="1800" dirty="0" smtClean="0"/>
          </a:p>
          <a:p>
            <a:pPr marL="880110" lvl="1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 smtClean="0"/>
              <a:t>योग्यतेचे</a:t>
            </a:r>
            <a:r>
              <a:rPr lang="en-US" sz="1800" dirty="0" smtClean="0"/>
              <a:t> </a:t>
            </a:r>
            <a:r>
              <a:rPr lang="en-US" sz="1800" dirty="0" err="1" smtClean="0"/>
              <a:t>तत्व</a:t>
            </a:r>
            <a:endParaRPr lang="en-US" sz="1800" dirty="0" smtClean="0"/>
          </a:p>
          <a:p>
            <a:pPr marL="880110" lvl="1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 smtClean="0"/>
              <a:t>विविधतेचे</a:t>
            </a:r>
            <a:r>
              <a:rPr lang="en-US" sz="1800" dirty="0" smtClean="0"/>
              <a:t> </a:t>
            </a:r>
            <a:r>
              <a:rPr lang="en-US" sz="1800" dirty="0" err="1" smtClean="0"/>
              <a:t>तत्व</a:t>
            </a:r>
            <a:endParaRPr lang="en-US" sz="1800" dirty="0" smtClean="0"/>
          </a:p>
          <a:p>
            <a:pPr marL="880110" lvl="1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 smtClean="0"/>
              <a:t>सुलभतेचे</a:t>
            </a:r>
            <a:r>
              <a:rPr lang="en-US" sz="1800" dirty="0" smtClean="0"/>
              <a:t> </a:t>
            </a:r>
            <a:r>
              <a:rPr lang="en-US" sz="1800" dirty="0" err="1" smtClean="0"/>
              <a:t>तत्व</a:t>
            </a:r>
            <a:endParaRPr lang="en-US" sz="1800" dirty="0" smtClean="0"/>
          </a:p>
          <a:p>
            <a:pPr marL="880110" lvl="1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 smtClean="0"/>
              <a:t>समन्वयाचे</a:t>
            </a:r>
            <a:r>
              <a:rPr lang="en-US" sz="1800" dirty="0" smtClean="0"/>
              <a:t> </a:t>
            </a:r>
            <a:r>
              <a:rPr lang="en-US" sz="1800" dirty="0" err="1" smtClean="0"/>
              <a:t>तत्व</a:t>
            </a:r>
            <a:endParaRPr lang="en-US" sz="1800" dirty="0" smtClean="0"/>
          </a:p>
          <a:p>
            <a:pPr marL="880110" lvl="1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 smtClean="0"/>
              <a:t>लवचिकतेचे</a:t>
            </a:r>
            <a:r>
              <a:rPr lang="en-US" sz="1800" dirty="0" smtClean="0"/>
              <a:t> </a:t>
            </a:r>
            <a:r>
              <a:rPr lang="en-US" sz="1800" dirty="0" err="1" smtClean="0"/>
              <a:t>तत्व</a:t>
            </a:r>
            <a:endParaRPr lang="en-US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err="1" smtClean="0"/>
              <a:t>करांची</a:t>
            </a:r>
            <a:r>
              <a:rPr lang="en-US" dirty="0" smtClean="0"/>
              <a:t> </a:t>
            </a:r>
            <a:r>
              <a:rPr lang="en-US" dirty="0" err="1" smtClean="0"/>
              <a:t>तत्वे</a:t>
            </a:r>
            <a:r>
              <a:rPr lang="en-US" dirty="0" smtClean="0"/>
              <a:t> </a:t>
            </a:r>
            <a:r>
              <a:rPr lang="en-US" dirty="0" err="1" smtClean="0"/>
              <a:t>किंवा</a:t>
            </a:r>
            <a:r>
              <a:rPr lang="en-US" dirty="0" smtClean="0"/>
              <a:t> </a:t>
            </a:r>
            <a:r>
              <a:rPr lang="en-US" dirty="0" err="1" smtClean="0"/>
              <a:t>कसोट्या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265237"/>
            <a:ext cx="8610600" cy="5440363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hi-IN" sz="1400" dirty="0" smtClean="0"/>
              <a:t>भारतासाठी वस्तू आणि सेवा कर (</a:t>
            </a:r>
            <a:r>
              <a:rPr lang="en-US" sz="1400" dirty="0" smtClean="0"/>
              <a:t>GST) </a:t>
            </a:r>
            <a:r>
              <a:rPr lang="hi-IN" sz="1400" dirty="0" smtClean="0"/>
              <a:t>ची कल्पना प्रथम सोळा वर्षांपूर्वी श्री अटलबिहारी वाजपेयी </a:t>
            </a:r>
            <a:r>
              <a:rPr lang="hi-IN" sz="1400" dirty="0" smtClean="0"/>
              <a:t>यांच्या</a:t>
            </a:r>
            <a:r>
              <a:rPr lang="en-US" sz="1400" dirty="0" smtClean="0"/>
              <a:t> </a:t>
            </a:r>
            <a:r>
              <a:rPr lang="hi-IN" sz="1400" dirty="0" smtClean="0"/>
              <a:t>पंतप्रधानपदाच्या </a:t>
            </a:r>
            <a:r>
              <a:rPr lang="hi-IN" sz="1400" dirty="0" smtClean="0"/>
              <a:t>काळात मांडण्यात आली होती. </a:t>
            </a:r>
            <a:r>
              <a:rPr lang="en-US" sz="1400" dirty="0" smtClean="0"/>
              <a:t> </a:t>
            </a:r>
            <a:r>
              <a:rPr lang="hi-IN" sz="1400" dirty="0" smtClean="0"/>
              <a:t>त्यानंतर</a:t>
            </a:r>
            <a:r>
              <a:rPr lang="hi-IN" sz="1400" dirty="0" smtClean="0"/>
              <a:t>, 28 फेब्रुवारी 2006 रोजी तत्कालीन केंद्रीय अर्थमंत्र्यांनी त्यांच्या 2006-07 च्या अर्थसंकल्पात 1 एप्रिल 2010 पासून जीएसटी लागू केला जाईल असा प्रस्ताव दिला होता. राज्यांच्या अर्थमंत्र्यांच्या अधिकारप्राप्त समितीने (</a:t>
            </a:r>
            <a:r>
              <a:rPr lang="en-US" sz="1400" dirty="0" smtClean="0"/>
              <a:t>EC) </a:t>
            </a:r>
            <a:r>
              <a:rPr lang="hi-IN" sz="1400" dirty="0" smtClean="0"/>
              <a:t>राज्याची रचना तयार केली होती. </a:t>
            </a:r>
            <a:r>
              <a:rPr lang="en-US" sz="1400" dirty="0" smtClean="0"/>
              <a:t>VAT </a:t>
            </a:r>
            <a:r>
              <a:rPr lang="hi-IN" sz="1400" dirty="0" smtClean="0"/>
              <a:t>ला </a:t>
            </a:r>
            <a:r>
              <a:rPr lang="en-US" sz="1400" dirty="0" smtClean="0"/>
              <a:t>GST </a:t>
            </a:r>
            <a:r>
              <a:rPr lang="hi-IN" sz="1400" dirty="0" smtClean="0"/>
              <a:t>साठी रोडमॅप आणि संरचना आणण्याची विनंती करण्यात आली होती</a:t>
            </a:r>
            <a:r>
              <a:rPr lang="hi-IN" sz="1400" dirty="0" smtClean="0"/>
              <a:t>.</a:t>
            </a:r>
            <a:r>
              <a:rPr lang="en-US" sz="1400" dirty="0" smtClean="0"/>
              <a:t> </a:t>
            </a:r>
            <a:r>
              <a:rPr lang="hi-IN" sz="1400" dirty="0" smtClean="0"/>
              <a:t> </a:t>
            </a:r>
            <a:r>
              <a:rPr lang="en-US" sz="1400" dirty="0" smtClean="0"/>
              <a:t>GST </a:t>
            </a:r>
            <a:r>
              <a:rPr lang="hi-IN" sz="1400" dirty="0" smtClean="0"/>
              <a:t>च्या विविध पैलूंचे परीक्षण करण्यासाठी आणि विशेषत: सूट आणि मर्यादा, सेवा कर आकारणी आणि आंतरराज्यीय पुरवठ्यावरील कर आकारणी यासंबंधी अहवाल तयार करण्यासाठी राज्यांचे तसेच केंद्राचे प्रतिनिधी असलेल्या अधिकाऱ्यांचे संयुक्त कार्य गट स्थापन करण्यात आले होते. त्यात </a:t>
            </a:r>
            <a:r>
              <a:rPr lang="hi-IN" sz="1400" dirty="0" smtClean="0"/>
              <a:t>केंद्र </a:t>
            </a:r>
            <a:r>
              <a:rPr lang="hi-IN" sz="1400" dirty="0" smtClean="0"/>
              <a:t>सरकारमधील चर्चेच्या आधारे, </a:t>
            </a:r>
            <a:r>
              <a:rPr lang="en-US" sz="1400" dirty="0" smtClean="0"/>
              <a:t>EC </a:t>
            </a:r>
            <a:r>
              <a:rPr lang="hi-IN" sz="1400" dirty="0" smtClean="0"/>
              <a:t>ने नोव्हेंबर 2009 मध्ये </a:t>
            </a:r>
            <a:r>
              <a:rPr lang="en-US" sz="1400" dirty="0" smtClean="0"/>
              <a:t>GST </a:t>
            </a:r>
            <a:r>
              <a:rPr lang="hi-IN" sz="1400" dirty="0" smtClean="0"/>
              <a:t>वर आपला </a:t>
            </a:r>
            <a:r>
              <a:rPr lang="en-US" sz="1400" dirty="0" err="1" smtClean="0"/>
              <a:t>प्रथम</a:t>
            </a:r>
            <a:r>
              <a:rPr lang="hi-IN" sz="1400" dirty="0" smtClean="0"/>
              <a:t> </a:t>
            </a:r>
            <a:r>
              <a:rPr lang="hi-IN" sz="1400" dirty="0" smtClean="0"/>
              <a:t>डिस्कशन पेपर (</a:t>
            </a:r>
            <a:r>
              <a:rPr lang="en-US" sz="1400" dirty="0" smtClean="0"/>
              <a:t>FDP) </a:t>
            </a:r>
            <a:r>
              <a:rPr lang="hi-IN" sz="1400" dirty="0" smtClean="0"/>
              <a:t>जारी केला. </a:t>
            </a:r>
            <a:r>
              <a:rPr lang="en-US" sz="1400" dirty="0" smtClean="0"/>
              <a:t> FDP </a:t>
            </a:r>
            <a:r>
              <a:rPr lang="hi-IN" sz="1400" dirty="0" smtClean="0"/>
              <a:t>ने प्रस्तावित </a:t>
            </a:r>
            <a:r>
              <a:rPr lang="en-US" sz="1400" dirty="0" smtClean="0"/>
              <a:t>GST </a:t>
            </a:r>
            <a:r>
              <a:rPr lang="hi-IN" sz="1400" dirty="0" smtClean="0"/>
              <a:t>ची वैशिष्ट्ये स्पष्ट केली आणि सध्याच्या </a:t>
            </a:r>
            <a:r>
              <a:rPr lang="en-US" sz="1400" dirty="0" smtClean="0"/>
              <a:t>GST </a:t>
            </a:r>
            <a:r>
              <a:rPr lang="hi-IN" sz="1400" dirty="0" smtClean="0"/>
              <a:t>कायद्यांचा आधार तयार केला आहे आणि </a:t>
            </a:r>
            <a:r>
              <a:rPr lang="hi-IN" sz="1400" dirty="0" smtClean="0"/>
              <a:t>नियम</a:t>
            </a:r>
            <a:r>
              <a:rPr lang="en-US" sz="1400" dirty="0" smtClean="0"/>
              <a:t> </a:t>
            </a:r>
            <a:r>
              <a:rPr lang="hi-IN" sz="1400" dirty="0" smtClean="0"/>
              <a:t>मार्च </a:t>
            </a:r>
            <a:r>
              <a:rPr lang="hi-IN" sz="1400" dirty="0" smtClean="0"/>
              <a:t>2011 </a:t>
            </a:r>
            <a:r>
              <a:rPr lang="hi-IN" sz="1400" dirty="0" smtClean="0"/>
              <a:t>मध्ये</a:t>
            </a:r>
            <a:r>
              <a:rPr lang="en-US" sz="1400" dirty="0" smtClean="0"/>
              <a:t> </a:t>
            </a:r>
            <a:r>
              <a:rPr lang="en-US" sz="1400" dirty="0" err="1" smtClean="0"/>
              <a:t>तयार</a:t>
            </a:r>
            <a:r>
              <a:rPr lang="en-US" sz="1400" dirty="0" smtClean="0"/>
              <a:t> </a:t>
            </a:r>
            <a:r>
              <a:rPr lang="en-US" sz="1400" dirty="0" err="1" smtClean="0"/>
              <a:t>करण्यात</a:t>
            </a:r>
            <a:r>
              <a:rPr lang="en-US" sz="1400" dirty="0" smtClean="0"/>
              <a:t> </a:t>
            </a:r>
            <a:r>
              <a:rPr lang="en-US" sz="1400" dirty="0" err="1" smtClean="0"/>
              <a:t>आले</a:t>
            </a:r>
            <a:r>
              <a:rPr lang="hi-IN" sz="1400" dirty="0" smtClean="0"/>
              <a:t>, </a:t>
            </a:r>
            <a:r>
              <a:rPr lang="en-US" sz="1400" dirty="0" smtClean="0"/>
              <a:t>GST </a:t>
            </a:r>
            <a:r>
              <a:rPr lang="hi-IN" sz="1400" dirty="0" smtClean="0"/>
              <a:t>आकारणी सक्षम करण्यासाठी संविधान (115 वी दुरुस्ती) विधेयक, 2011 लोकसभेत सादर करण्यात आले. </a:t>
            </a:r>
            <a:r>
              <a:rPr lang="en-US" sz="1400" dirty="0" smtClean="0"/>
              <a:t> </a:t>
            </a:r>
            <a:r>
              <a:rPr lang="hi-IN" sz="1400" dirty="0" smtClean="0"/>
              <a:t>तथापि</a:t>
            </a:r>
            <a:r>
              <a:rPr lang="hi-IN" sz="1400" dirty="0" smtClean="0"/>
              <a:t>, राजकीय एकमत नसल्यामुळे, ऑगस्ट 2013 मध्ये 15 वी लोकसभा विसर्जित झाल्यानंतर विधेयक रद्द झाले</a:t>
            </a:r>
            <a:r>
              <a:rPr lang="hi-IN" sz="1400" dirty="0" smtClean="0"/>
              <a:t>.</a:t>
            </a:r>
            <a:r>
              <a:rPr lang="en-US" sz="1400" dirty="0" smtClean="0"/>
              <a:t>  </a:t>
            </a:r>
            <a:endParaRPr lang="en-US" sz="1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GST </a:t>
            </a:r>
            <a:r>
              <a:rPr lang="en-US" dirty="0" err="1" smtClean="0"/>
              <a:t>जीएसटी</a:t>
            </a:r>
            <a:r>
              <a:rPr lang="en-US" dirty="0" smtClean="0"/>
              <a:t>: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1481328"/>
            <a:ext cx="8610600" cy="4690872"/>
          </a:xfrm>
        </p:spPr>
        <p:txBody>
          <a:bodyPr>
            <a:normAutofit fontScale="47500" lnSpcReduction="20000"/>
          </a:bodyPr>
          <a:lstStyle/>
          <a:p>
            <a:pPr algn="just">
              <a:lnSpc>
                <a:spcPct val="170000"/>
              </a:lnSpc>
              <a:buNone/>
            </a:pPr>
            <a:r>
              <a:rPr lang="hi-IN" sz="2800" dirty="0" smtClean="0"/>
              <a:t>19 डिसेंबर 2014 रोजी, संविधान (122 वी दुरुस्ती) विधेयक 2014 लोकसभेत सादर करण्यात आले आणि मे 2015 मध्ये लोकसभेने मंजूर केले. </a:t>
            </a:r>
            <a:r>
              <a:rPr lang="en-US" sz="2800" dirty="0" smtClean="0"/>
              <a:t> </a:t>
            </a:r>
            <a:r>
              <a:rPr lang="hi-IN" sz="2800" dirty="0" smtClean="0"/>
              <a:t>हे विधेयक राज्यसभेत घेण्यात आले आणि ते राज्यसभेच्या संयुक्त समितीकडे आणि 14 मे 2015 रोजी लोकसभेत</a:t>
            </a:r>
            <a:r>
              <a:rPr lang="en-US" sz="2800" dirty="0" smtClean="0"/>
              <a:t> </a:t>
            </a:r>
            <a:r>
              <a:rPr lang="hi-IN" sz="2800" dirty="0" smtClean="0"/>
              <a:t>पाठवण्यात आले.</a:t>
            </a:r>
            <a:r>
              <a:rPr lang="en-US" sz="2800" dirty="0" smtClean="0"/>
              <a:t> </a:t>
            </a:r>
            <a:r>
              <a:rPr lang="hi-IN" sz="2800" dirty="0" smtClean="0"/>
              <a:t> निवड समितीने 22 जुलै 2015 रोजी आपला अहवाल सादर केला.</a:t>
            </a:r>
            <a:r>
              <a:rPr lang="en-US" sz="2800" dirty="0" smtClean="0"/>
              <a:t> </a:t>
            </a:r>
            <a:r>
              <a:rPr lang="hi-IN" sz="2800" dirty="0" smtClean="0"/>
              <a:t> त्यानंतर, राजकीय सहमतीच्या आधारे 1 ऑगस्ट 2016 रोजी घटनादुरुस्ती विधेयक मांडण्यात आले.</a:t>
            </a:r>
            <a:r>
              <a:rPr lang="en-US" sz="2800" dirty="0" smtClean="0"/>
              <a:t> </a:t>
            </a:r>
            <a:r>
              <a:rPr lang="hi-IN" sz="2800" dirty="0" smtClean="0"/>
              <a:t> हे विधेयक 3 ऑगस्ट 2016 रोजी राज्यसभेने आणि 8 ऑगस्ट 2016 रोजी लोकसभेने मंजूर केले.</a:t>
            </a:r>
            <a:r>
              <a:rPr lang="en-US" sz="2800" dirty="0" smtClean="0"/>
              <a:t> </a:t>
            </a:r>
            <a:r>
              <a:rPr lang="hi-IN" sz="2800" dirty="0" smtClean="0"/>
              <a:t> आवश्यक संख्येने राज्य विधानमंडळांनी मंजूरी दिल्यानंतर आणि राष्ट्रपतींच्या संमतीनंतर, घटनादुरुस्तीला संविधान (101वी दुरुस्ती) अधिनियम 2016 म्हणून अधिसूचित करण्यात आले. </a:t>
            </a:r>
            <a:r>
              <a:rPr lang="en-US" sz="2800" dirty="0" smtClean="0"/>
              <a:t> </a:t>
            </a:r>
            <a:r>
              <a:rPr lang="hi-IN" sz="2800" dirty="0" smtClean="0"/>
              <a:t>8 सप्टेंबर 2016. घटनादुरुस्तीने भारतात वस्तू आणि सेवा कर लागू करण्याचा मार्ग मोकळा केला.</a:t>
            </a:r>
            <a:r>
              <a:rPr lang="en-US" sz="2800" dirty="0" smtClean="0"/>
              <a:t>  GST </a:t>
            </a:r>
            <a:r>
              <a:rPr lang="hi-IN" sz="2800" dirty="0" smtClean="0"/>
              <a:t>परिषदेने केंद्रीय वस्तू आणि सेवा कर विधेयक 2017 (</a:t>
            </a:r>
            <a:r>
              <a:rPr lang="en-US" sz="2800" dirty="0" smtClean="0"/>
              <a:t>CGST </a:t>
            </a:r>
            <a:r>
              <a:rPr lang="hi-IN" sz="2800" dirty="0" smtClean="0"/>
              <a:t>विधेयक), एकात्मिक वस्तू आणि सेवा कर विधेयक 2017 (</a:t>
            </a:r>
            <a:r>
              <a:rPr lang="en-US" sz="2800" dirty="0" smtClean="0"/>
              <a:t>IGST </a:t>
            </a:r>
            <a:r>
              <a:rPr lang="hi-IN" sz="2800" dirty="0" smtClean="0"/>
              <a:t>विधेयक), केंद्रशासित प्रदेश वस्तू आणि सेवा कर विधेयक 2017 (</a:t>
            </a:r>
            <a:r>
              <a:rPr lang="en-US" sz="2800" dirty="0" smtClean="0"/>
              <a:t>UTGST </a:t>
            </a:r>
            <a:r>
              <a:rPr lang="hi-IN" sz="2800" dirty="0" smtClean="0"/>
              <a:t>विधेयक), वस्तू आणि सेवा कर विधेयक मंजूर केल्यानंतर सेवा कर (राज्यांना भरपाई) विधेयक 2017 (भरपाई विधेयक), ही विधेयके लोकसभेने 29 मार्च 2017 रोजी मंजूर केली. </a:t>
            </a:r>
            <a:r>
              <a:rPr lang="en-US" sz="2800" dirty="0" smtClean="0"/>
              <a:t> </a:t>
            </a:r>
            <a:r>
              <a:rPr lang="hi-IN" sz="2800" dirty="0" smtClean="0"/>
              <a:t>राज्यसभेने 6 एप्रिल 2017 रोजी ही विधेयके मंजूर केली आणि त्यानंतर 12 </a:t>
            </a:r>
            <a:r>
              <a:rPr lang="hi-IN" sz="2800" dirty="0" smtClean="0"/>
              <a:t>एप्रिल</a:t>
            </a:r>
            <a:r>
              <a:rPr lang="en-US" sz="2800" dirty="0" smtClean="0"/>
              <a:t>, </a:t>
            </a:r>
            <a:r>
              <a:rPr lang="hi-IN" sz="2800" dirty="0" smtClean="0"/>
              <a:t>2017</a:t>
            </a:r>
            <a:r>
              <a:rPr lang="hi-IN" sz="2800" dirty="0" smtClean="0"/>
              <a:t> </a:t>
            </a:r>
            <a:r>
              <a:rPr lang="hi-IN" sz="2800" dirty="0" smtClean="0"/>
              <a:t>रोजी कायदा म्हणून लागू करण्यात </a:t>
            </a:r>
            <a:r>
              <a:rPr lang="hi-IN" sz="2800" dirty="0" smtClean="0"/>
              <a:t>आल</a:t>
            </a:r>
            <a:r>
              <a:rPr lang="en-US" sz="2800" dirty="0" smtClean="0"/>
              <a:t>े</a:t>
            </a:r>
            <a:r>
              <a:rPr lang="hi-IN" sz="2800" dirty="0" smtClean="0"/>
              <a:t>,</a:t>
            </a:r>
            <a:r>
              <a:rPr lang="en-US" sz="2800" dirty="0" smtClean="0"/>
              <a:t> </a:t>
            </a:r>
            <a:r>
              <a:rPr lang="hi-IN" sz="2800" dirty="0" smtClean="0"/>
              <a:t>08.09.2016</a:t>
            </a:r>
            <a:r>
              <a:rPr lang="en-US" sz="2800" dirty="0" smtClean="0"/>
              <a:t> </a:t>
            </a:r>
            <a:r>
              <a:rPr lang="hi-IN" sz="2800" dirty="0" smtClean="0"/>
              <a:t>त्यानंतर, विविध राज्यांच्या राज्य विधानमंडळांनी संबंधित राज्य वस्तू आणि सेवा कर विधेयके मंजूर केली आहेत</a:t>
            </a:r>
            <a:r>
              <a:rPr lang="hi-IN" sz="2800" dirty="0" smtClean="0"/>
              <a:t>.</a:t>
            </a:r>
            <a:r>
              <a:rPr lang="en-US" sz="2800" dirty="0" smtClean="0"/>
              <a:t> </a:t>
            </a:r>
            <a:r>
              <a:rPr lang="hi-IN" sz="2800" dirty="0" smtClean="0"/>
              <a:t> </a:t>
            </a:r>
            <a:r>
              <a:rPr lang="hi-IN" sz="2800" dirty="0" smtClean="0"/>
              <a:t>विविध </a:t>
            </a:r>
            <a:r>
              <a:rPr lang="en-US" sz="2800" dirty="0" smtClean="0"/>
              <a:t>GST </a:t>
            </a:r>
            <a:r>
              <a:rPr lang="hi-IN" sz="2800" dirty="0" smtClean="0"/>
              <a:t>कायदे लागू झाल्यानंतर, </a:t>
            </a:r>
            <a:r>
              <a:rPr lang="en-US" sz="2800" dirty="0" smtClean="0"/>
              <a:t>GST </a:t>
            </a:r>
            <a:r>
              <a:rPr lang="hi-IN" sz="2800" dirty="0" smtClean="0"/>
              <a:t>ला 1 जुलै 2017 पासून भारताचे माननीय पंतप्रधान श्री.नरेंद्र मोदी यांनी</a:t>
            </a:r>
            <a:r>
              <a:rPr lang="en-US" sz="2800" dirty="0" smtClean="0"/>
              <a:t> </a:t>
            </a:r>
            <a:r>
              <a:rPr lang="hi-IN" sz="2800" dirty="0" smtClean="0"/>
              <a:t>भारतीय संसदेच्या सेंट्रल हॉलमध्ये मध्यरात्री एका कार्यक्रमात तत्कालीन राष्ट्रपती श्री. प्रणव मुखर्जी यांच्या उपस्थितीत लाँच केले</a:t>
            </a:r>
            <a:r>
              <a:rPr lang="hi-IN" sz="2800" dirty="0" smtClean="0"/>
              <a:t>.</a:t>
            </a:r>
            <a:endParaRPr lang="en-US" sz="28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GST </a:t>
            </a:r>
            <a:r>
              <a:rPr lang="en-US" dirty="0" err="1" smtClean="0"/>
              <a:t>जीएसटी</a:t>
            </a:r>
            <a:r>
              <a:rPr lang="en-US" dirty="0" smtClean="0"/>
              <a:t>: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481328"/>
            <a:ext cx="8534400" cy="507187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buNone/>
            </a:pPr>
            <a:r>
              <a:rPr lang="hi-IN" sz="1600" dirty="0" smtClean="0"/>
              <a:t>केंद्र आणि/किंवा राज्य सरकारने जारी केलेल्या </a:t>
            </a:r>
            <a:r>
              <a:rPr lang="en-US" sz="1600" dirty="0" smtClean="0"/>
              <a:t>GST </a:t>
            </a:r>
            <a:r>
              <a:rPr lang="hi-IN" sz="1600" dirty="0" smtClean="0"/>
              <a:t>कायद्याशी संबंधित कायदा, नियम, सुधारणा, अधिसूचना इ. लिंक्सद्वारे अनुक्रमे केंद्र आणि राज्याच्या वेबसाइटवरून प्रवेश करता येईल</a:t>
            </a:r>
            <a:r>
              <a:rPr lang="hi-IN" sz="1600" dirty="0" smtClean="0"/>
              <a:t>.</a:t>
            </a:r>
            <a:endParaRPr lang="en-US" sz="1600" dirty="0" smtClean="0"/>
          </a:p>
          <a:p>
            <a:pPr algn="just">
              <a:lnSpc>
                <a:spcPct val="150000"/>
              </a:lnSpc>
              <a:buNone/>
            </a:pPr>
            <a:r>
              <a:rPr lang="en-US" sz="1600" dirty="0" smtClean="0"/>
              <a:t>GST </a:t>
            </a:r>
            <a:r>
              <a:rPr lang="hi-IN" sz="1600" dirty="0" smtClean="0"/>
              <a:t>कायदा* : </a:t>
            </a:r>
            <a:endParaRPr lang="en-US" sz="1600" dirty="0" smtClean="0"/>
          </a:p>
          <a:p>
            <a:pPr algn="just">
              <a:lnSpc>
                <a:spcPct val="150000"/>
              </a:lnSpc>
              <a:buNone/>
            </a:pPr>
            <a:r>
              <a:rPr lang="hi-IN" sz="1600" dirty="0" smtClean="0"/>
              <a:t>(</a:t>
            </a:r>
            <a:r>
              <a:rPr lang="en-US" sz="1600" dirty="0" err="1" smtClean="0"/>
              <a:t>i</a:t>
            </a:r>
            <a:r>
              <a:rPr lang="en-US" sz="1600" dirty="0" smtClean="0"/>
              <a:t>) </a:t>
            </a:r>
            <a:r>
              <a:rPr lang="hi-IN" sz="1600" dirty="0" smtClean="0"/>
              <a:t>केंद्रीय वस्तू आणि सेवा कर कायदा, 2017 यासह केंद्रीय वस्तू आणि सेवा कर (जम्मू आणि काश्मीरचा विस्तार) कायदा, 2017, </a:t>
            </a:r>
            <a:endParaRPr lang="en-US" sz="1600" dirty="0" smtClean="0"/>
          </a:p>
          <a:p>
            <a:pPr algn="just">
              <a:lnSpc>
                <a:spcPct val="150000"/>
              </a:lnSpc>
              <a:buNone/>
            </a:pPr>
            <a:r>
              <a:rPr lang="hi-IN" sz="1600" dirty="0" smtClean="0"/>
              <a:t>(</a:t>
            </a:r>
            <a:r>
              <a:rPr lang="en-US" sz="1600" dirty="0" smtClean="0"/>
              <a:t>ii) </a:t>
            </a:r>
            <a:r>
              <a:rPr lang="hi-IN" sz="1600" dirty="0" smtClean="0"/>
              <a:t>संबंधितांनी अधिसूचित केल्यानुसार राज्य वस्तू आणि सेवा कर कायदा, 2017 राज्ये, </a:t>
            </a:r>
            <a:endParaRPr lang="en-US" sz="1600" dirty="0" smtClean="0"/>
          </a:p>
          <a:p>
            <a:pPr algn="just">
              <a:lnSpc>
                <a:spcPct val="150000"/>
              </a:lnSpc>
              <a:buNone/>
            </a:pPr>
            <a:r>
              <a:rPr lang="hi-IN" sz="1600" dirty="0" smtClean="0"/>
              <a:t>(</a:t>
            </a:r>
            <a:r>
              <a:rPr lang="en-US" sz="1600" dirty="0" smtClean="0"/>
              <a:t>iii) </a:t>
            </a:r>
            <a:r>
              <a:rPr lang="hi-IN" sz="1600" dirty="0" smtClean="0"/>
              <a:t>केंद्रशासित प्रदेश वस्तू आणि सेवा कर कायदा, 2017, </a:t>
            </a:r>
            <a:endParaRPr lang="en-US" sz="1600" dirty="0" smtClean="0"/>
          </a:p>
          <a:p>
            <a:pPr algn="just">
              <a:lnSpc>
                <a:spcPct val="150000"/>
              </a:lnSpc>
              <a:buNone/>
            </a:pPr>
            <a:r>
              <a:rPr lang="hi-IN" sz="1600" dirty="0" smtClean="0"/>
              <a:t>(</a:t>
            </a:r>
            <a:r>
              <a:rPr lang="en-US" sz="1600" dirty="0" smtClean="0"/>
              <a:t>iv) </a:t>
            </a:r>
            <a:r>
              <a:rPr lang="hi-IN" sz="1600" dirty="0" smtClean="0"/>
              <a:t>एकात्मिक वस्तू आणि सेवा कर कायदा, 2017 यासह एकात्मिक वस्तू आणि सेवा कर (जम्मू आणि काश्मीर कायदा, 2017 पर्यंत विस्तार), </a:t>
            </a:r>
            <a:endParaRPr lang="en-US" sz="1600" dirty="0" smtClean="0"/>
          </a:p>
          <a:p>
            <a:pPr algn="just">
              <a:lnSpc>
                <a:spcPct val="150000"/>
              </a:lnSpc>
              <a:buNone/>
            </a:pPr>
            <a:r>
              <a:rPr lang="hi-IN" sz="1600" dirty="0" smtClean="0"/>
              <a:t>(</a:t>
            </a:r>
            <a:r>
              <a:rPr lang="en-US" sz="1600" dirty="0" smtClean="0"/>
              <a:t>v) </a:t>
            </a:r>
            <a:r>
              <a:rPr lang="hi-IN" sz="1600" dirty="0" smtClean="0"/>
              <a:t>वस्तू आणि सेवा कर (राज्यांना भरपाई) अधिनियम, 2017 (यापुढे </a:t>
            </a:r>
            <a:r>
              <a:rPr lang="en-US" sz="1600" dirty="0" smtClean="0"/>
              <a:t>GST </a:t>
            </a:r>
            <a:r>
              <a:rPr lang="hi-IN" sz="1600" dirty="0" smtClean="0"/>
              <a:t>पोर्टलवर </a:t>
            </a:r>
            <a:r>
              <a:rPr lang="en-US" sz="1600" dirty="0" smtClean="0"/>
              <a:t>CGST, SGST, UTGST, IGST </a:t>
            </a:r>
            <a:r>
              <a:rPr lang="hi-IN" sz="1600" dirty="0" smtClean="0"/>
              <a:t>आणि </a:t>
            </a:r>
            <a:r>
              <a:rPr lang="en-US" sz="1600" dirty="0" smtClean="0"/>
              <a:t>CESS </a:t>
            </a:r>
            <a:r>
              <a:rPr lang="hi-IN" sz="1600" dirty="0" smtClean="0"/>
              <a:t>म्हणून संदर्भित) आणि </a:t>
            </a:r>
            <a:endParaRPr lang="en-US" sz="1600" dirty="0" smtClean="0"/>
          </a:p>
          <a:p>
            <a:pPr algn="just">
              <a:lnSpc>
                <a:spcPct val="150000"/>
              </a:lnSpc>
              <a:buNone/>
            </a:pPr>
            <a:r>
              <a:rPr lang="hi-IN" sz="1600" dirty="0" smtClean="0"/>
              <a:t>(</a:t>
            </a:r>
            <a:r>
              <a:rPr lang="en-US" sz="1600" dirty="0" smtClean="0"/>
              <a:t>vi) </a:t>
            </a:r>
            <a:r>
              <a:rPr lang="hi-IN" sz="1600" dirty="0" smtClean="0"/>
              <a:t>संबंधित कायद्यांतर्गत जारी केलेले नियम, अधिसूचना, सुधारणा आणि परिपत्रके.</a:t>
            </a:r>
            <a:endParaRPr lang="en-US" sz="1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जीएसटी</a:t>
            </a:r>
            <a:r>
              <a:rPr lang="en-US" dirty="0" smtClean="0"/>
              <a:t> </a:t>
            </a:r>
            <a:r>
              <a:rPr lang="en-US" dirty="0" err="1" smtClean="0"/>
              <a:t>कायदे</a:t>
            </a:r>
            <a:r>
              <a:rPr lang="en-US" dirty="0" smtClean="0"/>
              <a:t> व </a:t>
            </a:r>
            <a:r>
              <a:rPr lang="en-US" dirty="0" err="1" smtClean="0"/>
              <a:t>नियम</a:t>
            </a:r>
            <a:r>
              <a:rPr lang="en-US" dirty="0" smtClean="0"/>
              <a:t>: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 err="1" smtClean="0"/>
              <a:t>सार्वजनिक</a:t>
            </a:r>
            <a:r>
              <a:rPr lang="en-US" sz="3200" dirty="0" smtClean="0"/>
              <a:t> </a:t>
            </a:r>
            <a:r>
              <a:rPr lang="en-US" sz="3200" dirty="0" err="1" smtClean="0"/>
              <a:t>कर्ज</a:t>
            </a:r>
            <a:r>
              <a:rPr lang="en-US" sz="3200" dirty="0" smtClean="0"/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3200" dirty="0" err="1" smtClean="0"/>
              <a:t>अर्थ</a:t>
            </a:r>
            <a:r>
              <a:rPr lang="en-US" sz="3200" dirty="0" smtClean="0"/>
              <a:t>:</a:t>
            </a:r>
          </a:p>
          <a:p>
            <a:pPr algn="just">
              <a:lnSpc>
                <a:spcPct val="150000"/>
              </a:lnSpc>
              <a:buNone/>
            </a:pPr>
            <a:r>
              <a:rPr lang="en-US" sz="3200" dirty="0" smtClean="0"/>
              <a:t>“</a:t>
            </a:r>
            <a:r>
              <a:rPr lang="en-US" sz="3200" dirty="0" err="1" smtClean="0"/>
              <a:t>सार्वजनिक</a:t>
            </a:r>
            <a:r>
              <a:rPr lang="en-US" sz="3200" dirty="0" smtClean="0"/>
              <a:t> </a:t>
            </a:r>
            <a:r>
              <a:rPr lang="en-US" sz="3200" dirty="0" err="1" smtClean="0"/>
              <a:t>सत्तेने</a:t>
            </a:r>
            <a:r>
              <a:rPr lang="en-US" sz="3200" dirty="0" smtClean="0"/>
              <a:t> </a:t>
            </a:r>
            <a:r>
              <a:rPr lang="en-US" sz="3200" dirty="0" err="1" smtClean="0"/>
              <a:t>अगर</a:t>
            </a:r>
            <a:r>
              <a:rPr lang="en-US" sz="3200" dirty="0" smtClean="0"/>
              <a:t> </a:t>
            </a:r>
            <a:r>
              <a:rPr lang="en-US" sz="3200" dirty="0" err="1" smtClean="0"/>
              <a:t>सरकारने</a:t>
            </a:r>
            <a:r>
              <a:rPr lang="en-US" sz="3200" dirty="0" smtClean="0"/>
              <a:t> </a:t>
            </a:r>
            <a:r>
              <a:rPr lang="en-US" sz="3200" dirty="0" err="1" smtClean="0"/>
              <a:t>काढलेले</a:t>
            </a:r>
            <a:r>
              <a:rPr lang="en-US" sz="3200" dirty="0" smtClean="0"/>
              <a:t> </a:t>
            </a:r>
            <a:r>
              <a:rPr lang="en-US" sz="3200" dirty="0" err="1" smtClean="0"/>
              <a:t>कर्ज</a:t>
            </a:r>
            <a:r>
              <a:rPr lang="en-US" sz="3200" dirty="0" smtClean="0"/>
              <a:t> </a:t>
            </a:r>
            <a:r>
              <a:rPr lang="en-US" sz="3200" dirty="0" err="1" smtClean="0"/>
              <a:t>म्हणजे</a:t>
            </a:r>
            <a:r>
              <a:rPr lang="en-US" sz="3200" dirty="0" smtClean="0"/>
              <a:t> </a:t>
            </a:r>
            <a:r>
              <a:rPr lang="en-US" sz="3200" dirty="0" err="1" smtClean="0"/>
              <a:t>सार्वजनिक</a:t>
            </a:r>
            <a:r>
              <a:rPr lang="en-US" sz="3200" dirty="0" smtClean="0"/>
              <a:t> </a:t>
            </a:r>
            <a:r>
              <a:rPr lang="en-US" sz="3200" dirty="0" err="1" smtClean="0"/>
              <a:t>कर्ज</a:t>
            </a:r>
            <a:r>
              <a:rPr lang="en-US" sz="3200" dirty="0" smtClean="0"/>
              <a:t> </a:t>
            </a:r>
            <a:r>
              <a:rPr lang="en-US" sz="3200" dirty="0" err="1" smtClean="0"/>
              <a:t>होय</a:t>
            </a:r>
            <a:r>
              <a:rPr lang="en-US" sz="3200" dirty="0" smtClean="0"/>
              <a:t>.”</a:t>
            </a:r>
            <a:endParaRPr lang="en-US" sz="3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प्रकरण</a:t>
            </a:r>
            <a:r>
              <a:rPr lang="en-US" dirty="0" smtClean="0"/>
              <a:t> </a:t>
            </a:r>
            <a:r>
              <a:rPr lang="en-US" dirty="0" err="1" smtClean="0"/>
              <a:t>तिसरे</a:t>
            </a:r>
            <a:r>
              <a:rPr lang="en-US" dirty="0" smtClean="0"/>
              <a:t>: </a:t>
            </a:r>
            <a:r>
              <a:rPr lang="en-US" dirty="0" err="1" smtClean="0"/>
              <a:t>सार्वजनिक</a:t>
            </a:r>
            <a:r>
              <a:rPr lang="en-US" dirty="0" smtClean="0"/>
              <a:t> </a:t>
            </a:r>
            <a:r>
              <a:rPr lang="en-US" dirty="0" err="1" smtClean="0"/>
              <a:t>कर्ज</a:t>
            </a:r>
            <a:r>
              <a:rPr lang="en-US" dirty="0" smtClean="0"/>
              <a:t> व </a:t>
            </a:r>
            <a:r>
              <a:rPr lang="en-US" dirty="0" err="1" smtClean="0"/>
              <a:t>खर्च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95672"/>
          </a:xfrm>
        </p:spPr>
        <p:txBody>
          <a:bodyPr>
            <a:noAutofit/>
          </a:bodyPr>
          <a:lstStyle/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 smtClean="0"/>
              <a:t>तूट</a:t>
            </a:r>
            <a:r>
              <a:rPr lang="en-US" sz="1600" dirty="0" smtClean="0"/>
              <a:t> </a:t>
            </a:r>
            <a:r>
              <a:rPr lang="en-US" sz="1600" dirty="0" err="1" smtClean="0"/>
              <a:t>भरुन</a:t>
            </a:r>
            <a:r>
              <a:rPr lang="en-US" sz="1600" dirty="0" smtClean="0"/>
              <a:t> </a:t>
            </a:r>
            <a:r>
              <a:rPr lang="en-US" sz="1600" dirty="0" err="1" smtClean="0"/>
              <a:t>काढण्यासाठी</a:t>
            </a:r>
            <a:endParaRPr lang="en-US" sz="16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 smtClean="0"/>
              <a:t>सरकारी</a:t>
            </a:r>
            <a:r>
              <a:rPr lang="en-US" sz="1600" dirty="0" smtClean="0"/>
              <a:t> </a:t>
            </a:r>
            <a:r>
              <a:rPr lang="en-US" sz="1600" dirty="0" err="1" smtClean="0"/>
              <a:t>कार्यांचा</a:t>
            </a:r>
            <a:r>
              <a:rPr lang="en-US" sz="1600" dirty="0" smtClean="0"/>
              <a:t> </a:t>
            </a:r>
            <a:r>
              <a:rPr lang="en-US" sz="1600" dirty="0" err="1" smtClean="0"/>
              <a:t>विस्तार</a:t>
            </a:r>
            <a:endParaRPr lang="en-US" sz="16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 smtClean="0"/>
              <a:t>चलनवाढीवर</a:t>
            </a:r>
            <a:r>
              <a:rPr lang="en-US" sz="1600" dirty="0" smtClean="0"/>
              <a:t> </a:t>
            </a:r>
            <a:r>
              <a:rPr lang="en-US" sz="1600" dirty="0" err="1" smtClean="0"/>
              <a:t>मात</a:t>
            </a:r>
            <a:r>
              <a:rPr lang="en-US" sz="1600" dirty="0" smtClean="0"/>
              <a:t> </a:t>
            </a:r>
            <a:r>
              <a:rPr lang="en-US" sz="1600" dirty="0" err="1" smtClean="0"/>
              <a:t>करण्यासाठी</a:t>
            </a:r>
            <a:endParaRPr lang="en-US" sz="16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 smtClean="0"/>
              <a:t>सार्वजनिक</a:t>
            </a:r>
            <a:r>
              <a:rPr lang="en-US" sz="1600" dirty="0" smtClean="0"/>
              <a:t> </a:t>
            </a:r>
            <a:r>
              <a:rPr lang="en-US" sz="1600" dirty="0" err="1" smtClean="0"/>
              <a:t>उद्योगधंदे</a:t>
            </a:r>
            <a:r>
              <a:rPr lang="en-US" sz="1600" dirty="0" smtClean="0"/>
              <a:t> </a:t>
            </a:r>
            <a:r>
              <a:rPr lang="en-US" sz="1600" dirty="0" err="1" smtClean="0"/>
              <a:t>चालविण्यासाठी</a:t>
            </a:r>
            <a:endParaRPr lang="en-US" sz="16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 smtClean="0"/>
              <a:t>आर्थिक</a:t>
            </a:r>
            <a:r>
              <a:rPr lang="en-US" sz="1600" dirty="0" smtClean="0"/>
              <a:t> </a:t>
            </a:r>
            <a:r>
              <a:rPr lang="en-US" sz="1600" dirty="0" err="1" smtClean="0"/>
              <a:t>विकास</a:t>
            </a:r>
            <a:endParaRPr lang="en-US" sz="16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 smtClean="0"/>
              <a:t>आर्थिक</a:t>
            </a:r>
            <a:r>
              <a:rPr lang="en-US" sz="1600" dirty="0" smtClean="0"/>
              <a:t> </a:t>
            </a:r>
            <a:r>
              <a:rPr lang="en-US" sz="1600" dirty="0" err="1" smtClean="0"/>
              <a:t>स्थैर्य</a:t>
            </a:r>
            <a:endParaRPr lang="en-US" sz="16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 smtClean="0"/>
              <a:t>युध्दकालीन</a:t>
            </a:r>
            <a:r>
              <a:rPr lang="en-US" sz="1600" dirty="0" smtClean="0"/>
              <a:t> </a:t>
            </a:r>
            <a:r>
              <a:rPr lang="en-US" sz="1600" dirty="0" err="1" smtClean="0"/>
              <a:t>स्थिती</a:t>
            </a:r>
            <a:endParaRPr lang="en-US" sz="16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 smtClean="0"/>
              <a:t>नैसर्गिक</a:t>
            </a:r>
            <a:r>
              <a:rPr lang="en-US" sz="1600" dirty="0" smtClean="0"/>
              <a:t> </a:t>
            </a:r>
            <a:r>
              <a:rPr lang="en-US" sz="1600" dirty="0" err="1" smtClean="0"/>
              <a:t>संकटे</a:t>
            </a:r>
            <a:endParaRPr lang="en-US" sz="16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 smtClean="0"/>
              <a:t>साधनसामग्रीचा</a:t>
            </a:r>
            <a:r>
              <a:rPr lang="en-US" sz="1600" dirty="0" smtClean="0"/>
              <a:t> </a:t>
            </a:r>
            <a:r>
              <a:rPr lang="en-US" sz="1600" dirty="0" err="1" smtClean="0"/>
              <a:t>पर्याप्त</a:t>
            </a:r>
            <a:r>
              <a:rPr lang="en-US" sz="1600" dirty="0" smtClean="0"/>
              <a:t> </a:t>
            </a:r>
            <a:r>
              <a:rPr lang="en-US" sz="1600" dirty="0" err="1" smtClean="0"/>
              <a:t>वापर</a:t>
            </a:r>
            <a:endParaRPr lang="en-US" sz="16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 smtClean="0"/>
              <a:t>पायाभूत</a:t>
            </a:r>
            <a:r>
              <a:rPr lang="en-US" sz="1600" dirty="0" smtClean="0"/>
              <a:t> </a:t>
            </a:r>
            <a:r>
              <a:rPr lang="en-US" sz="1600" dirty="0" err="1" smtClean="0"/>
              <a:t>सुविधा</a:t>
            </a:r>
            <a:endParaRPr lang="en-US" sz="16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 smtClean="0"/>
              <a:t>विदेशी</a:t>
            </a:r>
            <a:r>
              <a:rPr lang="en-US" sz="1600" dirty="0" smtClean="0"/>
              <a:t> </a:t>
            </a:r>
            <a:r>
              <a:rPr lang="en-US" sz="1600" dirty="0" err="1" smtClean="0"/>
              <a:t>व्यापारातील</a:t>
            </a:r>
            <a:r>
              <a:rPr lang="en-US" sz="1600" dirty="0" smtClean="0"/>
              <a:t> </a:t>
            </a:r>
            <a:r>
              <a:rPr lang="en-US" sz="1600" dirty="0" err="1" smtClean="0"/>
              <a:t>तूट</a:t>
            </a:r>
            <a:endParaRPr lang="en-US" sz="16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 smtClean="0"/>
              <a:t>जुन्या</a:t>
            </a:r>
            <a:r>
              <a:rPr lang="en-US" sz="1600" dirty="0" smtClean="0"/>
              <a:t> </a:t>
            </a:r>
            <a:r>
              <a:rPr lang="en-US" sz="1600" dirty="0" err="1" smtClean="0"/>
              <a:t>कर्जाची</a:t>
            </a:r>
            <a:r>
              <a:rPr lang="en-US" sz="1600" dirty="0" smtClean="0"/>
              <a:t> </a:t>
            </a:r>
            <a:r>
              <a:rPr lang="en-US" sz="1600" dirty="0" err="1" smtClean="0"/>
              <a:t>परतफेड</a:t>
            </a:r>
            <a:endParaRPr lang="en-US" sz="1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सार्वजनिक</a:t>
            </a:r>
            <a:r>
              <a:rPr lang="en-US" dirty="0" smtClean="0"/>
              <a:t> </a:t>
            </a:r>
            <a:r>
              <a:rPr lang="en-US" dirty="0" err="1" smtClean="0"/>
              <a:t>कर्जाची</a:t>
            </a:r>
            <a:r>
              <a:rPr lang="en-US" dirty="0" smtClean="0"/>
              <a:t> </a:t>
            </a:r>
            <a:r>
              <a:rPr lang="en-US" dirty="0" err="1" smtClean="0"/>
              <a:t>आवश्यकता</a:t>
            </a:r>
            <a:r>
              <a:rPr lang="en-US" dirty="0" smtClean="0"/>
              <a:t> </a:t>
            </a:r>
            <a:r>
              <a:rPr lang="en-US" dirty="0" err="1" smtClean="0"/>
              <a:t>किंवा</a:t>
            </a:r>
            <a:r>
              <a:rPr lang="en-US" dirty="0" smtClean="0"/>
              <a:t> </a:t>
            </a:r>
            <a:r>
              <a:rPr lang="en-US" dirty="0" err="1" smtClean="0"/>
              <a:t>महत्</a:t>
            </a:r>
            <a:r>
              <a:rPr lang="en-US" dirty="0" err="1" smtClean="0"/>
              <a:t>व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95672"/>
          </a:xfrm>
        </p:spPr>
        <p:txBody>
          <a:bodyPr>
            <a:normAutofit fontScale="92500" lnSpcReduction="10000"/>
          </a:bodyPr>
          <a:lstStyle/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व्यक्ती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व्यापारी</a:t>
            </a:r>
            <a:r>
              <a:rPr lang="en-US" sz="2400" dirty="0" smtClean="0"/>
              <a:t> </a:t>
            </a:r>
            <a:r>
              <a:rPr lang="en-US" sz="2400" dirty="0" err="1" smtClean="0"/>
              <a:t>बँका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बँकेत्तर</a:t>
            </a:r>
            <a:r>
              <a:rPr lang="en-US" sz="2400" dirty="0" smtClean="0"/>
              <a:t> </a:t>
            </a:r>
            <a:r>
              <a:rPr lang="en-US" sz="2400" dirty="0" err="1" smtClean="0"/>
              <a:t>वित्तसंस्था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मध्यवर्ती</a:t>
            </a:r>
            <a:r>
              <a:rPr lang="en-US" sz="2400" dirty="0" smtClean="0"/>
              <a:t> </a:t>
            </a:r>
            <a:r>
              <a:rPr lang="en-US" sz="2400" dirty="0" err="1" smtClean="0"/>
              <a:t>बँक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अल्पबचत</a:t>
            </a:r>
            <a:r>
              <a:rPr lang="en-US" sz="2400" dirty="0" smtClean="0"/>
              <a:t> </a:t>
            </a:r>
            <a:r>
              <a:rPr lang="en-US" sz="2400" dirty="0" err="1" smtClean="0"/>
              <a:t>योजना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भविष्य</a:t>
            </a:r>
            <a:r>
              <a:rPr lang="en-US" sz="2400" dirty="0" smtClean="0"/>
              <a:t> </a:t>
            </a:r>
            <a:r>
              <a:rPr lang="en-US" sz="2400" dirty="0" err="1" smtClean="0"/>
              <a:t>निर्वाह</a:t>
            </a:r>
            <a:r>
              <a:rPr lang="en-US" sz="2400" dirty="0" smtClean="0"/>
              <a:t> </a:t>
            </a:r>
            <a:r>
              <a:rPr lang="en-US" sz="2400" dirty="0" err="1" smtClean="0"/>
              <a:t>निधी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राखीव</a:t>
            </a:r>
            <a:r>
              <a:rPr lang="en-US" sz="2400" dirty="0" smtClean="0"/>
              <a:t> </a:t>
            </a:r>
            <a:r>
              <a:rPr lang="en-US" sz="2400" dirty="0" err="1" smtClean="0"/>
              <a:t>निधी</a:t>
            </a:r>
            <a:r>
              <a:rPr lang="en-US" sz="2400" dirty="0" smtClean="0"/>
              <a:t> व </a:t>
            </a:r>
            <a:r>
              <a:rPr lang="en-US" sz="2400" dirty="0" err="1" smtClean="0"/>
              <a:t>ठेवी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विदेशी</a:t>
            </a:r>
            <a:r>
              <a:rPr lang="en-US" sz="2400" dirty="0" smtClean="0"/>
              <a:t> </a:t>
            </a:r>
            <a:r>
              <a:rPr lang="en-US" sz="2400" dirty="0" err="1" smtClean="0"/>
              <a:t>सरकार</a:t>
            </a:r>
            <a:endParaRPr lang="en-US" sz="24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आंतरराष्ट्रीय</a:t>
            </a:r>
            <a:r>
              <a:rPr lang="en-US" sz="2400" dirty="0" smtClean="0"/>
              <a:t> </a:t>
            </a:r>
            <a:r>
              <a:rPr lang="en-US" sz="2400" dirty="0" err="1" smtClean="0"/>
              <a:t>वित्तीय</a:t>
            </a:r>
            <a:r>
              <a:rPr lang="en-US" sz="2400" dirty="0" smtClean="0"/>
              <a:t> </a:t>
            </a:r>
            <a:r>
              <a:rPr lang="en-US" sz="2400" dirty="0" err="1" smtClean="0"/>
              <a:t>संस्था</a:t>
            </a:r>
            <a:endParaRPr lang="en-US" sz="24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सार्वजनिक</a:t>
            </a:r>
            <a:r>
              <a:rPr lang="en-US" dirty="0" smtClean="0"/>
              <a:t> </a:t>
            </a:r>
            <a:r>
              <a:rPr lang="en-US" dirty="0" err="1" smtClean="0"/>
              <a:t>कर्जाचे</a:t>
            </a:r>
            <a:r>
              <a:rPr lang="en-US" dirty="0" smtClean="0"/>
              <a:t> </a:t>
            </a:r>
            <a:r>
              <a:rPr lang="en-US" dirty="0" err="1" smtClean="0"/>
              <a:t>स्त्रोत</a:t>
            </a:r>
            <a:r>
              <a:rPr lang="en-US" dirty="0" smtClean="0"/>
              <a:t>: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0" y="762000"/>
            <a:ext cx="8610600" cy="514807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1600" dirty="0" smtClean="0"/>
              <a:t>“</a:t>
            </a:r>
            <a:r>
              <a:rPr lang="en-US" sz="1600" dirty="0" err="1" smtClean="0"/>
              <a:t>सार्वजनिक</a:t>
            </a:r>
            <a:r>
              <a:rPr lang="en-US" sz="1600" dirty="0" smtClean="0"/>
              <a:t> </a:t>
            </a:r>
            <a:r>
              <a:rPr lang="en-US" sz="1600" dirty="0" err="1" smtClean="0"/>
              <a:t>खर्च</a:t>
            </a:r>
            <a:r>
              <a:rPr lang="en-US" sz="1600" dirty="0" smtClean="0"/>
              <a:t> </a:t>
            </a:r>
            <a:r>
              <a:rPr lang="en-US" sz="1600" dirty="0" err="1" smtClean="0"/>
              <a:t>म्हणजे</a:t>
            </a:r>
            <a:r>
              <a:rPr lang="en-US" sz="1600" dirty="0" smtClean="0"/>
              <a:t> </a:t>
            </a:r>
            <a:r>
              <a:rPr lang="en-US" sz="1600" dirty="0" err="1" smtClean="0"/>
              <a:t>सरकार</a:t>
            </a:r>
            <a:r>
              <a:rPr lang="en-US" sz="1600" dirty="0" smtClean="0"/>
              <a:t> </a:t>
            </a:r>
            <a:r>
              <a:rPr lang="en-US" sz="1600" dirty="0" err="1" smtClean="0"/>
              <a:t>मार्फत</a:t>
            </a:r>
            <a:r>
              <a:rPr lang="en-US" sz="1600" dirty="0" smtClean="0"/>
              <a:t> </a:t>
            </a:r>
            <a:r>
              <a:rPr lang="en-US" sz="1600" dirty="0" err="1" smtClean="0"/>
              <a:t>होणारा</a:t>
            </a:r>
            <a:r>
              <a:rPr lang="en-US" sz="1600" dirty="0" smtClean="0"/>
              <a:t> </a:t>
            </a:r>
            <a:r>
              <a:rPr lang="en-US" sz="1600" dirty="0" err="1" smtClean="0"/>
              <a:t>खर्च</a:t>
            </a:r>
            <a:r>
              <a:rPr lang="en-US" sz="1600" dirty="0" smtClean="0"/>
              <a:t>, </a:t>
            </a:r>
            <a:r>
              <a:rPr lang="en-US" sz="1600" dirty="0" err="1" smtClean="0"/>
              <a:t>केंद्र</a:t>
            </a:r>
            <a:r>
              <a:rPr lang="en-US" sz="1600" dirty="0" smtClean="0"/>
              <a:t>, </a:t>
            </a:r>
            <a:r>
              <a:rPr lang="en-US" sz="1600" dirty="0" err="1" smtClean="0"/>
              <a:t>राज्य</a:t>
            </a:r>
            <a:r>
              <a:rPr lang="en-US" sz="1600" dirty="0" smtClean="0"/>
              <a:t> व </a:t>
            </a:r>
            <a:r>
              <a:rPr lang="en-US" sz="1600" dirty="0" err="1" smtClean="0"/>
              <a:t>स्थानिक</a:t>
            </a:r>
            <a:r>
              <a:rPr lang="en-US" sz="1600" dirty="0" smtClean="0"/>
              <a:t> </a:t>
            </a:r>
            <a:r>
              <a:rPr lang="en-US" sz="1600" dirty="0" err="1" smtClean="0"/>
              <a:t>पातळीवरील</a:t>
            </a:r>
            <a:r>
              <a:rPr lang="en-US" sz="1600" dirty="0" smtClean="0"/>
              <a:t> </a:t>
            </a:r>
            <a:r>
              <a:rPr lang="en-US" sz="1600" dirty="0" err="1" smtClean="0"/>
              <a:t>सरकारांमार्फत</a:t>
            </a:r>
            <a:r>
              <a:rPr lang="en-US" sz="1600" dirty="0" smtClean="0"/>
              <a:t> </a:t>
            </a:r>
            <a:r>
              <a:rPr lang="en-US" sz="1600" dirty="0" err="1" smtClean="0"/>
              <a:t>होणाऱ्या</a:t>
            </a:r>
            <a:r>
              <a:rPr lang="en-US" sz="1600" dirty="0" smtClean="0"/>
              <a:t> </a:t>
            </a:r>
            <a:r>
              <a:rPr lang="en-US" sz="1600" dirty="0" err="1" smtClean="0"/>
              <a:t>खर्चाला</a:t>
            </a:r>
            <a:r>
              <a:rPr lang="en-US" sz="1600" dirty="0" smtClean="0"/>
              <a:t> </a:t>
            </a:r>
            <a:r>
              <a:rPr lang="en-US" sz="1600" dirty="0" err="1" smtClean="0"/>
              <a:t>सार्वजनिक</a:t>
            </a:r>
            <a:r>
              <a:rPr lang="en-US" sz="1600" dirty="0" smtClean="0"/>
              <a:t> </a:t>
            </a:r>
            <a:r>
              <a:rPr lang="en-US" sz="1600" dirty="0" err="1" smtClean="0"/>
              <a:t>खर्च</a:t>
            </a:r>
            <a:r>
              <a:rPr lang="en-US" sz="1600" dirty="0" smtClean="0"/>
              <a:t> </a:t>
            </a:r>
            <a:r>
              <a:rPr lang="en-US" sz="1600" dirty="0" err="1" smtClean="0"/>
              <a:t>असे</a:t>
            </a:r>
            <a:r>
              <a:rPr lang="en-US" sz="1600" dirty="0" smtClean="0"/>
              <a:t> </a:t>
            </a:r>
            <a:r>
              <a:rPr lang="en-US" sz="1600" dirty="0" err="1" smtClean="0"/>
              <a:t>म्हणतात</a:t>
            </a:r>
            <a:r>
              <a:rPr lang="en-US" sz="1600" dirty="0" smtClean="0"/>
              <a:t>.”</a:t>
            </a:r>
          </a:p>
          <a:p>
            <a:pPr>
              <a:lnSpc>
                <a:spcPct val="150000"/>
              </a:lnSpc>
            </a:pPr>
            <a:r>
              <a:rPr lang="en-US" sz="1600" dirty="0" err="1" smtClean="0"/>
              <a:t>वैशिष्टय</a:t>
            </a:r>
            <a:r>
              <a:rPr lang="en-US" sz="1600" dirty="0" smtClean="0"/>
              <a:t>:</a:t>
            </a:r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 smtClean="0"/>
              <a:t>समाजहिताचे</a:t>
            </a:r>
            <a:r>
              <a:rPr lang="en-US" sz="1600" dirty="0" smtClean="0"/>
              <a:t> </a:t>
            </a:r>
            <a:r>
              <a:rPr lang="en-US" sz="1600" dirty="0" err="1" smtClean="0"/>
              <a:t>उद्दिष्ट</a:t>
            </a:r>
            <a:endParaRPr lang="en-US" sz="16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 smtClean="0"/>
              <a:t>खर्चाची</a:t>
            </a:r>
            <a:r>
              <a:rPr lang="en-US" sz="1600" dirty="0" smtClean="0"/>
              <a:t> </a:t>
            </a:r>
            <a:r>
              <a:rPr lang="en-US" sz="1600" dirty="0" err="1" smtClean="0"/>
              <a:t>अनिवार्यता</a:t>
            </a:r>
            <a:endParaRPr lang="en-US" sz="16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 smtClean="0"/>
              <a:t>उत्पन्न-खर्चाचा</a:t>
            </a:r>
            <a:r>
              <a:rPr lang="en-US" sz="1600" dirty="0" smtClean="0"/>
              <a:t> </a:t>
            </a:r>
            <a:r>
              <a:rPr lang="en-US" sz="1600" dirty="0" err="1" smtClean="0"/>
              <a:t>समन्वय</a:t>
            </a:r>
            <a:endParaRPr lang="en-US" sz="16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 smtClean="0"/>
              <a:t>व्यापक</a:t>
            </a:r>
            <a:r>
              <a:rPr lang="en-US" sz="1600" dirty="0" smtClean="0"/>
              <a:t> </a:t>
            </a:r>
            <a:r>
              <a:rPr lang="en-US" sz="1600" dirty="0" err="1" smtClean="0"/>
              <a:t>परिणामकारकता</a:t>
            </a:r>
            <a:endParaRPr lang="en-US" sz="16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 smtClean="0"/>
              <a:t>विविध</a:t>
            </a:r>
            <a:r>
              <a:rPr lang="en-US" sz="1600" dirty="0" smtClean="0"/>
              <a:t> </a:t>
            </a:r>
            <a:r>
              <a:rPr lang="en-US" sz="1600" dirty="0" err="1" smtClean="0"/>
              <a:t>घटकांचा</a:t>
            </a:r>
            <a:r>
              <a:rPr lang="en-US" sz="1600" dirty="0" smtClean="0"/>
              <a:t> </a:t>
            </a:r>
            <a:r>
              <a:rPr lang="en-US" sz="1600" dirty="0" err="1" smtClean="0"/>
              <a:t>प्रभाव</a:t>
            </a:r>
            <a:endParaRPr lang="en-US" sz="16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 smtClean="0"/>
              <a:t>सामूहिक</a:t>
            </a:r>
            <a:r>
              <a:rPr lang="en-US" sz="1600" dirty="0" smtClean="0"/>
              <a:t> </a:t>
            </a:r>
            <a:r>
              <a:rPr lang="en-US" sz="1600" dirty="0" err="1" smtClean="0"/>
              <a:t>गरजांची</a:t>
            </a:r>
            <a:r>
              <a:rPr lang="en-US" sz="1600" dirty="0" smtClean="0"/>
              <a:t> </a:t>
            </a:r>
            <a:r>
              <a:rPr lang="en-US" sz="1600" dirty="0" err="1" smtClean="0"/>
              <a:t>पूर्तता</a:t>
            </a:r>
            <a:endParaRPr lang="en-US" sz="16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 smtClean="0"/>
              <a:t>पायाभूत</a:t>
            </a:r>
            <a:r>
              <a:rPr lang="en-US" sz="1600" dirty="0" smtClean="0"/>
              <a:t> </a:t>
            </a:r>
            <a:r>
              <a:rPr lang="en-US" sz="1600" dirty="0" err="1" smtClean="0"/>
              <a:t>सोयींवरील</a:t>
            </a:r>
            <a:r>
              <a:rPr lang="en-US" sz="1600" dirty="0" smtClean="0"/>
              <a:t> </a:t>
            </a:r>
            <a:r>
              <a:rPr lang="en-US" sz="1600" dirty="0" err="1" smtClean="0"/>
              <a:t>खर्च</a:t>
            </a:r>
            <a:endParaRPr lang="en-US" sz="16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 smtClean="0"/>
              <a:t>खर्चात</a:t>
            </a:r>
            <a:r>
              <a:rPr lang="en-US" sz="1600" dirty="0" smtClean="0"/>
              <a:t> </a:t>
            </a:r>
            <a:r>
              <a:rPr lang="en-US" sz="1600" dirty="0" err="1" smtClean="0"/>
              <a:t>सातत्याने</a:t>
            </a:r>
            <a:r>
              <a:rPr lang="en-US" sz="1600" dirty="0" smtClean="0"/>
              <a:t> </a:t>
            </a:r>
            <a:r>
              <a:rPr lang="en-US" sz="1600" dirty="0" err="1" smtClean="0"/>
              <a:t>वाढ</a:t>
            </a:r>
            <a:endParaRPr lang="en-US" sz="16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 smtClean="0"/>
              <a:t>आवाजवी</a:t>
            </a:r>
            <a:r>
              <a:rPr lang="en-US" sz="1600" dirty="0" smtClean="0"/>
              <a:t> </a:t>
            </a:r>
            <a:r>
              <a:rPr lang="en-US" sz="1600" dirty="0" err="1" smtClean="0"/>
              <a:t>खर्च</a:t>
            </a:r>
            <a:endParaRPr lang="en-US" sz="1600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 smtClean="0"/>
              <a:t>औद्योगिकीकरणासाठी</a:t>
            </a:r>
            <a:r>
              <a:rPr lang="en-US" sz="1600" dirty="0" smtClean="0"/>
              <a:t> </a:t>
            </a:r>
            <a:r>
              <a:rPr lang="en-US" sz="1600" dirty="0" err="1" smtClean="0"/>
              <a:t>पुढाकार</a:t>
            </a:r>
            <a:endParaRPr lang="en-US" sz="1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err="1" smtClean="0"/>
              <a:t>सार्वजनिक</a:t>
            </a:r>
            <a:r>
              <a:rPr lang="en-US" dirty="0" smtClean="0"/>
              <a:t> </a:t>
            </a:r>
            <a:r>
              <a:rPr lang="en-US" dirty="0" err="1" smtClean="0"/>
              <a:t>खर्च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डॉ</a:t>
            </a:r>
            <a:r>
              <a:rPr lang="en-US" sz="2000" dirty="0" smtClean="0"/>
              <a:t>. </a:t>
            </a:r>
            <a:r>
              <a:rPr lang="en-US" sz="2000" dirty="0" err="1" smtClean="0"/>
              <a:t>हग</a:t>
            </a:r>
            <a:r>
              <a:rPr lang="en-US" sz="2000" dirty="0" smtClean="0"/>
              <a:t> </a:t>
            </a:r>
            <a:r>
              <a:rPr lang="en-US" sz="2000" dirty="0" err="1" smtClean="0"/>
              <a:t>डॉल्टन</a:t>
            </a:r>
            <a:r>
              <a:rPr lang="en-US" sz="2000" dirty="0" smtClean="0"/>
              <a:t> 1922 “</a:t>
            </a:r>
            <a:r>
              <a:rPr lang="en-US" sz="2000" dirty="0" err="1" smtClean="0"/>
              <a:t>सार्वजनिक</a:t>
            </a:r>
            <a:r>
              <a:rPr lang="en-US" sz="2000" dirty="0" smtClean="0"/>
              <a:t> </a:t>
            </a:r>
            <a:r>
              <a:rPr lang="en-US" sz="2000" dirty="0" err="1" smtClean="0"/>
              <a:t>आय</a:t>
            </a:r>
            <a:r>
              <a:rPr lang="en-US" sz="2000" dirty="0" smtClean="0"/>
              <a:t> </a:t>
            </a:r>
            <a:r>
              <a:rPr lang="en-US" sz="2000" dirty="0" err="1" smtClean="0"/>
              <a:t>व्यय</a:t>
            </a:r>
            <a:r>
              <a:rPr lang="en-US" sz="2000" dirty="0" smtClean="0"/>
              <a:t> </a:t>
            </a:r>
            <a:r>
              <a:rPr lang="en-US" sz="2000" dirty="0" err="1" smtClean="0"/>
              <a:t>हा</a:t>
            </a:r>
            <a:r>
              <a:rPr lang="en-US" sz="2000" dirty="0" smtClean="0"/>
              <a:t> </a:t>
            </a:r>
            <a:r>
              <a:rPr lang="en-US" sz="2000" dirty="0" err="1" smtClean="0"/>
              <a:t>अर्थशास्त्र</a:t>
            </a:r>
            <a:r>
              <a:rPr lang="en-US" sz="2000" dirty="0" smtClean="0"/>
              <a:t> व </a:t>
            </a:r>
            <a:r>
              <a:rPr lang="en-US" sz="2000" dirty="0" err="1" smtClean="0"/>
              <a:t>राज्यशास्त्र</a:t>
            </a:r>
            <a:r>
              <a:rPr lang="en-US" sz="2000" dirty="0" smtClean="0"/>
              <a:t> </a:t>
            </a:r>
            <a:r>
              <a:rPr lang="en-US" sz="2000" dirty="0" err="1" smtClean="0"/>
              <a:t>या</a:t>
            </a:r>
            <a:r>
              <a:rPr lang="en-US" sz="2000" dirty="0" smtClean="0"/>
              <a:t> </a:t>
            </a:r>
            <a:r>
              <a:rPr lang="en-US" sz="2000" dirty="0" err="1" smtClean="0"/>
              <a:t>दोहोंच्या</a:t>
            </a:r>
            <a:r>
              <a:rPr lang="en-US" sz="2000" dirty="0" smtClean="0"/>
              <a:t> </a:t>
            </a:r>
            <a:r>
              <a:rPr lang="en-US" sz="2000" dirty="0" err="1" smtClean="0"/>
              <a:t>सीमारेषा</a:t>
            </a:r>
            <a:r>
              <a:rPr lang="en-US" sz="2000" dirty="0" smtClean="0"/>
              <a:t> </a:t>
            </a:r>
            <a:r>
              <a:rPr lang="en-US" sz="2000" dirty="0" err="1" smtClean="0"/>
              <a:t>वरील</a:t>
            </a:r>
            <a:r>
              <a:rPr lang="en-US" sz="2000" dirty="0" smtClean="0"/>
              <a:t> </a:t>
            </a:r>
            <a:r>
              <a:rPr lang="en-US" sz="2000" dirty="0" err="1" smtClean="0"/>
              <a:t>अनेक</a:t>
            </a:r>
            <a:r>
              <a:rPr lang="en-US" sz="2000" dirty="0" smtClean="0"/>
              <a:t> </a:t>
            </a:r>
            <a:r>
              <a:rPr lang="en-US" sz="2000" dirty="0" err="1" smtClean="0"/>
              <a:t>विषयांपैकी</a:t>
            </a:r>
            <a:r>
              <a:rPr lang="en-US" sz="2000" dirty="0" smtClean="0"/>
              <a:t> </a:t>
            </a:r>
            <a:r>
              <a:rPr lang="en-US" sz="2000" dirty="0" err="1" smtClean="0"/>
              <a:t>एक</a:t>
            </a:r>
            <a:r>
              <a:rPr lang="en-US" sz="2000" dirty="0" smtClean="0"/>
              <a:t> </a:t>
            </a:r>
            <a:r>
              <a:rPr lang="en-US" sz="2000" dirty="0" err="1" smtClean="0"/>
              <a:t>आहे</a:t>
            </a:r>
            <a:r>
              <a:rPr lang="en-US" sz="2000" dirty="0" smtClean="0"/>
              <a:t>.  </a:t>
            </a:r>
            <a:r>
              <a:rPr lang="en-US" sz="2000" dirty="0" err="1" smtClean="0"/>
              <a:t>तो</a:t>
            </a:r>
            <a:r>
              <a:rPr lang="en-US" sz="2000" dirty="0" smtClean="0"/>
              <a:t> </a:t>
            </a:r>
            <a:r>
              <a:rPr lang="en-US" sz="2000" dirty="0" err="1" smtClean="0"/>
              <a:t>सरकारी</a:t>
            </a:r>
            <a:r>
              <a:rPr lang="en-US" sz="2000" dirty="0" smtClean="0"/>
              <a:t> </a:t>
            </a:r>
            <a:r>
              <a:rPr lang="en-US" sz="2000" dirty="0" err="1" smtClean="0"/>
              <a:t>उत्पन्न</a:t>
            </a:r>
            <a:r>
              <a:rPr lang="en-US" sz="2000" dirty="0" smtClean="0"/>
              <a:t> व </a:t>
            </a:r>
            <a:r>
              <a:rPr lang="en-US" sz="2000" dirty="0" err="1" smtClean="0"/>
              <a:t>खर्च</a:t>
            </a:r>
            <a:r>
              <a:rPr lang="en-US" sz="2000" dirty="0" smtClean="0"/>
              <a:t> </a:t>
            </a:r>
            <a:r>
              <a:rPr lang="en-US" sz="2000" dirty="0" err="1" smtClean="0"/>
              <a:t>तसेच</a:t>
            </a:r>
            <a:r>
              <a:rPr lang="en-US" sz="2000" dirty="0" smtClean="0"/>
              <a:t> </a:t>
            </a:r>
            <a:r>
              <a:rPr lang="en-US" sz="2000" dirty="0" err="1" smtClean="0"/>
              <a:t>या</a:t>
            </a:r>
            <a:r>
              <a:rPr lang="en-US" sz="2000" dirty="0" smtClean="0"/>
              <a:t> </a:t>
            </a:r>
            <a:r>
              <a:rPr lang="en-US" sz="2000" dirty="0" err="1" smtClean="0"/>
              <a:t>दोहोतील</a:t>
            </a:r>
            <a:r>
              <a:rPr lang="en-US" sz="2000" dirty="0" smtClean="0"/>
              <a:t> </a:t>
            </a:r>
            <a:r>
              <a:rPr lang="en-US" sz="2000" dirty="0" err="1" smtClean="0"/>
              <a:t>परस्पर</a:t>
            </a:r>
            <a:r>
              <a:rPr lang="en-US" sz="2000" dirty="0" smtClean="0"/>
              <a:t> </a:t>
            </a:r>
            <a:r>
              <a:rPr lang="en-US" sz="2000" dirty="0" err="1" smtClean="0"/>
              <a:t>समायोजन</a:t>
            </a:r>
            <a:r>
              <a:rPr lang="en-US" sz="2000" dirty="0" smtClean="0"/>
              <a:t> </a:t>
            </a:r>
            <a:r>
              <a:rPr lang="en-US" sz="2000" dirty="0" err="1" smtClean="0"/>
              <a:t>यांच्याशी</a:t>
            </a:r>
            <a:r>
              <a:rPr lang="en-US" sz="2000" dirty="0" smtClean="0"/>
              <a:t> </a:t>
            </a:r>
            <a:r>
              <a:rPr lang="en-US" sz="2000" dirty="0" err="1" smtClean="0"/>
              <a:t>संबंधित</a:t>
            </a:r>
            <a:r>
              <a:rPr lang="en-US" sz="2000" dirty="0" smtClean="0"/>
              <a:t> </a:t>
            </a:r>
            <a:r>
              <a:rPr lang="en-US" sz="2000" dirty="0" err="1" smtClean="0"/>
              <a:t>आहे</a:t>
            </a:r>
            <a:r>
              <a:rPr lang="en-US" sz="2000" dirty="0" smtClean="0"/>
              <a:t>.”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 smtClean="0"/>
              <a:t>श्रीमती</a:t>
            </a:r>
            <a:r>
              <a:rPr lang="en-US" sz="2000" dirty="0" smtClean="0"/>
              <a:t> </a:t>
            </a:r>
            <a:r>
              <a:rPr lang="en-US" sz="2000" dirty="0" err="1" smtClean="0"/>
              <a:t>उर्सुला</a:t>
            </a:r>
            <a:r>
              <a:rPr lang="en-US" sz="2000" dirty="0" smtClean="0"/>
              <a:t> </a:t>
            </a:r>
            <a:r>
              <a:rPr lang="en-US" sz="2000" dirty="0" err="1" smtClean="0"/>
              <a:t>हिक्स</a:t>
            </a:r>
            <a:r>
              <a:rPr lang="en-US" sz="2000" dirty="0" smtClean="0"/>
              <a:t> “</a:t>
            </a:r>
            <a:r>
              <a:rPr lang="en-US" sz="2000" dirty="0" err="1" smtClean="0"/>
              <a:t>सरकारे</a:t>
            </a:r>
            <a:r>
              <a:rPr lang="en-US" sz="2000" dirty="0" smtClean="0"/>
              <a:t> </a:t>
            </a:r>
            <a:r>
              <a:rPr lang="en-US" sz="2000" dirty="0" err="1" smtClean="0"/>
              <a:t>ज्या</a:t>
            </a:r>
            <a:r>
              <a:rPr lang="en-US" sz="2000" dirty="0" smtClean="0"/>
              <a:t> </a:t>
            </a:r>
            <a:r>
              <a:rPr lang="en-US" sz="2000" dirty="0" err="1" smtClean="0"/>
              <a:t>पध्दतींच्या</a:t>
            </a:r>
            <a:r>
              <a:rPr lang="en-US" sz="2000" dirty="0" smtClean="0"/>
              <a:t> </a:t>
            </a:r>
            <a:r>
              <a:rPr lang="en-US" sz="2000" dirty="0" err="1" smtClean="0"/>
              <a:t>साहाय्याने</a:t>
            </a:r>
            <a:r>
              <a:rPr lang="en-US" sz="2000" dirty="0" smtClean="0"/>
              <a:t> </a:t>
            </a:r>
            <a:r>
              <a:rPr lang="en-US" sz="2000" dirty="0" err="1" smtClean="0"/>
              <a:t>गरजांच्या</a:t>
            </a:r>
            <a:r>
              <a:rPr lang="en-US" sz="2000" dirty="0" smtClean="0"/>
              <a:t> </a:t>
            </a:r>
            <a:r>
              <a:rPr lang="en-US" sz="2000" dirty="0" err="1" smtClean="0"/>
              <a:t>सामूहिक</a:t>
            </a:r>
            <a:r>
              <a:rPr lang="en-US" sz="2000" dirty="0" smtClean="0"/>
              <a:t> </a:t>
            </a:r>
            <a:r>
              <a:rPr lang="en-US" sz="2000" dirty="0" err="1" smtClean="0"/>
              <a:t>तृप्तीची</a:t>
            </a:r>
            <a:r>
              <a:rPr lang="en-US" sz="2000" dirty="0" smtClean="0"/>
              <a:t> </a:t>
            </a:r>
            <a:r>
              <a:rPr lang="en-US" sz="2000" dirty="0" err="1" smtClean="0"/>
              <a:t>व्यवस्था</a:t>
            </a:r>
            <a:r>
              <a:rPr lang="en-US" sz="2000" dirty="0" smtClean="0"/>
              <a:t> </a:t>
            </a:r>
            <a:r>
              <a:rPr lang="en-US" sz="2000" dirty="0" err="1" smtClean="0"/>
              <a:t>करतात</a:t>
            </a:r>
            <a:r>
              <a:rPr lang="en-US" sz="2000" dirty="0" smtClean="0"/>
              <a:t> </a:t>
            </a:r>
            <a:r>
              <a:rPr lang="en-US" sz="2000" dirty="0" err="1" smtClean="0"/>
              <a:t>आणि</a:t>
            </a:r>
            <a:r>
              <a:rPr lang="en-US" sz="2000" dirty="0" smtClean="0"/>
              <a:t> </a:t>
            </a:r>
            <a:r>
              <a:rPr lang="en-US" sz="2000" dirty="0" err="1" smtClean="0"/>
              <a:t>उद्देशांच्या</a:t>
            </a:r>
            <a:r>
              <a:rPr lang="en-US" sz="2000" dirty="0" smtClean="0"/>
              <a:t> </a:t>
            </a:r>
            <a:r>
              <a:rPr lang="en-US" sz="2000" dirty="0" err="1" smtClean="0"/>
              <a:t>परिपूर्तीसाठी</a:t>
            </a:r>
            <a:r>
              <a:rPr lang="en-US" sz="2000" dirty="0" smtClean="0"/>
              <a:t> </a:t>
            </a:r>
            <a:r>
              <a:rPr lang="en-US" sz="2000" dirty="0" err="1" smtClean="0"/>
              <a:t>आवश्यक</a:t>
            </a:r>
            <a:r>
              <a:rPr lang="en-US" sz="2000" dirty="0" smtClean="0"/>
              <a:t> </a:t>
            </a:r>
            <a:r>
              <a:rPr lang="en-US" sz="2000" dirty="0" err="1" smtClean="0"/>
              <a:t>निधी</a:t>
            </a:r>
            <a:r>
              <a:rPr lang="en-US" sz="2000" dirty="0" smtClean="0"/>
              <a:t> </a:t>
            </a:r>
            <a:r>
              <a:rPr lang="en-US" sz="2000" dirty="0" err="1" smtClean="0"/>
              <a:t>उभे</a:t>
            </a:r>
            <a:r>
              <a:rPr lang="en-US" sz="2000" dirty="0" smtClean="0"/>
              <a:t> </a:t>
            </a:r>
            <a:r>
              <a:rPr lang="en-US" sz="2000" dirty="0" err="1" smtClean="0"/>
              <a:t>करतात</a:t>
            </a:r>
            <a:r>
              <a:rPr lang="en-US" sz="2000" dirty="0" smtClean="0"/>
              <a:t>.  </a:t>
            </a:r>
            <a:r>
              <a:rPr lang="en-US" sz="2000" dirty="0" err="1" smtClean="0"/>
              <a:t>त्या</a:t>
            </a:r>
            <a:r>
              <a:rPr lang="en-US" sz="2000" dirty="0" smtClean="0"/>
              <a:t> </a:t>
            </a:r>
            <a:r>
              <a:rPr lang="en-US" sz="2000" dirty="0" err="1" smtClean="0"/>
              <a:t>पध्दतीचे</a:t>
            </a:r>
            <a:r>
              <a:rPr lang="en-US" sz="2000" dirty="0" smtClean="0"/>
              <a:t> </a:t>
            </a:r>
            <a:r>
              <a:rPr lang="en-US" sz="2000" dirty="0" err="1" smtClean="0"/>
              <a:t>परीक्षण</a:t>
            </a:r>
            <a:r>
              <a:rPr lang="en-US" sz="2000" dirty="0" smtClean="0"/>
              <a:t> व </a:t>
            </a:r>
            <a:r>
              <a:rPr lang="en-US" sz="2000" dirty="0" err="1" smtClean="0"/>
              <a:t>मूल्यमापन</a:t>
            </a:r>
            <a:r>
              <a:rPr lang="en-US" sz="2000" dirty="0" smtClean="0"/>
              <a:t> </a:t>
            </a:r>
            <a:r>
              <a:rPr lang="en-US" sz="2000" dirty="0" err="1" smtClean="0"/>
              <a:t>करणे</a:t>
            </a:r>
            <a:r>
              <a:rPr lang="en-US" sz="2000" dirty="0" smtClean="0"/>
              <a:t> </a:t>
            </a:r>
            <a:r>
              <a:rPr lang="en-US" sz="2000" dirty="0" err="1" smtClean="0"/>
              <a:t>हा</a:t>
            </a:r>
            <a:r>
              <a:rPr lang="en-US" sz="2000" dirty="0" smtClean="0"/>
              <a:t> </a:t>
            </a:r>
            <a:r>
              <a:rPr lang="en-US" sz="2000" dirty="0" err="1" smtClean="0"/>
              <a:t>सार्वजनिक</a:t>
            </a:r>
            <a:r>
              <a:rPr lang="en-US" sz="2000" dirty="0" smtClean="0"/>
              <a:t> </a:t>
            </a:r>
            <a:r>
              <a:rPr lang="en-US" sz="2000" dirty="0" err="1" smtClean="0"/>
              <a:t>आयव्ययाचा</a:t>
            </a:r>
            <a:r>
              <a:rPr lang="en-US" sz="2000" dirty="0" smtClean="0"/>
              <a:t> </a:t>
            </a:r>
            <a:r>
              <a:rPr lang="en-US" sz="2000" dirty="0" err="1" smtClean="0"/>
              <a:t>मुख्य</a:t>
            </a:r>
            <a:r>
              <a:rPr lang="en-US" sz="2000" dirty="0" smtClean="0"/>
              <a:t> </a:t>
            </a:r>
            <a:r>
              <a:rPr lang="en-US" sz="2000" dirty="0" err="1" smtClean="0"/>
              <a:t>अभ्यास</a:t>
            </a:r>
            <a:r>
              <a:rPr lang="en-US" sz="2000" dirty="0" smtClean="0"/>
              <a:t> </a:t>
            </a:r>
            <a:r>
              <a:rPr lang="en-US" sz="2000" dirty="0" err="1" smtClean="0"/>
              <a:t>विषय</a:t>
            </a:r>
            <a:r>
              <a:rPr lang="en-US" sz="2000" dirty="0" smtClean="0"/>
              <a:t> </a:t>
            </a:r>
            <a:r>
              <a:rPr lang="en-US" sz="2000" dirty="0" err="1" smtClean="0"/>
              <a:t>आहे</a:t>
            </a:r>
            <a:r>
              <a:rPr lang="en-US" sz="2000" dirty="0" smtClean="0"/>
              <a:t>.”</a:t>
            </a:r>
          </a:p>
          <a:p>
            <a:pPr algn="just">
              <a:lnSpc>
                <a:spcPct val="150000"/>
              </a:lnSpc>
            </a:pPr>
            <a:r>
              <a:rPr lang="en-US" sz="2000" dirty="0" err="1" smtClean="0"/>
              <a:t>प्रा</a:t>
            </a:r>
            <a:r>
              <a:rPr lang="en-US" sz="2000" dirty="0" smtClean="0"/>
              <a:t>. </a:t>
            </a:r>
            <a:r>
              <a:rPr lang="en-US" sz="2000" dirty="0" err="1" smtClean="0"/>
              <a:t>फिडले</a:t>
            </a:r>
            <a:r>
              <a:rPr lang="en-US" sz="2000" dirty="0" smtClean="0"/>
              <a:t> </a:t>
            </a:r>
            <a:r>
              <a:rPr lang="en-US" sz="2000" dirty="0" err="1" smtClean="0"/>
              <a:t>शिरास</a:t>
            </a:r>
            <a:r>
              <a:rPr lang="en-US" sz="2000" dirty="0" smtClean="0"/>
              <a:t> “</a:t>
            </a:r>
            <a:r>
              <a:rPr lang="en-US" sz="2000" dirty="0" err="1" smtClean="0"/>
              <a:t>सार्वजनिक</a:t>
            </a:r>
            <a:r>
              <a:rPr lang="en-US" sz="2000" dirty="0" smtClean="0"/>
              <a:t> </a:t>
            </a:r>
            <a:r>
              <a:rPr lang="en-US" sz="2000" dirty="0" err="1" smtClean="0"/>
              <a:t>सत्ता</a:t>
            </a:r>
            <a:r>
              <a:rPr lang="en-US" sz="2000" dirty="0" smtClean="0"/>
              <a:t> </a:t>
            </a:r>
            <a:r>
              <a:rPr lang="en-US" sz="2000" dirty="0" err="1" smtClean="0"/>
              <a:t>ज्या</a:t>
            </a:r>
            <a:r>
              <a:rPr lang="en-US" sz="2000" dirty="0" smtClean="0"/>
              <a:t> </a:t>
            </a:r>
            <a:r>
              <a:rPr lang="en-US" sz="2000" dirty="0" err="1" smtClean="0"/>
              <a:t>पध्दतीने</a:t>
            </a:r>
            <a:r>
              <a:rPr lang="en-US" sz="2000" dirty="0" smtClean="0"/>
              <a:t> </a:t>
            </a:r>
            <a:r>
              <a:rPr lang="en-US" sz="2000" dirty="0" err="1" smtClean="0"/>
              <a:t>आपले</a:t>
            </a:r>
            <a:r>
              <a:rPr lang="en-US" sz="2000" dirty="0" smtClean="0"/>
              <a:t> </a:t>
            </a:r>
            <a:r>
              <a:rPr lang="en-US" sz="2000" dirty="0" err="1" smtClean="0"/>
              <a:t>उत्पन्न</a:t>
            </a:r>
            <a:r>
              <a:rPr lang="en-US" sz="2000" dirty="0" smtClean="0"/>
              <a:t> </a:t>
            </a:r>
            <a:r>
              <a:rPr lang="en-US" sz="2000" dirty="0" err="1" smtClean="0"/>
              <a:t>प्राप्त</a:t>
            </a:r>
            <a:r>
              <a:rPr lang="en-US" sz="2000" dirty="0" smtClean="0"/>
              <a:t> </a:t>
            </a:r>
            <a:r>
              <a:rPr lang="en-US" sz="2000" dirty="0" err="1" smtClean="0"/>
              <a:t>करते</a:t>
            </a:r>
            <a:r>
              <a:rPr lang="en-US" sz="2000" dirty="0" smtClean="0"/>
              <a:t> व </a:t>
            </a:r>
            <a:r>
              <a:rPr lang="en-US" sz="2000" dirty="0" err="1" smtClean="0"/>
              <a:t>ते</a:t>
            </a:r>
            <a:r>
              <a:rPr lang="en-US" sz="2000" dirty="0" smtClean="0"/>
              <a:t> </a:t>
            </a:r>
            <a:r>
              <a:rPr lang="en-US" sz="2000" dirty="0" err="1" smtClean="0"/>
              <a:t>खर्च</a:t>
            </a:r>
            <a:r>
              <a:rPr lang="en-US" sz="2000" dirty="0" smtClean="0"/>
              <a:t> </a:t>
            </a:r>
            <a:r>
              <a:rPr lang="en-US" sz="2000" dirty="0" err="1" smtClean="0"/>
              <a:t>करते</a:t>
            </a:r>
            <a:r>
              <a:rPr lang="en-US" sz="2000" dirty="0" smtClean="0"/>
              <a:t>, </a:t>
            </a:r>
            <a:r>
              <a:rPr lang="en-US" sz="2000" dirty="0" err="1" smtClean="0"/>
              <a:t>त्याशी</a:t>
            </a:r>
            <a:r>
              <a:rPr lang="en-US" sz="2000" dirty="0" smtClean="0"/>
              <a:t> </a:t>
            </a:r>
            <a:r>
              <a:rPr lang="en-US" sz="2000" dirty="0" err="1" smtClean="0"/>
              <a:t>संबंधित</a:t>
            </a:r>
            <a:r>
              <a:rPr lang="en-US" sz="2000" dirty="0" smtClean="0"/>
              <a:t> </a:t>
            </a:r>
            <a:r>
              <a:rPr lang="en-US" sz="2000" dirty="0" err="1" smtClean="0"/>
              <a:t>असलेले</a:t>
            </a:r>
            <a:r>
              <a:rPr lang="en-US" sz="2000" dirty="0" smtClean="0"/>
              <a:t> </a:t>
            </a:r>
            <a:r>
              <a:rPr lang="en-US" sz="2000" dirty="0" err="1" smtClean="0"/>
              <a:t>शास्त्र</a:t>
            </a:r>
            <a:r>
              <a:rPr lang="en-US" sz="2000" dirty="0" smtClean="0"/>
              <a:t> </a:t>
            </a:r>
            <a:r>
              <a:rPr lang="en-US" sz="2000" dirty="0" err="1" smtClean="0"/>
              <a:t>म्हणजे</a:t>
            </a:r>
            <a:r>
              <a:rPr lang="en-US" sz="2000" dirty="0" smtClean="0"/>
              <a:t> </a:t>
            </a:r>
            <a:r>
              <a:rPr lang="en-US" sz="2000" dirty="0" err="1" smtClean="0"/>
              <a:t>सार्वजनिक</a:t>
            </a:r>
            <a:r>
              <a:rPr lang="en-US" sz="2000" dirty="0" smtClean="0"/>
              <a:t> </a:t>
            </a:r>
            <a:r>
              <a:rPr lang="en-US" sz="2000" dirty="0" err="1" smtClean="0"/>
              <a:t>आयव्यय</a:t>
            </a:r>
            <a:r>
              <a:rPr lang="en-US" sz="2000" dirty="0" smtClean="0"/>
              <a:t> </a:t>
            </a:r>
            <a:r>
              <a:rPr lang="en-US" sz="2000" dirty="0" err="1" smtClean="0"/>
              <a:t>होय</a:t>
            </a:r>
            <a:r>
              <a:rPr lang="en-US" sz="2000" dirty="0" smtClean="0"/>
              <a:t>”</a:t>
            </a: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प्रकरण</a:t>
            </a:r>
            <a:r>
              <a:rPr lang="en-US" dirty="0" smtClean="0"/>
              <a:t> </a:t>
            </a:r>
            <a:r>
              <a:rPr lang="en-US" dirty="0" err="1" smtClean="0"/>
              <a:t>पहिले</a:t>
            </a:r>
            <a:r>
              <a:rPr lang="en-US" dirty="0" smtClean="0"/>
              <a:t>: </a:t>
            </a:r>
            <a:r>
              <a:rPr lang="en-US" dirty="0" err="1" smtClean="0"/>
              <a:t>सार्वजनिक</a:t>
            </a:r>
            <a:r>
              <a:rPr lang="en-US" dirty="0" smtClean="0"/>
              <a:t> </a:t>
            </a:r>
            <a:r>
              <a:rPr lang="en-US" dirty="0" err="1" smtClean="0"/>
              <a:t>वित्त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सार्वजनिक</a:t>
            </a:r>
            <a:r>
              <a:rPr lang="en-US" sz="2000" dirty="0" smtClean="0"/>
              <a:t> </a:t>
            </a:r>
            <a:r>
              <a:rPr lang="en-US" sz="2000" dirty="0" err="1" smtClean="0"/>
              <a:t>उत्पन्न</a:t>
            </a:r>
            <a:r>
              <a:rPr lang="en-US" sz="2000" dirty="0" smtClean="0"/>
              <a:t> व </a:t>
            </a:r>
            <a:r>
              <a:rPr lang="en-US" sz="2000" dirty="0" err="1" smtClean="0"/>
              <a:t>खर्च</a:t>
            </a:r>
            <a:r>
              <a:rPr lang="en-US" sz="2000" dirty="0" smtClean="0"/>
              <a:t> </a:t>
            </a:r>
            <a:r>
              <a:rPr lang="en-US" sz="2000" dirty="0" err="1" smtClean="0"/>
              <a:t>यांच्यात</a:t>
            </a:r>
            <a:r>
              <a:rPr lang="en-US" sz="2000" dirty="0" smtClean="0"/>
              <a:t> </a:t>
            </a:r>
            <a:r>
              <a:rPr lang="en-US" sz="2000" dirty="0" err="1" smtClean="0"/>
              <a:t>योग्य</a:t>
            </a:r>
            <a:r>
              <a:rPr lang="en-US" sz="2000" dirty="0" smtClean="0"/>
              <a:t> </a:t>
            </a:r>
            <a:r>
              <a:rPr lang="en-US" sz="2000" dirty="0" err="1" smtClean="0"/>
              <a:t>मेळ</a:t>
            </a:r>
            <a:r>
              <a:rPr lang="en-US" sz="2000" dirty="0" smtClean="0"/>
              <a:t>/</a:t>
            </a:r>
            <a:r>
              <a:rPr lang="en-US" sz="2000" dirty="0" err="1" smtClean="0"/>
              <a:t>समन्वय</a:t>
            </a:r>
            <a:r>
              <a:rPr lang="en-US" sz="2000" dirty="0" smtClean="0"/>
              <a:t> </a:t>
            </a:r>
            <a:r>
              <a:rPr lang="en-US" sz="2000" dirty="0" err="1" smtClean="0"/>
              <a:t>घालणे</a:t>
            </a:r>
            <a:endParaRPr lang="en-US" sz="2000" dirty="0" smtClean="0"/>
          </a:p>
          <a:p>
            <a:pPr algn="just">
              <a:lnSpc>
                <a:spcPct val="150000"/>
              </a:lnSpc>
            </a:pPr>
            <a:r>
              <a:rPr lang="en-US" sz="2000" dirty="0" err="1" smtClean="0"/>
              <a:t>वित्तीय</a:t>
            </a:r>
            <a:r>
              <a:rPr lang="en-US" sz="2000" dirty="0" smtClean="0"/>
              <a:t> </a:t>
            </a:r>
            <a:r>
              <a:rPr lang="en-US" sz="2000" dirty="0" err="1" smtClean="0"/>
              <a:t>तूट</a:t>
            </a:r>
            <a:r>
              <a:rPr lang="en-US" sz="2000" dirty="0" smtClean="0"/>
              <a:t> </a:t>
            </a:r>
            <a:r>
              <a:rPr lang="en-US" sz="2000" dirty="0" err="1" smtClean="0"/>
              <a:t>व्यवस्थापन</a:t>
            </a:r>
            <a:r>
              <a:rPr lang="en-US" sz="2000" dirty="0" smtClean="0"/>
              <a:t> </a:t>
            </a:r>
            <a:r>
              <a:rPr lang="en-US" sz="2000" dirty="0" err="1" smtClean="0"/>
              <a:t>किंवा</a:t>
            </a:r>
            <a:r>
              <a:rPr lang="en-US" sz="2000" dirty="0" smtClean="0"/>
              <a:t> </a:t>
            </a:r>
            <a:r>
              <a:rPr lang="en-US" sz="2000" dirty="0" err="1" smtClean="0"/>
              <a:t>वित्तीय</a:t>
            </a:r>
            <a:r>
              <a:rPr lang="en-US" sz="2000" dirty="0" smtClean="0"/>
              <a:t> </a:t>
            </a:r>
            <a:r>
              <a:rPr lang="en-US" sz="2000" dirty="0" err="1" smtClean="0"/>
              <a:t>प्रशासन</a:t>
            </a:r>
            <a:r>
              <a:rPr lang="en-US" sz="2000" dirty="0" smtClean="0"/>
              <a:t> </a:t>
            </a:r>
            <a:r>
              <a:rPr lang="en-US" sz="2000" dirty="0" err="1" smtClean="0"/>
              <a:t>करणे</a:t>
            </a:r>
            <a:endParaRPr lang="en-US" sz="2000" dirty="0" smtClean="0"/>
          </a:p>
          <a:p>
            <a:pPr algn="just">
              <a:lnSpc>
                <a:spcPct val="150000"/>
              </a:lnSpc>
            </a:pPr>
            <a:r>
              <a:rPr lang="en-US" sz="2000" dirty="0" err="1" smtClean="0"/>
              <a:t>महत्तम</a:t>
            </a:r>
            <a:r>
              <a:rPr lang="en-US" sz="2000" dirty="0" smtClean="0"/>
              <a:t> </a:t>
            </a:r>
            <a:r>
              <a:rPr lang="en-US" sz="2000" dirty="0" err="1" smtClean="0"/>
              <a:t>सामाजिक</a:t>
            </a:r>
            <a:r>
              <a:rPr lang="en-US" sz="2000" dirty="0" smtClean="0"/>
              <a:t> </a:t>
            </a:r>
            <a:r>
              <a:rPr lang="en-US" sz="2000" dirty="0" err="1" smtClean="0"/>
              <a:t>लाभाचे</a:t>
            </a:r>
            <a:r>
              <a:rPr lang="en-US" sz="2000" dirty="0" smtClean="0"/>
              <a:t> </a:t>
            </a:r>
            <a:r>
              <a:rPr lang="en-US" sz="2000" dirty="0" err="1" smtClean="0"/>
              <a:t>उद्दिष्ट</a:t>
            </a:r>
            <a:r>
              <a:rPr lang="en-US" sz="2000" dirty="0" smtClean="0"/>
              <a:t> </a:t>
            </a:r>
            <a:r>
              <a:rPr lang="en-US" sz="2000" dirty="0" err="1" smtClean="0"/>
              <a:t>साध्य</a:t>
            </a:r>
            <a:r>
              <a:rPr lang="en-US" sz="2000" dirty="0" smtClean="0"/>
              <a:t> </a:t>
            </a:r>
            <a:r>
              <a:rPr lang="en-US" sz="2000" dirty="0" err="1" smtClean="0"/>
              <a:t>करणे</a:t>
            </a:r>
            <a:endParaRPr lang="en-US" sz="2000" dirty="0" smtClean="0"/>
          </a:p>
          <a:p>
            <a:pPr algn="just">
              <a:lnSpc>
                <a:spcPct val="150000"/>
              </a:lnSpc>
            </a:pPr>
            <a:r>
              <a:rPr lang="en-US" sz="2000" dirty="0" err="1" smtClean="0"/>
              <a:t>अर्थव्यवस्थेशी</a:t>
            </a:r>
            <a:r>
              <a:rPr lang="en-US" sz="2000" dirty="0" smtClean="0"/>
              <a:t> </a:t>
            </a:r>
            <a:r>
              <a:rPr lang="en-US" sz="2000" dirty="0" err="1" smtClean="0"/>
              <a:t>निगडित</a:t>
            </a:r>
            <a:r>
              <a:rPr lang="en-US" sz="2000" dirty="0" smtClean="0"/>
              <a:t> व </a:t>
            </a:r>
            <a:r>
              <a:rPr lang="en-US" sz="2000" dirty="0" err="1" smtClean="0"/>
              <a:t>सर्वव्यापी</a:t>
            </a:r>
            <a:r>
              <a:rPr lang="en-US" sz="2000" dirty="0" smtClean="0"/>
              <a:t> </a:t>
            </a:r>
            <a:r>
              <a:rPr lang="en-US" sz="2000" dirty="0" err="1" smtClean="0"/>
              <a:t>शास्त्र</a:t>
            </a:r>
            <a:endParaRPr lang="en-US" sz="2000" dirty="0" smtClean="0"/>
          </a:p>
          <a:p>
            <a:pPr algn="just">
              <a:lnSpc>
                <a:spcPct val="150000"/>
              </a:lnSpc>
            </a:pPr>
            <a:r>
              <a:rPr lang="en-US" sz="2000" dirty="0" err="1" smtClean="0"/>
              <a:t>सरकार</a:t>
            </a:r>
            <a:r>
              <a:rPr lang="en-US" sz="2000" dirty="0" smtClean="0"/>
              <a:t> व </a:t>
            </a:r>
            <a:r>
              <a:rPr lang="en-US" sz="2000" dirty="0" err="1" smtClean="0"/>
              <a:t>अर्थव्यवस्था</a:t>
            </a:r>
            <a:r>
              <a:rPr lang="en-US" sz="2000" dirty="0" smtClean="0"/>
              <a:t> </a:t>
            </a:r>
            <a:r>
              <a:rPr lang="en-US" sz="2000" dirty="0" err="1" smtClean="0"/>
              <a:t>यांच्याशी</a:t>
            </a:r>
            <a:r>
              <a:rPr lang="en-US" sz="2000" dirty="0" smtClean="0"/>
              <a:t> </a:t>
            </a:r>
            <a:r>
              <a:rPr lang="en-US" sz="2000" dirty="0" err="1" smtClean="0"/>
              <a:t>निगडित</a:t>
            </a:r>
            <a:r>
              <a:rPr lang="en-US" sz="2000" dirty="0" smtClean="0"/>
              <a:t> </a:t>
            </a:r>
            <a:r>
              <a:rPr lang="en-US" sz="2000" dirty="0" err="1" smtClean="0"/>
              <a:t>समस्यांचा</a:t>
            </a:r>
            <a:r>
              <a:rPr lang="en-US" sz="2000" dirty="0" smtClean="0"/>
              <a:t> </a:t>
            </a:r>
            <a:r>
              <a:rPr lang="en-US" sz="2000" dirty="0" err="1" smtClean="0"/>
              <a:t>चिकित्सक</a:t>
            </a:r>
            <a:r>
              <a:rPr lang="en-US" sz="2000" dirty="0" smtClean="0"/>
              <a:t> </a:t>
            </a:r>
            <a:r>
              <a:rPr lang="en-US" sz="2000" dirty="0" err="1" smtClean="0"/>
              <a:t>अभ्यास</a:t>
            </a:r>
            <a:endParaRPr lang="en-US" sz="2000" dirty="0" smtClean="0"/>
          </a:p>
          <a:p>
            <a:pPr algn="just">
              <a:lnSpc>
                <a:spcPct val="150000"/>
              </a:lnSpc>
            </a:pPr>
            <a:r>
              <a:rPr lang="en-US" sz="2000" dirty="0" err="1" smtClean="0"/>
              <a:t>हे</a:t>
            </a:r>
            <a:r>
              <a:rPr lang="en-US" sz="2000" dirty="0" smtClean="0"/>
              <a:t> </a:t>
            </a:r>
            <a:r>
              <a:rPr lang="en-US" sz="2000" dirty="0" err="1" smtClean="0"/>
              <a:t>एक</a:t>
            </a:r>
            <a:r>
              <a:rPr lang="en-US" sz="2000" dirty="0" smtClean="0"/>
              <a:t> </a:t>
            </a:r>
            <a:r>
              <a:rPr lang="en-US" sz="2000" dirty="0" err="1" smtClean="0"/>
              <a:t>वस्तूनिष्ट</a:t>
            </a:r>
            <a:r>
              <a:rPr lang="en-US" sz="2000" dirty="0" smtClean="0"/>
              <a:t> </a:t>
            </a:r>
            <a:r>
              <a:rPr lang="en-US" sz="2000" dirty="0" err="1" smtClean="0"/>
              <a:t>शास्त्र</a:t>
            </a:r>
            <a:r>
              <a:rPr lang="en-US" sz="2000" dirty="0" smtClean="0"/>
              <a:t> </a:t>
            </a:r>
            <a:r>
              <a:rPr lang="en-US" sz="2000" dirty="0" err="1" smtClean="0"/>
              <a:t>आहे</a:t>
            </a:r>
            <a:endParaRPr lang="en-US" sz="2000" dirty="0" smtClean="0"/>
          </a:p>
          <a:p>
            <a:pPr algn="just">
              <a:lnSpc>
                <a:spcPct val="150000"/>
              </a:lnSpc>
            </a:pPr>
            <a:r>
              <a:rPr lang="en-US" sz="2000" dirty="0" err="1" smtClean="0"/>
              <a:t>राजकोषिय</a:t>
            </a:r>
            <a:r>
              <a:rPr lang="en-US" sz="2000" dirty="0" smtClean="0"/>
              <a:t> </a:t>
            </a:r>
            <a:r>
              <a:rPr lang="en-US" sz="2000" dirty="0" err="1" smtClean="0"/>
              <a:t>धोरणांचा</a:t>
            </a:r>
            <a:r>
              <a:rPr lang="en-US" sz="2000" dirty="0" smtClean="0"/>
              <a:t> </a:t>
            </a:r>
            <a:r>
              <a:rPr lang="en-US" sz="2000" dirty="0" err="1" smtClean="0"/>
              <a:t>योग्य</a:t>
            </a:r>
            <a:r>
              <a:rPr lang="en-US" sz="2000" dirty="0" smtClean="0"/>
              <a:t> </a:t>
            </a:r>
            <a:r>
              <a:rPr lang="en-US" sz="2000" dirty="0" err="1" smtClean="0"/>
              <a:t>विचार</a:t>
            </a:r>
            <a:r>
              <a:rPr lang="en-US" sz="2000" dirty="0" smtClean="0"/>
              <a:t> </a:t>
            </a:r>
            <a:r>
              <a:rPr lang="en-US" sz="2000" dirty="0" err="1" smtClean="0"/>
              <a:t>करावा</a:t>
            </a:r>
            <a:r>
              <a:rPr lang="en-US" sz="2000" dirty="0" smtClean="0"/>
              <a:t> </a:t>
            </a:r>
            <a:r>
              <a:rPr lang="en-US" sz="2000" dirty="0" err="1" smtClean="0"/>
              <a:t>लागतो</a:t>
            </a:r>
            <a:r>
              <a:rPr lang="en-US" sz="2000" dirty="0" smtClean="0"/>
              <a:t> </a:t>
            </a:r>
            <a:r>
              <a:rPr lang="en-US" sz="2000" dirty="0" err="1" smtClean="0"/>
              <a:t>म्हणून</a:t>
            </a:r>
            <a:r>
              <a:rPr lang="en-US" sz="2000" dirty="0" smtClean="0"/>
              <a:t> </a:t>
            </a:r>
            <a:r>
              <a:rPr lang="en-US" sz="2000" dirty="0" err="1" smtClean="0"/>
              <a:t>हे</a:t>
            </a:r>
            <a:r>
              <a:rPr lang="en-US" sz="2000" dirty="0" smtClean="0"/>
              <a:t> “</a:t>
            </a:r>
            <a:r>
              <a:rPr lang="en-US" sz="2000" dirty="0" err="1" smtClean="0"/>
              <a:t>आदर्शवादी</a:t>
            </a:r>
            <a:r>
              <a:rPr lang="en-US" sz="2000" dirty="0" smtClean="0"/>
              <a:t>” </a:t>
            </a:r>
            <a:r>
              <a:rPr lang="en-US" sz="2000" dirty="0" err="1" smtClean="0"/>
              <a:t>शास्त्र</a:t>
            </a:r>
            <a:r>
              <a:rPr lang="en-US" sz="2000" dirty="0" smtClean="0"/>
              <a:t> </a:t>
            </a:r>
            <a:r>
              <a:rPr lang="en-US" sz="2000" dirty="0" err="1" smtClean="0"/>
              <a:t>आहे</a:t>
            </a:r>
            <a:r>
              <a:rPr lang="en-US" sz="2000" dirty="0" smtClean="0"/>
              <a:t>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सार्वजनिक</a:t>
            </a:r>
            <a:r>
              <a:rPr lang="en-US" dirty="0" smtClean="0"/>
              <a:t> </a:t>
            </a:r>
            <a:r>
              <a:rPr lang="en-US" dirty="0" err="1" smtClean="0"/>
              <a:t>आयव्ययचे</a:t>
            </a:r>
            <a:r>
              <a:rPr lang="en-US" dirty="0" smtClean="0"/>
              <a:t> </a:t>
            </a:r>
            <a:r>
              <a:rPr lang="en-US" dirty="0" err="1" smtClean="0"/>
              <a:t>स्वरुप</a:t>
            </a:r>
            <a:r>
              <a:rPr lang="en-US" dirty="0" smtClean="0"/>
              <a:t>: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624078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 smtClean="0"/>
              <a:t>कल्याणकारी</a:t>
            </a:r>
            <a:r>
              <a:rPr lang="en-US" sz="1600" dirty="0" smtClean="0"/>
              <a:t> </a:t>
            </a:r>
            <a:r>
              <a:rPr lang="en-US" sz="1600" dirty="0" err="1" smtClean="0"/>
              <a:t>राज्याची</a:t>
            </a:r>
            <a:r>
              <a:rPr lang="en-US" sz="1600" dirty="0" smtClean="0"/>
              <a:t> </a:t>
            </a:r>
            <a:r>
              <a:rPr lang="en-US" sz="1600" dirty="0" err="1" smtClean="0"/>
              <a:t>संकल्पना</a:t>
            </a:r>
            <a:r>
              <a:rPr lang="en-US" sz="1600" dirty="0" smtClean="0"/>
              <a:t> </a:t>
            </a:r>
            <a:r>
              <a:rPr lang="en-US" sz="1600" dirty="0" err="1" smtClean="0"/>
              <a:t>मान्य</a:t>
            </a:r>
            <a:r>
              <a:rPr lang="en-US" sz="1600" dirty="0" smtClean="0"/>
              <a:t> </a:t>
            </a:r>
            <a:r>
              <a:rPr lang="en-US" sz="1600" dirty="0" err="1" smtClean="0"/>
              <a:t>केल्याने</a:t>
            </a:r>
            <a:r>
              <a:rPr lang="en-US" sz="1600" dirty="0" smtClean="0"/>
              <a:t> </a:t>
            </a:r>
            <a:r>
              <a:rPr lang="en-US" sz="1600" dirty="0" err="1" smtClean="0"/>
              <a:t>सरकारवरील</a:t>
            </a:r>
            <a:r>
              <a:rPr lang="en-US" sz="1600" dirty="0" smtClean="0"/>
              <a:t> </a:t>
            </a:r>
            <a:r>
              <a:rPr lang="en-US" sz="1600" dirty="0" err="1" smtClean="0"/>
              <a:t>जबाबदाऱ्या</a:t>
            </a:r>
            <a:r>
              <a:rPr lang="en-US" sz="1600" dirty="0" smtClean="0"/>
              <a:t> </a:t>
            </a:r>
            <a:r>
              <a:rPr lang="en-US" sz="1600" dirty="0" err="1" smtClean="0"/>
              <a:t>वाढल्या</a:t>
            </a:r>
            <a:r>
              <a:rPr lang="en-US" sz="1600" dirty="0" smtClean="0"/>
              <a:t>.  </a:t>
            </a:r>
            <a:r>
              <a:rPr lang="en-US" sz="1600" dirty="0" err="1" smtClean="0"/>
              <a:t>परिणामी</a:t>
            </a:r>
            <a:r>
              <a:rPr lang="en-US" sz="1600" dirty="0" smtClean="0"/>
              <a:t> </a:t>
            </a:r>
            <a:r>
              <a:rPr lang="en-US" sz="1600" dirty="0" err="1" smtClean="0"/>
              <a:t>सार्वजनिक</a:t>
            </a:r>
            <a:r>
              <a:rPr lang="en-US" sz="1600" dirty="0" smtClean="0"/>
              <a:t> </a:t>
            </a:r>
            <a:r>
              <a:rPr lang="en-US" sz="1600" dirty="0" err="1" smtClean="0"/>
              <a:t>आयव्ययाच्या</a:t>
            </a:r>
            <a:r>
              <a:rPr lang="en-US" sz="1600" dirty="0" smtClean="0"/>
              <a:t> </a:t>
            </a:r>
            <a:r>
              <a:rPr lang="en-US" sz="1600" dirty="0" err="1" smtClean="0"/>
              <a:t>अभ्यासास</a:t>
            </a:r>
            <a:r>
              <a:rPr lang="en-US" sz="1600" dirty="0" smtClean="0"/>
              <a:t> </a:t>
            </a:r>
            <a:r>
              <a:rPr lang="en-US" sz="1600" dirty="0" err="1" smtClean="0"/>
              <a:t>महत्व</a:t>
            </a:r>
            <a:r>
              <a:rPr lang="en-US" sz="1600" dirty="0" smtClean="0"/>
              <a:t> </a:t>
            </a:r>
            <a:r>
              <a:rPr lang="en-US" sz="1600" dirty="0" err="1" smtClean="0"/>
              <a:t>प्राप्त</a:t>
            </a:r>
            <a:r>
              <a:rPr lang="en-US" sz="1600" dirty="0" smtClean="0"/>
              <a:t> </a:t>
            </a:r>
            <a:r>
              <a:rPr lang="en-US" sz="1600" dirty="0" err="1" smtClean="0"/>
              <a:t>झाले</a:t>
            </a:r>
            <a:r>
              <a:rPr lang="en-US" sz="1600" dirty="0" smtClean="0"/>
              <a:t>.</a:t>
            </a:r>
          </a:p>
          <a:p>
            <a:pPr marL="624078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 smtClean="0"/>
              <a:t>आर्थिक</a:t>
            </a:r>
            <a:r>
              <a:rPr lang="en-US" sz="1600" dirty="0" smtClean="0"/>
              <a:t> </a:t>
            </a:r>
            <a:r>
              <a:rPr lang="en-US" sz="1600" dirty="0" err="1" smtClean="0"/>
              <a:t>विकास</a:t>
            </a:r>
            <a:r>
              <a:rPr lang="en-US" sz="1600" dirty="0" smtClean="0"/>
              <a:t> व </a:t>
            </a:r>
            <a:r>
              <a:rPr lang="en-US" sz="1600" dirty="0" err="1" smtClean="0"/>
              <a:t>इतर</a:t>
            </a:r>
            <a:r>
              <a:rPr lang="en-US" sz="1600" dirty="0" smtClean="0"/>
              <a:t> </a:t>
            </a:r>
            <a:r>
              <a:rPr lang="en-US" sz="1600" dirty="0" err="1" smtClean="0"/>
              <a:t>महत्वपूर्ण</a:t>
            </a:r>
            <a:r>
              <a:rPr lang="en-US" sz="1600" dirty="0" smtClean="0"/>
              <a:t> </a:t>
            </a:r>
            <a:r>
              <a:rPr lang="en-US" sz="1600" dirty="0" err="1" smtClean="0"/>
              <a:t>उद्दिष्ट्ये</a:t>
            </a:r>
            <a:r>
              <a:rPr lang="en-US" sz="1600" dirty="0" smtClean="0"/>
              <a:t>  </a:t>
            </a:r>
            <a:r>
              <a:rPr lang="en-US" sz="1600" dirty="0" err="1" smtClean="0"/>
              <a:t>साध्यकरण्यासाठी</a:t>
            </a:r>
            <a:r>
              <a:rPr lang="en-US" sz="1600" dirty="0" smtClean="0"/>
              <a:t> </a:t>
            </a:r>
            <a:r>
              <a:rPr lang="en-US" sz="1600" dirty="0" err="1" smtClean="0"/>
              <a:t>सार्वजनिक</a:t>
            </a:r>
            <a:r>
              <a:rPr lang="en-US" sz="1600" dirty="0" smtClean="0"/>
              <a:t> </a:t>
            </a:r>
            <a:r>
              <a:rPr lang="en-US" sz="1600" dirty="0" err="1" smtClean="0"/>
              <a:t>आयव्ययाचा</a:t>
            </a:r>
            <a:r>
              <a:rPr lang="en-US" sz="1600" dirty="0" smtClean="0"/>
              <a:t> </a:t>
            </a:r>
            <a:r>
              <a:rPr lang="en-US" sz="1600" dirty="0" err="1" smtClean="0"/>
              <a:t>अभ्यास</a:t>
            </a:r>
            <a:r>
              <a:rPr lang="en-US" sz="1600" dirty="0" smtClean="0"/>
              <a:t> </a:t>
            </a:r>
            <a:r>
              <a:rPr lang="en-US" sz="1600" dirty="0" err="1" smtClean="0"/>
              <a:t>करणे</a:t>
            </a:r>
            <a:r>
              <a:rPr lang="en-US" sz="1600" dirty="0" smtClean="0"/>
              <a:t> </a:t>
            </a:r>
            <a:r>
              <a:rPr lang="en-US" sz="1600" dirty="0" err="1" smtClean="0"/>
              <a:t>महत्वाचे</a:t>
            </a:r>
            <a:r>
              <a:rPr lang="en-US" sz="1600" dirty="0" smtClean="0"/>
              <a:t> </a:t>
            </a:r>
            <a:r>
              <a:rPr lang="en-US" sz="1600" dirty="0" err="1" smtClean="0"/>
              <a:t>मानले</a:t>
            </a:r>
            <a:r>
              <a:rPr lang="en-US" sz="1600" dirty="0" smtClean="0"/>
              <a:t> </a:t>
            </a:r>
            <a:r>
              <a:rPr lang="en-US" sz="1600" dirty="0" err="1" smtClean="0"/>
              <a:t>जाऊ</a:t>
            </a:r>
            <a:r>
              <a:rPr lang="en-US" sz="1600" dirty="0" smtClean="0"/>
              <a:t> </a:t>
            </a:r>
            <a:r>
              <a:rPr lang="en-US" sz="1600" dirty="0" err="1" smtClean="0"/>
              <a:t>लागले</a:t>
            </a:r>
            <a:endParaRPr lang="en-US" sz="1600" dirty="0" smtClean="0"/>
          </a:p>
          <a:p>
            <a:pPr marL="624078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 smtClean="0"/>
              <a:t>करारोपण</a:t>
            </a:r>
            <a:r>
              <a:rPr lang="en-US" sz="1600" dirty="0" smtClean="0"/>
              <a:t> </a:t>
            </a:r>
            <a:r>
              <a:rPr lang="en-US" sz="1600" dirty="0" err="1" smtClean="0"/>
              <a:t>करणे</a:t>
            </a:r>
            <a:r>
              <a:rPr lang="en-US" sz="1600" dirty="0" smtClean="0"/>
              <a:t>, </a:t>
            </a:r>
            <a:r>
              <a:rPr lang="en-US" sz="1600" dirty="0" err="1" smtClean="0"/>
              <a:t>सामाजिक</a:t>
            </a:r>
            <a:r>
              <a:rPr lang="en-US" sz="1600" dirty="0" smtClean="0"/>
              <a:t> </a:t>
            </a:r>
            <a:r>
              <a:rPr lang="en-US" sz="1600" dirty="0" err="1" smtClean="0"/>
              <a:t>गरजांची</a:t>
            </a:r>
            <a:r>
              <a:rPr lang="en-US" sz="1600" dirty="0" smtClean="0"/>
              <a:t> </a:t>
            </a:r>
            <a:r>
              <a:rPr lang="en-US" sz="1600" dirty="0" err="1" smtClean="0"/>
              <a:t>पूर्तता</a:t>
            </a:r>
            <a:r>
              <a:rPr lang="en-US" sz="1600" dirty="0" smtClean="0"/>
              <a:t> </a:t>
            </a:r>
            <a:r>
              <a:rPr lang="en-US" sz="1600" dirty="0" err="1" smtClean="0"/>
              <a:t>करण्यासाठी</a:t>
            </a:r>
            <a:r>
              <a:rPr lang="en-US" sz="1600" dirty="0" smtClean="0"/>
              <a:t> </a:t>
            </a:r>
            <a:r>
              <a:rPr lang="en-US" sz="1600" dirty="0" err="1" smtClean="0"/>
              <a:t>खर्च</a:t>
            </a:r>
            <a:r>
              <a:rPr lang="en-US" sz="1600" dirty="0" smtClean="0"/>
              <a:t> </a:t>
            </a:r>
            <a:r>
              <a:rPr lang="en-US" sz="1600" dirty="0" err="1" smtClean="0"/>
              <a:t>करणे</a:t>
            </a:r>
            <a:r>
              <a:rPr lang="en-US" sz="1600" dirty="0" smtClean="0"/>
              <a:t>, </a:t>
            </a:r>
            <a:r>
              <a:rPr lang="en-US" sz="1600" dirty="0" err="1" smtClean="0"/>
              <a:t>सार्वजनिक</a:t>
            </a:r>
            <a:r>
              <a:rPr lang="en-US" sz="1600" dirty="0" smtClean="0"/>
              <a:t> </a:t>
            </a:r>
            <a:r>
              <a:rPr lang="en-US" sz="1600" dirty="0" err="1" smtClean="0"/>
              <a:t>कर्जाची</a:t>
            </a:r>
            <a:r>
              <a:rPr lang="en-US" sz="1600" dirty="0" smtClean="0"/>
              <a:t> </a:t>
            </a:r>
            <a:r>
              <a:rPr lang="en-US" sz="1600" dirty="0" err="1" smtClean="0"/>
              <a:t>व्यवस्थाकरणे</a:t>
            </a:r>
            <a:r>
              <a:rPr lang="en-US" sz="1600" dirty="0" smtClean="0"/>
              <a:t>, </a:t>
            </a:r>
            <a:r>
              <a:rPr lang="en-US" sz="1600" dirty="0" err="1" smtClean="0"/>
              <a:t>वित्तीय</a:t>
            </a:r>
            <a:r>
              <a:rPr lang="en-US" sz="1600" dirty="0" smtClean="0"/>
              <a:t> </a:t>
            </a:r>
            <a:r>
              <a:rPr lang="en-US" sz="1600" dirty="0" err="1" smtClean="0"/>
              <a:t>तुटीचे</a:t>
            </a:r>
            <a:r>
              <a:rPr lang="en-US" sz="1600" dirty="0" smtClean="0"/>
              <a:t> </a:t>
            </a:r>
            <a:r>
              <a:rPr lang="en-US" sz="1600" dirty="0" err="1" smtClean="0"/>
              <a:t>व्यवस्थापन</a:t>
            </a:r>
            <a:r>
              <a:rPr lang="en-US" sz="1600" dirty="0" smtClean="0"/>
              <a:t> </a:t>
            </a:r>
            <a:r>
              <a:rPr lang="en-US" sz="1600" dirty="0" err="1" smtClean="0"/>
              <a:t>करणे</a:t>
            </a:r>
            <a:r>
              <a:rPr lang="en-US" sz="1600" dirty="0" smtClean="0"/>
              <a:t> इ. </a:t>
            </a:r>
            <a:r>
              <a:rPr lang="en-US" sz="1600" dirty="0" err="1" smtClean="0"/>
              <a:t>बाबींचा</a:t>
            </a:r>
            <a:r>
              <a:rPr lang="en-US" sz="1600" dirty="0" smtClean="0"/>
              <a:t> </a:t>
            </a:r>
            <a:r>
              <a:rPr lang="en-US" sz="1600" dirty="0" err="1" smtClean="0"/>
              <a:t>योग्य</a:t>
            </a:r>
            <a:r>
              <a:rPr lang="en-US" sz="1600" dirty="0" smtClean="0"/>
              <a:t> </a:t>
            </a:r>
            <a:r>
              <a:rPr lang="en-US" sz="1600" dirty="0" err="1" smtClean="0"/>
              <a:t>विचार</a:t>
            </a:r>
            <a:r>
              <a:rPr lang="en-US" sz="1600" dirty="0" smtClean="0"/>
              <a:t> </a:t>
            </a:r>
            <a:r>
              <a:rPr lang="en-US" sz="1600" dirty="0" err="1" smtClean="0"/>
              <a:t>करण्याच्या</a:t>
            </a:r>
            <a:r>
              <a:rPr lang="en-US" sz="1600" dirty="0" smtClean="0"/>
              <a:t> </a:t>
            </a:r>
            <a:r>
              <a:rPr lang="en-US" sz="1600" dirty="0" err="1" smtClean="0"/>
              <a:t>दृष्टिने</a:t>
            </a:r>
            <a:r>
              <a:rPr lang="en-US" sz="1600" dirty="0" smtClean="0"/>
              <a:t> </a:t>
            </a:r>
            <a:r>
              <a:rPr lang="en-US" sz="1600" dirty="0" err="1" smtClean="0"/>
              <a:t>सार्वजनिक</a:t>
            </a:r>
            <a:r>
              <a:rPr lang="en-US" sz="1600" dirty="0" smtClean="0"/>
              <a:t> </a:t>
            </a:r>
            <a:r>
              <a:rPr lang="en-US" sz="1600" dirty="0" err="1" smtClean="0"/>
              <a:t>आयव्ययाचा</a:t>
            </a:r>
            <a:r>
              <a:rPr lang="en-US" sz="1600" dirty="0" smtClean="0"/>
              <a:t> </a:t>
            </a:r>
            <a:r>
              <a:rPr lang="en-US" sz="1600" dirty="0" err="1" smtClean="0"/>
              <a:t>अभ्यास</a:t>
            </a:r>
            <a:r>
              <a:rPr lang="en-US" sz="1600" dirty="0" smtClean="0"/>
              <a:t> </a:t>
            </a:r>
            <a:r>
              <a:rPr lang="en-US" sz="1600" dirty="0" err="1" smtClean="0"/>
              <a:t>महत्वपूर्ण</a:t>
            </a:r>
            <a:r>
              <a:rPr lang="en-US" sz="1600" dirty="0" smtClean="0"/>
              <a:t> </a:t>
            </a:r>
            <a:r>
              <a:rPr lang="en-US" sz="1600" dirty="0" err="1" smtClean="0"/>
              <a:t>ठरला</a:t>
            </a:r>
            <a:endParaRPr lang="en-US" sz="1600" dirty="0" smtClean="0"/>
          </a:p>
          <a:p>
            <a:pPr marL="624078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 smtClean="0"/>
              <a:t>गरिबी</a:t>
            </a:r>
            <a:r>
              <a:rPr lang="en-US" sz="1600" dirty="0" smtClean="0"/>
              <a:t>, </a:t>
            </a:r>
            <a:r>
              <a:rPr lang="en-US" sz="1600" dirty="0" err="1" smtClean="0"/>
              <a:t>भांडवली</a:t>
            </a:r>
            <a:r>
              <a:rPr lang="en-US" sz="1600" dirty="0" smtClean="0"/>
              <a:t> </a:t>
            </a:r>
            <a:r>
              <a:rPr lang="en-US" sz="1600" dirty="0" err="1" smtClean="0"/>
              <a:t>साधनांचा</a:t>
            </a:r>
            <a:r>
              <a:rPr lang="en-US" sz="1600" dirty="0" smtClean="0"/>
              <a:t> </a:t>
            </a:r>
            <a:r>
              <a:rPr lang="en-US" sz="1600" dirty="0" err="1" smtClean="0"/>
              <a:t>अभाव</a:t>
            </a:r>
            <a:r>
              <a:rPr lang="en-US" sz="1600" dirty="0" smtClean="0"/>
              <a:t>, </a:t>
            </a:r>
            <a:r>
              <a:rPr lang="en-US" sz="1600" dirty="0" err="1" smtClean="0"/>
              <a:t>गुंतवणूकीचे</a:t>
            </a:r>
            <a:r>
              <a:rPr lang="en-US" sz="1600" dirty="0" smtClean="0"/>
              <a:t> </a:t>
            </a:r>
            <a:r>
              <a:rPr lang="en-US" sz="1600" dirty="0" err="1" smtClean="0"/>
              <a:t>अल्प</a:t>
            </a:r>
            <a:r>
              <a:rPr lang="en-US" sz="1600" dirty="0" smtClean="0"/>
              <a:t> </a:t>
            </a:r>
            <a:r>
              <a:rPr lang="en-US" sz="1600" dirty="0" err="1" smtClean="0"/>
              <a:t>प्रमाण</a:t>
            </a:r>
            <a:r>
              <a:rPr lang="en-US" sz="1600" dirty="0" smtClean="0"/>
              <a:t>, </a:t>
            </a:r>
            <a:r>
              <a:rPr lang="en-US" sz="1600" dirty="0" err="1" smtClean="0"/>
              <a:t>दारिद्र्याच्या</a:t>
            </a:r>
            <a:r>
              <a:rPr lang="en-US" sz="1600" dirty="0" smtClean="0"/>
              <a:t> </a:t>
            </a:r>
            <a:r>
              <a:rPr lang="en-US" sz="1600" dirty="0" err="1" smtClean="0"/>
              <a:t>दुष्टचक्राची</a:t>
            </a:r>
            <a:r>
              <a:rPr lang="en-US" sz="1600" dirty="0" smtClean="0"/>
              <a:t> </a:t>
            </a:r>
            <a:r>
              <a:rPr lang="en-US" sz="1600" dirty="0" err="1" smtClean="0"/>
              <a:t>कोंडी</a:t>
            </a:r>
            <a:r>
              <a:rPr lang="en-US" sz="1600" dirty="0" smtClean="0"/>
              <a:t> </a:t>
            </a:r>
            <a:r>
              <a:rPr lang="en-US" sz="1600" dirty="0" err="1" smtClean="0"/>
              <a:t>फोडणे</a:t>
            </a:r>
            <a:r>
              <a:rPr lang="en-US" sz="1600" dirty="0" smtClean="0"/>
              <a:t> </a:t>
            </a:r>
            <a:r>
              <a:rPr lang="en-US" sz="1600" dirty="0" err="1" smtClean="0"/>
              <a:t>यासारख्या</a:t>
            </a:r>
            <a:r>
              <a:rPr lang="en-US" sz="1600" dirty="0" smtClean="0"/>
              <a:t> </a:t>
            </a:r>
            <a:r>
              <a:rPr lang="en-US" sz="1600" dirty="0" err="1" smtClean="0"/>
              <a:t>समस्या</a:t>
            </a:r>
            <a:r>
              <a:rPr lang="en-US" sz="1600" dirty="0" smtClean="0"/>
              <a:t> </a:t>
            </a:r>
            <a:r>
              <a:rPr lang="en-US" sz="1600" dirty="0" err="1" smtClean="0"/>
              <a:t>सोडविण्याला</a:t>
            </a:r>
            <a:r>
              <a:rPr lang="en-US" sz="1600" dirty="0" smtClean="0"/>
              <a:t> </a:t>
            </a:r>
            <a:r>
              <a:rPr lang="en-US" sz="1600" dirty="0" err="1" smtClean="0"/>
              <a:t>अग्रक्रम</a:t>
            </a:r>
            <a:r>
              <a:rPr lang="en-US" sz="1600" dirty="0" smtClean="0"/>
              <a:t> </a:t>
            </a:r>
            <a:r>
              <a:rPr lang="en-US" sz="1600" dirty="0" err="1" smtClean="0"/>
              <a:t>द्यावा</a:t>
            </a:r>
            <a:r>
              <a:rPr lang="en-US" sz="1600" dirty="0" smtClean="0"/>
              <a:t> </a:t>
            </a:r>
            <a:r>
              <a:rPr lang="en-US" sz="1600" dirty="0" err="1" smtClean="0"/>
              <a:t>लागतो</a:t>
            </a:r>
            <a:r>
              <a:rPr lang="en-US" sz="1600" dirty="0" smtClean="0"/>
              <a:t>.  </a:t>
            </a:r>
            <a:r>
              <a:rPr lang="en-US" sz="1600" dirty="0" err="1" smtClean="0"/>
              <a:t>प्रगत</a:t>
            </a:r>
            <a:r>
              <a:rPr lang="en-US" sz="1600" dirty="0" smtClean="0"/>
              <a:t> व </a:t>
            </a:r>
            <a:r>
              <a:rPr lang="en-US" sz="1600" dirty="0" err="1" smtClean="0"/>
              <a:t>विकसनशील</a:t>
            </a:r>
            <a:r>
              <a:rPr lang="en-US" sz="1600" dirty="0" smtClean="0"/>
              <a:t> </a:t>
            </a:r>
            <a:r>
              <a:rPr lang="en-US" sz="1600" dirty="0" err="1" smtClean="0"/>
              <a:t>अशा</a:t>
            </a:r>
            <a:r>
              <a:rPr lang="en-US" sz="1600" dirty="0" smtClean="0"/>
              <a:t> </a:t>
            </a:r>
            <a:r>
              <a:rPr lang="en-US" sz="1600" dirty="0" err="1" smtClean="0"/>
              <a:t>दोन्ही</a:t>
            </a:r>
            <a:r>
              <a:rPr lang="en-US" sz="1600" dirty="0" smtClean="0"/>
              <a:t> </a:t>
            </a:r>
            <a:r>
              <a:rPr lang="en-US" sz="1600" dirty="0" err="1" smtClean="0"/>
              <a:t>देशांमध्ये</a:t>
            </a:r>
            <a:r>
              <a:rPr lang="en-US" sz="1600" dirty="0" smtClean="0"/>
              <a:t> </a:t>
            </a:r>
            <a:r>
              <a:rPr lang="en-US" sz="1600" dirty="0" err="1" smtClean="0"/>
              <a:t>सरकारची</a:t>
            </a:r>
            <a:r>
              <a:rPr lang="en-US" sz="1600" dirty="0" smtClean="0"/>
              <a:t> </a:t>
            </a:r>
            <a:r>
              <a:rPr lang="en-US" sz="1600" dirty="0" err="1" smtClean="0"/>
              <a:t>भूमिका</a:t>
            </a:r>
            <a:r>
              <a:rPr lang="en-US" sz="1600" dirty="0" smtClean="0"/>
              <a:t> </a:t>
            </a:r>
            <a:r>
              <a:rPr lang="en-US" sz="1600" dirty="0" err="1" smtClean="0"/>
              <a:t>महत्वाची</a:t>
            </a:r>
            <a:r>
              <a:rPr lang="en-US" sz="1600" dirty="0" smtClean="0"/>
              <a:t> </a:t>
            </a:r>
            <a:r>
              <a:rPr lang="en-US" sz="1600" dirty="0" err="1" smtClean="0"/>
              <a:t>असते</a:t>
            </a:r>
            <a:r>
              <a:rPr lang="en-US" sz="1600" dirty="0" smtClean="0"/>
              <a:t>.  </a:t>
            </a:r>
          </a:p>
          <a:p>
            <a:pPr marL="624078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 smtClean="0"/>
              <a:t>आर्थिक</a:t>
            </a:r>
            <a:r>
              <a:rPr lang="en-US" sz="1600" dirty="0" smtClean="0"/>
              <a:t> </a:t>
            </a:r>
            <a:r>
              <a:rPr lang="en-US" sz="1600" dirty="0" err="1" smtClean="0"/>
              <a:t>विकासाची</a:t>
            </a:r>
            <a:r>
              <a:rPr lang="en-US" sz="1600" dirty="0" smtClean="0"/>
              <a:t> </a:t>
            </a:r>
            <a:r>
              <a:rPr lang="en-US" sz="1600" dirty="0" err="1" smtClean="0"/>
              <a:t>उद्दिष्टये</a:t>
            </a:r>
            <a:r>
              <a:rPr lang="en-US" sz="1600" dirty="0" smtClean="0"/>
              <a:t> </a:t>
            </a:r>
            <a:r>
              <a:rPr lang="en-US" sz="1600" dirty="0" err="1" smtClean="0"/>
              <a:t>गाठण्यासाठी</a:t>
            </a:r>
            <a:r>
              <a:rPr lang="en-US" sz="1600" dirty="0" smtClean="0"/>
              <a:t> </a:t>
            </a:r>
            <a:r>
              <a:rPr lang="en-US" sz="1600" dirty="0" err="1" smtClean="0"/>
              <a:t>सरकार</a:t>
            </a:r>
            <a:r>
              <a:rPr lang="en-US" sz="1600" dirty="0" smtClean="0"/>
              <a:t> </a:t>
            </a:r>
            <a:r>
              <a:rPr lang="en-US" sz="1600" dirty="0" err="1" smtClean="0"/>
              <a:t>योग्य</a:t>
            </a:r>
            <a:r>
              <a:rPr lang="en-US" sz="1600" dirty="0" smtClean="0"/>
              <a:t> </a:t>
            </a:r>
            <a:r>
              <a:rPr lang="en-US" sz="1600" dirty="0" err="1" smtClean="0"/>
              <a:t>असे</a:t>
            </a:r>
            <a:r>
              <a:rPr lang="en-US" sz="1600" dirty="0" smtClean="0"/>
              <a:t> </a:t>
            </a:r>
            <a:r>
              <a:rPr lang="en-US" sz="1600" dirty="0" err="1" smtClean="0"/>
              <a:t>राजकोषीय</a:t>
            </a:r>
            <a:r>
              <a:rPr lang="en-US" sz="1600" dirty="0" smtClean="0"/>
              <a:t> </a:t>
            </a:r>
            <a:r>
              <a:rPr lang="en-US" sz="1600" dirty="0" err="1" smtClean="0"/>
              <a:t>धोरण</a:t>
            </a:r>
            <a:r>
              <a:rPr lang="en-US" sz="1600" dirty="0" smtClean="0"/>
              <a:t> </a:t>
            </a:r>
            <a:r>
              <a:rPr lang="en-US" sz="1600" dirty="0" err="1" smtClean="0"/>
              <a:t>स्वीकारते</a:t>
            </a:r>
            <a:r>
              <a:rPr lang="en-US" sz="1600" dirty="0" smtClean="0"/>
              <a:t>.  </a:t>
            </a:r>
            <a:r>
              <a:rPr lang="en-US" sz="1600" dirty="0" err="1" smtClean="0"/>
              <a:t>येथे</a:t>
            </a:r>
            <a:r>
              <a:rPr lang="en-US" sz="1600" dirty="0" smtClean="0"/>
              <a:t> </a:t>
            </a:r>
            <a:r>
              <a:rPr lang="en-US" sz="1600" dirty="0" err="1" smtClean="0"/>
              <a:t>सार्वजनिक</a:t>
            </a:r>
            <a:r>
              <a:rPr lang="en-US" sz="1600" dirty="0" smtClean="0"/>
              <a:t> </a:t>
            </a:r>
            <a:r>
              <a:rPr lang="en-US" sz="1600" dirty="0" err="1" smtClean="0"/>
              <a:t>आयव्ययाचा</a:t>
            </a:r>
            <a:r>
              <a:rPr lang="en-US" sz="1600" dirty="0" smtClean="0"/>
              <a:t> </a:t>
            </a:r>
            <a:r>
              <a:rPr lang="en-US" sz="1600" dirty="0" err="1" smtClean="0"/>
              <a:t>अभ्यास</a:t>
            </a:r>
            <a:r>
              <a:rPr lang="en-US" sz="1600" dirty="0" smtClean="0"/>
              <a:t> </a:t>
            </a:r>
            <a:r>
              <a:rPr lang="en-US" sz="1600" dirty="0" err="1" smtClean="0"/>
              <a:t>महत्वाचा</a:t>
            </a:r>
            <a:r>
              <a:rPr lang="en-US" sz="1600" dirty="0" smtClean="0"/>
              <a:t> </a:t>
            </a:r>
            <a:r>
              <a:rPr lang="en-US" sz="1600" dirty="0" err="1" smtClean="0"/>
              <a:t>ठरतो</a:t>
            </a:r>
            <a:endParaRPr lang="en-US" sz="1600" dirty="0" smtClean="0"/>
          </a:p>
          <a:p>
            <a:pPr marL="624078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1600" dirty="0" err="1" smtClean="0"/>
              <a:t>सार्वजनिक</a:t>
            </a:r>
            <a:r>
              <a:rPr lang="en-US" sz="1600" dirty="0" smtClean="0"/>
              <a:t> </a:t>
            </a:r>
            <a:r>
              <a:rPr lang="en-US" sz="1600" dirty="0" err="1" smtClean="0"/>
              <a:t>आयव्ययाला</a:t>
            </a:r>
            <a:r>
              <a:rPr lang="en-US" sz="1600" dirty="0" smtClean="0"/>
              <a:t> </a:t>
            </a:r>
            <a:r>
              <a:rPr lang="en-US" sz="1600" dirty="0" err="1" smtClean="0"/>
              <a:t>महत्व</a:t>
            </a:r>
            <a:r>
              <a:rPr lang="en-US" sz="1600" dirty="0" smtClean="0"/>
              <a:t> </a:t>
            </a:r>
            <a:r>
              <a:rPr lang="en-US" sz="1600" dirty="0" err="1" smtClean="0"/>
              <a:t>प्राप्त</a:t>
            </a:r>
            <a:r>
              <a:rPr lang="en-US" sz="1600" dirty="0" smtClean="0"/>
              <a:t> </a:t>
            </a:r>
            <a:r>
              <a:rPr lang="en-US" sz="1600" dirty="0" err="1" smtClean="0"/>
              <a:t>होण्याला</a:t>
            </a:r>
            <a:r>
              <a:rPr lang="en-US" sz="1600" dirty="0" smtClean="0"/>
              <a:t> </a:t>
            </a:r>
            <a:r>
              <a:rPr lang="en-US" sz="1600" dirty="0" err="1" smtClean="0"/>
              <a:t>जबाबदार</a:t>
            </a:r>
            <a:r>
              <a:rPr lang="en-US" sz="1600" dirty="0" smtClean="0"/>
              <a:t> </a:t>
            </a:r>
            <a:r>
              <a:rPr lang="en-US" sz="1600" dirty="0" err="1" smtClean="0"/>
              <a:t>असलेला</a:t>
            </a:r>
            <a:r>
              <a:rPr lang="en-US" sz="1600" dirty="0" smtClean="0"/>
              <a:t> </a:t>
            </a:r>
            <a:r>
              <a:rPr lang="en-US" sz="1600" dirty="0" err="1" smtClean="0"/>
              <a:t>आणखी</a:t>
            </a:r>
            <a:r>
              <a:rPr lang="en-US" sz="1600" dirty="0" smtClean="0"/>
              <a:t> </a:t>
            </a:r>
            <a:r>
              <a:rPr lang="en-US" sz="1600" dirty="0" err="1" smtClean="0"/>
              <a:t>एक</a:t>
            </a:r>
            <a:r>
              <a:rPr lang="en-US" sz="1600" dirty="0" smtClean="0"/>
              <a:t> </a:t>
            </a:r>
            <a:r>
              <a:rPr lang="en-US" sz="1600" dirty="0" err="1" smtClean="0"/>
              <a:t>घटक</a:t>
            </a:r>
            <a:r>
              <a:rPr lang="en-US" sz="1600" dirty="0" smtClean="0"/>
              <a:t> </a:t>
            </a:r>
            <a:r>
              <a:rPr lang="en-US" sz="1600" dirty="0" err="1" smtClean="0"/>
              <a:t>म्हणजे</a:t>
            </a:r>
            <a:r>
              <a:rPr lang="en-US" sz="1600" dirty="0" smtClean="0"/>
              <a:t> </a:t>
            </a:r>
            <a:r>
              <a:rPr lang="en-US" sz="1600" dirty="0" err="1" smtClean="0"/>
              <a:t>सार्वजनिक</a:t>
            </a:r>
            <a:r>
              <a:rPr lang="en-US" sz="1600" dirty="0" smtClean="0"/>
              <a:t> </a:t>
            </a:r>
            <a:r>
              <a:rPr lang="en-US" sz="1600" dirty="0" err="1" smtClean="0"/>
              <a:t>खर्चाची</a:t>
            </a:r>
            <a:r>
              <a:rPr lang="en-US" sz="1600" dirty="0" smtClean="0"/>
              <a:t> </a:t>
            </a:r>
            <a:r>
              <a:rPr lang="en-US" sz="1600" dirty="0" err="1" smtClean="0"/>
              <a:t>परिणामकारकता</a:t>
            </a:r>
            <a:r>
              <a:rPr lang="en-US" sz="1600" dirty="0" smtClean="0"/>
              <a:t> </a:t>
            </a:r>
            <a:r>
              <a:rPr lang="en-US" sz="1600" dirty="0" err="1" smtClean="0"/>
              <a:t>होय</a:t>
            </a:r>
            <a:r>
              <a:rPr lang="en-US" sz="1600" dirty="0" smtClean="0"/>
              <a:t>.</a:t>
            </a:r>
            <a:endParaRPr lang="en-US" sz="1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सार्वजनिक</a:t>
            </a:r>
            <a:r>
              <a:rPr lang="en-US" dirty="0" smtClean="0"/>
              <a:t> </a:t>
            </a:r>
            <a:r>
              <a:rPr lang="en-US" dirty="0" err="1" smtClean="0"/>
              <a:t>आयव्ययाचे</a:t>
            </a:r>
            <a:r>
              <a:rPr lang="en-US" dirty="0" smtClean="0"/>
              <a:t> </a:t>
            </a:r>
            <a:r>
              <a:rPr lang="en-US" dirty="0" err="1" smtClean="0"/>
              <a:t>महत्व</a:t>
            </a:r>
            <a:r>
              <a:rPr lang="en-US" dirty="0" smtClean="0"/>
              <a:t>: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सार्वजनिक</a:t>
            </a:r>
            <a:r>
              <a:rPr lang="en-US" dirty="0" smtClean="0"/>
              <a:t> </a:t>
            </a:r>
            <a:r>
              <a:rPr lang="en-US" dirty="0" err="1" smtClean="0"/>
              <a:t>उत्पन्न</a:t>
            </a:r>
            <a:endParaRPr lang="en-US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सावजनिक</a:t>
            </a:r>
            <a:r>
              <a:rPr lang="en-US" dirty="0" smtClean="0"/>
              <a:t> </a:t>
            </a:r>
            <a:r>
              <a:rPr lang="en-US" dirty="0" err="1" smtClean="0"/>
              <a:t>खर्च</a:t>
            </a:r>
            <a:endParaRPr lang="en-US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सार्वजनिक</a:t>
            </a:r>
            <a:r>
              <a:rPr lang="en-US" dirty="0" smtClean="0"/>
              <a:t> </a:t>
            </a:r>
            <a:r>
              <a:rPr lang="en-US" dirty="0" err="1" smtClean="0"/>
              <a:t>कर्ज</a:t>
            </a:r>
            <a:endParaRPr lang="en-US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वित्तीय</a:t>
            </a:r>
            <a:r>
              <a:rPr lang="en-US" dirty="0" smtClean="0"/>
              <a:t> </a:t>
            </a:r>
            <a:r>
              <a:rPr lang="en-US" dirty="0" err="1" smtClean="0"/>
              <a:t>प्रशासन</a:t>
            </a:r>
            <a:endParaRPr lang="en-US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संघीय</a:t>
            </a:r>
            <a:r>
              <a:rPr lang="en-US" dirty="0" smtClean="0"/>
              <a:t> </a:t>
            </a:r>
            <a:r>
              <a:rPr lang="en-US" dirty="0" err="1" smtClean="0"/>
              <a:t>वित्तप्रणाली</a:t>
            </a:r>
            <a:endParaRPr lang="en-US" dirty="0" smtClean="0"/>
          </a:p>
          <a:p>
            <a:pPr marL="624078" indent="-514350">
              <a:lnSpc>
                <a:spcPct val="150000"/>
              </a:lnSpc>
              <a:buFont typeface="+mj-lt"/>
              <a:buAutoNum type="arabicPeriod"/>
            </a:pPr>
            <a:r>
              <a:rPr lang="en-US" dirty="0" err="1" smtClean="0"/>
              <a:t>आर्थिक</a:t>
            </a:r>
            <a:r>
              <a:rPr lang="en-US" dirty="0" smtClean="0"/>
              <a:t> </a:t>
            </a:r>
            <a:r>
              <a:rPr lang="en-US" dirty="0" err="1" smtClean="0"/>
              <a:t>स्थैर्य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सार्वजनिक</a:t>
            </a:r>
            <a:r>
              <a:rPr lang="en-US" dirty="0" smtClean="0"/>
              <a:t> </a:t>
            </a:r>
            <a:r>
              <a:rPr lang="en-US" dirty="0" err="1" smtClean="0"/>
              <a:t>आयव्ययाची</a:t>
            </a:r>
            <a:r>
              <a:rPr lang="en-US" dirty="0" smtClean="0"/>
              <a:t> </a:t>
            </a:r>
            <a:r>
              <a:rPr lang="en-US" dirty="0" err="1" smtClean="0"/>
              <a:t>व्याप्ती</a:t>
            </a:r>
            <a:r>
              <a:rPr lang="en-US" dirty="0" smtClean="0"/>
              <a:t>: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संकल्पना</a:t>
            </a:r>
            <a:r>
              <a:rPr lang="en-US" dirty="0" smtClean="0"/>
              <a:t>:</a:t>
            </a:r>
          </a:p>
          <a:p>
            <a:r>
              <a:rPr lang="en-US" dirty="0" err="1" smtClean="0"/>
              <a:t>उद्दिष्ट</a:t>
            </a:r>
            <a:endParaRPr lang="en-US" dirty="0" smtClean="0"/>
          </a:p>
          <a:p>
            <a:pPr marL="880110" lvl="1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राकोषीय</a:t>
            </a:r>
            <a:r>
              <a:rPr lang="en-US" dirty="0" smtClean="0"/>
              <a:t> </a:t>
            </a:r>
            <a:r>
              <a:rPr lang="en-US" dirty="0" err="1" smtClean="0"/>
              <a:t>धोरण</a:t>
            </a:r>
            <a:r>
              <a:rPr lang="en-US" dirty="0" smtClean="0"/>
              <a:t>: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0718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000" dirty="0" err="1" smtClean="0"/>
              <a:t>सार्वजनिक</a:t>
            </a:r>
            <a:r>
              <a:rPr lang="en-US" sz="2000" dirty="0" smtClean="0"/>
              <a:t> </a:t>
            </a:r>
            <a:r>
              <a:rPr lang="en-US" sz="2000" dirty="0" err="1" smtClean="0"/>
              <a:t>महसूल</a:t>
            </a:r>
            <a:r>
              <a:rPr lang="en-US" sz="2000" dirty="0" smtClean="0"/>
              <a:t> = </a:t>
            </a:r>
            <a:r>
              <a:rPr lang="en-US" sz="2000" dirty="0" err="1" smtClean="0"/>
              <a:t>कर</a:t>
            </a:r>
            <a:r>
              <a:rPr lang="en-US" sz="2000" dirty="0" smtClean="0"/>
              <a:t> + </a:t>
            </a:r>
            <a:r>
              <a:rPr lang="en-US" sz="2000" dirty="0" err="1" smtClean="0"/>
              <a:t>शुल्क</a:t>
            </a:r>
            <a:r>
              <a:rPr lang="en-US" sz="2000" dirty="0" smtClean="0"/>
              <a:t> + </a:t>
            </a:r>
            <a:r>
              <a:rPr lang="en-US" sz="2000" dirty="0" err="1" smtClean="0"/>
              <a:t>दंड</a:t>
            </a:r>
            <a:r>
              <a:rPr lang="en-US" sz="2000" dirty="0" smtClean="0"/>
              <a:t> + </a:t>
            </a:r>
            <a:r>
              <a:rPr lang="en-US" sz="2000" dirty="0" err="1" smtClean="0"/>
              <a:t>देणगी</a:t>
            </a:r>
            <a:endParaRPr lang="en-US" sz="2000" dirty="0" smtClean="0"/>
          </a:p>
          <a:p>
            <a:pPr>
              <a:lnSpc>
                <a:spcPct val="150000"/>
              </a:lnSpc>
            </a:pPr>
            <a:r>
              <a:rPr lang="en-US" sz="2000" dirty="0" err="1" smtClean="0"/>
              <a:t>सार्वजनिक</a:t>
            </a:r>
            <a:r>
              <a:rPr lang="en-US" sz="2000" dirty="0" smtClean="0"/>
              <a:t> </a:t>
            </a:r>
            <a:r>
              <a:rPr lang="en-US" sz="2000" dirty="0" err="1" smtClean="0"/>
              <a:t>प्राप्ती</a:t>
            </a:r>
            <a:r>
              <a:rPr lang="en-US" sz="2000" dirty="0" smtClean="0"/>
              <a:t> = </a:t>
            </a:r>
            <a:r>
              <a:rPr lang="en-US" sz="2000" dirty="0" err="1" smtClean="0"/>
              <a:t>सार्वजनिक</a:t>
            </a:r>
            <a:r>
              <a:rPr lang="en-US" sz="2000" dirty="0" smtClean="0"/>
              <a:t> </a:t>
            </a:r>
            <a:r>
              <a:rPr lang="en-US" sz="2000" dirty="0" err="1" smtClean="0"/>
              <a:t>महसूल</a:t>
            </a:r>
            <a:r>
              <a:rPr lang="en-US" sz="2000" dirty="0" smtClean="0"/>
              <a:t> + </a:t>
            </a:r>
            <a:r>
              <a:rPr lang="en-US" sz="2000" dirty="0" err="1" smtClean="0"/>
              <a:t>इतर</a:t>
            </a:r>
            <a:r>
              <a:rPr lang="en-US" sz="2000" dirty="0" smtClean="0"/>
              <a:t> </a:t>
            </a:r>
            <a:r>
              <a:rPr lang="en-US" sz="2000" dirty="0" err="1" smtClean="0"/>
              <a:t>उत्पन्नाची</a:t>
            </a:r>
            <a:r>
              <a:rPr lang="en-US" sz="2000" dirty="0" smtClean="0"/>
              <a:t> </a:t>
            </a:r>
            <a:r>
              <a:rPr lang="en-US" sz="2000" dirty="0" err="1" smtClean="0"/>
              <a:t>साधने</a:t>
            </a:r>
            <a:endParaRPr lang="en-US" sz="2000" dirty="0" smtClean="0"/>
          </a:p>
          <a:p>
            <a:pPr>
              <a:lnSpc>
                <a:spcPct val="150000"/>
              </a:lnSpc>
            </a:pPr>
            <a:r>
              <a:rPr lang="en-US" sz="2000" dirty="0" err="1" smtClean="0"/>
              <a:t>सार्वजनिक</a:t>
            </a:r>
            <a:r>
              <a:rPr lang="en-US" sz="2000" dirty="0" smtClean="0"/>
              <a:t> </a:t>
            </a:r>
            <a:r>
              <a:rPr lang="en-US" sz="2000" dirty="0" err="1" smtClean="0"/>
              <a:t>उत्पन्नाची</a:t>
            </a:r>
            <a:r>
              <a:rPr lang="en-US" sz="2000" dirty="0" smtClean="0"/>
              <a:t> </a:t>
            </a:r>
            <a:r>
              <a:rPr lang="en-US" sz="2000" dirty="0" err="1" smtClean="0"/>
              <a:t>साधने</a:t>
            </a:r>
            <a:r>
              <a:rPr lang="en-US" sz="2000" dirty="0" smtClean="0"/>
              <a:t> :</a:t>
            </a:r>
          </a:p>
          <a:p>
            <a:pPr marL="880110" lvl="1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 smtClean="0"/>
              <a:t>कर</a:t>
            </a:r>
            <a:endParaRPr lang="en-US" sz="1800" dirty="0" smtClean="0"/>
          </a:p>
          <a:p>
            <a:pPr marL="880110" lvl="1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 smtClean="0"/>
              <a:t>शुल्क</a:t>
            </a:r>
            <a:endParaRPr lang="en-US" sz="1800" dirty="0" smtClean="0"/>
          </a:p>
          <a:p>
            <a:pPr marL="880110" lvl="1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 smtClean="0"/>
              <a:t>सुधारणा</a:t>
            </a:r>
            <a:r>
              <a:rPr lang="en-US" sz="1800" dirty="0" smtClean="0"/>
              <a:t> </a:t>
            </a:r>
            <a:r>
              <a:rPr lang="en-US" sz="1800" dirty="0" err="1" smtClean="0"/>
              <a:t>कर</a:t>
            </a:r>
            <a:endParaRPr lang="en-US" sz="1800" dirty="0" smtClean="0"/>
          </a:p>
          <a:p>
            <a:pPr marL="880110" lvl="1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 smtClean="0"/>
              <a:t>सार्वजनिक</a:t>
            </a:r>
            <a:r>
              <a:rPr lang="en-US" sz="1800" dirty="0" smtClean="0"/>
              <a:t> </a:t>
            </a:r>
            <a:r>
              <a:rPr lang="en-US" sz="1800" dirty="0" err="1" smtClean="0"/>
              <a:t>उपक्रमांपासून</a:t>
            </a:r>
            <a:r>
              <a:rPr lang="en-US" sz="1800" dirty="0" smtClean="0"/>
              <a:t> </a:t>
            </a:r>
            <a:r>
              <a:rPr lang="en-US" sz="1800" dirty="0" err="1" smtClean="0"/>
              <a:t>मिळणारे</a:t>
            </a:r>
            <a:r>
              <a:rPr lang="en-US" sz="1800" dirty="0" smtClean="0"/>
              <a:t> </a:t>
            </a:r>
            <a:r>
              <a:rPr lang="en-US" sz="1800" dirty="0" err="1" smtClean="0"/>
              <a:t>उत्पन्न</a:t>
            </a:r>
            <a:r>
              <a:rPr lang="en-US" sz="1800" dirty="0" smtClean="0"/>
              <a:t> (</a:t>
            </a:r>
            <a:r>
              <a:rPr lang="en-US" sz="1800" dirty="0" err="1" smtClean="0"/>
              <a:t>किंमत</a:t>
            </a:r>
            <a:r>
              <a:rPr lang="en-US" sz="1800" dirty="0" smtClean="0"/>
              <a:t> </a:t>
            </a:r>
            <a:r>
              <a:rPr lang="en-US" sz="1800" dirty="0" err="1" smtClean="0"/>
              <a:t>किंवा</a:t>
            </a:r>
            <a:r>
              <a:rPr lang="en-US" sz="1800" dirty="0" smtClean="0"/>
              <a:t> </a:t>
            </a:r>
            <a:r>
              <a:rPr lang="en-US" sz="1800" dirty="0" err="1" smtClean="0"/>
              <a:t>मूल्य</a:t>
            </a:r>
            <a:r>
              <a:rPr lang="en-US" sz="1800" dirty="0" smtClean="0"/>
              <a:t>)</a:t>
            </a:r>
          </a:p>
          <a:p>
            <a:pPr marL="880110" lvl="1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 smtClean="0"/>
              <a:t>दंड</a:t>
            </a:r>
            <a:endParaRPr lang="en-US" sz="1800" dirty="0" smtClean="0"/>
          </a:p>
          <a:p>
            <a:pPr marL="880110" lvl="1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 smtClean="0"/>
              <a:t>अनुदाने</a:t>
            </a:r>
            <a:endParaRPr lang="en-US" sz="1800" dirty="0" smtClean="0"/>
          </a:p>
          <a:p>
            <a:pPr marL="880110" lvl="1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 smtClean="0"/>
              <a:t>देणग्या</a:t>
            </a:r>
            <a:endParaRPr lang="en-US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सार्वजनिक</a:t>
            </a:r>
            <a:r>
              <a:rPr lang="en-US" dirty="0" smtClean="0"/>
              <a:t> </a:t>
            </a:r>
            <a:r>
              <a:rPr lang="en-US" dirty="0" err="1" smtClean="0"/>
              <a:t>प्राप्ती</a:t>
            </a:r>
            <a:r>
              <a:rPr lang="en-US" dirty="0" smtClean="0"/>
              <a:t>: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525963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err="1" smtClean="0"/>
              <a:t>प्रा</a:t>
            </a:r>
            <a:r>
              <a:rPr lang="en-US" sz="2200" dirty="0" smtClean="0"/>
              <a:t>. </a:t>
            </a:r>
            <a:r>
              <a:rPr lang="en-US" sz="2200" dirty="0" err="1" smtClean="0"/>
              <a:t>सेलिंगमन</a:t>
            </a:r>
            <a:r>
              <a:rPr lang="en-US" sz="2200" dirty="0" smtClean="0"/>
              <a:t>: “</a:t>
            </a:r>
            <a:r>
              <a:rPr lang="en-US" sz="2200" dirty="0" err="1" smtClean="0"/>
              <a:t>कर</a:t>
            </a:r>
            <a:r>
              <a:rPr lang="en-US" sz="2200" dirty="0" smtClean="0"/>
              <a:t> </a:t>
            </a:r>
            <a:r>
              <a:rPr lang="en-US" sz="2200" dirty="0" err="1" smtClean="0"/>
              <a:t>म्हणजे</a:t>
            </a:r>
            <a:r>
              <a:rPr lang="en-US" sz="2200" dirty="0" smtClean="0"/>
              <a:t> </a:t>
            </a:r>
            <a:r>
              <a:rPr lang="en-US" sz="2200" dirty="0" err="1" smtClean="0"/>
              <a:t>व्यक्तिगत</a:t>
            </a:r>
            <a:r>
              <a:rPr lang="en-US" sz="2200" dirty="0" smtClean="0"/>
              <a:t> </a:t>
            </a:r>
            <a:r>
              <a:rPr lang="en-US" sz="2200" dirty="0" err="1" smtClean="0"/>
              <a:t>लाभाचा</a:t>
            </a:r>
            <a:r>
              <a:rPr lang="en-US" sz="2200" dirty="0" smtClean="0"/>
              <a:t> </a:t>
            </a:r>
            <a:r>
              <a:rPr lang="en-US" sz="2200" dirty="0" err="1" smtClean="0"/>
              <a:t>विचार</a:t>
            </a:r>
            <a:r>
              <a:rPr lang="en-US" sz="2200" dirty="0" smtClean="0"/>
              <a:t> न </a:t>
            </a:r>
            <a:r>
              <a:rPr lang="en-US" sz="2200" dirty="0" err="1" smtClean="0"/>
              <a:t>करता</a:t>
            </a:r>
            <a:r>
              <a:rPr lang="en-US" sz="2200" dirty="0" smtClean="0"/>
              <a:t> </a:t>
            </a:r>
            <a:r>
              <a:rPr lang="en-US" sz="2200" dirty="0" err="1" smtClean="0"/>
              <a:t>संपूर्ण</a:t>
            </a:r>
            <a:r>
              <a:rPr lang="en-US" sz="2200" dirty="0" smtClean="0"/>
              <a:t> </a:t>
            </a:r>
            <a:r>
              <a:rPr lang="en-US" sz="2200" dirty="0" err="1" smtClean="0"/>
              <a:t>समाजहितासाठी</a:t>
            </a:r>
            <a:r>
              <a:rPr lang="en-US" sz="2200" dirty="0" smtClean="0"/>
              <a:t> </a:t>
            </a:r>
            <a:r>
              <a:rPr lang="en-US" sz="2200" dirty="0" err="1" smtClean="0"/>
              <a:t>सरकारने</a:t>
            </a:r>
            <a:r>
              <a:rPr lang="en-US" sz="2200" dirty="0" smtClean="0"/>
              <a:t> </a:t>
            </a:r>
            <a:r>
              <a:rPr lang="en-US" sz="2200" dirty="0" err="1" smtClean="0"/>
              <a:t>केलेला</a:t>
            </a:r>
            <a:r>
              <a:rPr lang="en-US" sz="2200" dirty="0" smtClean="0"/>
              <a:t> </a:t>
            </a:r>
            <a:r>
              <a:rPr lang="en-US" sz="2200" dirty="0" err="1" smtClean="0"/>
              <a:t>खर्च</a:t>
            </a:r>
            <a:r>
              <a:rPr lang="en-US" sz="2200" dirty="0" smtClean="0"/>
              <a:t>  </a:t>
            </a:r>
            <a:r>
              <a:rPr lang="en-US" sz="2200" dirty="0" err="1" smtClean="0"/>
              <a:t>भरुन</a:t>
            </a:r>
            <a:r>
              <a:rPr lang="en-US" sz="2200" dirty="0" smtClean="0"/>
              <a:t> </a:t>
            </a:r>
            <a:r>
              <a:rPr lang="en-US" sz="2200" dirty="0" err="1" smtClean="0"/>
              <a:t>काढण्यासाठी</a:t>
            </a:r>
            <a:r>
              <a:rPr lang="en-US" sz="2200" dirty="0" smtClean="0"/>
              <a:t> </a:t>
            </a:r>
            <a:r>
              <a:rPr lang="en-US" sz="2200" dirty="0" err="1" smtClean="0"/>
              <a:t>लोकांनी</a:t>
            </a:r>
            <a:r>
              <a:rPr lang="en-US" sz="2200" dirty="0" smtClean="0"/>
              <a:t> </a:t>
            </a:r>
            <a:r>
              <a:rPr lang="en-US" sz="2200" dirty="0" err="1" smtClean="0"/>
              <a:t>दिलेली</a:t>
            </a:r>
            <a:r>
              <a:rPr lang="en-US" sz="2200" dirty="0" smtClean="0"/>
              <a:t> </a:t>
            </a:r>
            <a:r>
              <a:rPr lang="en-US" sz="2200" dirty="0" err="1" smtClean="0"/>
              <a:t>अनिवार्य</a:t>
            </a:r>
            <a:r>
              <a:rPr lang="en-US" sz="2200" dirty="0" smtClean="0"/>
              <a:t> </a:t>
            </a:r>
            <a:r>
              <a:rPr lang="en-US" sz="2200" dirty="0" err="1" smtClean="0"/>
              <a:t>वर्गणी</a:t>
            </a:r>
            <a:r>
              <a:rPr lang="en-US" sz="2200" dirty="0" smtClean="0"/>
              <a:t> </a:t>
            </a:r>
            <a:r>
              <a:rPr lang="en-US" sz="2200" dirty="0" err="1" smtClean="0"/>
              <a:t>होय</a:t>
            </a:r>
            <a:r>
              <a:rPr lang="en-US" sz="2200" dirty="0" smtClean="0"/>
              <a:t>.”</a:t>
            </a:r>
          </a:p>
          <a:p>
            <a:pPr algn="just">
              <a:lnSpc>
                <a:spcPct val="150000"/>
              </a:lnSpc>
            </a:pPr>
            <a:r>
              <a:rPr lang="en-US" sz="2200" dirty="0" err="1" smtClean="0"/>
              <a:t>टॉसिंग</a:t>
            </a:r>
            <a:r>
              <a:rPr lang="en-US" sz="2200" dirty="0" smtClean="0"/>
              <a:t>: “</a:t>
            </a:r>
            <a:r>
              <a:rPr lang="en-US" sz="2200" dirty="0" err="1" smtClean="0"/>
              <a:t>कर</a:t>
            </a:r>
            <a:r>
              <a:rPr lang="en-US" sz="2200" dirty="0" smtClean="0"/>
              <a:t> </a:t>
            </a:r>
            <a:r>
              <a:rPr lang="en-US" sz="2200" dirty="0" err="1" smtClean="0"/>
              <a:t>आणि</a:t>
            </a:r>
            <a:r>
              <a:rPr lang="en-US" sz="2200" dirty="0" smtClean="0"/>
              <a:t> </a:t>
            </a:r>
            <a:r>
              <a:rPr lang="en-US" sz="2200" dirty="0" err="1" smtClean="0"/>
              <a:t>इतर</a:t>
            </a:r>
            <a:r>
              <a:rPr lang="en-US" sz="2200" dirty="0" smtClean="0"/>
              <a:t> </a:t>
            </a:r>
            <a:r>
              <a:rPr lang="en-US" sz="2200" dirty="0" err="1" smtClean="0"/>
              <a:t>आकरणी</a:t>
            </a:r>
            <a:r>
              <a:rPr lang="en-US" sz="2200" dirty="0" smtClean="0"/>
              <a:t> </a:t>
            </a:r>
            <a:r>
              <a:rPr lang="en-US" sz="2200" dirty="0" err="1" smtClean="0"/>
              <a:t>याती</a:t>
            </a:r>
            <a:r>
              <a:rPr lang="en-US" sz="2200" dirty="0" smtClean="0"/>
              <a:t> </a:t>
            </a:r>
            <a:r>
              <a:rPr lang="en-US" sz="2200" dirty="0" err="1" smtClean="0"/>
              <a:t>महत्वाचा</a:t>
            </a:r>
            <a:r>
              <a:rPr lang="en-US" sz="2200" dirty="0" smtClean="0"/>
              <a:t> </a:t>
            </a:r>
            <a:r>
              <a:rPr lang="en-US" sz="2200" dirty="0" err="1" smtClean="0"/>
              <a:t>भेद</a:t>
            </a:r>
            <a:r>
              <a:rPr lang="en-US" sz="2200" dirty="0" smtClean="0"/>
              <a:t> </a:t>
            </a:r>
            <a:r>
              <a:rPr lang="en-US" sz="2200" dirty="0" err="1" smtClean="0"/>
              <a:t>लक्षात</a:t>
            </a:r>
            <a:r>
              <a:rPr lang="en-US" sz="2200" dirty="0" smtClean="0"/>
              <a:t> </a:t>
            </a:r>
            <a:r>
              <a:rPr lang="en-US" sz="2200" dirty="0" err="1" smtClean="0"/>
              <a:t>घेता</a:t>
            </a:r>
            <a:r>
              <a:rPr lang="en-US" sz="2200" dirty="0" smtClean="0"/>
              <a:t> </a:t>
            </a:r>
            <a:r>
              <a:rPr lang="en-US" sz="2200" dirty="0" err="1" smtClean="0"/>
              <a:t>करदाता</a:t>
            </a:r>
            <a:r>
              <a:rPr lang="en-US" sz="2200" dirty="0" smtClean="0"/>
              <a:t> </a:t>
            </a:r>
            <a:r>
              <a:rPr lang="en-US" sz="2200" dirty="0" err="1" smtClean="0"/>
              <a:t>आणि</a:t>
            </a:r>
            <a:r>
              <a:rPr lang="en-US" sz="2200" dirty="0" smtClean="0"/>
              <a:t> </a:t>
            </a:r>
            <a:r>
              <a:rPr lang="en-US" sz="2200" dirty="0" err="1" smtClean="0"/>
              <a:t>सरकार</a:t>
            </a:r>
            <a:r>
              <a:rPr lang="en-US" sz="2200" dirty="0" smtClean="0"/>
              <a:t> </a:t>
            </a:r>
            <a:r>
              <a:rPr lang="en-US" sz="2200" dirty="0" err="1" smtClean="0"/>
              <a:t>यांचयातील</a:t>
            </a:r>
            <a:r>
              <a:rPr lang="en-US" sz="2200" dirty="0" smtClean="0"/>
              <a:t> </a:t>
            </a:r>
            <a:r>
              <a:rPr lang="en-US" sz="2200" dirty="0" err="1" smtClean="0"/>
              <a:t>प्रत्यक्ष</a:t>
            </a:r>
            <a:r>
              <a:rPr lang="en-US" sz="2200" dirty="0" smtClean="0"/>
              <a:t> </a:t>
            </a:r>
            <a:r>
              <a:rPr lang="en-US" sz="2200" dirty="0" err="1" smtClean="0"/>
              <a:t>देवाणघेवाणीचा</a:t>
            </a:r>
            <a:r>
              <a:rPr lang="en-US" sz="2200" dirty="0" smtClean="0"/>
              <a:t> </a:t>
            </a:r>
            <a:r>
              <a:rPr lang="en-US" sz="2200" dirty="0" err="1" smtClean="0"/>
              <a:t>अभाव</a:t>
            </a:r>
            <a:r>
              <a:rPr lang="en-US" sz="2200" dirty="0" smtClean="0"/>
              <a:t> </a:t>
            </a:r>
            <a:r>
              <a:rPr lang="en-US" sz="2200" dirty="0" err="1" smtClean="0"/>
              <a:t>हाच</a:t>
            </a:r>
            <a:r>
              <a:rPr lang="en-US" sz="2200" dirty="0" smtClean="0"/>
              <a:t> </a:t>
            </a:r>
            <a:r>
              <a:rPr lang="en-US" sz="2200" dirty="0" err="1" smtClean="0"/>
              <a:t>कराचा</a:t>
            </a:r>
            <a:r>
              <a:rPr lang="en-US" sz="2200" dirty="0" smtClean="0"/>
              <a:t> </a:t>
            </a:r>
            <a:r>
              <a:rPr lang="en-US" sz="2200" dirty="0" err="1" smtClean="0"/>
              <a:t>सार</a:t>
            </a:r>
            <a:r>
              <a:rPr lang="en-US" sz="2200" dirty="0" smtClean="0"/>
              <a:t> </a:t>
            </a:r>
            <a:r>
              <a:rPr lang="en-US" sz="2200" dirty="0" err="1" smtClean="0"/>
              <a:t>होय</a:t>
            </a:r>
            <a:r>
              <a:rPr lang="en-US" sz="2200" dirty="0" smtClean="0"/>
              <a:t>”</a:t>
            </a:r>
          </a:p>
          <a:p>
            <a:pPr algn="just">
              <a:lnSpc>
                <a:spcPct val="150000"/>
              </a:lnSpc>
            </a:pPr>
            <a:r>
              <a:rPr lang="en-US" sz="2200" dirty="0" err="1" smtClean="0"/>
              <a:t>डॉ</a:t>
            </a:r>
            <a:r>
              <a:rPr lang="en-US" sz="2200" dirty="0" smtClean="0"/>
              <a:t>. </a:t>
            </a:r>
            <a:r>
              <a:rPr lang="en-US" sz="2200" dirty="0" err="1" smtClean="0"/>
              <a:t>डाल्टन</a:t>
            </a:r>
            <a:r>
              <a:rPr lang="en-US" sz="2200" dirty="0" smtClean="0"/>
              <a:t>: “</a:t>
            </a:r>
            <a:r>
              <a:rPr lang="en-US" sz="2200" dirty="0" err="1" smtClean="0"/>
              <a:t>करदात्याला</a:t>
            </a:r>
            <a:r>
              <a:rPr lang="en-US" sz="2200" dirty="0" smtClean="0"/>
              <a:t> </a:t>
            </a:r>
            <a:r>
              <a:rPr lang="en-US" sz="2200" dirty="0" err="1" smtClean="0"/>
              <a:t>कराच्या</a:t>
            </a:r>
            <a:r>
              <a:rPr lang="en-US" sz="2200" dirty="0" smtClean="0"/>
              <a:t> </a:t>
            </a:r>
            <a:r>
              <a:rPr lang="en-US" sz="2200" dirty="0" err="1" smtClean="0"/>
              <a:t>बदल्यात</a:t>
            </a:r>
            <a:r>
              <a:rPr lang="en-US" sz="2200" dirty="0" smtClean="0"/>
              <a:t> </a:t>
            </a:r>
            <a:r>
              <a:rPr lang="en-US" sz="2200" dirty="0" err="1" smtClean="0"/>
              <a:t>मिळणाऱ्या</a:t>
            </a:r>
            <a:r>
              <a:rPr lang="en-US" sz="2200" dirty="0" smtClean="0"/>
              <a:t> </a:t>
            </a:r>
            <a:r>
              <a:rPr lang="en-US" sz="2200" dirty="0" err="1" smtClean="0"/>
              <a:t>सरकारी</a:t>
            </a:r>
            <a:r>
              <a:rPr lang="en-US" sz="2200" dirty="0" smtClean="0"/>
              <a:t> </a:t>
            </a:r>
            <a:r>
              <a:rPr lang="en-US" sz="2200" dirty="0" err="1" smtClean="0"/>
              <a:t>सेवेचा</a:t>
            </a:r>
            <a:r>
              <a:rPr lang="en-US" sz="2200" dirty="0" smtClean="0"/>
              <a:t> </a:t>
            </a:r>
            <a:r>
              <a:rPr lang="en-US" sz="2200" dirty="0" err="1" smtClean="0"/>
              <a:t>संदर्भ</a:t>
            </a:r>
            <a:r>
              <a:rPr lang="en-US" sz="2200" dirty="0" smtClean="0"/>
              <a:t> </a:t>
            </a:r>
            <a:r>
              <a:rPr lang="en-US" sz="2200" dirty="0" err="1" smtClean="0"/>
              <a:t>लक्षात</a:t>
            </a:r>
            <a:r>
              <a:rPr lang="en-US" sz="2200" dirty="0" smtClean="0"/>
              <a:t> न </a:t>
            </a:r>
            <a:r>
              <a:rPr lang="en-US" sz="2200" dirty="0" err="1" smtClean="0"/>
              <a:t>घेता</a:t>
            </a:r>
            <a:r>
              <a:rPr lang="en-US" sz="2200" dirty="0" smtClean="0"/>
              <a:t> </a:t>
            </a:r>
            <a:r>
              <a:rPr lang="en-US" sz="2200" dirty="0" err="1" smtClean="0"/>
              <a:t>सरकारने</a:t>
            </a:r>
            <a:r>
              <a:rPr lang="en-US" sz="2200" dirty="0" smtClean="0"/>
              <a:t> </a:t>
            </a:r>
            <a:r>
              <a:rPr lang="en-US" sz="2200" dirty="0" err="1" smtClean="0"/>
              <a:t>लोकांवर</a:t>
            </a:r>
            <a:r>
              <a:rPr lang="en-US" sz="2200" dirty="0" smtClean="0"/>
              <a:t> </a:t>
            </a:r>
            <a:r>
              <a:rPr lang="en-US" sz="2200" dirty="0" err="1" smtClean="0"/>
              <a:t>लादलेले</a:t>
            </a:r>
            <a:r>
              <a:rPr lang="en-US" sz="2200" dirty="0" smtClean="0"/>
              <a:t> </a:t>
            </a:r>
            <a:r>
              <a:rPr lang="en-US" sz="2200" dirty="0" err="1" smtClean="0"/>
              <a:t>अनिवार्य</a:t>
            </a:r>
            <a:r>
              <a:rPr lang="en-US" sz="2200" dirty="0" smtClean="0"/>
              <a:t> </a:t>
            </a:r>
            <a:r>
              <a:rPr lang="en-US" sz="2200" dirty="0" err="1" smtClean="0"/>
              <a:t>देणे</a:t>
            </a:r>
            <a:r>
              <a:rPr lang="en-US" sz="2200" dirty="0" smtClean="0"/>
              <a:t> </a:t>
            </a:r>
            <a:r>
              <a:rPr lang="en-US" sz="2200" dirty="0" err="1" smtClean="0"/>
              <a:t>म्हणजे</a:t>
            </a:r>
            <a:r>
              <a:rPr lang="en-US" sz="2200" dirty="0" smtClean="0"/>
              <a:t> </a:t>
            </a:r>
            <a:r>
              <a:rPr lang="en-US" sz="2200" dirty="0" err="1" smtClean="0"/>
              <a:t>कर</a:t>
            </a:r>
            <a:r>
              <a:rPr lang="en-US" sz="2200" dirty="0" smtClean="0"/>
              <a:t> </a:t>
            </a:r>
            <a:r>
              <a:rPr lang="en-US" sz="2200" dirty="0" err="1" smtClean="0"/>
              <a:t>होय</a:t>
            </a:r>
            <a:r>
              <a:rPr lang="en-US" sz="2200" dirty="0" smtClean="0"/>
              <a:t>.  </a:t>
            </a:r>
            <a:r>
              <a:rPr lang="en-US" sz="2200" dirty="0" err="1" smtClean="0"/>
              <a:t>कोणत्याही</a:t>
            </a:r>
            <a:r>
              <a:rPr lang="en-US" sz="2200" dirty="0" smtClean="0"/>
              <a:t> </a:t>
            </a:r>
            <a:r>
              <a:rPr lang="en-US" sz="2200" dirty="0" err="1" smtClean="0"/>
              <a:t>गुन्ह्याबद्दल</a:t>
            </a:r>
            <a:r>
              <a:rPr lang="en-US" sz="2200" dirty="0" smtClean="0"/>
              <a:t> </a:t>
            </a:r>
            <a:r>
              <a:rPr lang="en-US" sz="2200" dirty="0" err="1" smtClean="0"/>
              <a:t>दंड</a:t>
            </a:r>
            <a:r>
              <a:rPr lang="en-US" sz="2200" dirty="0" smtClean="0"/>
              <a:t> </a:t>
            </a:r>
            <a:r>
              <a:rPr lang="en-US" sz="2200" dirty="0" err="1" smtClean="0"/>
              <a:t>म्हणून</a:t>
            </a:r>
            <a:r>
              <a:rPr lang="en-US" sz="2200" dirty="0" smtClean="0"/>
              <a:t> </a:t>
            </a:r>
            <a:r>
              <a:rPr lang="en-US" sz="2200" dirty="0" err="1" smtClean="0"/>
              <a:t>कर</a:t>
            </a:r>
            <a:r>
              <a:rPr lang="en-US" sz="2200" dirty="0" smtClean="0"/>
              <a:t> </a:t>
            </a:r>
            <a:r>
              <a:rPr lang="en-US" sz="2200" dirty="0" err="1" smtClean="0"/>
              <a:t>आकारला</a:t>
            </a:r>
            <a:r>
              <a:rPr lang="en-US" sz="2200" dirty="0" smtClean="0"/>
              <a:t> </a:t>
            </a:r>
            <a:r>
              <a:rPr lang="en-US" sz="2200" dirty="0" err="1" smtClean="0"/>
              <a:t>जात</a:t>
            </a:r>
            <a:r>
              <a:rPr lang="en-US" sz="2200" dirty="0" smtClean="0"/>
              <a:t> </a:t>
            </a:r>
            <a:r>
              <a:rPr lang="en-US" sz="2200" dirty="0" err="1" smtClean="0"/>
              <a:t>नाही</a:t>
            </a:r>
            <a:r>
              <a:rPr lang="en-US" sz="2200" dirty="0" smtClean="0"/>
              <a:t>.”</a:t>
            </a:r>
            <a:endParaRPr lang="en-US" sz="2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err="1" smtClean="0"/>
              <a:t>कर</a:t>
            </a:r>
            <a:r>
              <a:rPr lang="en-US" dirty="0" smtClean="0"/>
              <a:t> </a:t>
            </a:r>
            <a:r>
              <a:rPr lang="en-US" dirty="0" err="1" smtClean="0"/>
              <a:t>म्हणजे</a:t>
            </a:r>
            <a:r>
              <a:rPr lang="en-US" dirty="0" smtClean="0"/>
              <a:t> </a:t>
            </a:r>
            <a:r>
              <a:rPr lang="en-US" dirty="0" err="1" smtClean="0"/>
              <a:t>काय</a:t>
            </a:r>
            <a:r>
              <a:rPr lang="en-US" dirty="0" smtClean="0"/>
              <a:t>? 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कर</a:t>
            </a:r>
            <a:r>
              <a:rPr lang="en-US" sz="2400" dirty="0" smtClean="0"/>
              <a:t> </a:t>
            </a:r>
            <a:r>
              <a:rPr lang="en-US" sz="2400" dirty="0" err="1" smtClean="0"/>
              <a:t>सक्तीने</a:t>
            </a:r>
            <a:r>
              <a:rPr lang="en-US" sz="2400" dirty="0" smtClean="0"/>
              <a:t> </a:t>
            </a:r>
            <a:r>
              <a:rPr lang="en-US" sz="2400" dirty="0" err="1" smtClean="0"/>
              <a:t>वसूल</a:t>
            </a:r>
            <a:r>
              <a:rPr lang="en-US" sz="2400" dirty="0" smtClean="0"/>
              <a:t> </a:t>
            </a:r>
            <a:r>
              <a:rPr lang="en-US" sz="2400" dirty="0" err="1" smtClean="0"/>
              <a:t>केला</a:t>
            </a:r>
            <a:r>
              <a:rPr lang="en-US" sz="2400" dirty="0" smtClean="0"/>
              <a:t> </a:t>
            </a:r>
            <a:r>
              <a:rPr lang="en-US" sz="2400" dirty="0" err="1" smtClean="0"/>
              <a:t>जातो</a:t>
            </a:r>
            <a:endParaRPr lang="en-US" sz="2400" dirty="0" smtClean="0"/>
          </a:p>
          <a:p>
            <a:pPr marL="624078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सरकार</a:t>
            </a:r>
            <a:r>
              <a:rPr lang="en-US" sz="2400" dirty="0" smtClean="0"/>
              <a:t> </a:t>
            </a:r>
            <a:r>
              <a:rPr lang="en-US" sz="2400" dirty="0" err="1" smtClean="0"/>
              <a:t>व्यापक</a:t>
            </a:r>
            <a:r>
              <a:rPr lang="en-US" sz="2400" dirty="0" smtClean="0"/>
              <a:t> </a:t>
            </a:r>
            <a:r>
              <a:rPr lang="en-US" sz="2400" dirty="0" err="1" smtClean="0"/>
              <a:t>समाजहिताच्या</a:t>
            </a:r>
            <a:r>
              <a:rPr lang="en-US" sz="2400" dirty="0" smtClean="0"/>
              <a:t> </a:t>
            </a:r>
            <a:r>
              <a:rPr lang="en-US" sz="2400" dirty="0" err="1" smtClean="0"/>
              <a:t>उद्देशाने</a:t>
            </a:r>
            <a:r>
              <a:rPr lang="en-US" sz="2400" dirty="0" smtClean="0"/>
              <a:t> </a:t>
            </a:r>
            <a:r>
              <a:rPr lang="en-US" sz="2400" dirty="0" err="1" smtClean="0"/>
              <a:t>कररुपी</a:t>
            </a:r>
            <a:r>
              <a:rPr lang="en-US" sz="2400" dirty="0" smtClean="0"/>
              <a:t> </a:t>
            </a:r>
            <a:r>
              <a:rPr lang="en-US" sz="2400" dirty="0" err="1" smtClean="0"/>
              <a:t>मुद्रा</a:t>
            </a:r>
            <a:r>
              <a:rPr lang="en-US" sz="2400" dirty="0" smtClean="0"/>
              <a:t> </a:t>
            </a:r>
            <a:r>
              <a:rPr lang="en-US" sz="2400" dirty="0" err="1" smtClean="0"/>
              <a:t>खर्च</a:t>
            </a:r>
            <a:r>
              <a:rPr lang="en-US" sz="2400" dirty="0" smtClean="0"/>
              <a:t> </a:t>
            </a:r>
            <a:r>
              <a:rPr lang="en-US" sz="2400" dirty="0" err="1" smtClean="0"/>
              <a:t>करते</a:t>
            </a:r>
            <a:endParaRPr lang="en-US" sz="2400" dirty="0" smtClean="0"/>
          </a:p>
          <a:p>
            <a:pPr marL="624078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व्यक्तीला</a:t>
            </a:r>
            <a:r>
              <a:rPr lang="en-US" sz="2400" dirty="0" smtClean="0"/>
              <a:t> </a:t>
            </a:r>
            <a:r>
              <a:rPr lang="en-US" sz="2400" dirty="0" err="1" smtClean="0"/>
              <a:t>मिळणाऱ्या</a:t>
            </a:r>
            <a:r>
              <a:rPr lang="en-US" sz="2400" dirty="0" smtClean="0"/>
              <a:t> </a:t>
            </a:r>
            <a:r>
              <a:rPr lang="en-US" sz="2400" dirty="0" err="1" smtClean="0"/>
              <a:t>लाभाचा</a:t>
            </a:r>
            <a:r>
              <a:rPr lang="en-US" sz="2400" dirty="0" smtClean="0"/>
              <a:t> </a:t>
            </a:r>
            <a:r>
              <a:rPr lang="en-US" sz="2400" dirty="0" err="1" smtClean="0"/>
              <a:t>संबंध</a:t>
            </a:r>
            <a:r>
              <a:rPr lang="en-US" sz="2400" dirty="0" smtClean="0"/>
              <a:t> </a:t>
            </a:r>
            <a:r>
              <a:rPr lang="en-US" sz="2400" dirty="0" err="1" smtClean="0"/>
              <a:t>करांशी</a:t>
            </a:r>
            <a:r>
              <a:rPr lang="en-US" sz="2400" dirty="0" smtClean="0"/>
              <a:t> </a:t>
            </a:r>
            <a:r>
              <a:rPr lang="en-US" sz="2400" dirty="0" err="1" smtClean="0"/>
              <a:t>जोडता</a:t>
            </a:r>
            <a:r>
              <a:rPr lang="en-US" sz="2400" dirty="0" smtClean="0"/>
              <a:t> </a:t>
            </a:r>
            <a:r>
              <a:rPr lang="en-US" sz="2400" dirty="0" err="1" smtClean="0"/>
              <a:t>येत</a:t>
            </a:r>
            <a:r>
              <a:rPr lang="en-US" sz="2400" dirty="0" smtClean="0"/>
              <a:t> </a:t>
            </a:r>
            <a:r>
              <a:rPr lang="en-US" sz="2400" dirty="0" err="1" smtClean="0"/>
              <a:t>नाही</a:t>
            </a:r>
            <a:endParaRPr lang="en-US" sz="2400" dirty="0" smtClean="0"/>
          </a:p>
          <a:p>
            <a:pPr marL="624078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सरकार</a:t>
            </a:r>
            <a:r>
              <a:rPr lang="en-US" sz="2400" dirty="0" smtClean="0"/>
              <a:t> </a:t>
            </a:r>
            <a:r>
              <a:rPr lang="en-US" sz="2400" dirty="0" err="1" smtClean="0"/>
              <a:t>आणि</a:t>
            </a:r>
            <a:r>
              <a:rPr lang="en-US" sz="2400" dirty="0" smtClean="0"/>
              <a:t> </a:t>
            </a:r>
            <a:r>
              <a:rPr lang="en-US" sz="2400" dirty="0" err="1" smtClean="0"/>
              <a:t>करदाता</a:t>
            </a:r>
            <a:r>
              <a:rPr lang="en-US" sz="2400" dirty="0" smtClean="0"/>
              <a:t> </a:t>
            </a:r>
            <a:r>
              <a:rPr lang="en-US" sz="2400" dirty="0" err="1" smtClean="0"/>
              <a:t>यांच्यात</a:t>
            </a:r>
            <a:r>
              <a:rPr lang="en-US" sz="2400" dirty="0" smtClean="0"/>
              <a:t> </a:t>
            </a:r>
            <a:r>
              <a:rPr lang="en-US" sz="2400" dirty="0" err="1" smtClean="0"/>
              <a:t>कराबाबत</a:t>
            </a:r>
            <a:r>
              <a:rPr lang="en-US" sz="2400" dirty="0" smtClean="0"/>
              <a:t> </a:t>
            </a:r>
            <a:r>
              <a:rPr lang="en-US" sz="2400" dirty="0" err="1" smtClean="0"/>
              <a:t>कोणताही</a:t>
            </a:r>
            <a:r>
              <a:rPr lang="en-US" sz="2400" dirty="0" smtClean="0"/>
              <a:t> </a:t>
            </a:r>
            <a:r>
              <a:rPr lang="en-US" sz="2400" dirty="0" err="1" smtClean="0"/>
              <a:t>करार</a:t>
            </a:r>
            <a:r>
              <a:rPr lang="en-US" sz="2400" dirty="0" smtClean="0"/>
              <a:t> </a:t>
            </a:r>
            <a:r>
              <a:rPr lang="en-US" sz="2400" dirty="0" err="1" smtClean="0"/>
              <a:t>झालेला</a:t>
            </a:r>
            <a:r>
              <a:rPr lang="en-US" sz="2400" dirty="0" smtClean="0"/>
              <a:t> </a:t>
            </a:r>
            <a:r>
              <a:rPr lang="en-US" sz="2400" dirty="0" err="1" smtClean="0"/>
              <a:t>नसतो</a:t>
            </a:r>
            <a:endParaRPr lang="en-US" sz="2400" dirty="0" smtClean="0"/>
          </a:p>
          <a:p>
            <a:pPr marL="624078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 smtClean="0"/>
              <a:t>कर</a:t>
            </a:r>
            <a:r>
              <a:rPr lang="en-US" sz="2400" dirty="0" smtClean="0"/>
              <a:t> </a:t>
            </a:r>
            <a:r>
              <a:rPr lang="en-US" sz="2400" dirty="0" err="1" smtClean="0"/>
              <a:t>हे</a:t>
            </a:r>
            <a:r>
              <a:rPr lang="en-US" sz="2400" dirty="0" smtClean="0"/>
              <a:t> </a:t>
            </a:r>
            <a:r>
              <a:rPr lang="en-US" sz="2400" dirty="0" err="1" smtClean="0"/>
              <a:t>केवळ</a:t>
            </a:r>
            <a:r>
              <a:rPr lang="en-US" sz="2400" dirty="0" smtClean="0"/>
              <a:t> </a:t>
            </a:r>
            <a:r>
              <a:rPr lang="en-US" sz="2400" dirty="0" err="1" smtClean="0"/>
              <a:t>सरकारी</a:t>
            </a:r>
            <a:r>
              <a:rPr lang="en-US" sz="2400" dirty="0" smtClean="0"/>
              <a:t> </a:t>
            </a:r>
            <a:r>
              <a:rPr lang="en-US" sz="2400" dirty="0" err="1" smtClean="0"/>
              <a:t>उत्पन्नाचे</a:t>
            </a:r>
            <a:r>
              <a:rPr lang="en-US" sz="2400" dirty="0" smtClean="0"/>
              <a:t> </a:t>
            </a:r>
            <a:r>
              <a:rPr lang="en-US" sz="2400" dirty="0" err="1" smtClean="0"/>
              <a:t>साधन</a:t>
            </a:r>
            <a:r>
              <a:rPr lang="en-US" sz="2400" dirty="0" smtClean="0"/>
              <a:t> </a:t>
            </a:r>
            <a:r>
              <a:rPr lang="en-US" sz="2400" dirty="0" err="1" smtClean="0"/>
              <a:t>नसून</a:t>
            </a:r>
            <a:r>
              <a:rPr lang="en-US" sz="2400" dirty="0" smtClean="0"/>
              <a:t> </a:t>
            </a:r>
            <a:r>
              <a:rPr lang="en-US" sz="2400" dirty="0" err="1" smtClean="0"/>
              <a:t>महत्तम</a:t>
            </a:r>
            <a:r>
              <a:rPr lang="en-US" sz="2400" dirty="0" smtClean="0"/>
              <a:t> </a:t>
            </a:r>
            <a:r>
              <a:rPr lang="en-US" sz="2400" dirty="0" err="1" smtClean="0"/>
              <a:t>सामाजिक</a:t>
            </a:r>
            <a:r>
              <a:rPr lang="en-US" sz="2400" dirty="0" smtClean="0"/>
              <a:t> </a:t>
            </a:r>
            <a:r>
              <a:rPr lang="en-US" sz="2400" dirty="0" err="1" smtClean="0"/>
              <a:t>कल्याण</a:t>
            </a:r>
            <a:r>
              <a:rPr lang="en-US" sz="2400" dirty="0" smtClean="0"/>
              <a:t> </a:t>
            </a:r>
            <a:r>
              <a:rPr lang="en-US" sz="2400" dirty="0" err="1" smtClean="0"/>
              <a:t>साधण्याचा</a:t>
            </a:r>
            <a:r>
              <a:rPr lang="en-US" sz="2400" dirty="0" smtClean="0"/>
              <a:t> </a:t>
            </a:r>
            <a:r>
              <a:rPr lang="en-US" sz="2400" dirty="0" err="1" smtClean="0"/>
              <a:t>तो</a:t>
            </a:r>
            <a:r>
              <a:rPr lang="en-US" sz="2400" dirty="0" smtClean="0"/>
              <a:t> </a:t>
            </a:r>
            <a:r>
              <a:rPr lang="en-US" sz="2400" dirty="0" err="1" smtClean="0"/>
              <a:t>मार्ग</a:t>
            </a:r>
            <a:r>
              <a:rPr lang="en-US" sz="2400" dirty="0" smtClean="0"/>
              <a:t> </a:t>
            </a:r>
            <a:r>
              <a:rPr lang="en-US" sz="2400" dirty="0" err="1" smtClean="0"/>
              <a:t>आहे</a:t>
            </a:r>
            <a:endParaRPr lang="en-US" sz="2400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कराचे</a:t>
            </a:r>
            <a:r>
              <a:rPr lang="en-US" dirty="0" smtClean="0"/>
              <a:t> </a:t>
            </a:r>
            <a:r>
              <a:rPr lang="en-US" dirty="0" err="1" smtClean="0"/>
              <a:t>महत्वाचे</a:t>
            </a:r>
            <a:r>
              <a:rPr lang="en-US" dirty="0" smtClean="0"/>
              <a:t> </a:t>
            </a:r>
            <a:r>
              <a:rPr lang="en-US" dirty="0" err="1" smtClean="0"/>
              <a:t>गुणधर्म</a:t>
            </a:r>
            <a:r>
              <a:rPr lang="en-US" dirty="0" smtClean="0"/>
              <a:t>: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167</TotalTime>
  <Words>1343</Words>
  <Application>Microsoft Office PowerPoint</Application>
  <PresentationFormat>On-screen Show (4:3)</PresentationFormat>
  <Paragraphs>131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Concourse</vt:lpstr>
      <vt:lpstr>सार्वजनिक वित्त</vt:lpstr>
      <vt:lpstr>प्रकरण पहिले: सार्वजनिक वित्त</vt:lpstr>
      <vt:lpstr>सार्वजनिक आयव्ययचे स्वरुप:</vt:lpstr>
      <vt:lpstr>सार्वजनिक आयव्ययाचे महत्व:</vt:lpstr>
      <vt:lpstr>सार्वजनिक आयव्ययाची व्याप्ती:</vt:lpstr>
      <vt:lpstr>राकोषीय धोरण:</vt:lpstr>
      <vt:lpstr>सार्वजनिक प्राप्ती:</vt:lpstr>
      <vt:lpstr>कर म्हणजे काय? </vt:lpstr>
      <vt:lpstr>कराचे महत्वाचे गुणधर्म:</vt:lpstr>
      <vt:lpstr>करांची उद्दिष्टे:</vt:lpstr>
      <vt:lpstr>करांची तत्वे किंवा कसोट्या</vt:lpstr>
      <vt:lpstr>GST जीएसटी:</vt:lpstr>
      <vt:lpstr>GST जीएसटी:</vt:lpstr>
      <vt:lpstr>जीएसटी कायदे व नियम:</vt:lpstr>
      <vt:lpstr>प्रकरण तिसरे: सार्वजनिक कर्ज व खर्च</vt:lpstr>
      <vt:lpstr>सार्वजनिक कर्जाची आवश्यकता किंवा महत्व</vt:lpstr>
      <vt:lpstr>सार्वजनिक कर्जाचे स्त्रोत:</vt:lpstr>
      <vt:lpstr>सार्वजनिक खर्च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सार्वजनिक वित्त</dc:title>
  <dc:creator>admin</dc:creator>
  <cp:lastModifiedBy>admin</cp:lastModifiedBy>
  <cp:revision>27</cp:revision>
  <dcterms:created xsi:type="dcterms:W3CDTF">2023-07-03T07:53:59Z</dcterms:created>
  <dcterms:modified xsi:type="dcterms:W3CDTF">2023-07-08T07:17:52Z</dcterms:modified>
</cp:coreProperties>
</file>