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7D4E77-CD4A-4991-8DF8-FBFE56B41970}" type="datetimeFigureOut">
              <a:rPr lang="en-US" smtClean="0"/>
              <a:pPr/>
              <a:t>7/8/2023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AE00F6-400B-4B99-B950-73129346E0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वित्त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प्रो</a:t>
            </a:r>
            <a:r>
              <a:rPr lang="en-US" dirty="0" smtClean="0"/>
              <a:t>. </a:t>
            </a:r>
            <a:r>
              <a:rPr lang="en-US" dirty="0" err="1" smtClean="0"/>
              <a:t>डॉ</a:t>
            </a:r>
            <a:r>
              <a:rPr lang="en-US" dirty="0" smtClean="0"/>
              <a:t>. </a:t>
            </a:r>
            <a:r>
              <a:rPr lang="en-US" dirty="0" err="1" smtClean="0"/>
              <a:t>बालाजी</a:t>
            </a:r>
            <a:r>
              <a:rPr lang="en-US" dirty="0" smtClean="0"/>
              <a:t> </a:t>
            </a:r>
            <a:r>
              <a:rPr lang="en-US" dirty="0" err="1" smtClean="0"/>
              <a:t>घुटे</a:t>
            </a:r>
            <a:endParaRPr lang="en-US" dirty="0" smtClean="0"/>
          </a:p>
          <a:p>
            <a:r>
              <a:rPr lang="en-US" dirty="0" err="1" smtClean="0"/>
              <a:t>विभाग</a:t>
            </a:r>
            <a:r>
              <a:rPr lang="en-US" dirty="0" smtClean="0"/>
              <a:t> </a:t>
            </a:r>
            <a:r>
              <a:rPr lang="en-US" dirty="0" err="1" smtClean="0"/>
              <a:t>प्रमुख</a:t>
            </a:r>
            <a:r>
              <a:rPr lang="en-US" dirty="0" smtClean="0"/>
              <a:t>, </a:t>
            </a:r>
            <a:r>
              <a:rPr lang="en-US" dirty="0" err="1" smtClean="0"/>
              <a:t>अर्थशास्त्र</a:t>
            </a:r>
            <a:r>
              <a:rPr lang="en-US" dirty="0" smtClean="0"/>
              <a:t> </a:t>
            </a:r>
            <a:r>
              <a:rPr lang="en-US" dirty="0" err="1" smtClean="0"/>
              <a:t>विभाग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दयानंद</a:t>
            </a:r>
            <a:r>
              <a:rPr lang="en-US" dirty="0" smtClean="0"/>
              <a:t> </a:t>
            </a:r>
            <a:r>
              <a:rPr lang="en-US" dirty="0" err="1" smtClean="0"/>
              <a:t>कला</a:t>
            </a:r>
            <a:r>
              <a:rPr lang="en-US" dirty="0" smtClean="0"/>
              <a:t> </a:t>
            </a:r>
            <a:r>
              <a:rPr lang="en-US" dirty="0" err="1" smtClean="0"/>
              <a:t>महाविद्यालय</a:t>
            </a:r>
            <a:r>
              <a:rPr lang="en-US" dirty="0" smtClean="0"/>
              <a:t>, </a:t>
            </a:r>
            <a:r>
              <a:rPr lang="en-US" dirty="0" err="1" smtClean="0"/>
              <a:t>लातूर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महसूल</a:t>
            </a:r>
            <a:r>
              <a:rPr lang="en-US" sz="2000" dirty="0" smtClean="0"/>
              <a:t> </a:t>
            </a:r>
            <a:r>
              <a:rPr lang="en-US" sz="2000" dirty="0" err="1" smtClean="0"/>
              <a:t>मिळविणे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आर्थिक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स्थैर्य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उपभोग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नियंत्रण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राष्ट्रीय</a:t>
            </a:r>
            <a:r>
              <a:rPr lang="en-US" sz="2000" dirty="0" smtClean="0"/>
              <a:t> </a:t>
            </a:r>
            <a:r>
              <a:rPr lang="en-US" sz="2000" dirty="0" err="1" smtClean="0"/>
              <a:t>उत्पन्न</a:t>
            </a:r>
            <a:r>
              <a:rPr lang="en-US" sz="2000" dirty="0" smtClean="0"/>
              <a:t> </a:t>
            </a:r>
            <a:r>
              <a:rPr lang="en-US" sz="2000" dirty="0" err="1" smtClean="0"/>
              <a:t>वाढविणे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उत्पन्नाचे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पुनर्वितरण</a:t>
            </a:r>
            <a:r>
              <a:rPr lang="en-US" sz="2000" dirty="0" smtClean="0"/>
              <a:t> </a:t>
            </a:r>
            <a:r>
              <a:rPr lang="en-US" sz="2000" dirty="0" err="1" smtClean="0"/>
              <a:t>घडवून</a:t>
            </a:r>
            <a:r>
              <a:rPr lang="en-US" sz="2000" dirty="0" smtClean="0"/>
              <a:t> </a:t>
            </a:r>
            <a:r>
              <a:rPr lang="en-US" sz="2000" dirty="0" err="1" smtClean="0"/>
              <a:t>आणणे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आर्थिक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विकासाला</a:t>
            </a:r>
            <a:r>
              <a:rPr lang="en-US" sz="2000" dirty="0" smtClean="0"/>
              <a:t> </a:t>
            </a:r>
            <a:r>
              <a:rPr lang="en-US" sz="2000" dirty="0" err="1" smtClean="0"/>
              <a:t>चालना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रोजगार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निर्मिती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करणे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व्यापक</a:t>
            </a:r>
            <a:r>
              <a:rPr lang="en-US" sz="2000" dirty="0" smtClean="0"/>
              <a:t> </a:t>
            </a:r>
            <a:r>
              <a:rPr lang="en-US" sz="2000" dirty="0" err="1" smtClean="0"/>
              <a:t>समाजहित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विदेशी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व्यापार</a:t>
            </a:r>
            <a:endParaRPr lang="en-US" sz="20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खरेदीशक्तीचे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हस्तांतरण</a:t>
            </a: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करांची</a:t>
            </a:r>
            <a:r>
              <a:rPr lang="en-US" dirty="0" smtClean="0"/>
              <a:t> </a:t>
            </a:r>
            <a:r>
              <a:rPr lang="en-US" dirty="0" err="1" smtClean="0"/>
              <a:t>उद्दिष्टे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ॲ</a:t>
            </a:r>
            <a:r>
              <a:rPr lang="en-US" sz="2000" dirty="0" err="1" smtClean="0"/>
              <a:t>डम</a:t>
            </a:r>
            <a:r>
              <a:rPr lang="en-US" sz="2000" dirty="0" smtClean="0"/>
              <a:t> </a:t>
            </a:r>
            <a:r>
              <a:rPr lang="en-US" sz="2000" dirty="0" err="1" smtClean="0"/>
              <a:t>स्मिथ</a:t>
            </a:r>
            <a:r>
              <a:rPr lang="en-US" sz="2000" dirty="0" smtClean="0"/>
              <a:t> </a:t>
            </a:r>
            <a:r>
              <a:rPr lang="en-US" sz="2000" dirty="0" err="1" smtClean="0"/>
              <a:t>यांनी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सांगितलेली</a:t>
            </a:r>
            <a:r>
              <a:rPr lang="en-US" sz="2000" dirty="0" smtClean="0"/>
              <a:t> </a:t>
            </a:r>
            <a:r>
              <a:rPr lang="en-US" sz="2000" dirty="0" err="1" smtClean="0"/>
              <a:t>तत्वे</a:t>
            </a:r>
            <a:r>
              <a:rPr lang="en-US" sz="2000" dirty="0" smtClean="0"/>
              <a:t>:</a:t>
            </a:r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समतेचे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निश्चिततेचे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सोयीचे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काटकसरीचे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इतर</a:t>
            </a:r>
            <a:r>
              <a:rPr lang="en-US" sz="2000" dirty="0" smtClean="0"/>
              <a:t> </a:t>
            </a:r>
            <a:r>
              <a:rPr lang="en-US" sz="2000" dirty="0" err="1" smtClean="0"/>
              <a:t>अर्थशास्त्रज्ञांनी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सांगितलेली</a:t>
            </a:r>
            <a:r>
              <a:rPr lang="en-US" sz="2000" dirty="0" smtClean="0"/>
              <a:t> </a:t>
            </a:r>
            <a:r>
              <a:rPr lang="en-US" sz="2000" dirty="0" err="1" smtClean="0"/>
              <a:t>तत्वे</a:t>
            </a:r>
            <a:r>
              <a:rPr lang="en-US" sz="2000" dirty="0" smtClean="0"/>
              <a:t>:</a:t>
            </a:r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उत्पादकतेचे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योग्यतेचे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विविधतेचे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सुलभतेचे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समन्वयाचे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लवचिकतेचे</a:t>
            </a:r>
            <a:r>
              <a:rPr lang="en-US" sz="1800" dirty="0" smtClean="0"/>
              <a:t> </a:t>
            </a:r>
            <a:r>
              <a:rPr lang="en-US" sz="1800" dirty="0" err="1" smtClean="0"/>
              <a:t>तत्व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करांची</a:t>
            </a:r>
            <a:r>
              <a:rPr lang="en-US" dirty="0" smtClean="0"/>
              <a:t> </a:t>
            </a:r>
            <a:r>
              <a:rPr lang="en-US" dirty="0" err="1" smtClean="0"/>
              <a:t>तत्वे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कसोट्या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65237"/>
            <a:ext cx="8610600" cy="54403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hi-IN" sz="1400" dirty="0" smtClean="0"/>
              <a:t>भारतासाठी वस्तू आणि सेवा कर (</a:t>
            </a:r>
            <a:r>
              <a:rPr lang="en-US" sz="1400" dirty="0" smtClean="0"/>
              <a:t>GST) </a:t>
            </a:r>
            <a:r>
              <a:rPr lang="hi-IN" sz="1400" dirty="0" smtClean="0"/>
              <a:t>ची कल्पना प्रथम सोळा वर्षांपूर्वी श्री अटलबिहारी वाजपेयी </a:t>
            </a:r>
            <a:r>
              <a:rPr lang="hi-IN" sz="1400" dirty="0" smtClean="0"/>
              <a:t>यांच्या</a:t>
            </a:r>
            <a:r>
              <a:rPr lang="en-US" sz="1400" dirty="0" smtClean="0"/>
              <a:t> </a:t>
            </a:r>
            <a:r>
              <a:rPr lang="hi-IN" sz="1400" dirty="0" smtClean="0"/>
              <a:t>पंतप्रधानपदाच्या </a:t>
            </a:r>
            <a:r>
              <a:rPr lang="hi-IN" sz="1400" dirty="0" smtClean="0"/>
              <a:t>काळात मांडण्यात आली होती. </a:t>
            </a:r>
            <a:r>
              <a:rPr lang="en-US" sz="1400" dirty="0" smtClean="0"/>
              <a:t> </a:t>
            </a:r>
            <a:r>
              <a:rPr lang="hi-IN" sz="1400" dirty="0" smtClean="0"/>
              <a:t>त्यानंतर</a:t>
            </a:r>
            <a:r>
              <a:rPr lang="hi-IN" sz="1400" dirty="0" smtClean="0"/>
              <a:t>, 28 फेब्रुवारी 2006 रोजी तत्कालीन केंद्रीय अर्थमंत्र्यांनी त्यांच्या 2006-07 च्या अर्थसंकल्पात 1 एप्रिल 2010 पासून जीएसटी लागू केला जाईल असा प्रस्ताव दिला होता. राज्यांच्या अर्थमंत्र्यांच्या अधिकारप्राप्त समितीने (</a:t>
            </a:r>
            <a:r>
              <a:rPr lang="en-US" sz="1400" dirty="0" smtClean="0"/>
              <a:t>EC) </a:t>
            </a:r>
            <a:r>
              <a:rPr lang="hi-IN" sz="1400" dirty="0" smtClean="0"/>
              <a:t>राज्याची रचना तयार केली होती. </a:t>
            </a:r>
            <a:r>
              <a:rPr lang="en-US" sz="1400" dirty="0" smtClean="0"/>
              <a:t>VAT </a:t>
            </a:r>
            <a:r>
              <a:rPr lang="hi-IN" sz="1400" dirty="0" smtClean="0"/>
              <a:t>ला </a:t>
            </a:r>
            <a:r>
              <a:rPr lang="en-US" sz="1400" dirty="0" smtClean="0"/>
              <a:t>GST </a:t>
            </a:r>
            <a:r>
              <a:rPr lang="hi-IN" sz="1400" dirty="0" smtClean="0"/>
              <a:t>साठी रोडमॅप आणि संरचना आणण्याची विनंती करण्यात आली होती</a:t>
            </a:r>
            <a:r>
              <a:rPr lang="hi-IN" sz="1400" dirty="0" smtClean="0"/>
              <a:t>.</a:t>
            </a:r>
            <a:r>
              <a:rPr lang="en-US" sz="1400" dirty="0" smtClean="0"/>
              <a:t> </a:t>
            </a:r>
            <a:r>
              <a:rPr lang="hi-IN" sz="1400" dirty="0" smtClean="0"/>
              <a:t> </a:t>
            </a:r>
            <a:r>
              <a:rPr lang="en-US" sz="1400" dirty="0" smtClean="0"/>
              <a:t>GST </a:t>
            </a:r>
            <a:r>
              <a:rPr lang="hi-IN" sz="1400" dirty="0" smtClean="0"/>
              <a:t>च्या विविध पैलूंचे परीक्षण करण्यासाठी आणि विशेषत: सूट आणि मर्यादा, सेवा कर आकारणी आणि आंतरराज्यीय पुरवठ्यावरील कर आकारणी यासंबंधी अहवाल तयार करण्यासाठी राज्यांचे तसेच केंद्राचे प्रतिनिधी असलेल्या अधिकाऱ्यांचे संयुक्त कार्य गट स्थापन करण्यात आले होते. त्यात </a:t>
            </a:r>
            <a:r>
              <a:rPr lang="hi-IN" sz="1400" dirty="0" smtClean="0"/>
              <a:t>केंद्र </a:t>
            </a:r>
            <a:r>
              <a:rPr lang="hi-IN" sz="1400" dirty="0" smtClean="0"/>
              <a:t>सरकारमधील चर्चेच्या आधारे, </a:t>
            </a:r>
            <a:r>
              <a:rPr lang="en-US" sz="1400" dirty="0" smtClean="0"/>
              <a:t>EC </a:t>
            </a:r>
            <a:r>
              <a:rPr lang="hi-IN" sz="1400" dirty="0" smtClean="0"/>
              <a:t>ने नोव्हेंबर 2009 मध्ये </a:t>
            </a:r>
            <a:r>
              <a:rPr lang="en-US" sz="1400" dirty="0" smtClean="0"/>
              <a:t>GST </a:t>
            </a:r>
            <a:r>
              <a:rPr lang="hi-IN" sz="1400" dirty="0" smtClean="0"/>
              <a:t>वर आपला </a:t>
            </a:r>
            <a:r>
              <a:rPr lang="en-US" sz="1400" dirty="0" err="1" smtClean="0"/>
              <a:t>प्रथम</a:t>
            </a:r>
            <a:r>
              <a:rPr lang="hi-IN" sz="1400" dirty="0" smtClean="0"/>
              <a:t> </a:t>
            </a:r>
            <a:r>
              <a:rPr lang="hi-IN" sz="1400" dirty="0" smtClean="0"/>
              <a:t>डिस्कशन पेपर (</a:t>
            </a:r>
            <a:r>
              <a:rPr lang="en-US" sz="1400" dirty="0" smtClean="0"/>
              <a:t>FDP) </a:t>
            </a:r>
            <a:r>
              <a:rPr lang="hi-IN" sz="1400" dirty="0" smtClean="0"/>
              <a:t>जारी केला. </a:t>
            </a:r>
            <a:r>
              <a:rPr lang="en-US" sz="1400" dirty="0" smtClean="0"/>
              <a:t> FDP </a:t>
            </a:r>
            <a:r>
              <a:rPr lang="hi-IN" sz="1400" dirty="0" smtClean="0"/>
              <a:t>ने प्रस्तावित </a:t>
            </a:r>
            <a:r>
              <a:rPr lang="en-US" sz="1400" dirty="0" smtClean="0"/>
              <a:t>GST </a:t>
            </a:r>
            <a:r>
              <a:rPr lang="hi-IN" sz="1400" dirty="0" smtClean="0"/>
              <a:t>ची वैशिष्ट्ये स्पष्ट केली आणि सध्याच्या </a:t>
            </a:r>
            <a:r>
              <a:rPr lang="en-US" sz="1400" dirty="0" smtClean="0"/>
              <a:t>GST </a:t>
            </a:r>
            <a:r>
              <a:rPr lang="hi-IN" sz="1400" dirty="0" smtClean="0"/>
              <a:t>कायद्यांचा आधार तयार केला आहे आणि </a:t>
            </a:r>
            <a:r>
              <a:rPr lang="hi-IN" sz="1400" dirty="0" smtClean="0"/>
              <a:t>नियम</a:t>
            </a:r>
            <a:r>
              <a:rPr lang="en-US" sz="1400" dirty="0" smtClean="0"/>
              <a:t> </a:t>
            </a:r>
            <a:r>
              <a:rPr lang="hi-IN" sz="1400" dirty="0" smtClean="0"/>
              <a:t>मार्च </a:t>
            </a:r>
            <a:r>
              <a:rPr lang="hi-IN" sz="1400" dirty="0" smtClean="0"/>
              <a:t>2011 </a:t>
            </a:r>
            <a:r>
              <a:rPr lang="hi-IN" sz="1400" dirty="0" smtClean="0"/>
              <a:t>मध्ये</a:t>
            </a:r>
            <a:r>
              <a:rPr lang="en-US" sz="1400" dirty="0" smtClean="0"/>
              <a:t> </a:t>
            </a:r>
            <a:r>
              <a:rPr lang="en-US" sz="1400" dirty="0" err="1" smtClean="0"/>
              <a:t>तयार</a:t>
            </a:r>
            <a:r>
              <a:rPr lang="en-US" sz="1400" dirty="0" smtClean="0"/>
              <a:t> </a:t>
            </a:r>
            <a:r>
              <a:rPr lang="en-US" sz="1400" dirty="0" err="1" smtClean="0"/>
              <a:t>करण्यात</a:t>
            </a:r>
            <a:r>
              <a:rPr lang="en-US" sz="1400" dirty="0" smtClean="0"/>
              <a:t> </a:t>
            </a:r>
            <a:r>
              <a:rPr lang="en-US" sz="1400" dirty="0" err="1" smtClean="0"/>
              <a:t>आले</a:t>
            </a:r>
            <a:r>
              <a:rPr lang="hi-IN" sz="1400" dirty="0" smtClean="0"/>
              <a:t>, </a:t>
            </a:r>
            <a:r>
              <a:rPr lang="en-US" sz="1400" dirty="0" smtClean="0"/>
              <a:t>GST </a:t>
            </a:r>
            <a:r>
              <a:rPr lang="hi-IN" sz="1400" dirty="0" smtClean="0"/>
              <a:t>आकारणी सक्षम करण्यासाठी संविधान (115 वी दुरुस्ती) विधेयक, 2011 लोकसभेत सादर करण्यात आले. </a:t>
            </a:r>
            <a:r>
              <a:rPr lang="en-US" sz="1400" dirty="0" smtClean="0"/>
              <a:t> </a:t>
            </a:r>
            <a:r>
              <a:rPr lang="hi-IN" sz="1400" dirty="0" smtClean="0"/>
              <a:t>तथापि</a:t>
            </a:r>
            <a:r>
              <a:rPr lang="hi-IN" sz="1400" dirty="0" smtClean="0"/>
              <a:t>, राजकीय एकमत नसल्यामुळे, ऑगस्ट 2013 मध्ये 15 वी लोकसभा विसर्जित झाल्यानंतर विधेयक रद्द झाले</a:t>
            </a:r>
            <a:r>
              <a:rPr lang="hi-IN" sz="1400" dirty="0" smtClean="0"/>
              <a:t>.</a:t>
            </a:r>
            <a:r>
              <a:rPr lang="en-US" sz="1400" dirty="0" smtClean="0"/>
              <a:t>  </a:t>
            </a: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GST </a:t>
            </a:r>
            <a:r>
              <a:rPr lang="en-US" dirty="0" err="1" smtClean="0"/>
              <a:t>जीएसटी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10600" cy="4690872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hi-IN" sz="2800" dirty="0" smtClean="0"/>
              <a:t>19 डिसेंबर 2014 रोजी, संविधान (122 वी दुरुस्ती) विधेयक 2014 लोकसभेत सादर करण्यात आले आणि मे 2015 मध्ये लोकसभेने मंजूर केले. </a:t>
            </a:r>
            <a:r>
              <a:rPr lang="en-US" sz="2800" dirty="0" smtClean="0"/>
              <a:t> </a:t>
            </a:r>
            <a:r>
              <a:rPr lang="hi-IN" sz="2800" dirty="0" smtClean="0"/>
              <a:t>हे विधेयक राज्यसभेत घेण्यात आले आणि ते राज्यसभेच्या संयुक्त समितीकडे आणि 14 मे 2015 रोजी लोकसभेत</a:t>
            </a:r>
            <a:r>
              <a:rPr lang="en-US" sz="2800" dirty="0" smtClean="0"/>
              <a:t> </a:t>
            </a:r>
            <a:r>
              <a:rPr lang="hi-IN" sz="2800" dirty="0" smtClean="0"/>
              <a:t>पाठवण्यात आले.</a:t>
            </a:r>
            <a:r>
              <a:rPr lang="en-US" sz="2800" dirty="0" smtClean="0"/>
              <a:t> </a:t>
            </a:r>
            <a:r>
              <a:rPr lang="hi-IN" sz="2800" dirty="0" smtClean="0"/>
              <a:t> निवड समितीने 22 जुलै 2015 रोजी आपला अहवाल सादर केला.</a:t>
            </a:r>
            <a:r>
              <a:rPr lang="en-US" sz="2800" dirty="0" smtClean="0"/>
              <a:t> </a:t>
            </a:r>
            <a:r>
              <a:rPr lang="hi-IN" sz="2800" dirty="0" smtClean="0"/>
              <a:t> त्यानंतर, राजकीय सहमतीच्या आधारे 1 ऑगस्ट 2016 रोजी घटनादुरुस्ती विधेयक मांडण्यात आले.</a:t>
            </a:r>
            <a:r>
              <a:rPr lang="en-US" sz="2800" dirty="0" smtClean="0"/>
              <a:t> </a:t>
            </a:r>
            <a:r>
              <a:rPr lang="hi-IN" sz="2800" dirty="0" smtClean="0"/>
              <a:t> हे विधेयक 3 ऑगस्ट 2016 रोजी राज्यसभेने आणि 8 ऑगस्ट 2016 रोजी लोकसभेने मंजूर केले.</a:t>
            </a:r>
            <a:r>
              <a:rPr lang="en-US" sz="2800" dirty="0" smtClean="0"/>
              <a:t> </a:t>
            </a:r>
            <a:r>
              <a:rPr lang="hi-IN" sz="2800" dirty="0" smtClean="0"/>
              <a:t> आवश्यक संख्येने राज्य विधानमंडळांनी मंजूरी दिल्यानंतर आणि राष्ट्रपतींच्या संमतीनंतर, घटनादुरुस्तीला संविधान (101वी दुरुस्ती) अधिनियम 2016 म्हणून अधिसूचित करण्यात आले. </a:t>
            </a:r>
            <a:r>
              <a:rPr lang="en-US" sz="2800" dirty="0" smtClean="0"/>
              <a:t> </a:t>
            </a:r>
            <a:r>
              <a:rPr lang="hi-IN" sz="2800" dirty="0" smtClean="0"/>
              <a:t>8 सप्टेंबर 2016. घटनादुरुस्तीने भारतात वस्तू आणि सेवा कर लागू करण्याचा मार्ग मोकळा केला.</a:t>
            </a:r>
            <a:r>
              <a:rPr lang="en-US" sz="2800" dirty="0" smtClean="0"/>
              <a:t>  GST </a:t>
            </a:r>
            <a:r>
              <a:rPr lang="hi-IN" sz="2800" dirty="0" smtClean="0"/>
              <a:t>परिषदेने केंद्रीय वस्तू आणि सेवा कर विधेयक 2017 (</a:t>
            </a:r>
            <a:r>
              <a:rPr lang="en-US" sz="2800" dirty="0" smtClean="0"/>
              <a:t>CGST </a:t>
            </a:r>
            <a:r>
              <a:rPr lang="hi-IN" sz="2800" dirty="0" smtClean="0"/>
              <a:t>विधेयक), एकात्मिक वस्तू आणि सेवा कर विधेयक 2017 (</a:t>
            </a:r>
            <a:r>
              <a:rPr lang="en-US" sz="2800" dirty="0" smtClean="0"/>
              <a:t>IGST </a:t>
            </a:r>
            <a:r>
              <a:rPr lang="hi-IN" sz="2800" dirty="0" smtClean="0"/>
              <a:t>विधेयक), केंद्रशासित प्रदेश वस्तू आणि सेवा कर विधेयक 2017 (</a:t>
            </a:r>
            <a:r>
              <a:rPr lang="en-US" sz="2800" dirty="0" smtClean="0"/>
              <a:t>UTGST </a:t>
            </a:r>
            <a:r>
              <a:rPr lang="hi-IN" sz="2800" dirty="0" smtClean="0"/>
              <a:t>विधेयक), वस्तू आणि सेवा कर विधेयक मंजूर केल्यानंतर सेवा कर (राज्यांना भरपाई) विधेयक 2017 (भरपाई विधेयक), ही विधेयके लोकसभेने 29 मार्च 2017 रोजी मंजूर केली. </a:t>
            </a:r>
            <a:r>
              <a:rPr lang="en-US" sz="2800" dirty="0" smtClean="0"/>
              <a:t> </a:t>
            </a:r>
            <a:r>
              <a:rPr lang="hi-IN" sz="2800" dirty="0" smtClean="0"/>
              <a:t>राज्यसभेने 6 एप्रिल 2017 रोजी ही विधेयके मंजूर केली आणि त्यानंतर 12 </a:t>
            </a:r>
            <a:r>
              <a:rPr lang="hi-IN" sz="2800" dirty="0" smtClean="0"/>
              <a:t>एप्रिल</a:t>
            </a:r>
            <a:r>
              <a:rPr lang="en-US" sz="2800" dirty="0" smtClean="0"/>
              <a:t>, </a:t>
            </a:r>
            <a:r>
              <a:rPr lang="hi-IN" sz="2800" dirty="0" smtClean="0"/>
              <a:t>2017</a:t>
            </a:r>
            <a:r>
              <a:rPr lang="hi-IN" sz="2800" dirty="0" smtClean="0"/>
              <a:t> </a:t>
            </a:r>
            <a:r>
              <a:rPr lang="hi-IN" sz="2800" dirty="0" smtClean="0"/>
              <a:t>रोजी कायदा म्हणून लागू करण्यात </a:t>
            </a:r>
            <a:r>
              <a:rPr lang="hi-IN" sz="2800" dirty="0" smtClean="0"/>
              <a:t>आल</a:t>
            </a:r>
            <a:r>
              <a:rPr lang="en-US" sz="2800" dirty="0" smtClean="0"/>
              <a:t>े</a:t>
            </a:r>
            <a:r>
              <a:rPr lang="hi-IN" sz="2800" dirty="0" smtClean="0"/>
              <a:t>,</a:t>
            </a:r>
            <a:r>
              <a:rPr lang="en-US" sz="2800" dirty="0" smtClean="0"/>
              <a:t> </a:t>
            </a:r>
            <a:r>
              <a:rPr lang="hi-IN" sz="2800" dirty="0" smtClean="0"/>
              <a:t>08.09.2016</a:t>
            </a:r>
            <a:r>
              <a:rPr lang="en-US" sz="2800" dirty="0" smtClean="0"/>
              <a:t> </a:t>
            </a:r>
            <a:r>
              <a:rPr lang="hi-IN" sz="2800" dirty="0" smtClean="0"/>
              <a:t>त्यानंतर, विविध राज्यांच्या राज्य विधानमंडळांनी संबंधित राज्य वस्तू आणि सेवा कर विधेयके मंजूर केली आहेत</a:t>
            </a:r>
            <a:r>
              <a:rPr lang="hi-IN" sz="2800" dirty="0" smtClean="0"/>
              <a:t>.</a:t>
            </a:r>
            <a:r>
              <a:rPr lang="en-US" sz="2800" dirty="0" smtClean="0"/>
              <a:t> </a:t>
            </a:r>
            <a:r>
              <a:rPr lang="hi-IN" sz="2800" dirty="0" smtClean="0"/>
              <a:t> </a:t>
            </a:r>
            <a:r>
              <a:rPr lang="hi-IN" sz="2800" dirty="0" smtClean="0"/>
              <a:t>विविध </a:t>
            </a:r>
            <a:r>
              <a:rPr lang="en-US" sz="2800" dirty="0" smtClean="0"/>
              <a:t>GST </a:t>
            </a:r>
            <a:r>
              <a:rPr lang="hi-IN" sz="2800" dirty="0" smtClean="0"/>
              <a:t>कायदे लागू झाल्यानंतर, </a:t>
            </a:r>
            <a:r>
              <a:rPr lang="en-US" sz="2800" dirty="0" smtClean="0"/>
              <a:t>GST </a:t>
            </a:r>
            <a:r>
              <a:rPr lang="hi-IN" sz="2800" dirty="0" smtClean="0"/>
              <a:t>ला 1 जुलै 2017 पासून भारताचे माननीय पंतप्रधान श्री.नरेंद्र मोदी यांनी</a:t>
            </a:r>
            <a:r>
              <a:rPr lang="en-US" sz="2800" dirty="0" smtClean="0"/>
              <a:t> </a:t>
            </a:r>
            <a:r>
              <a:rPr lang="hi-IN" sz="2800" dirty="0" smtClean="0"/>
              <a:t>भारतीय संसदेच्या सेंट्रल हॉलमध्ये मध्यरात्री एका कार्यक्रमात तत्कालीन राष्ट्रपती श्री. प्रणव मुखर्जी यांच्या उपस्थितीत लाँच केले</a:t>
            </a:r>
            <a:r>
              <a:rPr lang="hi-IN" sz="2800" dirty="0" smtClean="0"/>
              <a:t>.</a:t>
            </a: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GST </a:t>
            </a:r>
            <a:r>
              <a:rPr lang="en-US" dirty="0" err="1" smtClean="0"/>
              <a:t>जीएसटी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534400" cy="507187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hi-IN" sz="1600" dirty="0" smtClean="0"/>
              <a:t>केंद्र आणि/किंवा राज्य सरकारने जारी केलेल्या </a:t>
            </a:r>
            <a:r>
              <a:rPr lang="en-US" sz="1600" dirty="0" smtClean="0"/>
              <a:t>GST </a:t>
            </a:r>
            <a:r>
              <a:rPr lang="hi-IN" sz="1600" dirty="0" smtClean="0"/>
              <a:t>कायद्याशी संबंधित कायदा, नियम, सुधारणा, अधिसूचना इ. लिंक्सद्वारे अनुक्रमे केंद्र आणि राज्याच्या वेबसाइटवरून प्रवेश करता येईल</a:t>
            </a:r>
            <a:r>
              <a:rPr lang="hi-IN" sz="1600" dirty="0" smtClean="0"/>
              <a:t>.</a:t>
            </a:r>
            <a:endParaRPr lang="en-US" sz="1600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sz="1600" dirty="0" smtClean="0"/>
              <a:t>GST </a:t>
            </a:r>
            <a:r>
              <a:rPr lang="hi-IN" sz="1600" dirty="0" smtClean="0"/>
              <a:t>कायदा* : </a:t>
            </a:r>
            <a:endParaRPr lang="en-US" sz="1600" dirty="0" smtClean="0"/>
          </a:p>
          <a:p>
            <a:pPr algn="just">
              <a:lnSpc>
                <a:spcPct val="150000"/>
              </a:lnSpc>
              <a:buNone/>
            </a:pPr>
            <a:r>
              <a:rPr lang="hi-IN" sz="1600" dirty="0" smtClean="0"/>
              <a:t>(</a:t>
            </a:r>
            <a:r>
              <a:rPr lang="en-US" sz="1600" dirty="0" err="1" smtClean="0"/>
              <a:t>i</a:t>
            </a:r>
            <a:r>
              <a:rPr lang="en-US" sz="1600" dirty="0" smtClean="0"/>
              <a:t>) </a:t>
            </a:r>
            <a:r>
              <a:rPr lang="hi-IN" sz="1600" dirty="0" smtClean="0"/>
              <a:t>केंद्रीय वस्तू आणि सेवा कर कायदा, 2017 यासह केंद्रीय वस्तू आणि सेवा कर (जम्मू आणि काश्मीरचा विस्तार) कायदा, 2017, </a:t>
            </a:r>
            <a:endParaRPr lang="en-US" sz="1600" dirty="0" smtClean="0"/>
          </a:p>
          <a:p>
            <a:pPr algn="just">
              <a:lnSpc>
                <a:spcPct val="150000"/>
              </a:lnSpc>
              <a:buNone/>
            </a:pPr>
            <a:r>
              <a:rPr lang="hi-IN" sz="1600" dirty="0" smtClean="0"/>
              <a:t>(</a:t>
            </a:r>
            <a:r>
              <a:rPr lang="en-US" sz="1600" dirty="0" smtClean="0"/>
              <a:t>ii) </a:t>
            </a:r>
            <a:r>
              <a:rPr lang="hi-IN" sz="1600" dirty="0" smtClean="0"/>
              <a:t>संबंधितांनी अधिसूचित केल्यानुसार राज्य वस्तू आणि सेवा कर कायदा, 2017 राज्ये, </a:t>
            </a:r>
            <a:endParaRPr lang="en-US" sz="1600" dirty="0" smtClean="0"/>
          </a:p>
          <a:p>
            <a:pPr algn="just">
              <a:lnSpc>
                <a:spcPct val="150000"/>
              </a:lnSpc>
              <a:buNone/>
            </a:pPr>
            <a:r>
              <a:rPr lang="hi-IN" sz="1600" dirty="0" smtClean="0"/>
              <a:t>(</a:t>
            </a:r>
            <a:r>
              <a:rPr lang="en-US" sz="1600" dirty="0" smtClean="0"/>
              <a:t>iii) </a:t>
            </a:r>
            <a:r>
              <a:rPr lang="hi-IN" sz="1600" dirty="0" smtClean="0"/>
              <a:t>केंद्रशासित प्रदेश वस्तू आणि सेवा कर कायदा, 2017, </a:t>
            </a:r>
            <a:endParaRPr lang="en-US" sz="1600" dirty="0" smtClean="0"/>
          </a:p>
          <a:p>
            <a:pPr algn="just">
              <a:lnSpc>
                <a:spcPct val="150000"/>
              </a:lnSpc>
              <a:buNone/>
            </a:pPr>
            <a:r>
              <a:rPr lang="hi-IN" sz="1600" dirty="0" smtClean="0"/>
              <a:t>(</a:t>
            </a:r>
            <a:r>
              <a:rPr lang="en-US" sz="1600" dirty="0" smtClean="0"/>
              <a:t>iv) </a:t>
            </a:r>
            <a:r>
              <a:rPr lang="hi-IN" sz="1600" dirty="0" smtClean="0"/>
              <a:t>एकात्मिक वस्तू आणि सेवा कर कायदा, 2017 यासह एकात्मिक वस्तू आणि सेवा कर (जम्मू आणि काश्मीर कायदा, 2017 पर्यंत विस्तार), </a:t>
            </a:r>
            <a:endParaRPr lang="en-US" sz="1600" dirty="0" smtClean="0"/>
          </a:p>
          <a:p>
            <a:pPr algn="just">
              <a:lnSpc>
                <a:spcPct val="150000"/>
              </a:lnSpc>
              <a:buNone/>
            </a:pPr>
            <a:r>
              <a:rPr lang="hi-IN" sz="1600" dirty="0" smtClean="0"/>
              <a:t>(</a:t>
            </a:r>
            <a:r>
              <a:rPr lang="en-US" sz="1600" dirty="0" smtClean="0"/>
              <a:t>v) </a:t>
            </a:r>
            <a:r>
              <a:rPr lang="hi-IN" sz="1600" dirty="0" smtClean="0"/>
              <a:t>वस्तू आणि सेवा कर (राज्यांना भरपाई) अधिनियम, 2017 (यापुढे </a:t>
            </a:r>
            <a:r>
              <a:rPr lang="en-US" sz="1600" dirty="0" smtClean="0"/>
              <a:t>GST </a:t>
            </a:r>
            <a:r>
              <a:rPr lang="hi-IN" sz="1600" dirty="0" smtClean="0"/>
              <a:t>पोर्टलवर </a:t>
            </a:r>
            <a:r>
              <a:rPr lang="en-US" sz="1600" dirty="0" smtClean="0"/>
              <a:t>CGST, SGST, UTGST, IGST </a:t>
            </a:r>
            <a:r>
              <a:rPr lang="hi-IN" sz="1600" dirty="0" smtClean="0"/>
              <a:t>आणि </a:t>
            </a:r>
            <a:r>
              <a:rPr lang="en-US" sz="1600" dirty="0" smtClean="0"/>
              <a:t>CESS </a:t>
            </a:r>
            <a:r>
              <a:rPr lang="hi-IN" sz="1600" dirty="0" smtClean="0"/>
              <a:t>म्हणून संदर्भित) आणि </a:t>
            </a:r>
            <a:endParaRPr lang="en-US" sz="1600" dirty="0" smtClean="0"/>
          </a:p>
          <a:p>
            <a:pPr algn="just">
              <a:lnSpc>
                <a:spcPct val="150000"/>
              </a:lnSpc>
              <a:buNone/>
            </a:pPr>
            <a:r>
              <a:rPr lang="hi-IN" sz="1600" dirty="0" smtClean="0"/>
              <a:t>(</a:t>
            </a:r>
            <a:r>
              <a:rPr lang="en-US" sz="1600" dirty="0" smtClean="0"/>
              <a:t>vi) </a:t>
            </a:r>
            <a:r>
              <a:rPr lang="hi-IN" sz="1600" dirty="0" smtClean="0"/>
              <a:t>संबंधित कायद्यांतर्गत जारी केलेले नियम, अधिसूचना, सुधारणा आणि परिपत्रके.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जीएसटी</a:t>
            </a:r>
            <a:r>
              <a:rPr lang="en-US" dirty="0" smtClean="0"/>
              <a:t> </a:t>
            </a:r>
            <a:r>
              <a:rPr lang="en-US" dirty="0" err="1" smtClean="0"/>
              <a:t>कायदे</a:t>
            </a:r>
            <a:r>
              <a:rPr lang="en-US" dirty="0" smtClean="0"/>
              <a:t> व </a:t>
            </a:r>
            <a:r>
              <a:rPr lang="en-US" dirty="0" err="1" smtClean="0"/>
              <a:t>नियम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err="1" smtClean="0"/>
              <a:t>सार्वजनिक</a:t>
            </a:r>
            <a:r>
              <a:rPr lang="en-US" sz="3200" dirty="0" smtClean="0"/>
              <a:t> </a:t>
            </a:r>
            <a:r>
              <a:rPr lang="en-US" sz="3200" dirty="0" err="1" smtClean="0"/>
              <a:t>कर्ज</a:t>
            </a:r>
            <a:r>
              <a:rPr lang="en-US" sz="3200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3200" dirty="0" err="1" smtClean="0"/>
              <a:t>अर्थ</a:t>
            </a:r>
            <a:r>
              <a:rPr lang="en-US" sz="3200" dirty="0" smtClean="0"/>
              <a:t>: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3200" dirty="0" smtClean="0"/>
              <a:t>“</a:t>
            </a:r>
            <a:r>
              <a:rPr lang="en-US" sz="3200" dirty="0" err="1" smtClean="0"/>
              <a:t>सार्वजनिक</a:t>
            </a:r>
            <a:r>
              <a:rPr lang="en-US" sz="3200" dirty="0" smtClean="0"/>
              <a:t> </a:t>
            </a:r>
            <a:r>
              <a:rPr lang="en-US" sz="3200" dirty="0" err="1" smtClean="0"/>
              <a:t>सत्तेने</a:t>
            </a:r>
            <a:r>
              <a:rPr lang="en-US" sz="3200" dirty="0" smtClean="0"/>
              <a:t> </a:t>
            </a:r>
            <a:r>
              <a:rPr lang="en-US" sz="3200" dirty="0" err="1" smtClean="0"/>
              <a:t>अगर</a:t>
            </a:r>
            <a:r>
              <a:rPr lang="en-US" sz="3200" dirty="0" smtClean="0"/>
              <a:t> </a:t>
            </a:r>
            <a:r>
              <a:rPr lang="en-US" sz="3200" dirty="0" err="1" smtClean="0"/>
              <a:t>सरकारने</a:t>
            </a:r>
            <a:r>
              <a:rPr lang="en-US" sz="3200" dirty="0" smtClean="0"/>
              <a:t> </a:t>
            </a:r>
            <a:r>
              <a:rPr lang="en-US" sz="3200" dirty="0" err="1" smtClean="0"/>
              <a:t>काढलेले</a:t>
            </a:r>
            <a:r>
              <a:rPr lang="en-US" sz="3200" dirty="0" smtClean="0"/>
              <a:t> </a:t>
            </a:r>
            <a:r>
              <a:rPr lang="en-US" sz="3200" dirty="0" err="1" smtClean="0"/>
              <a:t>कर्ज</a:t>
            </a:r>
            <a:r>
              <a:rPr lang="en-US" sz="3200" dirty="0" smtClean="0"/>
              <a:t> </a:t>
            </a:r>
            <a:r>
              <a:rPr lang="en-US" sz="3200" dirty="0" err="1" smtClean="0"/>
              <a:t>म्हणजे</a:t>
            </a:r>
            <a:r>
              <a:rPr lang="en-US" sz="3200" dirty="0" smtClean="0"/>
              <a:t> </a:t>
            </a:r>
            <a:r>
              <a:rPr lang="en-US" sz="3200" dirty="0" err="1" smtClean="0"/>
              <a:t>सार्वजनिक</a:t>
            </a:r>
            <a:r>
              <a:rPr lang="en-US" sz="3200" dirty="0" smtClean="0"/>
              <a:t> </a:t>
            </a:r>
            <a:r>
              <a:rPr lang="en-US" sz="3200" dirty="0" err="1" smtClean="0"/>
              <a:t>कर्ज</a:t>
            </a:r>
            <a:r>
              <a:rPr lang="en-US" sz="3200" dirty="0" smtClean="0"/>
              <a:t> </a:t>
            </a:r>
            <a:r>
              <a:rPr lang="en-US" sz="3200" dirty="0" err="1" smtClean="0"/>
              <a:t>होय</a:t>
            </a:r>
            <a:r>
              <a:rPr lang="en-US" sz="3200" dirty="0" smtClean="0"/>
              <a:t>.”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तिसरे</a:t>
            </a:r>
            <a:r>
              <a:rPr lang="en-US" dirty="0" smtClean="0"/>
              <a:t>: </a:t>
            </a:r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कर्ज</a:t>
            </a:r>
            <a:r>
              <a:rPr lang="en-US" dirty="0" smtClean="0"/>
              <a:t> व </a:t>
            </a:r>
            <a:r>
              <a:rPr lang="en-US" dirty="0" err="1" smtClean="0"/>
              <a:t>खर्च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95672"/>
          </a:xfrm>
        </p:spPr>
        <p:txBody>
          <a:bodyPr>
            <a:noAutofit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तूट</a:t>
            </a:r>
            <a:r>
              <a:rPr lang="en-US" sz="1600" dirty="0" smtClean="0"/>
              <a:t> </a:t>
            </a:r>
            <a:r>
              <a:rPr lang="en-US" sz="1600" dirty="0" err="1" smtClean="0"/>
              <a:t>भरुन</a:t>
            </a:r>
            <a:r>
              <a:rPr lang="en-US" sz="1600" dirty="0" smtClean="0"/>
              <a:t> </a:t>
            </a:r>
            <a:r>
              <a:rPr lang="en-US" sz="1600" dirty="0" err="1" smtClean="0"/>
              <a:t>काढण्यासाठी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सरकारी</a:t>
            </a:r>
            <a:r>
              <a:rPr lang="en-US" sz="1600" dirty="0" smtClean="0"/>
              <a:t> </a:t>
            </a:r>
            <a:r>
              <a:rPr lang="en-US" sz="1600" dirty="0" err="1" smtClean="0"/>
              <a:t>कार्यांचा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विस्तार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चलनवाढीवर</a:t>
            </a:r>
            <a:r>
              <a:rPr lang="en-US" sz="1600" dirty="0" smtClean="0"/>
              <a:t> </a:t>
            </a:r>
            <a:r>
              <a:rPr lang="en-US" sz="1600" dirty="0" err="1" smtClean="0"/>
              <a:t>मात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करण्यासाठी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उद्योगधंदे</a:t>
            </a:r>
            <a:r>
              <a:rPr lang="en-US" sz="1600" dirty="0" smtClean="0"/>
              <a:t> </a:t>
            </a:r>
            <a:r>
              <a:rPr lang="en-US" sz="1600" dirty="0" err="1" smtClean="0"/>
              <a:t>चालविण्यासाठी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आर्थिक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विकास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आर्थिक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स्थैर्य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युध्दकालीन</a:t>
            </a:r>
            <a:r>
              <a:rPr lang="en-US" sz="1600" dirty="0" smtClean="0"/>
              <a:t> </a:t>
            </a:r>
            <a:r>
              <a:rPr lang="en-US" sz="1600" dirty="0" err="1" smtClean="0"/>
              <a:t>स्थिती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नैसर्गिक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संकटे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साधनसामग्रीचा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पर्याप्त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वापर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पायाभूत</a:t>
            </a:r>
            <a:r>
              <a:rPr lang="en-US" sz="1600" dirty="0" smtClean="0"/>
              <a:t> </a:t>
            </a:r>
            <a:r>
              <a:rPr lang="en-US" sz="1600" dirty="0" err="1" smtClean="0"/>
              <a:t>सुविधा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विदेशी</a:t>
            </a:r>
            <a:r>
              <a:rPr lang="en-US" sz="1600" dirty="0" smtClean="0"/>
              <a:t> </a:t>
            </a:r>
            <a:r>
              <a:rPr lang="en-US" sz="1600" dirty="0" err="1" smtClean="0"/>
              <a:t>व्यापारातील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तूट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जुन्या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कर्जाची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परतफेड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कर्जाची</a:t>
            </a:r>
            <a:r>
              <a:rPr lang="en-US" dirty="0" smtClean="0"/>
              <a:t> </a:t>
            </a:r>
            <a:r>
              <a:rPr lang="en-US" dirty="0" err="1" smtClean="0"/>
              <a:t>आवश्यकता</a:t>
            </a:r>
            <a:r>
              <a:rPr lang="en-US" dirty="0" smtClean="0"/>
              <a:t> </a:t>
            </a:r>
            <a:r>
              <a:rPr lang="en-US" dirty="0" err="1" smtClean="0"/>
              <a:t>किंवा</a:t>
            </a:r>
            <a:r>
              <a:rPr lang="en-US" dirty="0" smtClean="0"/>
              <a:t> </a:t>
            </a:r>
            <a:r>
              <a:rPr lang="en-US" dirty="0" err="1" smtClean="0"/>
              <a:t>महत्</a:t>
            </a:r>
            <a:r>
              <a:rPr lang="en-US" dirty="0" err="1" smtClean="0"/>
              <a:t>व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व्यक्ती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व्यापारी</a:t>
            </a:r>
            <a:r>
              <a:rPr lang="en-US" sz="2400" dirty="0" smtClean="0"/>
              <a:t> </a:t>
            </a:r>
            <a:r>
              <a:rPr lang="en-US" sz="2400" dirty="0" err="1" smtClean="0"/>
              <a:t>बँका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बँकेत्तर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वित्तसंस्था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मध्यवर्ती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बँक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अल्पबचत</a:t>
            </a:r>
            <a:r>
              <a:rPr lang="en-US" sz="2400" dirty="0" smtClean="0"/>
              <a:t> </a:t>
            </a:r>
            <a:r>
              <a:rPr lang="en-US" sz="2400" dirty="0" err="1" smtClean="0"/>
              <a:t>योजना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भविष्य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निर्वाह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निधी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राखीव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निधी</a:t>
            </a:r>
            <a:r>
              <a:rPr lang="en-US" sz="2400" dirty="0" smtClean="0"/>
              <a:t> व </a:t>
            </a:r>
            <a:r>
              <a:rPr lang="en-US" sz="2400" dirty="0" err="1" smtClean="0"/>
              <a:t>ठेवी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विदेशी</a:t>
            </a:r>
            <a:r>
              <a:rPr lang="en-US" sz="2400" dirty="0" smtClean="0"/>
              <a:t> </a:t>
            </a:r>
            <a:r>
              <a:rPr lang="en-US" sz="2400" dirty="0" err="1" smtClean="0"/>
              <a:t>सरकार</a:t>
            </a:r>
            <a:endParaRPr lang="en-US" sz="24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आंतरराष्ट्रीय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वित्तीय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संस्था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कर्जाचे</a:t>
            </a:r>
            <a:r>
              <a:rPr lang="en-US" dirty="0" smtClean="0"/>
              <a:t> </a:t>
            </a:r>
            <a:r>
              <a:rPr lang="en-US" dirty="0" err="1" smtClean="0"/>
              <a:t>स्त्रोत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51480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“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</a:t>
            </a:r>
            <a:r>
              <a:rPr lang="en-US" sz="1600" dirty="0" smtClean="0"/>
              <a:t> </a:t>
            </a:r>
            <a:r>
              <a:rPr lang="en-US" sz="1600" dirty="0" err="1" smtClean="0"/>
              <a:t>म्हणजे</a:t>
            </a:r>
            <a:r>
              <a:rPr lang="en-US" sz="1600" dirty="0" smtClean="0"/>
              <a:t> </a:t>
            </a:r>
            <a:r>
              <a:rPr lang="en-US" sz="1600" dirty="0" err="1" smtClean="0"/>
              <a:t>सरकार</a:t>
            </a:r>
            <a:r>
              <a:rPr lang="en-US" sz="1600" dirty="0" smtClean="0"/>
              <a:t> </a:t>
            </a:r>
            <a:r>
              <a:rPr lang="en-US" sz="1600" dirty="0" err="1" smtClean="0"/>
              <a:t>मार्फत</a:t>
            </a:r>
            <a:r>
              <a:rPr lang="en-US" sz="1600" dirty="0" smtClean="0"/>
              <a:t> </a:t>
            </a:r>
            <a:r>
              <a:rPr lang="en-US" sz="1600" dirty="0" err="1" smtClean="0"/>
              <a:t>होणारा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</a:t>
            </a:r>
            <a:r>
              <a:rPr lang="en-US" sz="1600" dirty="0" smtClean="0"/>
              <a:t>, </a:t>
            </a:r>
            <a:r>
              <a:rPr lang="en-US" sz="1600" dirty="0" err="1" smtClean="0"/>
              <a:t>केंद्र</a:t>
            </a:r>
            <a:r>
              <a:rPr lang="en-US" sz="1600" dirty="0" smtClean="0"/>
              <a:t>, </a:t>
            </a:r>
            <a:r>
              <a:rPr lang="en-US" sz="1600" dirty="0" err="1" smtClean="0"/>
              <a:t>राज्य</a:t>
            </a:r>
            <a:r>
              <a:rPr lang="en-US" sz="1600" dirty="0" smtClean="0"/>
              <a:t> व </a:t>
            </a:r>
            <a:r>
              <a:rPr lang="en-US" sz="1600" dirty="0" err="1" smtClean="0"/>
              <a:t>स्थानिक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पातळीवरील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सरकारांमार्फत</a:t>
            </a:r>
            <a:r>
              <a:rPr lang="en-US" sz="1600" dirty="0" smtClean="0"/>
              <a:t> </a:t>
            </a:r>
            <a:r>
              <a:rPr lang="en-US" sz="1600" dirty="0" err="1" smtClean="0"/>
              <a:t>होणाऱ्या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खर्चाला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</a:t>
            </a:r>
            <a:r>
              <a:rPr lang="en-US" sz="1600" dirty="0" smtClean="0"/>
              <a:t> </a:t>
            </a:r>
            <a:r>
              <a:rPr lang="en-US" sz="1600" dirty="0" err="1" smtClean="0"/>
              <a:t>असे</a:t>
            </a:r>
            <a:r>
              <a:rPr lang="en-US" sz="1600" dirty="0" smtClean="0"/>
              <a:t> </a:t>
            </a:r>
            <a:r>
              <a:rPr lang="en-US" sz="1600" dirty="0" err="1" smtClean="0"/>
              <a:t>म्हणतात</a:t>
            </a:r>
            <a:r>
              <a:rPr lang="en-US" sz="1600" dirty="0" smtClean="0"/>
              <a:t>.”</a:t>
            </a:r>
          </a:p>
          <a:p>
            <a:pPr>
              <a:lnSpc>
                <a:spcPct val="150000"/>
              </a:lnSpc>
            </a:pPr>
            <a:r>
              <a:rPr lang="en-US" sz="1600" dirty="0" err="1" smtClean="0"/>
              <a:t>वैशिष्टय</a:t>
            </a:r>
            <a:r>
              <a:rPr lang="en-US" sz="1600" dirty="0" smtClean="0"/>
              <a:t>:</a:t>
            </a:r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समाजहिताचे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उद्दिष्ट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खर्चाची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अनिवार्यता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उत्पन्न-खर्चाचा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समन्वय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व्यापक</a:t>
            </a:r>
            <a:r>
              <a:rPr lang="en-US" sz="1600" dirty="0" smtClean="0"/>
              <a:t> </a:t>
            </a:r>
            <a:r>
              <a:rPr lang="en-US" sz="1600" dirty="0" err="1" smtClean="0"/>
              <a:t>परिणामकारकता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विविध</a:t>
            </a:r>
            <a:r>
              <a:rPr lang="en-US" sz="1600" dirty="0" smtClean="0"/>
              <a:t> </a:t>
            </a:r>
            <a:r>
              <a:rPr lang="en-US" sz="1600" dirty="0" err="1" smtClean="0"/>
              <a:t>घटकांचा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प्रभाव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सामूहिक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गरजांची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पूर्तता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पायाभूत</a:t>
            </a:r>
            <a:r>
              <a:rPr lang="en-US" sz="1600" dirty="0" smtClean="0"/>
              <a:t> </a:t>
            </a:r>
            <a:r>
              <a:rPr lang="en-US" sz="1600" dirty="0" err="1" smtClean="0"/>
              <a:t>सोयींवरील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खर्चात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सातत्याने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आवाजवी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</a:t>
            </a:r>
            <a:endParaRPr lang="en-US" sz="1600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औद्योगिकीकरणासाठी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पुढाकार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खर्च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 smtClean="0"/>
              <a:t>डॉ</a:t>
            </a:r>
            <a:r>
              <a:rPr lang="en-US" sz="2000" dirty="0" smtClean="0"/>
              <a:t>. </a:t>
            </a:r>
            <a:r>
              <a:rPr lang="en-US" sz="2000" dirty="0" err="1" smtClean="0"/>
              <a:t>हग</a:t>
            </a:r>
            <a:r>
              <a:rPr lang="en-US" sz="2000" dirty="0" smtClean="0"/>
              <a:t> </a:t>
            </a:r>
            <a:r>
              <a:rPr lang="en-US" sz="2000" dirty="0" err="1" smtClean="0"/>
              <a:t>डॉल्टन</a:t>
            </a:r>
            <a:r>
              <a:rPr lang="en-US" sz="2000" dirty="0" smtClean="0"/>
              <a:t> 1922 “</a:t>
            </a: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आय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व्यय</a:t>
            </a:r>
            <a:r>
              <a:rPr lang="en-US" sz="2000" dirty="0" smtClean="0"/>
              <a:t> </a:t>
            </a:r>
            <a:r>
              <a:rPr lang="en-US" sz="2000" dirty="0" err="1" smtClean="0"/>
              <a:t>हा</a:t>
            </a:r>
            <a:r>
              <a:rPr lang="en-US" sz="2000" dirty="0" smtClean="0"/>
              <a:t> </a:t>
            </a:r>
            <a:r>
              <a:rPr lang="en-US" sz="2000" dirty="0" err="1" smtClean="0"/>
              <a:t>अर्थशास्त्र</a:t>
            </a:r>
            <a:r>
              <a:rPr lang="en-US" sz="2000" dirty="0" smtClean="0"/>
              <a:t> व </a:t>
            </a:r>
            <a:r>
              <a:rPr lang="en-US" sz="2000" dirty="0" err="1" smtClean="0"/>
              <a:t>राज्यशास्त्र</a:t>
            </a:r>
            <a:r>
              <a:rPr lang="en-US" sz="2000" dirty="0" smtClean="0"/>
              <a:t> </a:t>
            </a:r>
            <a:r>
              <a:rPr lang="en-US" sz="2000" dirty="0" err="1" smtClean="0"/>
              <a:t>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दोहोंच्या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सीमारेषा</a:t>
            </a:r>
            <a:r>
              <a:rPr lang="en-US" sz="2000" dirty="0" smtClean="0"/>
              <a:t> </a:t>
            </a:r>
            <a:r>
              <a:rPr lang="en-US" sz="2000" dirty="0" err="1" smtClean="0"/>
              <a:t>वरील</a:t>
            </a:r>
            <a:r>
              <a:rPr lang="en-US" sz="2000" dirty="0" smtClean="0"/>
              <a:t> </a:t>
            </a:r>
            <a:r>
              <a:rPr lang="en-US" sz="2000" dirty="0" err="1" smtClean="0"/>
              <a:t>अनेक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विषयांपैकी</a:t>
            </a:r>
            <a:r>
              <a:rPr lang="en-US" sz="2000" dirty="0" smtClean="0"/>
              <a:t> </a:t>
            </a:r>
            <a:r>
              <a:rPr lang="en-US" sz="2000" dirty="0" err="1" smtClean="0"/>
              <a:t>एक</a:t>
            </a:r>
            <a:r>
              <a:rPr lang="en-US" sz="2000" dirty="0" smtClean="0"/>
              <a:t> </a:t>
            </a:r>
            <a:r>
              <a:rPr lang="en-US" sz="2000" dirty="0" err="1" smtClean="0"/>
              <a:t>आहे</a:t>
            </a:r>
            <a:r>
              <a:rPr lang="en-US" sz="2000" dirty="0" smtClean="0"/>
              <a:t>.  </a:t>
            </a:r>
            <a:r>
              <a:rPr lang="en-US" sz="2000" dirty="0" err="1" smtClean="0"/>
              <a:t>तो</a:t>
            </a:r>
            <a:r>
              <a:rPr lang="en-US" sz="2000" dirty="0" smtClean="0"/>
              <a:t> </a:t>
            </a:r>
            <a:r>
              <a:rPr lang="en-US" sz="2000" dirty="0" err="1" smtClean="0"/>
              <a:t>सरकारी</a:t>
            </a:r>
            <a:r>
              <a:rPr lang="en-US" sz="2000" dirty="0" smtClean="0"/>
              <a:t> </a:t>
            </a:r>
            <a:r>
              <a:rPr lang="en-US" sz="2000" dirty="0" err="1" smtClean="0"/>
              <a:t>उत्पन्न</a:t>
            </a:r>
            <a:r>
              <a:rPr lang="en-US" sz="2000" dirty="0" smtClean="0"/>
              <a:t> व </a:t>
            </a:r>
            <a:r>
              <a:rPr lang="en-US" sz="2000" dirty="0" err="1" smtClean="0"/>
              <a:t>खर्च</a:t>
            </a:r>
            <a:r>
              <a:rPr lang="en-US" sz="2000" dirty="0" smtClean="0"/>
              <a:t> </a:t>
            </a:r>
            <a:r>
              <a:rPr lang="en-US" sz="2000" dirty="0" err="1" smtClean="0"/>
              <a:t>तसेच</a:t>
            </a:r>
            <a:r>
              <a:rPr lang="en-US" sz="2000" dirty="0" smtClean="0"/>
              <a:t> </a:t>
            </a:r>
            <a:r>
              <a:rPr lang="en-US" sz="2000" dirty="0" err="1" smtClean="0"/>
              <a:t>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दोहोतील</a:t>
            </a:r>
            <a:r>
              <a:rPr lang="en-US" sz="2000" dirty="0" smtClean="0"/>
              <a:t> </a:t>
            </a:r>
            <a:r>
              <a:rPr lang="en-US" sz="2000" dirty="0" err="1" smtClean="0"/>
              <a:t>परस्पर</a:t>
            </a:r>
            <a:r>
              <a:rPr lang="en-US" sz="2000" dirty="0" smtClean="0"/>
              <a:t> </a:t>
            </a:r>
            <a:r>
              <a:rPr lang="en-US" sz="2000" dirty="0" err="1" smtClean="0"/>
              <a:t>समायोजन</a:t>
            </a:r>
            <a:r>
              <a:rPr lang="en-US" sz="2000" dirty="0" smtClean="0"/>
              <a:t> </a:t>
            </a:r>
            <a:r>
              <a:rPr lang="en-US" sz="2000" dirty="0" err="1" smtClean="0"/>
              <a:t>यांच्याशी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संबंधित</a:t>
            </a:r>
            <a:r>
              <a:rPr lang="en-US" sz="2000" dirty="0" smtClean="0"/>
              <a:t> </a:t>
            </a:r>
            <a:r>
              <a:rPr lang="en-US" sz="2000" dirty="0" err="1" smtClean="0"/>
              <a:t>आहे</a:t>
            </a:r>
            <a:r>
              <a:rPr lang="en-US" sz="2000" dirty="0" smtClean="0"/>
              <a:t>.”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श्रीमती</a:t>
            </a:r>
            <a:r>
              <a:rPr lang="en-US" sz="2000" dirty="0" smtClean="0"/>
              <a:t> </a:t>
            </a:r>
            <a:r>
              <a:rPr lang="en-US" sz="2000" dirty="0" err="1" smtClean="0"/>
              <a:t>उर्सुला</a:t>
            </a:r>
            <a:r>
              <a:rPr lang="en-US" sz="2000" dirty="0" smtClean="0"/>
              <a:t> </a:t>
            </a:r>
            <a:r>
              <a:rPr lang="en-US" sz="2000" dirty="0" err="1" smtClean="0"/>
              <a:t>हिक्स</a:t>
            </a:r>
            <a:r>
              <a:rPr lang="en-US" sz="2000" dirty="0" smtClean="0"/>
              <a:t> “</a:t>
            </a:r>
            <a:r>
              <a:rPr lang="en-US" sz="2000" dirty="0" err="1" smtClean="0"/>
              <a:t>सरकारे</a:t>
            </a:r>
            <a:r>
              <a:rPr lang="en-US" sz="2000" dirty="0" smtClean="0"/>
              <a:t> </a:t>
            </a:r>
            <a:r>
              <a:rPr lang="en-US" sz="2000" dirty="0" err="1" smtClean="0"/>
              <a:t>ज्या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पध्दतींच्या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साहाय्याने</a:t>
            </a:r>
            <a:r>
              <a:rPr lang="en-US" sz="2000" dirty="0" smtClean="0"/>
              <a:t> </a:t>
            </a:r>
            <a:r>
              <a:rPr lang="en-US" sz="2000" dirty="0" err="1" smtClean="0"/>
              <a:t>गरजांच्या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सामूहिक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तृप्तीची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व्यवस्था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करतात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आणि</a:t>
            </a:r>
            <a:r>
              <a:rPr lang="en-US" sz="2000" dirty="0" smtClean="0"/>
              <a:t> </a:t>
            </a:r>
            <a:r>
              <a:rPr lang="en-US" sz="2000" dirty="0" err="1" smtClean="0"/>
              <a:t>उद्देशांच्या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परिपूर्तीसाठी</a:t>
            </a:r>
            <a:r>
              <a:rPr lang="en-US" sz="2000" dirty="0" smtClean="0"/>
              <a:t> </a:t>
            </a:r>
            <a:r>
              <a:rPr lang="en-US" sz="2000" dirty="0" err="1" smtClean="0"/>
              <a:t>आवश्यक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निधी</a:t>
            </a:r>
            <a:r>
              <a:rPr lang="en-US" sz="2000" dirty="0" smtClean="0"/>
              <a:t> </a:t>
            </a:r>
            <a:r>
              <a:rPr lang="en-US" sz="2000" dirty="0" err="1" smtClean="0"/>
              <a:t>उभे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करतात</a:t>
            </a:r>
            <a:r>
              <a:rPr lang="en-US" sz="2000" dirty="0" smtClean="0"/>
              <a:t>.  </a:t>
            </a:r>
            <a:r>
              <a:rPr lang="en-US" sz="2000" dirty="0" err="1" smtClean="0"/>
              <a:t>त्या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पध्दतीचे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परीक्षण</a:t>
            </a:r>
            <a:r>
              <a:rPr lang="en-US" sz="2000" dirty="0" smtClean="0"/>
              <a:t> व </a:t>
            </a:r>
            <a:r>
              <a:rPr lang="en-US" sz="2000" dirty="0" err="1" smtClean="0"/>
              <a:t>मूल्यमापन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करणे</a:t>
            </a:r>
            <a:r>
              <a:rPr lang="en-US" sz="2000" dirty="0" smtClean="0"/>
              <a:t> </a:t>
            </a:r>
            <a:r>
              <a:rPr lang="en-US" sz="2000" dirty="0" err="1" smtClean="0"/>
              <a:t>हा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आयव्ययाचा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मुख्य</a:t>
            </a:r>
            <a:r>
              <a:rPr lang="en-US" sz="2000" dirty="0" smtClean="0"/>
              <a:t> </a:t>
            </a:r>
            <a:r>
              <a:rPr lang="en-US" sz="2000" dirty="0" err="1" smtClean="0"/>
              <a:t>अभ्यास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विषय</a:t>
            </a:r>
            <a:r>
              <a:rPr lang="en-US" sz="2000" dirty="0" smtClean="0"/>
              <a:t> </a:t>
            </a:r>
            <a:r>
              <a:rPr lang="en-US" sz="2000" dirty="0" err="1" smtClean="0"/>
              <a:t>आहे</a:t>
            </a:r>
            <a:r>
              <a:rPr lang="en-US" sz="2000" dirty="0" smtClean="0"/>
              <a:t>.”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प्रा</a:t>
            </a:r>
            <a:r>
              <a:rPr lang="en-US" sz="2000" dirty="0" smtClean="0"/>
              <a:t>. </a:t>
            </a:r>
            <a:r>
              <a:rPr lang="en-US" sz="2000" dirty="0" err="1" smtClean="0"/>
              <a:t>फिडले</a:t>
            </a:r>
            <a:r>
              <a:rPr lang="en-US" sz="2000" dirty="0" smtClean="0"/>
              <a:t> </a:t>
            </a:r>
            <a:r>
              <a:rPr lang="en-US" sz="2000" dirty="0" err="1" smtClean="0"/>
              <a:t>शिरास</a:t>
            </a:r>
            <a:r>
              <a:rPr lang="en-US" sz="2000" dirty="0" smtClean="0"/>
              <a:t> “</a:t>
            </a: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सत्ता</a:t>
            </a:r>
            <a:r>
              <a:rPr lang="en-US" sz="2000" dirty="0" smtClean="0"/>
              <a:t> </a:t>
            </a:r>
            <a:r>
              <a:rPr lang="en-US" sz="2000" dirty="0" err="1" smtClean="0"/>
              <a:t>ज्या</a:t>
            </a:r>
            <a:r>
              <a:rPr lang="en-US" sz="2000" dirty="0" smtClean="0"/>
              <a:t> </a:t>
            </a:r>
            <a:r>
              <a:rPr lang="en-US" sz="2000" dirty="0" err="1" smtClean="0"/>
              <a:t>पध्दतीने</a:t>
            </a:r>
            <a:r>
              <a:rPr lang="en-US" sz="2000" dirty="0" smtClean="0"/>
              <a:t> </a:t>
            </a:r>
            <a:r>
              <a:rPr lang="en-US" sz="2000" dirty="0" err="1" smtClean="0"/>
              <a:t>आपले</a:t>
            </a:r>
            <a:r>
              <a:rPr lang="en-US" sz="2000" dirty="0" smtClean="0"/>
              <a:t> </a:t>
            </a:r>
            <a:r>
              <a:rPr lang="en-US" sz="2000" dirty="0" err="1" smtClean="0"/>
              <a:t>उत्पन्न</a:t>
            </a:r>
            <a:r>
              <a:rPr lang="en-US" sz="2000" dirty="0" smtClean="0"/>
              <a:t> </a:t>
            </a:r>
            <a:r>
              <a:rPr lang="en-US" sz="2000" dirty="0" err="1" smtClean="0"/>
              <a:t>प्राप्त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करते</a:t>
            </a:r>
            <a:r>
              <a:rPr lang="en-US" sz="2000" dirty="0" smtClean="0"/>
              <a:t> व </a:t>
            </a:r>
            <a:r>
              <a:rPr lang="en-US" sz="2000" dirty="0" err="1" smtClean="0"/>
              <a:t>ते</a:t>
            </a:r>
            <a:r>
              <a:rPr lang="en-US" sz="2000" dirty="0" smtClean="0"/>
              <a:t> </a:t>
            </a:r>
            <a:r>
              <a:rPr lang="en-US" sz="2000" dirty="0" err="1" smtClean="0"/>
              <a:t>खर्च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करते</a:t>
            </a:r>
            <a:r>
              <a:rPr lang="en-US" sz="2000" dirty="0" smtClean="0"/>
              <a:t>, </a:t>
            </a:r>
            <a:r>
              <a:rPr lang="en-US" sz="2000" dirty="0" err="1" smtClean="0"/>
              <a:t>त्याशी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संबंधित</a:t>
            </a:r>
            <a:r>
              <a:rPr lang="en-US" sz="2000" dirty="0" smtClean="0"/>
              <a:t> </a:t>
            </a:r>
            <a:r>
              <a:rPr lang="en-US" sz="2000" dirty="0" err="1" smtClean="0"/>
              <a:t>असलेले</a:t>
            </a:r>
            <a:r>
              <a:rPr lang="en-US" sz="2000" dirty="0" smtClean="0"/>
              <a:t> </a:t>
            </a:r>
            <a:r>
              <a:rPr lang="en-US" sz="2000" dirty="0" err="1" smtClean="0"/>
              <a:t>शास्त्र</a:t>
            </a:r>
            <a:r>
              <a:rPr lang="en-US" sz="2000" dirty="0" smtClean="0"/>
              <a:t> </a:t>
            </a:r>
            <a:r>
              <a:rPr lang="en-US" sz="2000" dirty="0" err="1" smtClean="0"/>
              <a:t>म्हणजे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आयव्यय</a:t>
            </a:r>
            <a:r>
              <a:rPr lang="en-US" sz="2000" dirty="0" smtClean="0"/>
              <a:t> </a:t>
            </a:r>
            <a:r>
              <a:rPr lang="en-US" sz="2000" dirty="0" err="1" smtClean="0"/>
              <a:t>होय</a:t>
            </a:r>
            <a:r>
              <a:rPr lang="en-US" sz="2000" dirty="0" smtClean="0"/>
              <a:t>”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प्रकरण</a:t>
            </a:r>
            <a:r>
              <a:rPr lang="en-US" dirty="0" smtClean="0"/>
              <a:t> </a:t>
            </a:r>
            <a:r>
              <a:rPr lang="en-US" dirty="0" err="1" smtClean="0"/>
              <a:t>पहिले</a:t>
            </a:r>
            <a:r>
              <a:rPr lang="en-US" dirty="0" smtClean="0"/>
              <a:t>: </a:t>
            </a:r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वित्त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उत्पन्न</a:t>
            </a:r>
            <a:r>
              <a:rPr lang="en-US" sz="2000" dirty="0" smtClean="0"/>
              <a:t> व </a:t>
            </a:r>
            <a:r>
              <a:rPr lang="en-US" sz="2000" dirty="0" err="1" smtClean="0"/>
              <a:t>खर्च</a:t>
            </a:r>
            <a:r>
              <a:rPr lang="en-US" sz="2000" dirty="0" smtClean="0"/>
              <a:t> </a:t>
            </a:r>
            <a:r>
              <a:rPr lang="en-US" sz="2000" dirty="0" err="1" smtClean="0"/>
              <a:t>यांच्यात</a:t>
            </a:r>
            <a:r>
              <a:rPr lang="en-US" sz="2000" dirty="0" smtClean="0"/>
              <a:t> </a:t>
            </a:r>
            <a:r>
              <a:rPr lang="en-US" sz="2000" dirty="0" err="1" smtClean="0"/>
              <a:t>योग्य</a:t>
            </a:r>
            <a:r>
              <a:rPr lang="en-US" sz="2000" dirty="0" smtClean="0"/>
              <a:t> </a:t>
            </a:r>
            <a:r>
              <a:rPr lang="en-US" sz="2000" dirty="0" err="1" smtClean="0"/>
              <a:t>मेळ</a:t>
            </a:r>
            <a:r>
              <a:rPr lang="en-US" sz="2000" dirty="0" smtClean="0"/>
              <a:t>/</a:t>
            </a:r>
            <a:r>
              <a:rPr lang="en-US" sz="2000" dirty="0" err="1" smtClean="0"/>
              <a:t>समन्वय</a:t>
            </a:r>
            <a:r>
              <a:rPr lang="en-US" sz="2000" dirty="0" smtClean="0"/>
              <a:t> </a:t>
            </a:r>
            <a:r>
              <a:rPr lang="en-US" sz="2000" dirty="0" err="1" smtClean="0"/>
              <a:t>घालणे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वित्तीय</a:t>
            </a:r>
            <a:r>
              <a:rPr lang="en-US" sz="2000" dirty="0" smtClean="0"/>
              <a:t> </a:t>
            </a:r>
            <a:r>
              <a:rPr lang="en-US" sz="2000" dirty="0" err="1" smtClean="0"/>
              <a:t>तूट</a:t>
            </a:r>
            <a:r>
              <a:rPr lang="en-US" sz="2000" dirty="0" smtClean="0"/>
              <a:t> </a:t>
            </a:r>
            <a:r>
              <a:rPr lang="en-US" sz="2000" dirty="0" err="1" smtClean="0"/>
              <a:t>व्यवस्थापन</a:t>
            </a:r>
            <a:r>
              <a:rPr lang="en-US" sz="2000" dirty="0" smtClean="0"/>
              <a:t> </a:t>
            </a:r>
            <a:r>
              <a:rPr lang="en-US" sz="2000" dirty="0" err="1" smtClean="0"/>
              <a:t>किंवा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वित्तीय</a:t>
            </a:r>
            <a:r>
              <a:rPr lang="en-US" sz="2000" dirty="0" smtClean="0"/>
              <a:t> </a:t>
            </a:r>
            <a:r>
              <a:rPr lang="en-US" sz="2000" dirty="0" err="1" smtClean="0"/>
              <a:t>प्रशासन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करणे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महत्तम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सामाजिक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लाभाचे</a:t>
            </a:r>
            <a:r>
              <a:rPr lang="en-US" sz="2000" dirty="0" smtClean="0"/>
              <a:t> </a:t>
            </a:r>
            <a:r>
              <a:rPr lang="en-US" sz="2000" dirty="0" err="1" smtClean="0"/>
              <a:t>उद्दिष्ट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साध्य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करणे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अर्थव्यवस्थेशी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निगडित</a:t>
            </a:r>
            <a:r>
              <a:rPr lang="en-US" sz="2000" dirty="0" smtClean="0"/>
              <a:t> व </a:t>
            </a:r>
            <a:r>
              <a:rPr lang="en-US" sz="2000" dirty="0" err="1" smtClean="0"/>
              <a:t>सर्वव्यापी</a:t>
            </a:r>
            <a:r>
              <a:rPr lang="en-US" sz="2000" dirty="0" smtClean="0"/>
              <a:t> </a:t>
            </a:r>
            <a:r>
              <a:rPr lang="en-US" sz="2000" dirty="0" err="1" smtClean="0"/>
              <a:t>शास्त्र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सरकार</a:t>
            </a:r>
            <a:r>
              <a:rPr lang="en-US" sz="2000" dirty="0" smtClean="0"/>
              <a:t> व </a:t>
            </a:r>
            <a:r>
              <a:rPr lang="en-US" sz="2000" dirty="0" err="1" smtClean="0"/>
              <a:t>अर्थव्यवस्था</a:t>
            </a:r>
            <a:r>
              <a:rPr lang="en-US" sz="2000" dirty="0" smtClean="0"/>
              <a:t> </a:t>
            </a:r>
            <a:r>
              <a:rPr lang="en-US" sz="2000" dirty="0" err="1" smtClean="0"/>
              <a:t>यांच्याशी</a:t>
            </a:r>
            <a:r>
              <a:rPr lang="en-US" sz="2000" dirty="0" smtClean="0"/>
              <a:t> </a:t>
            </a:r>
            <a:r>
              <a:rPr lang="en-US" sz="2000" dirty="0" err="1" smtClean="0"/>
              <a:t>निगडित</a:t>
            </a:r>
            <a:r>
              <a:rPr lang="en-US" sz="2000" dirty="0" smtClean="0"/>
              <a:t> </a:t>
            </a:r>
            <a:r>
              <a:rPr lang="en-US" sz="2000" dirty="0" err="1" smtClean="0"/>
              <a:t>समस्यांचा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चिकित्सक</a:t>
            </a:r>
            <a:r>
              <a:rPr lang="en-US" sz="2000" dirty="0" smtClean="0"/>
              <a:t> </a:t>
            </a:r>
            <a:r>
              <a:rPr lang="en-US" sz="2000" dirty="0" err="1" smtClean="0"/>
              <a:t>अभ्यास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हे</a:t>
            </a:r>
            <a:r>
              <a:rPr lang="en-US" sz="2000" dirty="0" smtClean="0"/>
              <a:t> </a:t>
            </a:r>
            <a:r>
              <a:rPr lang="en-US" sz="2000" dirty="0" err="1" smtClean="0"/>
              <a:t>एक</a:t>
            </a:r>
            <a:r>
              <a:rPr lang="en-US" sz="2000" dirty="0" smtClean="0"/>
              <a:t> </a:t>
            </a:r>
            <a:r>
              <a:rPr lang="en-US" sz="2000" dirty="0" err="1" smtClean="0"/>
              <a:t>वस्तूनिष्ट</a:t>
            </a:r>
            <a:r>
              <a:rPr lang="en-US" sz="2000" dirty="0" smtClean="0"/>
              <a:t> </a:t>
            </a:r>
            <a:r>
              <a:rPr lang="en-US" sz="2000" dirty="0" err="1" smtClean="0"/>
              <a:t>शास्त्र</a:t>
            </a:r>
            <a:r>
              <a:rPr lang="en-US" sz="2000" dirty="0" smtClean="0"/>
              <a:t> </a:t>
            </a:r>
            <a:r>
              <a:rPr lang="en-US" sz="2000" dirty="0" err="1" smtClean="0"/>
              <a:t>आहे</a:t>
            </a:r>
            <a:endParaRPr lang="en-US" sz="2000" dirty="0" smtClean="0"/>
          </a:p>
          <a:p>
            <a:pPr algn="just">
              <a:lnSpc>
                <a:spcPct val="150000"/>
              </a:lnSpc>
            </a:pPr>
            <a:r>
              <a:rPr lang="en-US" sz="2000" dirty="0" err="1" smtClean="0"/>
              <a:t>राजकोषिय</a:t>
            </a:r>
            <a:r>
              <a:rPr lang="en-US" sz="2000" dirty="0" smtClean="0"/>
              <a:t> </a:t>
            </a:r>
            <a:r>
              <a:rPr lang="en-US" sz="2000" dirty="0" err="1" smtClean="0"/>
              <a:t>धोरणांचा</a:t>
            </a:r>
            <a:r>
              <a:rPr lang="en-US" sz="2000" dirty="0" smtClean="0"/>
              <a:t> </a:t>
            </a:r>
            <a:r>
              <a:rPr lang="en-US" sz="2000" dirty="0" err="1" smtClean="0"/>
              <a:t>योग्य</a:t>
            </a:r>
            <a:r>
              <a:rPr lang="en-US" sz="2000" dirty="0" smtClean="0"/>
              <a:t> </a:t>
            </a:r>
            <a:r>
              <a:rPr lang="en-US" sz="2000" dirty="0" err="1" smtClean="0"/>
              <a:t>विचार</a:t>
            </a:r>
            <a:r>
              <a:rPr lang="en-US" sz="2000" dirty="0" smtClean="0"/>
              <a:t> </a:t>
            </a:r>
            <a:r>
              <a:rPr lang="en-US" sz="2000" dirty="0" err="1" smtClean="0"/>
              <a:t>करावा</a:t>
            </a:r>
            <a:r>
              <a:rPr lang="en-US" sz="2000" dirty="0" smtClean="0"/>
              <a:t> </a:t>
            </a:r>
            <a:r>
              <a:rPr lang="en-US" sz="2000" dirty="0" err="1" smtClean="0"/>
              <a:t>लागतो</a:t>
            </a:r>
            <a:r>
              <a:rPr lang="en-US" sz="2000" dirty="0" smtClean="0"/>
              <a:t> </a:t>
            </a:r>
            <a:r>
              <a:rPr lang="en-US" sz="2000" dirty="0" err="1" smtClean="0"/>
              <a:t>म्हणून</a:t>
            </a:r>
            <a:r>
              <a:rPr lang="en-US" sz="2000" dirty="0" smtClean="0"/>
              <a:t> </a:t>
            </a:r>
            <a:r>
              <a:rPr lang="en-US" sz="2000" dirty="0" err="1" smtClean="0"/>
              <a:t>हे</a:t>
            </a:r>
            <a:r>
              <a:rPr lang="en-US" sz="2000" dirty="0" smtClean="0"/>
              <a:t> “</a:t>
            </a:r>
            <a:r>
              <a:rPr lang="en-US" sz="2000" dirty="0" err="1" smtClean="0"/>
              <a:t>आदर्शवादी</a:t>
            </a:r>
            <a:r>
              <a:rPr lang="en-US" sz="2000" dirty="0" smtClean="0"/>
              <a:t>” </a:t>
            </a:r>
            <a:r>
              <a:rPr lang="en-US" sz="2000" dirty="0" err="1" smtClean="0"/>
              <a:t>शास्त्र</a:t>
            </a:r>
            <a:r>
              <a:rPr lang="en-US" sz="2000" dirty="0" smtClean="0"/>
              <a:t> </a:t>
            </a:r>
            <a:r>
              <a:rPr lang="en-US" sz="2000" dirty="0" err="1" smtClean="0"/>
              <a:t>आहे</a:t>
            </a:r>
            <a:r>
              <a:rPr lang="en-US" sz="2000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आयव्ययचे</a:t>
            </a:r>
            <a:r>
              <a:rPr lang="en-US" dirty="0" smtClean="0"/>
              <a:t> </a:t>
            </a:r>
            <a:r>
              <a:rPr lang="en-US" dirty="0" err="1" smtClean="0"/>
              <a:t>स्वरुप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कल्याणकारी</a:t>
            </a:r>
            <a:r>
              <a:rPr lang="en-US" sz="1600" dirty="0" smtClean="0"/>
              <a:t> </a:t>
            </a:r>
            <a:r>
              <a:rPr lang="en-US" sz="1600" dirty="0" err="1" smtClean="0"/>
              <a:t>राज्याची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संकल्पना</a:t>
            </a:r>
            <a:r>
              <a:rPr lang="en-US" sz="1600" dirty="0" smtClean="0"/>
              <a:t> </a:t>
            </a:r>
            <a:r>
              <a:rPr lang="en-US" sz="1600" dirty="0" err="1" smtClean="0"/>
              <a:t>मान्य</a:t>
            </a:r>
            <a:r>
              <a:rPr lang="en-US" sz="1600" dirty="0" smtClean="0"/>
              <a:t> </a:t>
            </a:r>
            <a:r>
              <a:rPr lang="en-US" sz="1600" dirty="0" err="1" smtClean="0"/>
              <a:t>केल्याने</a:t>
            </a:r>
            <a:r>
              <a:rPr lang="en-US" sz="1600" dirty="0" smtClean="0"/>
              <a:t> </a:t>
            </a:r>
            <a:r>
              <a:rPr lang="en-US" sz="1600" dirty="0" err="1" smtClean="0"/>
              <a:t>सरकारवरील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जबाबदाऱ्या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वाढल्या</a:t>
            </a:r>
            <a:r>
              <a:rPr lang="en-US" sz="1600" dirty="0" smtClean="0"/>
              <a:t>.  </a:t>
            </a:r>
            <a:r>
              <a:rPr lang="en-US" sz="1600" dirty="0" err="1" smtClean="0"/>
              <a:t>परिणामी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आयव्ययाच्या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अभ्यासास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</a:t>
            </a:r>
            <a:r>
              <a:rPr lang="en-US" sz="1600" dirty="0" smtClean="0"/>
              <a:t> </a:t>
            </a:r>
            <a:r>
              <a:rPr lang="en-US" sz="1600" dirty="0" err="1" smtClean="0"/>
              <a:t>प्राप्त</a:t>
            </a:r>
            <a:r>
              <a:rPr lang="en-US" sz="1600" dirty="0" smtClean="0"/>
              <a:t> </a:t>
            </a:r>
            <a:r>
              <a:rPr lang="en-US" sz="1600" dirty="0" err="1" smtClean="0"/>
              <a:t>झाले</a:t>
            </a:r>
            <a:r>
              <a:rPr lang="en-US" sz="1600" dirty="0" smtClean="0"/>
              <a:t>.</a:t>
            </a:r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आर्थिक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विकास</a:t>
            </a:r>
            <a:r>
              <a:rPr lang="en-US" sz="1600" dirty="0" smtClean="0"/>
              <a:t> व </a:t>
            </a:r>
            <a:r>
              <a:rPr lang="en-US" sz="1600" dirty="0" err="1" smtClean="0"/>
              <a:t>इतर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महत्वपूर्ण</a:t>
            </a:r>
            <a:r>
              <a:rPr lang="en-US" sz="1600" dirty="0" smtClean="0"/>
              <a:t> </a:t>
            </a:r>
            <a:r>
              <a:rPr lang="en-US" sz="1600" dirty="0" err="1" smtClean="0"/>
              <a:t>उद्दिष्ट्ये</a:t>
            </a:r>
            <a:r>
              <a:rPr lang="en-US" sz="1600" dirty="0" smtClean="0"/>
              <a:t>  </a:t>
            </a:r>
            <a:r>
              <a:rPr lang="en-US" sz="1600" dirty="0" err="1" smtClean="0"/>
              <a:t>साध्यकरण्यासाठी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आयव्ययाचा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अभ्यास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महत्वाचे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मानले</a:t>
            </a:r>
            <a:r>
              <a:rPr lang="en-US" sz="1600" dirty="0" smtClean="0"/>
              <a:t> </a:t>
            </a:r>
            <a:r>
              <a:rPr lang="en-US" sz="1600" dirty="0" err="1" smtClean="0"/>
              <a:t>जाऊ</a:t>
            </a:r>
            <a:r>
              <a:rPr lang="en-US" sz="1600" dirty="0" smtClean="0"/>
              <a:t> </a:t>
            </a:r>
            <a:r>
              <a:rPr lang="en-US" sz="1600" dirty="0" err="1" smtClean="0"/>
              <a:t>लागले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करारोपण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r>
              <a:rPr lang="en-US" sz="1600" dirty="0" smtClean="0"/>
              <a:t>, </a:t>
            </a:r>
            <a:r>
              <a:rPr lang="en-US" sz="1600" dirty="0" err="1" smtClean="0"/>
              <a:t>सामाजिक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गरजांची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पूर्तता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करण्यासाठी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r>
              <a:rPr lang="en-US" sz="1600" dirty="0" smtClean="0"/>
              <a:t>, 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कर्जाची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व्यवस्थाकरणे</a:t>
            </a:r>
            <a:r>
              <a:rPr lang="en-US" sz="1600" dirty="0" smtClean="0"/>
              <a:t>, </a:t>
            </a:r>
            <a:r>
              <a:rPr lang="en-US" sz="1600" dirty="0" err="1" smtClean="0"/>
              <a:t>वित्तीय</a:t>
            </a:r>
            <a:r>
              <a:rPr lang="en-US" sz="1600" dirty="0" smtClean="0"/>
              <a:t> </a:t>
            </a:r>
            <a:r>
              <a:rPr lang="en-US" sz="1600" dirty="0" err="1" smtClean="0"/>
              <a:t>तुटीचे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व्यवस्थापन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करणे</a:t>
            </a:r>
            <a:r>
              <a:rPr lang="en-US" sz="1600" dirty="0" smtClean="0"/>
              <a:t> इ. </a:t>
            </a:r>
            <a:r>
              <a:rPr lang="en-US" sz="1600" dirty="0" err="1" smtClean="0"/>
              <a:t>बाबींचा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योग्य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विचार</a:t>
            </a:r>
            <a:r>
              <a:rPr lang="en-US" sz="1600" dirty="0" smtClean="0"/>
              <a:t> </a:t>
            </a:r>
            <a:r>
              <a:rPr lang="en-US" sz="1600" dirty="0" err="1" smtClean="0"/>
              <a:t>करण्याच्या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दृष्टिने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आयव्ययाचा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अभ्यास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महत्वपूर्ण</a:t>
            </a:r>
            <a:r>
              <a:rPr lang="en-US" sz="1600" dirty="0" smtClean="0"/>
              <a:t> </a:t>
            </a:r>
            <a:r>
              <a:rPr lang="en-US" sz="1600" dirty="0" err="1" smtClean="0"/>
              <a:t>ठरला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गरिबी</a:t>
            </a:r>
            <a:r>
              <a:rPr lang="en-US" sz="1600" dirty="0" smtClean="0"/>
              <a:t>, </a:t>
            </a:r>
            <a:r>
              <a:rPr lang="en-US" sz="1600" dirty="0" err="1" smtClean="0"/>
              <a:t>भांडवली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साधनांचा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अभाव</a:t>
            </a:r>
            <a:r>
              <a:rPr lang="en-US" sz="1600" dirty="0" smtClean="0"/>
              <a:t>, </a:t>
            </a:r>
            <a:r>
              <a:rPr lang="en-US" sz="1600" dirty="0" err="1" smtClean="0"/>
              <a:t>गुंतवणूकीचे</a:t>
            </a:r>
            <a:r>
              <a:rPr lang="en-US" sz="1600" dirty="0" smtClean="0"/>
              <a:t> </a:t>
            </a:r>
            <a:r>
              <a:rPr lang="en-US" sz="1600" dirty="0" err="1" smtClean="0"/>
              <a:t>अल्प</a:t>
            </a:r>
            <a:r>
              <a:rPr lang="en-US" sz="1600" dirty="0" smtClean="0"/>
              <a:t> </a:t>
            </a:r>
            <a:r>
              <a:rPr lang="en-US" sz="1600" dirty="0" err="1" smtClean="0"/>
              <a:t>प्रमाण</a:t>
            </a:r>
            <a:r>
              <a:rPr lang="en-US" sz="1600" dirty="0" smtClean="0"/>
              <a:t>, </a:t>
            </a:r>
            <a:r>
              <a:rPr lang="en-US" sz="1600" dirty="0" err="1" smtClean="0"/>
              <a:t>दारिद्र्याच्या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दुष्टचक्राची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कोंडी</a:t>
            </a:r>
            <a:r>
              <a:rPr lang="en-US" sz="1600" dirty="0" smtClean="0"/>
              <a:t> </a:t>
            </a:r>
            <a:r>
              <a:rPr lang="en-US" sz="1600" dirty="0" err="1" smtClean="0"/>
              <a:t>फोडणे</a:t>
            </a:r>
            <a:r>
              <a:rPr lang="en-US" sz="1600" dirty="0" smtClean="0"/>
              <a:t> </a:t>
            </a:r>
            <a:r>
              <a:rPr lang="en-US" sz="1600" dirty="0" err="1" smtClean="0"/>
              <a:t>यासारख्या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समस्या</a:t>
            </a:r>
            <a:r>
              <a:rPr lang="en-US" sz="1600" dirty="0" smtClean="0"/>
              <a:t> </a:t>
            </a:r>
            <a:r>
              <a:rPr lang="en-US" sz="1600" dirty="0" err="1" smtClean="0"/>
              <a:t>सोडविण्याला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अग्रक्रम</a:t>
            </a:r>
            <a:r>
              <a:rPr lang="en-US" sz="1600" dirty="0" smtClean="0"/>
              <a:t> </a:t>
            </a:r>
            <a:r>
              <a:rPr lang="en-US" sz="1600" dirty="0" err="1" smtClean="0"/>
              <a:t>द्यावा</a:t>
            </a:r>
            <a:r>
              <a:rPr lang="en-US" sz="1600" dirty="0" smtClean="0"/>
              <a:t> </a:t>
            </a:r>
            <a:r>
              <a:rPr lang="en-US" sz="1600" dirty="0" err="1" smtClean="0"/>
              <a:t>लागतो</a:t>
            </a:r>
            <a:r>
              <a:rPr lang="en-US" sz="1600" dirty="0" smtClean="0"/>
              <a:t>.  </a:t>
            </a:r>
            <a:r>
              <a:rPr lang="en-US" sz="1600" dirty="0" err="1" smtClean="0"/>
              <a:t>प्रगत</a:t>
            </a:r>
            <a:r>
              <a:rPr lang="en-US" sz="1600" dirty="0" smtClean="0"/>
              <a:t> व </a:t>
            </a:r>
            <a:r>
              <a:rPr lang="en-US" sz="1600" dirty="0" err="1" smtClean="0"/>
              <a:t>विकसनशील</a:t>
            </a:r>
            <a:r>
              <a:rPr lang="en-US" sz="1600" dirty="0" smtClean="0"/>
              <a:t> </a:t>
            </a:r>
            <a:r>
              <a:rPr lang="en-US" sz="1600" dirty="0" err="1" smtClean="0"/>
              <a:t>अशा</a:t>
            </a:r>
            <a:r>
              <a:rPr lang="en-US" sz="1600" dirty="0" smtClean="0"/>
              <a:t> </a:t>
            </a:r>
            <a:r>
              <a:rPr lang="en-US" sz="1600" dirty="0" err="1" smtClean="0"/>
              <a:t>दोन्ही</a:t>
            </a:r>
            <a:r>
              <a:rPr lang="en-US" sz="1600" dirty="0" smtClean="0"/>
              <a:t> </a:t>
            </a:r>
            <a:r>
              <a:rPr lang="en-US" sz="1600" dirty="0" err="1" smtClean="0"/>
              <a:t>देशांमध्ये</a:t>
            </a:r>
            <a:r>
              <a:rPr lang="en-US" sz="1600" dirty="0" smtClean="0"/>
              <a:t> </a:t>
            </a:r>
            <a:r>
              <a:rPr lang="en-US" sz="1600" dirty="0" err="1" smtClean="0"/>
              <a:t>सरकारची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भूमिका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असते</a:t>
            </a:r>
            <a:r>
              <a:rPr lang="en-US" sz="1600" dirty="0" smtClean="0"/>
              <a:t>.  </a:t>
            </a:r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आर्थिक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विकासाची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उद्दिष्टये</a:t>
            </a:r>
            <a:r>
              <a:rPr lang="en-US" sz="1600" dirty="0" smtClean="0"/>
              <a:t> </a:t>
            </a:r>
            <a:r>
              <a:rPr lang="en-US" sz="1600" dirty="0" err="1" smtClean="0"/>
              <a:t>गाठण्यासाठी</a:t>
            </a:r>
            <a:r>
              <a:rPr lang="en-US" sz="1600" dirty="0" smtClean="0"/>
              <a:t> </a:t>
            </a:r>
            <a:r>
              <a:rPr lang="en-US" sz="1600" dirty="0" err="1" smtClean="0"/>
              <a:t>सरकार</a:t>
            </a:r>
            <a:r>
              <a:rPr lang="en-US" sz="1600" dirty="0" smtClean="0"/>
              <a:t> </a:t>
            </a:r>
            <a:r>
              <a:rPr lang="en-US" sz="1600" dirty="0" err="1" smtClean="0"/>
              <a:t>योग्य</a:t>
            </a:r>
            <a:r>
              <a:rPr lang="en-US" sz="1600" dirty="0" smtClean="0"/>
              <a:t> </a:t>
            </a:r>
            <a:r>
              <a:rPr lang="en-US" sz="1600" dirty="0" err="1" smtClean="0"/>
              <a:t>असे</a:t>
            </a:r>
            <a:r>
              <a:rPr lang="en-US" sz="1600" dirty="0" smtClean="0"/>
              <a:t> </a:t>
            </a:r>
            <a:r>
              <a:rPr lang="en-US" sz="1600" dirty="0" err="1" smtClean="0"/>
              <a:t>राजकोषीय</a:t>
            </a:r>
            <a:r>
              <a:rPr lang="en-US" sz="1600" dirty="0" smtClean="0"/>
              <a:t> </a:t>
            </a:r>
            <a:r>
              <a:rPr lang="en-US" sz="1600" dirty="0" err="1" smtClean="0"/>
              <a:t>धोरण</a:t>
            </a:r>
            <a:r>
              <a:rPr lang="en-US" sz="1600" dirty="0" smtClean="0"/>
              <a:t> </a:t>
            </a:r>
            <a:r>
              <a:rPr lang="en-US" sz="1600" dirty="0" err="1" smtClean="0"/>
              <a:t>स्वीकारते</a:t>
            </a:r>
            <a:r>
              <a:rPr lang="en-US" sz="1600" dirty="0" smtClean="0"/>
              <a:t>.  </a:t>
            </a:r>
            <a:r>
              <a:rPr lang="en-US" sz="1600" dirty="0" err="1" smtClean="0"/>
              <a:t>येथे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आयव्ययाचा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अभ्यास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महत्वाचा</a:t>
            </a:r>
            <a:r>
              <a:rPr lang="en-US" sz="1600" dirty="0" smtClean="0"/>
              <a:t> </a:t>
            </a:r>
            <a:r>
              <a:rPr lang="en-US" sz="1600" dirty="0" err="1" smtClean="0"/>
              <a:t>ठरतो</a:t>
            </a:r>
            <a:endParaRPr lang="en-US" sz="16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आयव्ययाला</a:t>
            </a:r>
            <a:r>
              <a:rPr lang="en-US" sz="1600" dirty="0" smtClean="0"/>
              <a:t> </a:t>
            </a:r>
            <a:r>
              <a:rPr lang="en-US" sz="1600" dirty="0" err="1" smtClean="0"/>
              <a:t>महत्व</a:t>
            </a:r>
            <a:r>
              <a:rPr lang="en-US" sz="1600" dirty="0" smtClean="0"/>
              <a:t> </a:t>
            </a:r>
            <a:r>
              <a:rPr lang="en-US" sz="1600" dirty="0" err="1" smtClean="0"/>
              <a:t>प्राप्त</a:t>
            </a:r>
            <a:r>
              <a:rPr lang="en-US" sz="1600" dirty="0" smtClean="0"/>
              <a:t> </a:t>
            </a:r>
            <a:r>
              <a:rPr lang="en-US" sz="1600" dirty="0" err="1" smtClean="0"/>
              <a:t>होण्याला</a:t>
            </a:r>
            <a:r>
              <a:rPr lang="en-US" sz="1600" dirty="0" smtClean="0"/>
              <a:t> </a:t>
            </a:r>
            <a:r>
              <a:rPr lang="en-US" sz="1600" dirty="0" err="1" smtClean="0"/>
              <a:t>जबाबदार</a:t>
            </a:r>
            <a:r>
              <a:rPr lang="en-US" sz="1600" dirty="0" smtClean="0"/>
              <a:t> </a:t>
            </a:r>
            <a:r>
              <a:rPr lang="en-US" sz="1600" dirty="0" err="1" smtClean="0"/>
              <a:t>असलेला</a:t>
            </a:r>
            <a:r>
              <a:rPr lang="en-US" sz="1600" dirty="0" smtClean="0"/>
              <a:t> </a:t>
            </a:r>
            <a:r>
              <a:rPr lang="en-US" sz="1600" dirty="0" err="1" smtClean="0"/>
              <a:t>आणखी</a:t>
            </a:r>
            <a:r>
              <a:rPr lang="en-US" sz="1600" dirty="0" smtClean="0"/>
              <a:t> </a:t>
            </a:r>
            <a:r>
              <a:rPr lang="en-US" sz="1600" dirty="0" err="1" smtClean="0"/>
              <a:t>एक</a:t>
            </a:r>
            <a:r>
              <a:rPr lang="en-US" sz="1600" dirty="0" smtClean="0"/>
              <a:t> </a:t>
            </a:r>
            <a:r>
              <a:rPr lang="en-US" sz="1600" dirty="0" err="1" smtClean="0"/>
              <a:t>घटक</a:t>
            </a:r>
            <a:r>
              <a:rPr lang="en-US" sz="1600" dirty="0" smtClean="0"/>
              <a:t> </a:t>
            </a:r>
            <a:r>
              <a:rPr lang="en-US" sz="1600" dirty="0" err="1" smtClean="0"/>
              <a:t>म्हणजे</a:t>
            </a:r>
            <a:r>
              <a:rPr lang="en-US" sz="1600" dirty="0" smtClean="0"/>
              <a:t> </a:t>
            </a:r>
            <a:r>
              <a:rPr lang="en-US" sz="1600" dirty="0" err="1" smtClean="0"/>
              <a:t>सार्वजनिक</a:t>
            </a:r>
            <a:r>
              <a:rPr lang="en-US" sz="1600" dirty="0" smtClean="0"/>
              <a:t> </a:t>
            </a:r>
            <a:r>
              <a:rPr lang="en-US" sz="1600" dirty="0" err="1" smtClean="0"/>
              <a:t>खर्चाची</a:t>
            </a:r>
            <a:r>
              <a:rPr lang="en-US" sz="1600" dirty="0" smtClean="0"/>
              <a:t> </a:t>
            </a:r>
            <a:r>
              <a:rPr lang="en-US" sz="1600" dirty="0" err="1" smtClean="0"/>
              <a:t>परिणामकारकता</a:t>
            </a:r>
            <a:r>
              <a:rPr lang="en-US" sz="1600" dirty="0" smtClean="0"/>
              <a:t> </a:t>
            </a:r>
            <a:r>
              <a:rPr lang="en-US" sz="1600" dirty="0" err="1" smtClean="0"/>
              <a:t>होय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आयव्ययाचे</a:t>
            </a:r>
            <a:r>
              <a:rPr lang="en-US" dirty="0" smtClean="0"/>
              <a:t> </a:t>
            </a:r>
            <a:r>
              <a:rPr lang="en-US" dirty="0" err="1" smtClean="0"/>
              <a:t>महत्व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उत्पन्न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सावजनिक</a:t>
            </a:r>
            <a:r>
              <a:rPr lang="en-US" dirty="0" smtClean="0"/>
              <a:t> </a:t>
            </a:r>
            <a:r>
              <a:rPr lang="en-US" dirty="0" err="1" smtClean="0"/>
              <a:t>खर्च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कर्ज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वित्तीय</a:t>
            </a:r>
            <a:r>
              <a:rPr lang="en-US" dirty="0" smtClean="0"/>
              <a:t> </a:t>
            </a:r>
            <a:r>
              <a:rPr lang="en-US" dirty="0" err="1" smtClean="0"/>
              <a:t>प्रशासन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संघीय</a:t>
            </a:r>
            <a:r>
              <a:rPr lang="en-US" dirty="0" smtClean="0"/>
              <a:t> </a:t>
            </a:r>
            <a:r>
              <a:rPr lang="en-US" dirty="0" err="1" smtClean="0"/>
              <a:t>वित्तप्रणाली</a:t>
            </a:r>
            <a:endParaRPr lang="en-US" dirty="0" smtClean="0"/>
          </a:p>
          <a:p>
            <a:pPr marL="624078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आर्थिक</a:t>
            </a:r>
            <a:r>
              <a:rPr lang="en-US" dirty="0" smtClean="0"/>
              <a:t> </a:t>
            </a:r>
            <a:r>
              <a:rPr lang="en-US" dirty="0" err="1" smtClean="0"/>
              <a:t>स्थैर्य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आयव्ययाची</a:t>
            </a:r>
            <a:r>
              <a:rPr lang="en-US" dirty="0" smtClean="0"/>
              <a:t> </a:t>
            </a:r>
            <a:r>
              <a:rPr lang="en-US" dirty="0" err="1" smtClean="0"/>
              <a:t>व्याप्ती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संकल्पना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उद्दिष्ट</a:t>
            </a:r>
            <a:endParaRPr lang="en-US" dirty="0" smtClean="0"/>
          </a:p>
          <a:p>
            <a:pPr marL="88011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राकोषीय</a:t>
            </a:r>
            <a:r>
              <a:rPr lang="en-US" dirty="0" smtClean="0"/>
              <a:t> </a:t>
            </a:r>
            <a:r>
              <a:rPr lang="en-US" dirty="0" err="1" smtClean="0"/>
              <a:t>धोरण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महसूल</a:t>
            </a:r>
            <a:r>
              <a:rPr lang="en-US" sz="2000" dirty="0" smtClean="0"/>
              <a:t> = </a:t>
            </a:r>
            <a:r>
              <a:rPr lang="en-US" sz="2000" dirty="0" err="1" smtClean="0"/>
              <a:t>कर</a:t>
            </a:r>
            <a:r>
              <a:rPr lang="en-US" sz="2000" dirty="0" smtClean="0"/>
              <a:t> + </a:t>
            </a:r>
            <a:r>
              <a:rPr lang="en-US" sz="2000" dirty="0" err="1" smtClean="0"/>
              <a:t>शुल्क</a:t>
            </a:r>
            <a:r>
              <a:rPr lang="en-US" sz="2000" dirty="0" smtClean="0"/>
              <a:t> + </a:t>
            </a:r>
            <a:r>
              <a:rPr lang="en-US" sz="2000" dirty="0" err="1" smtClean="0"/>
              <a:t>दंड</a:t>
            </a:r>
            <a:r>
              <a:rPr lang="en-US" sz="2000" dirty="0" smtClean="0"/>
              <a:t> + </a:t>
            </a:r>
            <a:r>
              <a:rPr lang="en-US" sz="2000" dirty="0" err="1" smtClean="0"/>
              <a:t>देणगी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प्राप्ती</a:t>
            </a:r>
            <a:r>
              <a:rPr lang="en-US" sz="2000" dirty="0" smtClean="0"/>
              <a:t> = </a:t>
            </a: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महसूल</a:t>
            </a:r>
            <a:r>
              <a:rPr lang="en-US" sz="2000" dirty="0" smtClean="0"/>
              <a:t> + </a:t>
            </a:r>
            <a:r>
              <a:rPr lang="en-US" sz="2000" dirty="0" err="1" smtClean="0"/>
              <a:t>इतर</a:t>
            </a:r>
            <a:r>
              <a:rPr lang="en-US" sz="2000" dirty="0" smtClean="0"/>
              <a:t> </a:t>
            </a:r>
            <a:r>
              <a:rPr lang="en-US" sz="2000" dirty="0" err="1" smtClean="0"/>
              <a:t>उत्पन्नाची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साधने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सार्वजनिक</a:t>
            </a:r>
            <a:r>
              <a:rPr lang="en-US" sz="2000" dirty="0" smtClean="0"/>
              <a:t> </a:t>
            </a:r>
            <a:r>
              <a:rPr lang="en-US" sz="2000" dirty="0" err="1" smtClean="0"/>
              <a:t>उत्पन्नाची</a:t>
            </a:r>
            <a:r>
              <a:rPr lang="en-US" sz="2000" dirty="0" smtClean="0"/>
              <a:t> </a:t>
            </a:r>
            <a:r>
              <a:rPr lang="en-US" sz="2000" dirty="0" err="1" smtClean="0"/>
              <a:t>साधने</a:t>
            </a:r>
            <a:r>
              <a:rPr lang="en-US" sz="2000" dirty="0" smtClean="0"/>
              <a:t> :</a:t>
            </a:r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कर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शुल्क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सुधारणा</a:t>
            </a:r>
            <a:r>
              <a:rPr lang="en-US" sz="1800" dirty="0" smtClean="0"/>
              <a:t> </a:t>
            </a:r>
            <a:r>
              <a:rPr lang="en-US" sz="1800" dirty="0" err="1" smtClean="0"/>
              <a:t>कर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सार्वजनिक</a:t>
            </a:r>
            <a:r>
              <a:rPr lang="en-US" sz="1800" dirty="0" smtClean="0"/>
              <a:t> </a:t>
            </a:r>
            <a:r>
              <a:rPr lang="en-US" sz="1800" dirty="0" err="1" smtClean="0"/>
              <a:t>उपक्रमांपासून</a:t>
            </a:r>
            <a:r>
              <a:rPr lang="en-US" sz="1800" dirty="0" smtClean="0"/>
              <a:t> </a:t>
            </a:r>
            <a:r>
              <a:rPr lang="en-US" sz="1800" dirty="0" err="1" smtClean="0"/>
              <a:t>मिळणारे</a:t>
            </a:r>
            <a:r>
              <a:rPr lang="en-US" sz="1800" dirty="0" smtClean="0"/>
              <a:t> </a:t>
            </a:r>
            <a:r>
              <a:rPr lang="en-US" sz="1800" dirty="0" err="1" smtClean="0"/>
              <a:t>उत्पन्न</a:t>
            </a:r>
            <a:r>
              <a:rPr lang="en-US" sz="1800" dirty="0" smtClean="0"/>
              <a:t> (</a:t>
            </a:r>
            <a:r>
              <a:rPr lang="en-US" sz="1800" dirty="0" err="1" smtClean="0"/>
              <a:t>किंमत</a:t>
            </a:r>
            <a:r>
              <a:rPr lang="en-US" sz="1800" dirty="0" smtClean="0"/>
              <a:t> </a:t>
            </a:r>
            <a:r>
              <a:rPr lang="en-US" sz="1800" dirty="0" err="1" smtClean="0"/>
              <a:t>किंवा</a:t>
            </a:r>
            <a:r>
              <a:rPr lang="en-US" sz="1800" dirty="0" smtClean="0"/>
              <a:t> </a:t>
            </a:r>
            <a:r>
              <a:rPr lang="en-US" sz="1800" dirty="0" err="1" smtClean="0"/>
              <a:t>मूल्य</a:t>
            </a:r>
            <a:r>
              <a:rPr lang="en-US" sz="1800" dirty="0" smtClean="0"/>
              <a:t>)</a:t>
            </a:r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दंड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अनुदाने</a:t>
            </a:r>
            <a:endParaRPr lang="en-US" sz="1800" dirty="0" smtClean="0"/>
          </a:p>
          <a:p>
            <a:pPr marL="88011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 smtClean="0"/>
              <a:t>देणग्या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सार्वजनिक</a:t>
            </a:r>
            <a:r>
              <a:rPr lang="en-US" dirty="0" smtClean="0"/>
              <a:t> </a:t>
            </a:r>
            <a:r>
              <a:rPr lang="en-US" dirty="0" err="1" smtClean="0"/>
              <a:t>प्राप्ती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200" dirty="0" err="1" smtClean="0"/>
              <a:t>प्रा</a:t>
            </a:r>
            <a:r>
              <a:rPr lang="en-US" sz="2200" dirty="0" smtClean="0"/>
              <a:t>. </a:t>
            </a:r>
            <a:r>
              <a:rPr lang="en-US" sz="2200" dirty="0" err="1" smtClean="0"/>
              <a:t>सेलिंगमन</a:t>
            </a:r>
            <a:r>
              <a:rPr lang="en-US" sz="2200" dirty="0" smtClean="0"/>
              <a:t>: “</a:t>
            </a:r>
            <a:r>
              <a:rPr lang="en-US" sz="2200" dirty="0" err="1" smtClean="0"/>
              <a:t>कर</a:t>
            </a:r>
            <a:r>
              <a:rPr lang="en-US" sz="2200" dirty="0" smtClean="0"/>
              <a:t> </a:t>
            </a:r>
            <a:r>
              <a:rPr lang="en-US" sz="2200" dirty="0" err="1" smtClean="0"/>
              <a:t>म्हणजे</a:t>
            </a:r>
            <a:r>
              <a:rPr lang="en-US" sz="2200" dirty="0" smtClean="0"/>
              <a:t> </a:t>
            </a:r>
            <a:r>
              <a:rPr lang="en-US" sz="2200" dirty="0" err="1" smtClean="0"/>
              <a:t>व्यक्तिगत</a:t>
            </a:r>
            <a:r>
              <a:rPr lang="en-US" sz="2200" dirty="0" smtClean="0"/>
              <a:t> </a:t>
            </a:r>
            <a:r>
              <a:rPr lang="en-US" sz="2200" dirty="0" err="1" smtClean="0"/>
              <a:t>लाभाचा</a:t>
            </a:r>
            <a:r>
              <a:rPr lang="en-US" sz="2200" dirty="0" smtClean="0"/>
              <a:t> </a:t>
            </a:r>
            <a:r>
              <a:rPr lang="en-US" sz="2200" dirty="0" err="1" smtClean="0"/>
              <a:t>विचार</a:t>
            </a:r>
            <a:r>
              <a:rPr lang="en-US" sz="2200" dirty="0" smtClean="0"/>
              <a:t> न </a:t>
            </a:r>
            <a:r>
              <a:rPr lang="en-US" sz="2200" dirty="0" err="1" smtClean="0"/>
              <a:t>करता</a:t>
            </a:r>
            <a:r>
              <a:rPr lang="en-US" sz="2200" dirty="0" smtClean="0"/>
              <a:t> </a:t>
            </a:r>
            <a:r>
              <a:rPr lang="en-US" sz="2200" dirty="0" err="1" smtClean="0"/>
              <a:t>संपूर्ण</a:t>
            </a:r>
            <a:r>
              <a:rPr lang="en-US" sz="2200" dirty="0" smtClean="0"/>
              <a:t> </a:t>
            </a:r>
            <a:r>
              <a:rPr lang="en-US" sz="2200" dirty="0" err="1" smtClean="0"/>
              <a:t>समाजहितासाठी</a:t>
            </a:r>
            <a:r>
              <a:rPr lang="en-US" sz="2200" dirty="0" smtClean="0"/>
              <a:t> </a:t>
            </a:r>
            <a:r>
              <a:rPr lang="en-US" sz="2200" dirty="0" err="1" smtClean="0"/>
              <a:t>सरकारने</a:t>
            </a:r>
            <a:r>
              <a:rPr lang="en-US" sz="2200" dirty="0" smtClean="0"/>
              <a:t> </a:t>
            </a:r>
            <a:r>
              <a:rPr lang="en-US" sz="2200" dirty="0" err="1" smtClean="0"/>
              <a:t>केलेला</a:t>
            </a:r>
            <a:r>
              <a:rPr lang="en-US" sz="2200" dirty="0" smtClean="0"/>
              <a:t> </a:t>
            </a:r>
            <a:r>
              <a:rPr lang="en-US" sz="2200" dirty="0" err="1" smtClean="0"/>
              <a:t>खर्च</a:t>
            </a:r>
            <a:r>
              <a:rPr lang="en-US" sz="2200" dirty="0" smtClean="0"/>
              <a:t>  </a:t>
            </a:r>
            <a:r>
              <a:rPr lang="en-US" sz="2200" dirty="0" err="1" smtClean="0"/>
              <a:t>भरुन</a:t>
            </a:r>
            <a:r>
              <a:rPr lang="en-US" sz="2200" dirty="0" smtClean="0"/>
              <a:t> </a:t>
            </a:r>
            <a:r>
              <a:rPr lang="en-US" sz="2200" dirty="0" err="1" smtClean="0"/>
              <a:t>काढण्यासाठी</a:t>
            </a:r>
            <a:r>
              <a:rPr lang="en-US" sz="2200" dirty="0" smtClean="0"/>
              <a:t> </a:t>
            </a:r>
            <a:r>
              <a:rPr lang="en-US" sz="2200" dirty="0" err="1" smtClean="0"/>
              <a:t>लोकांनी</a:t>
            </a:r>
            <a:r>
              <a:rPr lang="en-US" sz="2200" dirty="0" smtClean="0"/>
              <a:t> </a:t>
            </a:r>
            <a:r>
              <a:rPr lang="en-US" sz="2200" dirty="0" err="1" smtClean="0"/>
              <a:t>दिलेली</a:t>
            </a:r>
            <a:r>
              <a:rPr lang="en-US" sz="2200" dirty="0" smtClean="0"/>
              <a:t> </a:t>
            </a:r>
            <a:r>
              <a:rPr lang="en-US" sz="2200" dirty="0" err="1" smtClean="0"/>
              <a:t>अनिवार्य</a:t>
            </a:r>
            <a:r>
              <a:rPr lang="en-US" sz="2200" dirty="0" smtClean="0"/>
              <a:t> </a:t>
            </a:r>
            <a:r>
              <a:rPr lang="en-US" sz="2200" dirty="0" err="1" smtClean="0"/>
              <a:t>वर्गणी</a:t>
            </a:r>
            <a:r>
              <a:rPr lang="en-US" sz="2200" dirty="0" smtClean="0"/>
              <a:t> </a:t>
            </a:r>
            <a:r>
              <a:rPr lang="en-US" sz="2200" dirty="0" err="1" smtClean="0"/>
              <a:t>होय</a:t>
            </a:r>
            <a:r>
              <a:rPr lang="en-US" sz="2200" dirty="0" smtClean="0"/>
              <a:t>.”</a:t>
            </a:r>
          </a:p>
          <a:p>
            <a:pPr algn="just">
              <a:lnSpc>
                <a:spcPct val="150000"/>
              </a:lnSpc>
            </a:pPr>
            <a:r>
              <a:rPr lang="en-US" sz="2200" dirty="0" err="1" smtClean="0"/>
              <a:t>टॉसिंग</a:t>
            </a:r>
            <a:r>
              <a:rPr lang="en-US" sz="2200" dirty="0" smtClean="0"/>
              <a:t>: “</a:t>
            </a:r>
            <a:r>
              <a:rPr lang="en-US" sz="2200" dirty="0" err="1" smtClean="0"/>
              <a:t>कर</a:t>
            </a:r>
            <a:r>
              <a:rPr lang="en-US" sz="2200" dirty="0" smtClean="0"/>
              <a:t> </a:t>
            </a:r>
            <a:r>
              <a:rPr lang="en-US" sz="2200" dirty="0" err="1" smtClean="0"/>
              <a:t>आणि</a:t>
            </a:r>
            <a:r>
              <a:rPr lang="en-US" sz="2200" dirty="0" smtClean="0"/>
              <a:t> </a:t>
            </a:r>
            <a:r>
              <a:rPr lang="en-US" sz="2200" dirty="0" err="1" smtClean="0"/>
              <a:t>इतर</a:t>
            </a:r>
            <a:r>
              <a:rPr lang="en-US" sz="2200" dirty="0" smtClean="0"/>
              <a:t> </a:t>
            </a:r>
            <a:r>
              <a:rPr lang="en-US" sz="2200" dirty="0" err="1" smtClean="0"/>
              <a:t>आकरणी</a:t>
            </a:r>
            <a:r>
              <a:rPr lang="en-US" sz="2200" dirty="0" smtClean="0"/>
              <a:t> </a:t>
            </a:r>
            <a:r>
              <a:rPr lang="en-US" sz="2200" dirty="0" err="1" smtClean="0"/>
              <a:t>याती</a:t>
            </a:r>
            <a:r>
              <a:rPr lang="en-US" sz="2200" dirty="0" smtClean="0"/>
              <a:t> </a:t>
            </a:r>
            <a:r>
              <a:rPr lang="en-US" sz="2200" dirty="0" err="1" smtClean="0"/>
              <a:t>महत्वाचा</a:t>
            </a:r>
            <a:r>
              <a:rPr lang="en-US" sz="2200" dirty="0" smtClean="0"/>
              <a:t> </a:t>
            </a:r>
            <a:r>
              <a:rPr lang="en-US" sz="2200" dirty="0" err="1" smtClean="0"/>
              <a:t>भेद</a:t>
            </a:r>
            <a:r>
              <a:rPr lang="en-US" sz="2200" dirty="0" smtClean="0"/>
              <a:t> </a:t>
            </a:r>
            <a:r>
              <a:rPr lang="en-US" sz="2200" dirty="0" err="1" smtClean="0"/>
              <a:t>लक्षात</a:t>
            </a:r>
            <a:r>
              <a:rPr lang="en-US" sz="2200" dirty="0" smtClean="0"/>
              <a:t> </a:t>
            </a:r>
            <a:r>
              <a:rPr lang="en-US" sz="2200" dirty="0" err="1" smtClean="0"/>
              <a:t>घेता</a:t>
            </a:r>
            <a:r>
              <a:rPr lang="en-US" sz="2200" dirty="0" smtClean="0"/>
              <a:t> </a:t>
            </a:r>
            <a:r>
              <a:rPr lang="en-US" sz="2200" dirty="0" err="1" smtClean="0"/>
              <a:t>करदाता</a:t>
            </a:r>
            <a:r>
              <a:rPr lang="en-US" sz="2200" dirty="0" smtClean="0"/>
              <a:t> </a:t>
            </a:r>
            <a:r>
              <a:rPr lang="en-US" sz="2200" dirty="0" err="1" smtClean="0"/>
              <a:t>आणि</a:t>
            </a:r>
            <a:r>
              <a:rPr lang="en-US" sz="2200" dirty="0" smtClean="0"/>
              <a:t> </a:t>
            </a:r>
            <a:r>
              <a:rPr lang="en-US" sz="2200" dirty="0" err="1" smtClean="0"/>
              <a:t>सरकार</a:t>
            </a:r>
            <a:r>
              <a:rPr lang="en-US" sz="2200" dirty="0" smtClean="0"/>
              <a:t> </a:t>
            </a:r>
            <a:r>
              <a:rPr lang="en-US" sz="2200" dirty="0" err="1" smtClean="0"/>
              <a:t>यांचयातील</a:t>
            </a:r>
            <a:r>
              <a:rPr lang="en-US" sz="2200" dirty="0" smtClean="0"/>
              <a:t> </a:t>
            </a:r>
            <a:r>
              <a:rPr lang="en-US" sz="2200" dirty="0" err="1" smtClean="0"/>
              <a:t>प्रत्यक्ष</a:t>
            </a:r>
            <a:r>
              <a:rPr lang="en-US" sz="2200" dirty="0" smtClean="0"/>
              <a:t> </a:t>
            </a:r>
            <a:r>
              <a:rPr lang="en-US" sz="2200" dirty="0" err="1" smtClean="0"/>
              <a:t>देवाणघेवाणीचा</a:t>
            </a:r>
            <a:r>
              <a:rPr lang="en-US" sz="2200" dirty="0" smtClean="0"/>
              <a:t> </a:t>
            </a:r>
            <a:r>
              <a:rPr lang="en-US" sz="2200" dirty="0" err="1" smtClean="0"/>
              <a:t>अभाव</a:t>
            </a:r>
            <a:r>
              <a:rPr lang="en-US" sz="2200" dirty="0" smtClean="0"/>
              <a:t> </a:t>
            </a:r>
            <a:r>
              <a:rPr lang="en-US" sz="2200" dirty="0" err="1" smtClean="0"/>
              <a:t>हाच</a:t>
            </a:r>
            <a:r>
              <a:rPr lang="en-US" sz="2200" dirty="0" smtClean="0"/>
              <a:t> </a:t>
            </a:r>
            <a:r>
              <a:rPr lang="en-US" sz="2200" dirty="0" err="1" smtClean="0"/>
              <a:t>कराचा</a:t>
            </a:r>
            <a:r>
              <a:rPr lang="en-US" sz="2200" dirty="0" smtClean="0"/>
              <a:t> </a:t>
            </a:r>
            <a:r>
              <a:rPr lang="en-US" sz="2200" dirty="0" err="1" smtClean="0"/>
              <a:t>सार</a:t>
            </a:r>
            <a:r>
              <a:rPr lang="en-US" sz="2200" dirty="0" smtClean="0"/>
              <a:t> </a:t>
            </a:r>
            <a:r>
              <a:rPr lang="en-US" sz="2200" dirty="0" err="1" smtClean="0"/>
              <a:t>होय</a:t>
            </a:r>
            <a:r>
              <a:rPr lang="en-US" sz="2200" dirty="0" smtClean="0"/>
              <a:t>”</a:t>
            </a:r>
          </a:p>
          <a:p>
            <a:pPr algn="just">
              <a:lnSpc>
                <a:spcPct val="150000"/>
              </a:lnSpc>
            </a:pPr>
            <a:r>
              <a:rPr lang="en-US" sz="2200" dirty="0" err="1" smtClean="0"/>
              <a:t>डॉ</a:t>
            </a:r>
            <a:r>
              <a:rPr lang="en-US" sz="2200" dirty="0" smtClean="0"/>
              <a:t>. </a:t>
            </a:r>
            <a:r>
              <a:rPr lang="en-US" sz="2200" dirty="0" err="1" smtClean="0"/>
              <a:t>डाल्टन</a:t>
            </a:r>
            <a:r>
              <a:rPr lang="en-US" sz="2200" dirty="0" smtClean="0"/>
              <a:t>: “</a:t>
            </a:r>
            <a:r>
              <a:rPr lang="en-US" sz="2200" dirty="0" err="1" smtClean="0"/>
              <a:t>करदात्याला</a:t>
            </a:r>
            <a:r>
              <a:rPr lang="en-US" sz="2200" dirty="0" smtClean="0"/>
              <a:t> </a:t>
            </a:r>
            <a:r>
              <a:rPr lang="en-US" sz="2200" dirty="0" err="1" smtClean="0"/>
              <a:t>कराच्या</a:t>
            </a:r>
            <a:r>
              <a:rPr lang="en-US" sz="2200" dirty="0" smtClean="0"/>
              <a:t> </a:t>
            </a:r>
            <a:r>
              <a:rPr lang="en-US" sz="2200" dirty="0" err="1" smtClean="0"/>
              <a:t>बदल्यात</a:t>
            </a:r>
            <a:r>
              <a:rPr lang="en-US" sz="2200" dirty="0" smtClean="0"/>
              <a:t> </a:t>
            </a:r>
            <a:r>
              <a:rPr lang="en-US" sz="2200" dirty="0" err="1" smtClean="0"/>
              <a:t>मिळणाऱ्या</a:t>
            </a:r>
            <a:r>
              <a:rPr lang="en-US" sz="2200" dirty="0" smtClean="0"/>
              <a:t> </a:t>
            </a:r>
            <a:r>
              <a:rPr lang="en-US" sz="2200" dirty="0" err="1" smtClean="0"/>
              <a:t>सरकारी</a:t>
            </a:r>
            <a:r>
              <a:rPr lang="en-US" sz="2200" dirty="0" smtClean="0"/>
              <a:t> </a:t>
            </a:r>
            <a:r>
              <a:rPr lang="en-US" sz="2200" dirty="0" err="1" smtClean="0"/>
              <a:t>सेवेचा</a:t>
            </a:r>
            <a:r>
              <a:rPr lang="en-US" sz="2200" dirty="0" smtClean="0"/>
              <a:t> </a:t>
            </a:r>
            <a:r>
              <a:rPr lang="en-US" sz="2200" dirty="0" err="1" smtClean="0"/>
              <a:t>संदर्भ</a:t>
            </a:r>
            <a:r>
              <a:rPr lang="en-US" sz="2200" dirty="0" smtClean="0"/>
              <a:t> </a:t>
            </a:r>
            <a:r>
              <a:rPr lang="en-US" sz="2200" dirty="0" err="1" smtClean="0"/>
              <a:t>लक्षात</a:t>
            </a:r>
            <a:r>
              <a:rPr lang="en-US" sz="2200" dirty="0" smtClean="0"/>
              <a:t> न </a:t>
            </a:r>
            <a:r>
              <a:rPr lang="en-US" sz="2200" dirty="0" err="1" smtClean="0"/>
              <a:t>घेता</a:t>
            </a:r>
            <a:r>
              <a:rPr lang="en-US" sz="2200" dirty="0" smtClean="0"/>
              <a:t> </a:t>
            </a:r>
            <a:r>
              <a:rPr lang="en-US" sz="2200" dirty="0" err="1" smtClean="0"/>
              <a:t>सरकारने</a:t>
            </a:r>
            <a:r>
              <a:rPr lang="en-US" sz="2200" dirty="0" smtClean="0"/>
              <a:t> </a:t>
            </a:r>
            <a:r>
              <a:rPr lang="en-US" sz="2200" dirty="0" err="1" smtClean="0"/>
              <a:t>लोकांवर</a:t>
            </a:r>
            <a:r>
              <a:rPr lang="en-US" sz="2200" dirty="0" smtClean="0"/>
              <a:t> </a:t>
            </a:r>
            <a:r>
              <a:rPr lang="en-US" sz="2200" dirty="0" err="1" smtClean="0"/>
              <a:t>लादलेले</a:t>
            </a:r>
            <a:r>
              <a:rPr lang="en-US" sz="2200" dirty="0" smtClean="0"/>
              <a:t> </a:t>
            </a:r>
            <a:r>
              <a:rPr lang="en-US" sz="2200" dirty="0" err="1" smtClean="0"/>
              <a:t>अनिवार्य</a:t>
            </a:r>
            <a:r>
              <a:rPr lang="en-US" sz="2200" dirty="0" smtClean="0"/>
              <a:t> </a:t>
            </a:r>
            <a:r>
              <a:rPr lang="en-US" sz="2200" dirty="0" err="1" smtClean="0"/>
              <a:t>देणे</a:t>
            </a:r>
            <a:r>
              <a:rPr lang="en-US" sz="2200" dirty="0" smtClean="0"/>
              <a:t> </a:t>
            </a:r>
            <a:r>
              <a:rPr lang="en-US" sz="2200" dirty="0" err="1" smtClean="0"/>
              <a:t>म्हणजे</a:t>
            </a:r>
            <a:r>
              <a:rPr lang="en-US" sz="2200" dirty="0" smtClean="0"/>
              <a:t> </a:t>
            </a:r>
            <a:r>
              <a:rPr lang="en-US" sz="2200" dirty="0" err="1" smtClean="0"/>
              <a:t>कर</a:t>
            </a:r>
            <a:r>
              <a:rPr lang="en-US" sz="2200" dirty="0" smtClean="0"/>
              <a:t> </a:t>
            </a:r>
            <a:r>
              <a:rPr lang="en-US" sz="2200" dirty="0" err="1" smtClean="0"/>
              <a:t>होय</a:t>
            </a:r>
            <a:r>
              <a:rPr lang="en-US" sz="2200" dirty="0" smtClean="0"/>
              <a:t>.  </a:t>
            </a:r>
            <a:r>
              <a:rPr lang="en-US" sz="2200" dirty="0" err="1" smtClean="0"/>
              <a:t>कोणत्याही</a:t>
            </a:r>
            <a:r>
              <a:rPr lang="en-US" sz="2200" dirty="0" smtClean="0"/>
              <a:t> </a:t>
            </a:r>
            <a:r>
              <a:rPr lang="en-US" sz="2200" dirty="0" err="1" smtClean="0"/>
              <a:t>गुन्ह्याबद्दल</a:t>
            </a:r>
            <a:r>
              <a:rPr lang="en-US" sz="2200" dirty="0" smtClean="0"/>
              <a:t> </a:t>
            </a:r>
            <a:r>
              <a:rPr lang="en-US" sz="2200" dirty="0" err="1" smtClean="0"/>
              <a:t>दंड</a:t>
            </a:r>
            <a:r>
              <a:rPr lang="en-US" sz="2200" dirty="0" smtClean="0"/>
              <a:t> </a:t>
            </a:r>
            <a:r>
              <a:rPr lang="en-US" sz="2200" dirty="0" err="1" smtClean="0"/>
              <a:t>म्हणून</a:t>
            </a:r>
            <a:r>
              <a:rPr lang="en-US" sz="2200" dirty="0" smtClean="0"/>
              <a:t> </a:t>
            </a:r>
            <a:r>
              <a:rPr lang="en-US" sz="2200" dirty="0" err="1" smtClean="0"/>
              <a:t>कर</a:t>
            </a:r>
            <a:r>
              <a:rPr lang="en-US" sz="2200" dirty="0" smtClean="0"/>
              <a:t> </a:t>
            </a:r>
            <a:r>
              <a:rPr lang="en-US" sz="2200" dirty="0" err="1" smtClean="0"/>
              <a:t>आकारला</a:t>
            </a:r>
            <a:r>
              <a:rPr lang="en-US" sz="2200" dirty="0" smtClean="0"/>
              <a:t> </a:t>
            </a:r>
            <a:r>
              <a:rPr lang="en-US" sz="2200" dirty="0" err="1" smtClean="0"/>
              <a:t>जात</a:t>
            </a:r>
            <a:r>
              <a:rPr lang="en-US" sz="2200" dirty="0" smtClean="0"/>
              <a:t> </a:t>
            </a:r>
            <a:r>
              <a:rPr lang="en-US" sz="2200" dirty="0" err="1" smtClean="0"/>
              <a:t>नाही</a:t>
            </a:r>
            <a:r>
              <a:rPr lang="en-US" sz="2200" dirty="0" smtClean="0"/>
              <a:t>.”</a:t>
            </a:r>
            <a:endParaRPr lang="en-US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कर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काय</a:t>
            </a:r>
            <a:r>
              <a:rPr lang="en-US" dirty="0" smtClean="0"/>
              <a:t>?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कर</a:t>
            </a:r>
            <a:r>
              <a:rPr lang="en-US" sz="2400" dirty="0" smtClean="0"/>
              <a:t> </a:t>
            </a:r>
            <a:r>
              <a:rPr lang="en-US" sz="2400" dirty="0" err="1" smtClean="0"/>
              <a:t>सक्तीने</a:t>
            </a:r>
            <a:r>
              <a:rPr lang="en-US" sz="2400" dirty="0" smtClean="0"/>
              <a:t> </a:t>
            </a:r>
            <a:r>
              <a:rPr lang="en-US" sz="2400" dirty="0" err="1" smtClean="0"/>
              <a:t>वसूल</a:t>
            </a:r>
            <a:r>
              <a:rPr lang="en-US" sz="2400" dirty="0" smtClean="0"/>
              <a:t> </a:t>
            </a:r>
            <a:r>
              <a:rPr lang="en-US" sz="2400" dirty="0" err="1" smtClean="0"/>
              <a:t>केला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जातो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सरकार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व्यापक</a:t>
            </a:r>
            <a:r>
              <a:rPr lang="en-US" sz="2400" dirty="0" smtClean="0"/>
              <a:t> </a:t>
            </a:r>
            <a:r>
              <a:rPr lang="en-US" sz="2400" dirty="0" err="1" smtClean="0"/>
              <a:t>समाजहिताच्या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उद्देशाने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कररुपी</a:t>
            </a:r>
            <a:r>
              <a:rPr lang="en-US" sz="2400" dirty="0" smtClean="0"/>
              <a:t> </a:t>
            </a:r>
            <a:r>
              <a:rPr lang="en-US" sz="2400" dirty="0" err="1" smtClean="0"/>
              <a:t>मुद्रा</a:t>
            </a:r>
            <a:r>
              <a:rPr lang="en-US" sz="2400" dirty="0" smtClean="0"/>
              <a:t> </a:t>
            </a:r>
            <a:r>
              <a:rPr lang="en-US" sz="2400" dirty="0" err="1" smtClean="0"/>
              <a:t>खर्च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करते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व्यक्तीला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मिळणाऱ्या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लाभाचा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संबंध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करांशी</a:t>
            </a:r>
            <a:r>
              <a:rPr lang="en-US" sz="2400" dirty="0" smtClean="0"/>
              <a:t> </a:t>
            </a:r>
            <a:r>
              <a:rPr lang="en-US" sz="2400" dirty="0" err="1" smtClean="0"/>
              <a:t>जोडता</a:t>
            </a:r>
            <a:r>
              <a:rPr lang="en-US" sz="2400" dirty="0" smtClean="0"/>
              <a:t> </a:t>
            </a:r>
            <a:r>
              <a:rPr lang="en-US" sz="2400" dirty="0" err="1" smtClean="0"/>
              <a:t>येत</a:t>
            </a:r>
            <a:r>
              <a:rPr lang="en-US" sz="2400" dirty="0" smtClean="0"/>
              <a:t> </a:t>
            </a:r>
            <a:r>
              <a:rPr lang="en-US" sz="2400" dirty="0" err="1" smtClean="0"/>
              <a:t>नाही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सरकार</a:t>
            </a:r>
            <a:r>
              <a:rPr lang="en-US" sz="2400" dirty="0" smtClean="0"/>
              <a:t> </a:t>
            </a:r>
            <a:r>
              <a:rPr lang="en-US" sz="2400" dirty="0" err="1" smtClean="0"/>
              <a:t>आणि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करदाता</a:t>
            </a:r>
            <a:r>
              <a:rPr lang="en-US" sz="2400" dirty="0" smtClean="0"/>
              <a:t> </a:t>
            </a:r>
            <a:r>
              <a:rPr lang="en-US" sz="2400" dirty="0" err="1" smtClean="0"/>
              <a:t>यांच्यात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कराबाबत</a:t>
            </a:r>
            <a:r>
              <a:rPr lang="en-US" sz="2400" dirty="0" smtClean="0"/>
              <a:t> </a:t>
            </a:r>
            <a:r>
              <a:rPr lang="en-US" sz="2400" dirty="0" err="1" smtClean="0"/>
              <a:t>कोणताही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करार</a:t>
            </a:r>
            <a:r>
              <a:rPr lang="en-US" sz="2400" dirty="0" smtClean="0"/>
              <a:t> </a:t>
            </a:r>
            <a:r>
              <a:rPr lang="en-US" sz="2400" dirty="0" err="1" smtClean="0"/>
              <a:t>झालेला</a:t>
            </a:r>
            <a:r>
              <a:rPr lang="en-US" sz="2400" dirty="0" smtClean="0"/>
              <a:t> </a:t>
            </a:r>
            <a:r>
              <a:rPr lang="en-US" sz="2400" dirty="0" err="1" smtClean="0"/>
              <a:t>नसतो</a:t>
            </a:r>
            <a:endParaRPr lang="en-US" sz="2400" dirty="0" smtClean="0"/>
          </a:p>
          <a:p>
            <a:pPr marL="624078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/>
              <a:t>कर</a:t>
            </a:r>
            <a:r>
              <a:rPr lang="en-US" sz="2400" dirty="0" smtClean="0"/>
              <a:t> </a:t>
            </a:r>
            <a:r>
              <a:rPr lang="en-US" sz="2400" dirty="0" err="1" smtClean="0"/>
              <a:t>हे</a:t>
            </a:r>
            <a:r>
              <a:rPr lang="en-US" sz="2400" dirty="0" smtClean="0"/>
              <a:t> </a:t>
            </a:r>
            <a:r>
              <a:rPr lang="en-US" sz="2400" dirty="0" err="1" smtClean="0"/>
              <a:t>केवळ</a:t>
            </a:r>
            <a:r>
              <a:rPr lang="en-US" sz="2400" dirty="0" smtClean="0"/>
              <a:t> </a:t>
            </a:r>
            <a:r>
              <a:rPr lang="en-US" sz="2400" dirty="0" err="1" smtClean="0"/>
              <a:t>सरकारी</a:t>
            </a:r>
            <a:r>
              <a:rPr lang="en-US" sz="2400" dirty="0" smtClean="0"/>
              <a:t> </a:t>
            </a:r>
            <a:r>
              <a:rPr lang="en-US" sz="2400" dirty="0" err="1" smtClean="0"/>
              <a:t>उत्पन्नाचे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साधन</a:t>
            </a:r>
            <a:r>
              <a:rPr lang="en-US" sz="2400" dirty="0" smtClean="0"/>
              <a:t> </a:t>
            </a:r>
            <a:r>
              <a:rPr lang="en-US" sz="2400" dirty="0" err="1" smtClean="0"/>
              <a:t>नसून</a:t>
            </a:r>
            <a:r>
              <a:rPr lang="en-US" sz="2400" dirty="0" smtClean="0"/>
              <a:t> </a:t>
            </a:r>
            <a:r>
              <a:rPr lang="en-US" sz="2400" dirty="0" err="1" smtClean="0"/>
              <a:t>महत्तम</a:t>
            </a:r>
            <a:r>
              <a:rPr lang="en-US" sz="2400" dirty="0" smtClean="0"/>
              <a:t> </a:t>
            </a:r>
            <a:r>
              <a:rPr lang="en-US" sz="2400" dirty="0" err="1" smtClean="0"/>
              <a:t>सामाजिक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कल्याण</a:t>
            </a:r>
            <a:r>
              <a:rPr lang="en-US" sz="2400" dirty="0" smtClean="0"/>
              <a:t> </a:t>
            </a:r>
            <a:r>
              <a:rPr lang="en-US" sz="2400" dirty="0" err="1" smtClean="0"/>
              <a:t>साधण्याचा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तो</a:t>
            </a:r>
            <a:r>
              <a:rPr lang="en-US" sz="2400" dirty="0" smtClean="0"/>
              <a:t> </a:t>
            </a:r>
            <a:r>
              <a:rPr lang="en-US" sz="2400" dirty="0" err="1" smtClean="0"/>
              <a:t>मार्ग</a:t>
            </a:r>
            <a:r>
              <a:rPr lang="en-US" sz="2400" dirty="0" smtClean="0"/>
              <a:t> </a:t>
            </a:r>
            <a:r>
              <a:rPr lang="en-US" sz="2400" dirty="0" err="1" smtClean="0"/>
              <a:t>आहे</a:t>
            </a: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कराचे</a:t>
            </a:r>
            <a:r>
              <a:rPr lang="en-US" dirty="0" smtClean="0"/>
              <a:t> </a:t>
            </a:r>
            <a:r>
              <a:rPr lang="en-US" dirty="0" err="1" smtClean="0"/>
              <a:t>महत्वाचे</a:t>
            </a:r>
            <a:r>
              <a:rPr lang="en-US" dirty="0" smtClean="0"/>
              <a:t> </a:t>
            </a:r>
            <a:r>
              <a:rPr lang="en-US" dirty="0" err="1" smtClean="0"/>
              <a:t>गुणधर्म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167</TotalTime>
  <Words>1343</Words>
  <Application>Microsoft Office PowerPoint</Application>
  <PresentationFormat>On-screen Show (4:3)</PresentationFormat>
  <Paragraphs>131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सार्वजनिक वित्त</vt:lpstr>
      <vt:lpstr>प्रकरण पहिले: सार्वजनिक वित्त</vt:lpstr>
      <vt:lpstr>सार्वजनिक आयव्ययचे स्वरुप:</vt:lpstr>
      <vt:lpstr>सार्वजनिक आयव्ययाचे महत्व:</vt:lpstr>
      <vt:lpstr>सार्वजनिक आयव्ययाची व्याप्ती:</vt:lpstr>
      <vt:lpstr>राकोषीय धोरण:</vt:lpstr>
      <vt:lpstr>सार्वजनिक प्राप्ती:</vt:lpstr>
      <vt:lpstr>कर म्हणजे काय? </vt:lpstr>
      <vt:lpstr>कराचे महत्वाचे गुणधर्म:</vt:lpstr>
      <vt:lpstr>करांची उद्दिष्टे:</vt:lpstr>
      <vt:lpstr>करांची तत्वे किंवा कसोट्या</vt:lpstr>
      <vt:lpstr>GST जीएसटी:</vt:lpstr>
      <vt:lpstr>GST जीएसटी:</vt:lpstr>
      <vt:lpstr>जीएसटी कायदे व नियम:</vt:lpstr>
      <vt:lpstr>प्रकरण तिसरे: सार्वजनिक कर्ज व खर्च</vt:lpstr>
      <vt:lpstr>सार्वजनिक कर्जाची आवश्यकता किंवा महत्व</vt:lpstr>
      <vt:lpstr>सार्वजनिक कर्जाचे स्त्रोत:</vt:lpstr>
      <vt:lpstr>सार्वजनिक खर्च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सार्वजनिक वित्त</dc:title>
  <dc:creator>admin</dc:creator>
  <cp:lastModifiedBy>admin</cp:lastModifiedBy>
  <cp:revision>27</cp:revision>
  <dcterms:created xsi:type="dcterms:W3CDTF">2023-07-03T07:53:59Z</dcterms:created>
  <dcterms:modified xsi:type="dcterms:W3CDTF">2023-07-08T07:17:52Z</dcterms:modified>
</cp:coreProperties>
</file>