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6" roundtripDataSignature="AMtx7mgGB2bNggQ80Owtl1KC+rIjBMQk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b577caebe844a6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b577caebe844a6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b577caebe844a69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b577caebe844a69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b577caebe844a69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b577caebe844a69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5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5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5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5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5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5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5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5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5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5"/>
          <p:cNvGrpSpPr/>
          <p:nvPr/>
        </p:nvGrpSpPr>
        <p:grpSpPr>
          <a:xfrm>
            <a:off x="7057468" y="5088"/>
            <a:ext cx="1851281" cy="752108"/>
            <a:chOff x="6917201" y="0"/>
            <a:chExt cx="2227776" cy="863400"/>
          </a:xfrm>
        </p:grpSpPr>
        <p:sp>
          <p:nvSpPr>
            <p:cNvPr id="23" name="Google Shape;23;p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5"/>
          <p:cNvGrpSpPr/>
          <p:nvPr/>
        </p:nvGrpSpPr>
        <p:grpSpPr>
          <a:xfrm>
            <a:off x="6553032" y="4217852"/>
            <a:ext cx="2389067" cy="925737"/>
            <a:chOff x="6917201" y="0"/>
            <a:chExt cx="2227776" cy="863400"/>
          </a:xfrm>
        </p:grpSpPr>
        <p:sp>
          <p:nvSpPr>
            <p:cNvPr id="27" name="Google Shape;27;p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5"/>
          <p:cNvGrpSpPr/>
          <p:nvPr/>
        </p:nvGrpSpPr>
        <p:grpSpPr>
          <a:xfrm>
            <a:off x="199149" y="4055652"/>
            <a:ext cx="2795413" cy="1083308"/>
            <a:chOff x="6917201" y="0"/>
            <a:chExt cx="2227776" cy="863400"/>
          </a:xfrm>
        </p:grpSpPr>
        <p:sp>
          <p:nvSpPr>
            <p:cNvPr id="31" name="Google Shape;31;p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5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5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5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14"/>
          <p:cNvGrpSpPr/>
          <p:nvPr/>
        </p:nvGrpSpPr>
        <p:grpSpPr>
          <a:xfrm>
            <a:off x="5959222" y="4119576"/>
            <a:ext cx="2520951" cy="1024165"/>
            <a:chOff x="6917201" y="0"/>
            <a:chExt cx="2227776" cy="863400"/>
          </a:xfrm>
        </p:grpSpPr>
        <p:sp>
          <p:nvSpPr>
            <p:cNvPr id="112" name="Google Shape;112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116" name="Google Shape;116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14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4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" name="Google Shape;46;p7"/>
          <p:cNvGrpSpPr/>
          <p:nvPr/>
        </p:nvGrpSpPr>
        <p:grpSpPr>
          <a:xfrm>
            <a:off x="5594191" y="3961115"/>
            <a:ext cx="2910144" cy="1182340"/>
            <a:chOff x="6917201" y="0"/>
            <a:chExt cx="2227776" cy="863400"/>
          </a:xfrm>
        </p:grpSpPr>
        <p:sp>
          <p:nvSpPr>
            <p:cNvPr id="47" name="Google Shape;47;p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7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" name="Google Shape;50;p7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51" name="Google Shape;51;p7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7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0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1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11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1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4" name="Google Shape;84;p11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1"/>
          <p:cNvGrpSpPr/>
          <p:nvPr/>
        </p:nvGrpSpPr>
        <p:grpSpPr>
          <a:xfrm>
            <a:off x="34934" y="4522125"/>
            <a:ext cx="1593305" cy="617072"/>
            <a:chOff x="6917201" y="0"/>
            <a:chExt cx="2227776" cy="863400"/>
          </a:xfrm>
        </p:grpSpPr>
        <p:sp>
          <p:nvSpPr>
            <p:cNvPr id="86" name="Google Shape;8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9" name="Google Shape;89;p11"/>
          <p:cNvGrpSpPr/>
          <p:nvPr/>
        </p:nvGrpSpPr>
        <p:grpSpPr>
          <a:xfrm>
            <a:off x="5886353" y="1243"/>
            <a:ext cx="3257454" cy="1261514"/>
            <a:chOff x="6917201" y="0"/>
            <a:chExt cx="2227776" cy="863400"/>
          </a:xfrm>
        </p:grpSpPr>
        <p:sp>
          <p:nvSpPr>
            <p:cNvPr id="90" name="Google Shape;90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11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2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12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12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3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3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m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/>
          <p:nvPr>
            <p:ph type="ctrTitle"/>
          </p:nvPr>
        </p:nvSpPr>
        <p:spPr>
          <a:xfrm>
            <a:off x="1496225" y="1498950"/>
            <a:ext cx="6456300" cy="107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mr"/>
              <a:t>पृथ्वीराज की आंखे</a:t>
            </a:r>
            <a:endParaRPr/>
          </a:p>
        </p:txBody>
      </p:sp>
      <p:sp>
        <p:nvSpPr>
          <p:cNvPr id="129" name="Google Shape;129;p1"/>
          <p:cNvSpPr txBox="1"/>
          <p:nvPr>
            <p:ph idx="1" type="subTitle"/>
          </p:nvPr>
        </p:nvSpPr>
        <p:spPr>
          <a:xfrm>
            <a:off x="464075" y="257175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mr"/>
              <a:t>लेखक - डॉ. रामकुमार वर्मा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"/>
          <p:cNvSpPr txBox="1"/>
          <p:nvPr>
            <p:ph type="ctrTitle"/>
          </p:nvPr>
        </p:nvSpPr>
        <p:spPr>
          <a:xfrm>
            <a:off x="311700" y="0"/>
            <a:ext cx="8520600" cy="1354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78"/>
              <a:buNone/>
            </a:pPr>
            <a:r>
              <a:rPr lang="mr"/>
              <a:t>लेखक का परिचय</a:t>
            </a:r>
            <a:endParaRPr/>
          </a:p>
        </p:txBody>
      </p:sp>
      <p:sp>
        <p:nvSpPr>
          <p:cNvPr id="135" name="Google Shape;135;p2"/>
          <p:cNvSpPr txBox="1"/>
          <p:nvPr>
            <p:ph idx="1" type="subTitle"/>
          </p:nvPr>
        </p:nvSpPr>
        <p:spPr>
          <a:xfrm rot="130">
            <a:off x="1089400" y="1265245"/>
            <a:ext cx="7918200" cy="26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लेखक का व्यक्तित्व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1.जन्म- दिनांक 15 सितंबर 1905 मध्य प्रदेश के गोपालगंज राम भक्त परिवार मे हुआ.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2.पिता लक्ष्मीप्रसाद वर्मा और माता राजराणी.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3. १९२३ मे इंटर की परीक्षा रॉबर्टसन कॉलेज जबलपूर से उत्तीर्ण की.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4. प्रयाग विश्वविद्यालय से बी.ए. की परीक्षा प्रथम श्रेणी मे तथा 1929 एम ए मे हिंदी की परीक्षा प्रथम श्रेणी मे पास की. 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5.नागपूर विश्वविद्यालय से हिंदी साहित्य का आलोचनात्मक इतिहास इस विषय में पीएच.डी. की उपाधि से सन्मानित हुए .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6.श्रीलंका नेपाल और अमेरिका में अध्ययन कार्य किया.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mr">
                <a:solidFill>
                  <a:srgbClr val="000000"/>
                </a:solidFill>
              </a:rPr>
              <a:t>7.मृत्यू  15 अक्तूबर 1959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36" name="Google Shape;136;p2"/>
          <p:cNvSpPr txBox="1"/>
          <p:nvPr/>
        </p:nvSpPr>
        <p:spPr>
          <a:xfrm flipH="1" rot="10800000">
            <a:off x="0" y="4304882"/>
            <a:ext cx="91440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"/>
          <p:cNvSpPr txBox="1"/>
          <p:nvPr>
            <p:ph type="title"/>
          </p:nvPr>
        </p:nvSpPr>
        <p:spPr>
          <a:xfrm>
            <a:off x="311700" y="642375"/>
            <a:ext cx="8520600" cy="9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mr"/>
              <a:t>लेखक का कृतित्व - </a:t>
            </a:r>
            <a:endParaRPr/>
          </a:p>
        </p:txBody>
      </p:sp>
      <p:sp>
        <p:nvSpPr>
          <p:cNvPr id="142" name="Google Shape;142;p3"/>
          <p:cNvSpPr txBox="1"/>
          <p:nvPr>
            <p:ph idx="1" type="body"/>
          </p:nvPr>
        </p:nvSpPr>
        <p:spPr>
          <a:xfrm>
            <a:off x="311700" y="1631900"/>
            <a:ext cx="8520600" cy="22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mr">
                <a:solidFill>
                  <a:srgbClr val="000000"/>
                </a:solidFill>
              </a:rPr>
              <a:t>कविता-</a:t>
            </a:r>
            <a:r>
              <a:rPr b="1" lang="mr">
                <a:solidFill>
                  <a:srgbClr val="000000"/>
                </a:solidFill>
              </a:rPr>
              <a:t>वीर हमीर, चितोड की चिता, चित्ररेखा, जोहर , आधुनिक हिंदी काव्य इत्यादि. </a:t>
            </a:r>
            <a:endParaRPr b="1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b="1" lang="mr">
                <a:solidFill>
                  <a:srgbClr val="000000"/>
                </a:solidFill>
              </a:rPr>
              <a:t>एकांकी- पृथ्वीराज की आखे, रेशमी टाई, चार ऐतिहासिक एकांकी, रूप रंग, मयूर पंख आदी. </a:t>
            </a:r>
            <a:endParaRPr b="1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b="1" lang="mr">
                <a:solidFill>
                  <a:srgbClr val="000000"/>
                </a:solidFill>
              </a:rPr>
              <a:t>नाटक- महाराणा प्रताप, पृथ्वी का स्वर्ग, कुंती का  प्रताप, शिवाजी, औरंगजेब की आखरी रात आदी. </a:t>
            </a:r>
            <a:endParaRPr b="1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b="1" lang="mr">
                <a:solidFill>
                  <a:srgbClr val="000000"/>
                </a:solidFill>
              </a:rPr>
              <a:t>आलोचना - हिंदी साहित्य का आलोचनात्मक इतिहास. </a:t>
            </a:r>
            <a:endParaRPr b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b577caebe844a69_0"/>
          <p:cNvSpPr txBox="1"/>
          <p:nvPr>
            <p:ph type="ctrTitle"/>
          </p:nvPr>
        </p:nvSpPr>
        <p:spPr>
          <a:xfrm>
            <a:off x="207750" y="1068075"/>
            <a:ext cx="8728500" cy="164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सम्राट पृथ्वीराज की चारित्रिक विशेषताये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1b577caebe844a69_0"/>
          <p:cNvSpPr txBox="1"/>
          <p:nvPr>
            <p:ph idx="1" type="subTitle"/>
          </p:nvPr>
        </p:nvSpPr>
        <p:spPr>
          <a:xfrm>
            <a:off x="2385500" y="1931300"/>
            <a:ext cx="5302500" cy="271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mr"/>
              <a:t>1.कुशल पराक्रमी राजा           2. बुद्धिमान और दूरदर्शी शासक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mr"/>
              <a:t>3. वीर योद्धा                           4.अनेक युद्ध कला में निपुण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mr"/>
              <a:t>5. सच्ची मित्रता के परिचायक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b577caebe844a69_5"/>
          <p:cNvSpPr txBox="1"/>
          <p:nvPr>
            <p:ph type="ctrTitle"/>
          </p:nvPr>
        </p:nvSpPr>
        <p:spPr>
          <a:xfrm>
            <a:off x="1621255" y="389697"/>
            <a:ext cx="5361300" cy="12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चंदबरदाई</a:t>
            </a:r>
            <a:endParaRPr/>
          </a:p>
        </p:txBody>
      </p:sp>
      <p:sp>
        <p:nvSpPr>
          <p:cNvPr id="154" name="Google Shape;154;g1b577caebe844a69_5"/>
          <p:cNvSpPr txBox="1"/>
          <p:nvPr>
            <p:ph idx="1" type="subTitle"/>
          </p:nvPr>
        </p:nvSpPr>
        <p:spPr>
          <a:xfrm>
            <a:off x="3045799" y="1641004"/>
            <a:ext cx="4174200" cy="237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1. महाराजा पृथ्वीराज चव्हाण के दरबारी कवि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2.  कुशल सेनापती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3. सच</a:t>
            </a:r>
            <a:r>
              <a:rPr lang="mr"/>
              <a:t>्ची </a:t>
            </a:r>
            <a:r>
              <a:rPr lang="mr"/>
              <a:t>मित्रता के परिचयक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b577caebe844a69_10"/>
          <p:cNvSpPr txBox="1"/>
          <p:nvPr>
            <p:ph type="ctrTitle"/>
          </p:nvPr>
        </p:nvSpPr>
        <p:spPr>
          <a:xfrm>
            <a:off x="1907678" y="604491"/>
            <a:ext cx="5361300" cy="72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शहाबुद्दीन मुहम्मद गोरी</a:t>
            </a:r>
            <a:endParaRPr/>
          </a:p>
        </p:txBody>
      </p:sp>
      <p:sp>
        <p:nvSpPr>
          <p:cNvPr id="160" name="Google Shape;160;g1b577caebe844a69_10"/>
          <p:cNvSpPr txBox="1"/>
          <p:nvPr>
            <p:ph idx="1" type="subTitle"/>
          </p:nvPr>
        </p:nvSpPr>
        <p:spPr>
          <a:xfrm>
            <a:off x="1907675" y="1995964"/>
            <a:ext cx="5361300" cy="17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1.</a:t>
            </a:r>
            <a:r>
              <a:rPr lang="mr"/>
              <a:t>धूर्त और पाखंडी राजा.           2. बार- बार दिल्ली पर आक्रमण करना और पृथ्वीराज से बार-बार हारना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mr"/>
              <a:t>3.धोखे  से पृथ्वीराज को बंदी बनाना और उन्हे अनेक शारीरिक यातनाएं देना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