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sldIdLst>
    <p:sldId id="256" r:id="rId2"/>
    <p:sldId id="271" r:id="rId3"/>
    <p:sldId id="269" r:id="rId4"/>
    <p:sldId id="270" r:id="rId5"/>
    <p:sldId id="268" r:id="rId6"/>
    <p:sldId id="267" r:id="rId7"/>
    <p:sldId id="266" r:id="rId8"/>
    <p:sldId id="265" r:id="rId9"/>
    <p:sldId id="264" r:id="rId10"/>
    <p:sldId id="263" r:id="rId11"/>
    <p:sldId id="262" r:id="rId12"/>
    <p:sldId id="261" r:id="rId13"/>
    <p:sldId id="260" r:id="rId14"/>
    <p:sldId id="259" r:id="rId15"/>
    <p:sldId id="258" r:id="rId16"/>
    <p:sldId id="276" r:id="rId17"/>
    <p:sldId id="275" r:id="rId18"/>
    <p:sldId id="257" r:id="rId19"/>
    <p:sldId id="274" r:id="rId20"/>
    <p:sldId id="273"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4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660"/>
  </p:normalViewPr>
  <p:slideViewPr>
    <p:cSldViewPr snapToGrid="0">
      <p:cViewPr varScale="1">
        <p:scale>
          <a:sx n="61" d="100"/>
          <a:sy n="61" d="100"/>
        </p:scale>
        <p:origin x="106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EE9E74-A46A-4CD0-8606-44CEC6FBBE5B}"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F5B7-33E5-4A14-81E7-D1B32828E29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48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EE9E74-A46A-4CD0-8606-44CEC6FBBE5B}"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F5B7-33E5-4A14-81E7-D1B32828E294}" type="slidenum">
              <a:rPr lang="en-US" smtClean="0"/>
              <a:t>‹#›</a:t>
            </a:fld>
            <a:endParaRPr lang="en-US"/>
          </a:p>
        </p:txBody>
      </p:sp>
    </p:spTree>
    <p:extLst>
      <p:ext uri="{BB962C8B-B14F-4D97-AF65-F5344CB8AC3E}">
        <p14:creationId xmlns:p14="http://schemas.microsoft.com/office/powerpoint/2010/main" val="4096111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EE9E74-A46A-4CD0-8606-44CEC6FBBE5B}"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F5B7-33E5-4A14-81E7-D1B32828E294}" type="slidenum">
              <a:rPr lang="en-US" smtClean="0"/>
              <a:t>‹#›</a:t>
            </a:fld>
            <a:endParaRPr lang="en-US"/>
          </a:p>
        </p:txBody>
      </p:sp>
    </p:spTree>
    <p:extLst>
      <p:ext uri="{BB962C8B-B14F-4D97-AF65-F5344CB8AC3E}">
        <p14:creationId xmlns:p14="http://schemas.microsoft.com/office/powerpoint/2010/main" val="186426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EE9E74-A46A-4CD0-8606-44CEC6FBBE5B}"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F5B7-33E5-4A14-81E7-D1B32828E294}" type="slidenum">
              <a:rPr lang="en-US" smtClean="0"/>
              <a:t>‹#›</a:t>
            </a:fld>
            <a:endParaRPr lang="en-US"/>
          </a:p>
        </p:txBody>
      </p:sp>
    </p:spTree>
    <p:extLst>
      <p:ext uri="{BB962C8B-B14F-4D97-AF65-F5344CB8AC3E}">
        <p14:creationId xmlns:p14="http://schemas.microsoft.com/office/powerpoint/2010/main" val="255323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EE9E74-A46A-4CD0-8606-44CEC6FBBE5B}" type="datetimeFigureOut">
              <a:rPr lang="en-US" smtClean="0"/>
              <a:t>13/10/2021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EDF5B7-33E5-4A14-81E7-D1B32828E29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11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EE9E74-A46A-4CD0-8606-44CEC6FBBE5B}" type="datetimeFigureOut">
              <a:rPr lang="en-US" smtClean="0"/>
              <a:t>13/10/2021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F5B7-33E5-4A14-81E7-D1B32828E294}" type="slidenum">
              <a:rPr lang="en-US" smtClean="0"/>
              <a:t>‹#›</a:t>
            </a:fld>
            <a:endParaRPr lang="en-US"/>
          </a:p>
        </p:txBody>
      </p:sp>
    </p:spTree>
    <p:extLst>
      <p:ext uri="{BB962C8B-B14F-4D97-AF65-F5344CB8AC3E}">
        <p14:creationId xmlns:p14="http://schemas.microsoft.com/office/powerpoint/2010/main" val="832536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EE9E74-A46A-4CD0-8606-44CEC6FBBE5B}" type="datetimeFigureOut">
              <a:rPr lang="en-US" smtClean="0"/>
              <a:t>13/10/2021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EDF5B7-33E5-4A14-81E7-D1B32828E294}" type="slidenum">
              <a:rPr lang="en-US" smtClean="0"/>
              <a:t>‹#›</a:t>
            </a:fld>
            <a:endParaRPr lang="en-US"/>
          </a:p>
        </p:txBody>
      </p:sp>
    </p:spTree>
    <p:extLst>
      <p:ext uri="{BB962C8B-B14F-4D97-AF65-F5344CB8AC3E}">
        <p14:creationId xmlns:p14="http://schemas.microsoft.com/office/powerpoint/2010/main" val="360883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EE9E74-A46A-4CD0-8606-44CEC6FBBE5B}" type="datetimeFigureOut">
              <a:rPr lang="en-US" smtClean="0"/>
              <a:t>13/10/2021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EDF5B7-33E5-4A14-81E7-D1B32828E294}" type="slidenum">
              <a:rPr lang="en-US" smtClean="0"/>
              <a:t>‹#›</a:t>
            </a:fld>
            <a:endParaRPr lang="en-US"/>
          </a:p>
        </p:txBody>
      </p:sp>
    </p:spTree>
    <p:extLst>
      <p:ext uri="{BB962C8B-B14F-4D97-AF65-F5344CB8AC3E}">
        <p14:creationId xmlns:p14="http://schemas.microsoft.com/office/powerpoint/2010/main" val="190104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EE9E74-A46A-4CD0-8606-44CEC6FBBE5B}" type="datetimeFigureOut">
              <a:rPr lang="en-US" smtClean="0"/>
              <a:t>13/10/2021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7EDF5B7-33E5-4A14-81E7-D1B32828E294}" type="slidenum">
              <a:rPr lang="en-US" smtClean="0"/>
              <a:t>‹#›</a:t>
            </a:fld>
            <a:endParaRPr lang="en-US"/>
          </a:p>
        </p:txBody>
      </p:sp>
    </p:spTree>
    <p:extLst>
      <p:ext uri="{BB962C8B-B14F-4D97-AF65-F5344CB8AC3E}">
        <p14:creationId xmlns:p14="http://schemas.microsoft.com/office/powerpoint/2010/main" val="275192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8EE9E74-A46A-4CD0-8606-44CEC6FBBE5B}" type="datetimeFigureOut">
              <a:rPr lang="en-US" smtClean="0"/>
              <a:t>13/10/2021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7EDF5B7-33E5-4A14-81E7-D1B32828E294}" type="slidenum">
              <a:rPr lang="en-US" smtClean="0"/>
              <a:t>‹#›</a:t>
            </a:fld>
            <a:endParaRPr lang="en-US"/>
          </a:p>
        </p:txBody>
      </p:sp>
    </p:spTree>
    <p:extLst>
      <p:ext uri="{BB962C8B-B14F-4D97-AF65-F5344CB8AC3E}">
        <p14:creationId xmlns:p14="http://schemas.microsoft.com/office/powerpoint/2010/main" val="370676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9E74-A46A-4CD0-8606-44CEC6FBBE5B}" type="datetimeFigureOut">
              <a:rPr lang="en-US" smtClean="0"/>
              <a:t>13/10/2021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EDF5B7-33E5-4A14-81E7-D1B32828E294}" type="slidenum">
              <a:rPr lang="en-US" smtClean="0"/>
              <a:t>‹#›</a:t>
            </a:fld>
            <a:endParaRPr lang="en-US"/>
          </a:p>
        </p:txBody>
      </p:sp>
    </p:spTree>
    <p:extLst>
      <p:ext uri="{BB962C8B-B14F-4D97-AF65-F5344CB8AC3E}">
        <p14:creationId xmlns:p14="http://schemas.microsoft.com/office/powerpoint/2010/main" val="17219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accent1">
                <a:lumMod val="5000"/>
                <a:lumOff val="95000"/>
              </a:schemeClr>
            </a:gs>
            <a:gs pos="77000">
              <a:schemeClr val="accent1">
                <a:lumMod val="45000"/>
                <a:lumOff val="55000"/>
              </a:schemeClr>
            </a:gs>
            <a:gs pos="91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8EE9E74-A46A-4CD0-8606-44CEC6FBBE5B}" type="datetimeFigureOut">
              <a:rPr lang="en-US" smtClean="0"/>
              <a:t>13/10/2021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7EDF5B7-33E5-4A14-81E7-D1B32828E29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98548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924" y="1728788"/>
            <a:ext cx="3767139" cy="2614612"/>
          </a:xfrm>
        </p:spPr>
        <p:txBody>
          <a:bodyPr>
            <a:normAutofit/>
          </a:bodyPr>
          <a:lstStyle/>
          <a:p>
            <a:pPr algn="ctr"/>
            <a:r>
              <a:rPr lang="en-US" sz="3600" dirty="0">
                <a:solidFill>
                  <a:srgbClr val="00B0F0"/>
                </a:solidFill>
                <a:latin typeface="Adobe Fan Heiti Std B" panose="020B0700000000000000" pitchFamily="34" charset="-128"/>
                <a:ea typeface="Adobe Fan Heiti Std B" panose="020B0700000000000000" pitchFamily="34" charset="-128"/>
              </a:rPr>
              <a:t>INTRODUCTION</a:t>
            </a:r>
            <a:br>
              <a:rPr lang="en-US" sz="3600" dirty="0">
                <a:solidFill>
                  <a:srgbClr val="00B0F0"/>
                </a:solidFill>
                <a:latin typeface="Adobe Fan Heiti Std B" panose="020B0700000000000000" pitchFamily="34" charset="-128"/>
                <a:ea typeface="Adobe Fan Heiti Std B" panose="020B0700000000000000" pitchFamily="34" charset="-128"/>
              </a:rPr>
            </a:br>
            <a:r>
              <a:rPr lang="en-US" sz="3600" dirty="0">
                <a:solidFill>
                  <a:srgbClr val="00B0F0"/>
                </a:solidFill>
                <a:latin typeface="Adobe Fan Heiti Std B" panose="020B0700000000000000" pitchFamily="34" charset="-128"/>
                <a:ea typeface="Adobe Fan Heiti Std B" panose="020B0700000000000000" pitchFamily="34" charset="-128"/>
              </a:rPr>
              <a:t> to </a:t>
            </a:r>
            <a:br>
              <a:rPr lang="en-US" sz="3600" dirty="0">
                <a:solidFill>
                  <a:srgbClr val="00B0F0"/>
                </a:solidFill>
                <a:latin typeface="Adobe Fan Heiti Std B" panose="020B0700000000000000" pitchFamily="34" charset="-128"/>
                <a:ea typeface="Adobe Fan Heiti Std B" panose="020B0700000000000000" pitchFamily="34" charset="-128"/>
              </a:rPr>
            </a:br>
            <a:r>
              <a:rPr lang="en-US" sz="3600" dirty="0">
                <a:solidFill>
                  <a:srgbClr val="00B0F0"/>
                </a:solidFill>
                <a:latin typeface="Adobe Fan Heiti Std B" panose="020B0700000000000000" pitchFamily="34" charset="-128"/>
                <a:ea typeface="Adobe Fan Heiti Std B" panose="020B0700000000000000" pitchFamily="34" charset="-128"/>
              </a:rPr>
              <a:t>GENDER </a:t>
            </a:r>
            <a:r>
              <a:rPr lang="en-US" sz="3600" dirty="0" smtClean="0">
                <a:solidFill>
                  <a:srgbClr val="00B0F0"/>
                </a:solidFill>
                <a:latin typeface="Adobe Fan Heiti Std B" panose="020B0700000000000000" pitchFamily="34" charset="-128"/>
                <a:ea typeface="Adobe Fan Heiti Std B" panose="020B0700000000000000" pitchFamily="34" charset="-128"/>
              </a:rPr>
              <a:t>STUDIES</a:t>
            </a:r>
            <a:r>
              <a:rPr lang="en-US" sz="3600" dirty="0" smtClean="0"/>
              <a:t> </a:t>
            </a:r>
            <a:br>
              <a:rPr lang="en-US" sz="3600" dirty="0" smtClean="0"/>
            </a:br>
            <a:r>
              <a:rPr lang="en-US" sz="3600" dirty="0"/>
              <a:t/>
            </a:r>
            <a:br>
              <a:rPr lang="en-US" sz="3600" dirty="0"/>
            </a:br>
            <a:r>
              <a:rPr lang="en-US" sz="2000" dirty="0" smtClean="0">
                <a:solidFill>
                  <a:srgbClr val="002060"/>
                </a:solidFill>
                <a:latin typeface="Baskerville Old Face" panose="02020602080505020303" pitchFamily="18" charset="0"/>
              </a:rPr>
              <a:t>GENDER</a:t>
            </a:r>
            <a:r>
              <a:rPr lang="en-US" sz="2000" dirty="0">
                <a:solidFill>
                  <a:srgbClr val="002060"/>
                </a:solidFill>
                <a:latin typeface="Baskerville Old Face" panose="02020602080505020303" pitchFamily="18" charset="0"/>
              </a:rPr>
              <a:t>, GENDER CONCEPTS AND DEFINITIONS </a:t>
            </a:r>
            <a:endParaRPr lang="en-US" sz="2000" dirty="0">
              <a:solidFill>
                <a:srgbClr val="002060"/>
              </a:solidFill>
              <a:latin typeface="Baskerville Old Face" panose="02020602080505020303" pitchFamily="18" charset="0"/>
              <a:ea typeface="Adobe Fan Heiti Std B" panose="020B0700000000000000" pitchFamily="34" charset="-128"/>
            </a:endParaRPr>
          </a:p>
        </p:txBody>
      </p:sp>
      <p:pic>
        <p:nvPicPr>
          <p:cNvPr id="4" name="Picture 3"/>
          <p:cNvPicPr>
            <a:picLocks noChangeAspect="1"/>
          </p:cNvPicPr>
          <p:nvPr/>
        </p:nvPicPr>
        <p:blipFill>
          <a:blip r:embed="rId2"/>
          <a:stretch>
            <a:fillRect/>
          </a:stretch>
        </p:blipFill>
        <p:spPr>
          <a:xfrm>
            <a:off x="419099" y="-1"/>
            <a:ext cx="4314825" cy="4343401"/>
          </a:xfrm>
          <a:prstGeom prst="rect">
            <a:avLst/>
          </a:prstGeom>
        </p:spPr>
      </p:pic>
    </p:spTree>
    <p:extLst>
      <p:ext uri="{BB962C8B-B14F-4D97-AF65-F5344CB8AC3E}">
        <p14:creationId xmlns:p14="http://schemas.microsoft.com/office/powerpoint/2010/main" val="429401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99246"/>
          </a:xfrm>
        </p:spPr>
        <p:txBody>
          <a:bodyPr>
            <a:normAutofit/>
          </a:bodyPr>
          <a:lstStyle/>
          <a:p>
            <a:pPr algn="ctr"/>
            <a:r>
              <a:rPr lang="en-US" sz="3600" b="1" dirty="0">
                <a:solidFill>
                  <a:srgbClr val="0070C0"/>
                </a:solidFill>
              </a:rPr>
              <a:t>Gender </a:t>
            </a:r>
            <a:r>
              <a:rPr lang="en-US" sz="3600" b="1" dirty="0" smtClean="0">
                <a:solidFill>
                  <a:srgbClr val="0070C0"/>
                </a:solidFill>
              </a:rPr>
              <a:t>Mainstreaming</a:t>
            </a:r>
            <a:endParaRPr lang="en-US" sz="3600" b="1" dirty="0">
              <a:solidFill>
                <a:srgbClr val="0070C0"/>
              </a:solidFill>
            </a:endParaRPr>
          </a:p>
        </p:txBody>
      </p:sp>
      <p:sp>
        <p:nvSpPr>
          <p:cNvPr id="3" name="Content Placeholder 2"/>
          <p:cNvSpPr>
            <a:spLocks noGrp="1"/>
          </p:cNvSpPr>
          <p:nvPr>
            <p:ph idx="1"/>
          </p:nvPr>
        </p:nvSpPr>
        <p:spPr>
          <a:xfrm>
            <a:off x="142875" y="1902884"/>
            <a:ext cx="8772526" cy="4512204"/>
          </a:xfrm>
        </p:spPr>
        <p:txBody>
          <a:bodyPr>
            <a:normAutofit fontScale="92500"/>
          </a:bodyPr>
          <a:lstStyle/>
          <a:p>
            <a:pPr>
              <a:lnSpc>
                <a:spcPct val="150000"/>
              </a:lnSpc>
            </a:pPr>
            <a:r>
              <a:rPr lang="en-US" dirty="0" smtClean="0"/>
              <a:t>• </a:t>
            </a:r>
            <a:r>
              <a:rPr lang="en-US" sz="2400" dirty="0"/>
              <a:t>Is a strategy for making women's, as well as </a:t>
            </a:r>
            <a:r>
              <a:rPr lang="en-US" sz="2400" dirty="0" smtClean="0"/>
              <a:t>men's, concerns </a:t>
            </a:r>
            <a:r>
              <a:rPr lang="en-US" sz="2400" dirty="0"/>
              <a:t>and experiences an integral dimension in </a:t>
            </a:r>
            <a:r>
              <a:rPr lang="en-US" sz="2400" dirty="0" smtClean="0"/>
              <a:t>the design</a:t>
            </a:r>
            <a:r>
              <a:rPr lang="en-US" sz="2400" dirty="0"/>
              <a:t>, implementation, monitoring and evaluation </a:t>
            </a:r>
            <a:r>
              <a:rPr lang="en-US" sz="2400" dirty="0" smtClean="0"/>
              <a:t>of policies </a:t>
            </a:r>
            <a:r>
              <a:rPr lang="en-US" sz="2400" dirty="0"/>
              <a:t>and programmes in all political, economic </a:t>
            </a:r>
            <a:r>
              <a:rPr lang="en-US" sz="2400" dirty="0" smtClean="0"/>
              <a:t>and social </a:t>
            </a:r>
            <a:r>
              <a:rPr lang="en-US" sz="2400" dirty="0"/>
              <a:t>spheres so that </a:t>
            </a:r>
            <a:r>
              <a:rPr lang="en-US" sz="2400" dirty="0" smtClean="0"/>
              <a:t> women </a:t>
            </a:r>
            <a:r>
              <a:rPr lang="en-US" sz="2400" dirty="0"/>
              <a:t>and men benefit </a:t>
            </a:r>
            <a:r>
              <a:rPr lang="en-US" sz="2400" dirty="0" smtClean="0"/>
              <a:t>equally and </a:t>
            </a:r>
            <a:r>
              <a:rPr lang="en-US" sz="2400" dirty="0"/>
              <a:t>inequality is not perpetuated.</a:t>
            </a:r>
          </a:p>
          <a:p>
            <a:pPr>
              <a:lnSpc>
                <a:spcPct val="150000"/>
              </a:lnSpc>
            </a:pPr>
            <a:r>
              <a:rPr lang="en-US" sz="2400" dirty="0"/>
              <a:t>• The ultimate goal is to achieve gender equality</a:t>
            </a:r>
          </a:p>
          <a:p>
            <a:pPr>
              <a:lnSpc>
                <a:spcPct val="150000"/>
              </a:lnSpc>
            </a:pPr>
            <a:r>
              <a:rPr lang="en-US" sz="2400" dirty="0"/>
              <a:t>• Gender mainstreaming should be done in all areas </a:t>
            </a:r>
            <a:r>
              <a:rPr lang="en-US" sz="2400" dirty="0" smtClean="0"/>
              <a:t>and at </a:t>
            </a:r>
            <a:r>
              <a:rPr lang="en-US" sz="2400" dirty="0"/>
              <a:t>all levels in society.</a:t>
            </a:r>
          </a:p>
        </p:txBody>
      </p:sp>
    </p:spTree>
    <p:extLst>
      <p:ext uri="{BB962C8B-B14F-4D97-AF65-F5344CB8AC3E}">
        <p14:creationId xmlns:p14="http://schemas.microsoft.com/office/powerpoint/2010/main" val="3476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99246"/>
          </a:xfrm>
        </p:spPr>
        <p:txBody>
          <a:bodyPr>
            <a:normAutofit/>
          </a:bodyPr>
          <a:lstStyle/>
          <a:p>
            <a:pPr algn="ctr"/>
            <a:r>
              <a:rPr lang="en-US" sz="3600" dirty="0" smtClean="0">
                <a:solidFill>
                  <a:srgbClr val="0070C0"/>
                </a:solidFill>
              </a:rPr>
              <a:t>Approaches</a:t>
            </a:r>
            <a:endParaRPr lang="en-US" sz="3600" dirty="0">
              <a:solidFill>
                <a:srgbClr val="0070C0"/>
              </a:solidFill>
            </a:endParaRPr>
          </a:p>
        </p:txBody>
      </p:sp>
      <p:sp>
        <p:nvSpPr>
          <p:cNvPr id="3" name="Content Placeholder 2"/>
          <p:cNvSpPr>
            <a:spLocks noGrp="1"/>
          </p:cNvSpPr>
          <p:nvPr>
            <p:ph idx="1"/>
          </p:nvPr>
        </p:nvSpPr>
        <p:spPr>
          <a:xfrm>
            <a:off x="171451" y="1845733"/>
            <a:ext cx="8786812" cy="4583641"/>
          </a:xfrm>
        </p:spPr>
        <p:txBody>
          <a:bodyPr>
            <a:normAutofit/>
          </a:bodyPr>
          <a:lstStyle/>
          <a:p>
            <a:r>
              <a:rPr lang="en-US" sz="2200" dirty="0" smtClean="0"/>
              <a:t>• </a:t>
            </a:r>
            <a:r>
              <a:rPr lang="en-US" sz="2200" b="1" dirty="0"/>
              <a:t>Gender-neutral approaches </a:t>
            </a:r>
            <a:r>
              <a:rPr lang="en-US" sz="2200" dirty="0"/>
              <a:t>do not account for the differences </a:t>
            </a:r>
            <a:r>
              <a:rPr lang="en-US" sz="2200" dirty="0" smtClean="0"/>
              <a:t>between women </a:t>
            </a:r>
            <a:r>
              <a:rPr lang="en-US" sz="2200" dirty="0"/>
              <a:t>and men and do not consider how women and men may </a:t>
            </a:r>
            <a:r>
              <a:rPr lang="en-US" sz="2200" dirty="0" smtClean="0"/>
              <a:t>be marginalized </a:t>
            </a:r>
            <a:r>
              <a:rPr lang="en-US" sz="2200" dirty="0"/>
              <a:t>and harmed or may not benefit from research, programs </a:t>
            </a:r>
            <a:r>
              <a:rPr lang="en-US" sz="2200" dirty="0" smtClean="0"/>
              <a:t>and policy</a:t>
            </a:r>
            <a:r>
              <a:rPr lang="en-US" sz="2200" dirty="0"/>
              <a:t>.</a:t>
            </a:r>
          </a:p>
          <a:p>
            <a:r>
              <a:rPr lang="en-US" sz="2200" dirty="0"/>
              <a:t>• </a:t>
            </a:r>
            <a:r>
              <a:rPr lang="en-US" sz="2200" b="1" dirty="0"/>
              <a:t>Gender aware (or responsive) approaches </a:t>
            </a:r>
            <a:r>
              <a:rPr lang="en-US" sz="2200" dirty="0"/>
              <a:t>are designed to meet </a:t>
            </a:r>
            <a:r>
              <a:rPr lang="en-US" sz="2200" dirty="0" smtClean="0"/>
              <a:t>both women’s </a:t>
            </a:r>
            <a:r>
              <a:rPr lang="en-US" sz="2200" dirty="0"/>
              <a:t>and men’s needs. These approaches ensure that both </a:t>
            </a:r>
            <a:r>
              <a:rPr lang="en-US" sz="2200" dirty="0" smtClean="0"/>
              <a:t>women and </a:t>
            </a:r>
            <a:r>
              <a:rPr lang="en-US" sz="2200" dirty="0"/>
              <a:t>men will benefit, and neither will be harmed by research, </a:t>
            </a:r>
            <a:r>
              <a:rPr lang="en-US" sz="2200" dirty="0" smtClean="0"/>
              <a:t>programs and </a:t>
            </a:r>
            <a:r>
              <a:rPr lang="en-US" sz="2200" dirty="0"/>
              <a:t>policy, such as, for example, by exacerbating their work burdens.</a:t>
            </a:r>
          </a:p>
          <a:p>
            <a:r>
              <a:rPr lang="en-US" sz="2200" dirty="0"/>
              <a:t>• </a:t>
            </a:r>
            <a:r>
              <a:rPr lang="en-US" sz="2200" b="1" dirty="0"/>
              <a:t>Gender transformative approaches </a:t>
            </a:r>
            <a:r>
              <a:rPr lang="en-US" sz="2200" dirty="0"/>
              <a:t>actively strive to examine, </a:t>
            </a:r>
            <a:r>
              <a:rPr lang="en-US" sz="2200" dirty="0" smtClean="0"/>
              <a:t>question, and </a:t>
            </a:r>
            <a:r>
              <a:rPr lang="en-US" sz="2200" dirty="0"/>
              <a:t>change rigid gender norms and the imbalance of power as a means </a:t>
            </a:r>
            <a:r>
              <a:rPr lang="en-US" sz="2200" dirty="0" smtClean="0"/>
              <a:t>of achieving </a:t>
            </a:r>
            <a:r>
              <a:rPr lang="en-US" sz="2200" dirty="0"/>
              <a:t>development goals as well as meeting gender equity objectives</a:t>
            </a:r>
            <a:r>
              <a:rPr lang="en-US" sz="2200" dirty="0" smtClean="0"/>
              <a:t>. These </a:t>
            </a:r>
            <a:r>
              <a:rPr lang="en-US" sz="2200" dirty="0"/>
              <a:t>research, programmatic and policy approaches challenge </a:t>
            </a:r>
            <a:r>
              <a:rPr lang="en-US" sz="2200" dirty="0" smtClean="0"/>
              <a:t>the distribution </a:t>
            </a:r>
            <a:r>
              <a:rPr lang="en-US" sz="2200" dirty="0"/>
              <a:t>of resources and allocation of duties between men </a:t>
            </a:r>
            <a:r>
              <a:rPr lang="en-US" sz="2200" dirty="0" smtClean="0"/>
              <a:t>and women</a:t>
            </a:r>
            <a:r>
              <a:rPr lang="en-US" sz="2200" dirty="0"/>
              <a:t>.</a:t>
            </a:r>
          </a:p>
        </p:txBody>
      </p:sp>
    </p:spTree>
    <p:extLst>
      <p:ext uri="{BB962C8B-B14F-4D97-AF65-F5344CB8AC3E}">
        <p14:creationId xmlns:p14="http://schemas.microsoft.com/office/powerpoint/2010/main" val="533729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27809"/>
          </a:xfrm>
        </p:spPr>
        <p:txBody>
          <a:bodyPr>
            <a:normAutofit/>
          </a:bodyPr>
          <a:lstStyle/>
          <a:p>
            <a:pPr algn="ctr"/>
            <a:r>
              <a:rPr lang="en-US" sz="3600" b="1" dirty="0">
                <a:solidFill>
                  <a:srgbClr val="0070C0"/>
                </a:solidFill>
              </a:rPr>
              <a:t>Why Gender</a:t>
            </a:r>
            <a:r>
              <a:rPr lang="en-US" sz="3600" b="1" dirty="0" smtClean="0">
                <a:solidFill>
                  <a:srgbClr val="0070C0"/>
                </a:solidFill>
              </a:rPr>
              <a:t>?</a:t>
            </a:r>
            <a:endParaRPr lang="en-US" sz="3600" b="1" dirty="0">
              <a:solidFill>
                <a:srgbClr val="0070C0"/>
              </a:solidFill>
            </a:endParaRPr>
          </a:p>
        </p:txBody>
      </p:sp>
      <p:sp>
        <p:nvSpPr>
          <p:cNvPr id="3" name="Content Placeholder 2"/>
          <p:cNvSpPr>
            <a:spLocks noGrp="1"/>
          </p:cNvSpPr>
          <p:nvPr>
            <p:ph idx="1"/>
          </p:nvPr>
        </p:nvSpPr>
        <p:spPr>
          <a:xfrm>
            <a:off x="357189" y="1845733"/>
            <a:ext cx="8786812" cy="4483629"/>
          </a:xfrm>
        </p:spPr>
        <p:txBody>
          <a:bodyPr/>
          <a:lstStyle/>
          <a:p>
            <a:r>
              <a:rPr lang="en-US" dirty="0" smtClean="0"/>
              <a:t>• </a:t>
            </a:r>
            <a:r>
              <a:rPr lang="en-US" sz="2400" dirty="0"/>
              <a:t>Why is it a big deal?</a:t>
            </a:r>
          </a:p>
          <a:p>
            <a:r>
              <a:rPr lang="en-US" sz="2400" dirty="0"/>
              <a:t>• Abraham Lincoln’s Quote</a:t>
            </a:r>
          </a:p>
        </p:txBody>
      </p:sp>
      <p:pic>
        <p:nvPicPr>
          <p:cNvPr id="4" name="Picture 3"/>
          <p:cNvPicPr>
            <a:picLocks noChangeAspect="1"/>
          </p:cNvPicPr>
          <p:nvPr/>
        </p:nvPicPr>
        <p:blipFill>
          <a:blip r:embed="rId2"/>
          <a:stretch>
            <a:fillRect/>
          </a:stretch>
        </p:blipFill>
        <p:spPr>
          <a:xfrm>
            <a:off x="2457451" y="2686050"/>
            <a:ext cx="6639756" cy="4043363"/>
          </a:xfrm>
          <a:prstGeom prst="rect">
            <a:avLst/>
          </a:prstGeom>
        </p:spPr>
      </p:pic>
    </p:spTree>
    <p:extLst>
      <p:ext uri="{BB962C8B-B14F-4D97-AF65-F5344CB8AC3E}">
        <p14:creationId xmlns:p14="http://schemas.microsoft.com/office/powerpoint/2010/main" val="161550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84946"/>
          </a:xfrm>
        </p:spPr>
        <p:txBody>
          <a:bodyPr>
            <a:normAutofit/>
          </a:bodyPr>
          <a:lstStyle/>
          <a:p>
            <a:pPr algn="ctr"/>
            <a:r>
              <a:rPr lang="en-US" sz="3600" b="1" dirty="0">
                <a:solidFill>
                  <a:srgbClr val="0070C0"/>
                </a:solidFill>
              </a:rPr>
              <a:t>Realities</a:t>
            </a:r>
          </a:p>
        </p:txBody>
      </p:sp>
      <p:sp>
        <p:nvSpPr>
          <p:cNvPr id="3" name="Content Placeholder 2"/>
          <p:cNvSpPr>
            <a:spLocks noGrp="1"/>
          </p:cNvSpPr>
          <p:nvPr>
            <p:ph idx="1"/>
          </p:nvPr>
        </p:nvSpPr>
        <p:spPr>
          <a:xfrm>
            <a:off x="142875" y="1500188"/>
            <a:ext cx="8786813" cy="4914900"/>
          </a:xfrm>
        </p:spPr>
        <p:txBody>
          <a:bodyPr>
            <a:normAutofit/>
          </a:bodyPr>
          <a:lstStyle/>
          <a:p>
            <a:endParaRPr lang="en-US" dirty="0"/>
          </a:p>
          <a:p>
            <a:r>
              <a:rPr lang="en-US" dirty="0"/>
              <a:t>• </a:t>
            </a:r>
            <a:r>
              <a:rPr lang="en-US" sz="2400" dirty="0"/>
              <a:t>Consistent gender disparities in access to and benefits </a:t>
            </a:r>
            <a:r>
              <a:rPr lang="en-US" sz="2400" dirty="0" smtClean="0"/>
              <a:t>from technologies</a:t>
            </a:r>
            <a:r>
              <a:rPr lang="en-US" sz="2400" dirty="0"/>
              <a:t>, services and inputs across developing countries.</a:t>
            </a:r>
          </a:p>
          <a:p>
            <a:r>
              <a:rPr lang="en-US" sz="2400" dirty="0"/>
              <a:t>• Participation in and benefits from markets: Low </a:t>
            </a:r>
            <a:r>
              <a:rPr lang="en-US" sz="2400" dirty="0" smtClean="0"/>
              <a:t>female membership </a:t>
            </a:r>
            <a:r>
              <a:rPr lang="en-US" sz="2400" dirty="0"/>
              <a:t>in agricultural marketing cooperatives, lack </a:t>
            </a:r>
            <a:r>
              <a:rPr lang="en-US" sz="2400" dirty="0" smtClean="0"/>
              <a:t>of important </a:t>
            </a:r>
            <a:r>
              <a:rPr lang="en-US" sz="2400" dirty="0"/>
              <a:t>information on prices for marketing systems etc.</a:t>
            </a:r>
          </a:p>
          <a:p>
            <a:r>
              <a:rPr lang="en-US" sz="2400" dirty="0"/>
              <a:t>• Men and women are impacted differently by </a:t>
            </a:r>
            <a:r>
              <a:rPr lang="en-US" sz="2400" dirty="0" smtClean="0"/>
              <a:t>technologies, interventions </a:t>
            </a:r>
            <a:r>
              <a:rPr lang="en-US" sz="2400" dirty="0"/>
              <a:t>and other emerging threats such as climate </a:t>
            </a:r>
            <a:r>
              <a:rPr lang="en-US" sz="2400" dirty="0" smtClean="0"/>
              <a:t>change, HIV/AIDs </a:t>
            </a:r>
            <a:r>
              <a:rPr lang="en-US" sz="2400" dirty="0"/>
              <a:t>on women.</a:t>
            </a:r>
          </a:p>
          <a:p>
            <a:r>
              <a:rPr lang="en-US" sz="2400" dirty="0"/>
              <a:t>• Focus on gender can </a:t>
            </a:r>
            <a:r>
              <a:rPr lang="en-US" sz="2400" dirty="0">
                <a:solidFill>
                  <a:srgbClr val="0070C0"/>
                </a:solidFill>
              </a:rPr>
              <a:t>increase the productivity of agriculture </a:t>
            </a:r>
            <a:r>
              <a:rPr lang="en-US" sz="2400" dirty="0" smtClean="0">
                <a:solidFill>
                  <a:srgbClr val="0070C0"/>
                </a:solidFill>
              </a:rPr>
              <a:t>and livestock </a:t>
            </a:r>
            <a:r>
              <a:rPr lang="en-US" sz="2400" dirty="0">
                <a:solidFill>
                  <a:srgbClr val="0070C0"/>
                </a:solidFill>
              </a:rPr>
              <a:t>systems, and improve food security and nutrition</a:t>
            </a:r>
          </a:p>
        </p:txBody>
      </p:sp>
    </p:spTree>
    <p:extLst>
      <p:ext uri="{BB962C8B-B14F-4D97-AF65-F5344CB8AC3E}">
        <p14:creationId xmlns:p14="http://schemas.microsoft.com/office/powerpoint/2010/main" val="929106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42084"/>
          </a:xfrm>
        </p:spPr>
        <p:txBody>
          <a:bodyPr>
            <a:normAutofit/>
          </a:bodyPr>
          <a:lstStyle/>
          <a:p>
            <a:pPr algn="ctr"/>
            <a:r>
              <a:rPr lang="en-US" sz="3600" b="1" dirty="0">
                <a:solidFill>
                  <a:srgbClr val="0070C0"/>
                </a:solidFill>
              </a:rPr>
              <a:t>Realities</a:t>
            </a:r>
          </a:p>
        </p:txBody>
      </p:sp>
      <p:sp>
        <p:nvSpPr>
          <p:cNvPr id="3" name="Content Placeholder 2"/>
          <p:cNvSpPr>
            <a:spLocks noGrp="1"/>
          </p:cNvSpPr>
          <p:nvPr>
            <p:ph idx="1"/>
          </p:nvPr>
        </p:nvSpPr>
        <p:spPr>
          <a:xfrm>
            <a:off x="257175" y="1414463"/>
            <a:ext cx="8586788" cy="5000625"/>
          </a:xfrm>
        </p:spPr>
        <p:txBody>
          <a:bodyPr>
            <a:normAutofit/>
          </a:bodyPr>
          <a:lstStyle/>
          <a:p>
            <a:pPr marL="0" indent="0">
              <a:buNone/>
            </a:pPr>
            <a:endParaRPr lang="en-US" dirty="0"/>
          </a:p>
          <a:p>
            <a:r>
              <a:rPr lang="en-US" sz="2400" dirty="0"/>
              <a:t>• Findings have shown the importance of the explicit focus on </a:t>
            </a:r>
            <a:r>
              <a:rPr lang="en-US" sz="2400" dirty="0" smtClean="0"/>
              <a:t>gender in </a:t>
            </a:r>
            <a:r>
              <a:rPr lang="en-US" sz="2400" dirty="0"/>
              <a:t>promoting household poverty reduction.</a:t>
            </a:r>
          </a:p>
          <a:p>
            <a:r>
              <a:rPr lang="en-US" sz="2400" dirty="0"/>
              <a:t>• Meaningful representation in both men and women </a:t>
            </a:r>
            <a:r>
              <a:rPr lang="en-US" sz="2400" dirty="0" smtClean="0"/>
              <a:t>decision making </a:t>
            </a:r>
            <a:r>
              <a:rPr lang="en-US" sz="2400" dirty="0"/>
              <a:t>and policy bodies, in management positions, in </a:t>
            </a:r>
            <a:r>
              <a:rPr lang="en-US" sz="2400" dirty="0" smtClean="0">
                <a:solidFill>
                  <a:srgbClr val="0070C0"/>
                </a:solidFill>
              </a:rPr>
              <a:t>research and </a:t>
            </a:r>
            <a:r>
              <a:rPr lang="en-US" sz="2400" dirty="0">
                <a:solidFill>
                  <a:srgbClr val="0070C0"/>
                </a:solidFill>
              </a:rPr>
              <a:t>development </a:t>
            </a:r>
            <a:r>
              <a:rPr lang="en-US" sz="2400" dirty="0"/>
              <a:t>is an important component of reducing </a:t>
            </a:r>
            <a:r>
              <a:rPr lang="en-US" sz="2400" dirty="0" smtClean="0"/>
              <a:t>gender inequalities</a:t>
            </a:r>
            <a:r>
              <a:rPr lang="en-US" sz="2400" dirty="0"/>
              <a:t>.</a:t>
            </a:r>
          </a:p>
          <a:p>
            <a:r>
              <a:rPr lang="en-US" sz="2400" dirty="0"/>
              <a:t>• The participation of men and women in agriculture research </a:t>
            </a:r>
            <a:r>
              <a:rPr lang="en-US" sz="2400" dirty="0" smtClean="0"/>
              <a:t>and development </a:t>
            </a:r>
            <a:r>
              <a:rPr lang="en-US" sz="2400" dirty="0"/>
              <a:t>leads to better decision outcomes, </a:t>
            </a:r>
            <a:r>
              <a:rPr lang="en-US" sz="2400" dirty="0" smtClean="0"/>
              <a:t>better performance</a:t>
            </a:r>
            <a:r>
              <a:rPr lang="en-US" sz="2400" dirty="0"/>
              <a:t>, </a:t>
            </a:r>
            <a:r>
              <a:rPr lang="en-US" sz="2400" dirty="0">
                <a:solidFill>
                  <a:srgbClr val="0070C0"/>
                </a:solidFill>
              </a:rPr>
              <a:t>creativity and innovation </a:t>
            </a:r>
            <a:r>
              <a:rPr lang="en-US" sz="2400" dirty="0"/>
              <a:t>and this has been shown </a:t>
            </a:r>
            <a:r>
              <a:rPr lang="en-US" sz="2400" dirty="0" smtClean="0"/>
              <a:t>in a </a:t>
            </a:r>
            <a:r>
              <a:rPr lang="en-US" sz="2400" dirty="0"/>
              <a:t>variety of settings, occupations, and organizations (</a:t>
            </a:r>
            <a:r>
              <a:rPr lang="en-US" sz="2400" dirty="0" err="1"/>
              <a:t>Pelled</a:t>
            </a:r>
            <a:r>
              <a:rPr lang="en-US" sz="2400" dirty="0"/>
              <a:t> et </a:t>
            </a:r>
            <a:r>
              <a:rPr lang="en-US" sz="2400" dirty="0" smtClean="0"/>
              <a:t>al, 1999</a:t>
            </a:r>
            <a:r>
              <a:rPr lang="en-US" sz="2400" dirty="0"/>
              <a:t>; Hamilton et al, 2003).</a:t>
            </a:r>
          </a:p>
        </p:txBody>
      </p:sp>
    </p:spTree>
    <p:extLst>
      <p:ext uri="{BB962C8B-B14F-4D97-AF65-F5344CB8AC3E}">
        <p14:creationId xmlns:p14="http://schemas.microsoft.com/office/powerpoint/2010/main" val="167964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99234"/>
          </a:xfrm>
        </p:spPr>
        <p:txBody>
          <a:bodyPr>
            <a:normAutofit/>
          </a:bodyPr>
          <a:lstStyle/>
          <a:p>
            <a:pPr algn="ctr"/>
            <a:r>
              <a:rPr lang="en-US" sz="3600" b="1" dirty="0" smtClean="0">
                <a:solidFill>
                  <a:srgbClr val="0070C0"/>
                </a:solidFill>
              </a:rPr>
              <a:t>Realities</a:t>
            </a:r>
            <a:endParaRPr lang="en-US" sz="3600" b="1" dirty="0">
              <a:solidFill>
                <a:srgbClr val="0070C0"/>
              </a:solidFill>
            </a:endParaRPr>
          </a:p>
        </p:txBody>
      </p:sp>
      <p:sp>
        <p:nvSpPr>
          <p:cNvPr id="3" name="Content Placeholder 2"/>
          <p:cNvSpPr>
            <a:spLocks noGrp="1"/>
          </p:cNvSpPr>
          <p:nvPr>
            <p:ph idx="1"/>
          </p:nvPr>
        </p:nvSpPr>
        <p:spPr>
          <a:xfrm>
            <a:off x="139484" y="1332854"/>
            <a:ext cx="8896027" cy="5067946"/>
          </a:xfrm>
        </p:spPr>
        <p:txBody>
          <a:bodyPr>
            <a:normAutofit/>
          </a:bodyPr>
          <a:lstStyle/>
          <a:p>
            <a:r>
              <a:rPr lang="en-US" dirty="0" smtClean="0"/>
              <a:t> </a:t>
            </a:r>
            <a:r>
              <a:rPr lang="en-US" dirty="0"/>
              <a:t>The potential gains from reducing gender </a:t>
            </a:r>
            <a:r>
              <a:rPr lang="en-US" dirty="0" smtClean="0"/>
              <a:t>disparities </a:t>
            </a:r>
          </a:p>
          <a:p>
            <a:r>
              <a:rPr lang="en-US" dirty="0" smtClean="0"/>
              <a:t>• </a:t>
            </a:r>
            <a:r>
              <a:rPr lang="en-US" dirty="0"/>
              <a:t>If women had the same resources as men, they could increase yields on </a:t>
            </a:r>
            <a:r>
              <a:rPr lang="en-US" dirty="0" smtClean="0"/>
              <a:t>their farms </a:t>
            </a:r>
            <a:r>
              <a:rPr lang="en-US" dirty="0"/>
              <a:t>by </a:t>
            </a:r>
            <a:r>
              <a:rPr lang="en-US" dirty="0">
                <a:solidFill>
                  <a:srgbClr val="0070C0"/>
                </a:solidFill>
              </a:rPr>
              <a:t>20-30</a:t>
            </a:r>
            <a:r>
              <a:rPr lang="en-US" dirty="0" smtClean="0">
                <a:solidFill>
                  <a:srgbClr val="0070C0"/>
                </a:solidFill>
              </a:rPr>
              <a:t>% – </a:t>
            </a:r>
            <a:r>
              <a:rPr lang="en-US" dirty="0">
                <a:solidFill>
                  <a:srgbClr val="0070C0"/>
                </a:solidFill>
              </a:rPr>
              <a:t>raise agricultural output by 2.5-4% and reduce hungry people by </a:t>
            </a:r>
            <a:r>
              <a:rPr lang="en-US" dirty="0" smtClean="0">
                <a:solidFill>
                  <a:srgbClr val="0070C0"/>
                </a:solidFill>
              </a:rPr>
              <a:t>100-150 million </a:t>
            </a:r>
            <a:r>
              <a:rPr lang="en-US" dirty="0">
                <a:solidFill>
                  <a:srgbClr val="0070C0"/>
                </a:solidFill>
              </a:rPr>
              <a:t>(FAO, 2011)</a:t>
            </a:r>
          </a:p>
          <a:p>
            <a:r>
              <a:rPr lang="en-US" dirty="0"/>
              <a:t>• There is evidence that income under the control of women is more likely to </a:t>
            </a:r>
            <a:r>
              <a:rPr lang="en-US" dirty="0" smtClean="0"/>
              <a:t>be used </a:t>
            </a:r>
            <a:r>
              <a:rPr lang="en-US" dirty="0"/>
              <a:t>to improve family </a:t>
            </a:r>
            <a:r>
              <a:rPr lang="en-US" dirty="0" smtClean="0"/>
              <a:t>welfare</a:t>
            </a:r>
          </a:p>
          <a:p>
            <a:r>
              <a:rPr lang="en-US" dirty="0" smtClean="0"/>
              <a:t> – </a:t>
            </a:r>
            <a:r>
              <a:rPr lang="en-US" dirty="0"/>
              <a:t>women spend </a:t>
            </a:r>
            <a:r>
              <a:rPr lang="en-US" dirty="0" smtClean="0"/>
              <a:t>up to </a:t>
            </a:r>
            <a:r>
              <a:rPr lang="en-US" dirty="0">
                <a:solidFill>
                  <a:srgbClr val="0070C0"/>
                </a:solidFill>
              </a:rPr>
              <a:t>90% of their income on their families, while men </a:t>
            </a:r>
            <a:r>
              <a:rPr lang="en-US" dirty="0" smtClean="0">
                <a:solidFill>
                  <a:srgbClr val="0070C0"/>
                </a:solidFill>
              </a:rPr>
              <a:t>spend 30-40</a:t>
            </a:r>
            <a:r>
              <a:rPr lang="en-US" dirty="0">
                <a:solidFill>
                  <a:srgbClr val="0070C0"/>
                </a:solidFill>
              </a:rPr>
              <a:t>%</a:t>
            </a:r>
          </a:p>
          <a:p>
            <a:r>
              <a:rPr lang="en-US" dirty="0"/>
              <a:t>– strengthening marital bargaining power and "voice" within the </a:t>
            </a:r>
            <a:r>
              <a:rPr lang="en-US" dirty="0" smtClean="0"/>
              <a:t>household decision-making</a:t>
            </a:r>
            <a:endParaRPr lang="en-US" dirty="0"/>
          </a:p>
          <a:p>
            <a:r>
              <a:rPr lang="en-US" dirty="0" smtClean="0"/>
              <a:t> </a:t>
            </a:r>
            <a:r>
              <a:rPr lang="en-US" dirty="0"/>
              <a:t>Extent of gender mainstreaming /integration in agriculture research </a:t>
            </a:r>
            <a:r>
              <a:rPr lang="en-US" dirty="0" smtClean="0"/>
              <a:t>and  </a:t>
            </a:r>
            <a:r>
              <a:rPr lang="en-US" dirty="0" smtClean="0"/>
              <a:t>development </a:t>
            </a:r>
            <a:r>
              <a:rPr lang="en-US" dirty="0"/>
              <a:t>programs remains </a:t>
            </a:r>
            <a:r>
              <a:rPr lang="en-US" dirty="0" err="1"/>
              <a:t>adhoc</a:t>
            </a:r>
            <a:endParaRPr lang="en-US" dirty="0"/>
          </a:p>
          <a:p>
            <a:r>
              <a:rPr lang="en-US" dirty="0"/>
              <a:t>– There is no evidence on what potential entry points bring the most </a:t>
            </a:r>
            <a:r>
              <a:rPr lang="en-US" dirty="0" smtClean="0"/>
              <a:t>benefits or </a:t>
            </a:r>
            <a:r>
              <a:rPr lang="en-US" dirty="0" smtClean="0"/>
              <a:t>catalyze </a:t>
            </a:r>
            <a:r>
              <a:rPr lang="en-US" dirty="0"/>
              <a:t>change</a:t>
            </a:r>
          </a:p>
        </p:txBody>
      </p:sp>
    </p:spTree>
    <p:extLst>
      <p:ext uri="{BB962C8B-B14F-4D97-AF65-F5344CB8AC3E}">
        <p14:creationId xmlns:p14="http://schemas.microsoft.com/office/powerpoint/2010/main" val="171921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GaD</a:t>
            </a:r>
            <a:r>
              <a:rPr lang="en-US" dirty="0" smtClean="0"/>
              <a:t> </a:t>
            </a:r>
            <a:r>
              <a:rPr lang="en-US" dirty="0" err="1" smtClean="0"/>
              <a:t>vs</a:t>
            </a:r>
            <a:r>
              <a:rPr lang="en-US" dirty="0" smtClean="0"/>
              <a:t> </a:t>
            </a:r>
            <a:r>
              <a:rPr lang="en-US" dirty="0" err="1" smtClean="0"/>
              <a:t>WiD</a:t>
            </a:r>
            <a:endParaRPr lang="en-US" dirty="0"/>
          </a:p>
        </p:txBody>
      </p:sp>
      <p:sp>
        <p:nvSpPr>
          <p:cNvPr id="3" name="Content Placeholder 2"/>
          <p:cNvSpPr>
            <a:spLocks noGrp="1"/>
          </p:cNvSpPr>
          <p:nvPr>
            <p:ph idx="1"/>
          </p:nvPr>
        </p:nvSpPr>
        <p:spPr>
          <a:xfrm>
            <a:off x="314325" y="1845733"/>
            <a:ext cx="8443913" cy="4597929"/>
          </a:xfrm>
        </p:spPr>
        <p:txBody>
          <a:bodyPr>
            <a:normAutofit/>
          </a:bodyPr>
          <a:lstStyle/>
          <a:p>
            <a:pPr>
              <a:lnSpc>
                <a:spcPct val="100000"/>
              </a:lnSpc>
            </a:pPr>
            <a:r>
              <a:rPr lang="en-US" dirty="0" smtClean="0"/>
              <a:t>• </a:t>
            </a:r>
            <a:r>
              <a:rPr lang="en-US" sz="2400" b="1" dirty="0"/>
              <a:t>Women in Development (WID) </a:t>
            </a:r>
            <a:r>
              <a:rPr lang="en-US" sz="2400" dirty="0"/>
              <a:t>is an approach </a:t>
            </a:r>
            <a:r>
              <a:rPr lang="en-US" sz="2400" dirty="0" smtClean="0"/>
              <a:t>that emerged </a:t>
            </a:r>
            <a:r>
              <a:rPr lang="en-US" sz="2400" dirty="0"/>
              <a:t>in the </a:t>
            </a:r>
            <a:r>
              <a:rPr lang="en-US" sz="2400" dirty="0">
                <a:solidFill>
                  <a:srgbClr val="0070C0"/>
                </a:solidFill>
              </a:rPr>
              <a:t>1970s,</a:t>
            </a:r>
            <a:r>
              <a:rPr lang="en-US" sz="2400" dirty="0"/>
              <a:t> with the goal of </a:t>
            </a:r>
            <a:r>
              <a:rPr lang="en-US" sz="2400" dirty="0" smtClean="0"/>
              <a:t>integrating women </a:t>
            </a:r>
            <a:r>
              <a:rPr lang="en-US" sz="2400" dirty="0"/>
              <a:t>more fully into the development process. </a:t>
            </a:r>
            <a:r>
              <a:rPr lang="en-US" sz="2400" dirty="0" smtClean="0"/>
              <a:t>It includes </a:t>
            </a:r>
            <a:r>
              <a:rPr lang="en-US" sz="2400" dirty="0"/>
              <a:t>strategies such as women – only projects </a:t>
            </a:r>
            <a:r>
              <a:rPr lang="en-US" sz="2400" dirty="0" smtClean="0"/>
              <a:t>and credit </a:t>
            </a:r>
            <a:r>
              <a:rPr lang="en-US" sz="2400" dirty="0"/>
              <a:t>and training projects for women.</a:t>
            </a:r>
          </a:p>
          <a:p>
            <a:pPr>
              <a:lnSpc>
                <a:spcPct val="100000"/>
              </a:lnSpc>
            </a:pPr>
            <a:r>
              <a:rPr lang="en-US" sz="2400" dirty="0"/>
              <a:t>• </a:t>
            </a:r>
            <a:r>
              <a:rPr lang="en-US" sz="2400" b="1" dirty="0"/>
              <a:t>Gender and Development (GAD) Approach </a:t>
            </a:r>
            <a:r>
              <a:rPr lang="en-US" sz="2400" dirty="0" smtClean="0"/>
              <a:t>was developed </a:t>
            </a:r>
            <a:r>
              <a:rPr lang="en-US" sz="2400" dirty="0"/>
              <a:t>in 1980s in response to perceived failings </a:t>
            </a:r>
            <a:r>
              <a:rPr lang="en-US" sz="2400" dirty="0" smtClean="0"/>
              <a:t>of the </a:t>
            </a:r>
            <a:r>
              <a:rPr lang="en-US" sz="2400" dirty="0"/>
              <a:t>WID Approach. Rather than </a:t>
            </a:r>
            <a:r>
              <a:rPr lang="en-US" sz="2400" dirty="0" smtClean="0"/>
              <a:t> focusing </a:t>
            </a:r>
            <a:r>
              <a:rPr lang="en-US" sz="2400" dirty="0"/>
              <a:t>exclusively </a:t>
            </a:r>
            <a:r>
              <a:rPr lang="en-US" sz="2400" dirty="0" smtClean="0"/>
              <a:t>on women</a:t>
            </a:r>
            <a:r>
              <a:rPr lang="en-US" sz="2400" dirty="0"/>
              <a:t>, this approach is concerned with </a:t>
            </a:r>
            <a:r>
              <a:rPr lang="en-US" sz="2400" dirty="0" smtClean="0"/>
              <a:t>relations between </a:t>
            </a:r>
            <a:r>
              <a:rPr lang="en-US" sz="2400" dirty="0"/>
              <a:t>women and men. It Challenges </a:t>
            </a:r>
            <a:r>
              <a:rPr lang="en-US" sz="2400" dirty="0" smtClean="0"/>
              <a:t>unequal decision-making </a:t>
            </a:r>
            <a:r>
              <a:rPr lang="en-US" sz="2400" dirty="0"/>
              <a:t>and power relations between not </a:t>
            </a:r>
            <a:r>
              <a:rPr lang="en-US" sz="2400" dirty="0" smtClean="0"/>
              <a:t>only men </a:t>
            </a:r>
            <a:r>
              <a:rPr lang="en-US" sz="2400" dirty="0"/>
              <a:t>and women but also between rich and poor</a:t>
            </a:r>
          </a:p>
        </p:txBody>
      </p:sp>
    </p:spTree>
    <p:extLst>
      <p:ext uri="{BB962C8B-B14F-4D97-AF65-F5344CB8AC3E}">
        <p14:creationId xmlns:p14="http://schemas.microsoft.com/office/powerpoint/2010/main" val="285606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
            <a:ext cx="7543800" cy="528638"/>
          </a:xfrm>
        </p:spPr>
        <p:txBody>
          <a:bodyPr>
            <a:normAutofit/>
          </a:bodyPr>
          <a:lstStyle/>
          <a:p>
            <a:pPr algn="ctr"/>
            <a:r>
              <a:rPr lang="en-US" sz="3200" b="1" dirty="0">
                <a:solidFill>
                  <a:srgbClr val="0070C0"/>
                </a:solidFill>
              </a:rPr>
              <a:t>Policy Approaches to </a:t>
            </a:r>
            <a:r>
              <a:rPr lang="en-US" sz="3200" b="1" dirty="0" err="1">
                <a:solidFill>
                  <a:srgbClr val="0070C0"/>
                </a:solidFill>
              </a:rPr>
              <a:t>WiD</a:t>
            </a:r>
            <a:r>
              <a:rPr lang="en-US" sz="3200" b="1" dirty="0">
                <a:solidFill>
                  <a:srgbClr val="0070C0"/>
                </a:solidFill>
              </a:rPr>
              <a:t> and </a:t>
            </a:r>
            <a:r>
              <a:rPr lang="en-US" sz="3200" b="1" dirty="0" err="1">
                <a:solidFill>
                  <a:srgbClr val="0070C0"/>
                </a:solidFill>
              </a:rPr>
              <a:t>GaD</a:t>
            </a:r>
            <a:endParaRPr lang="en-US" sz="3200"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178208" y="1000125"/>
            <a:ext cx="8851492" cy="5727592"/>
          </a:xfrm>
          <a:prstGeom prst="rect">
            <a:avLst/>
          </a:prstGeom>
        </p:spPr>
      </p:pic>
    </p:spTree>
    <p:extLst>
      <p:ext uri="{BB962C8B-B14F-4D97-AF65-F5344CB8AC3E}">
        <p14:creationId xmlns:p14="http://schemas.microsoft.com/office/powerpoint/2010/main" val="50256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 y="100014"/>
            <a:ext cx="8335328" cy="742949"/>
          </a:xfrm>
        </p:spPr>
        <p:txBody>
          <a:bodyPr>
            <a:noAutofit/>
          </a:bodyPr>
          <a:lstStyle/>
          <a:p>
            <a:pPr algn="ctr"/>
            <a:r>
              <a:rPr lang="en-US" sz="3600" b="1" dirty="0">
                <a:solidFill>
                  <a:srgbClr val="0070C0"/>
                </a:solidFill>
              </a:rPr>
              <a:t/>
            </a:r>
            <a:br>
              <a:rPr lang="en-US" sz="3600" b="1" dirty="0">
                <a:solidFill>
                  <a:srgbClr val="0070C0"/>
                </a:solidFill>
              </a:rPr>
            </a:br>
            <a:r>
              <a:rPr lang="en-US" sz="3600" b="1" dirty="0">
                <a:solidFill>
                  <a:srgbClr val="0070C0"/>
                </a:solidFill>
              </a:rPr>
              <a:t>Practical and Strategic Gender Needs</a:t>
            </a:r>
          </a:p>
        </p:txBody>
      </p:sp>
      <p:pic>
        <p:nvPicPr>
          <p:cNvPr id="4" name="Content Placeholder 3"/>
          <p:cNvPicPr>
            <a:picLocks noGrp="1" noChangeAspect="1"/>
          </p:cNvPicPr>
          <p:nvPr>
            <p:ph idx="1"/>
          </p:nvPr>
        </p:nvPicPr>
        <p:blipFill>
          <a:blip r:embed="rId2"/>
          <a:stretch>
            <a:fillRect/>
          </a:stretch>
        </p:blipFill>
        <p:spPr>
          <a:xfrm>
            <a:off x="1828801" y="838173"/>
            <a:ext cx="5700712" cy="5864172"/>
          </a:xfrm>
          <a:prstGeom prst="rect">
            <a:avLst/>
          </a:prstGeom>
        </p:spPr>
      </p:pic>
    </p:spTree>
    <p:extLst>
      <p:ext uri="{BB962C8B-B14F-4D97-AF65-F5344CB8AC3E}">
        <p14:creationId xmlns:p14="http://schemas.microsoft.com/office/powerpoint/2010/main" val="534836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 y="286604"/>
            <a:ext cx="8858249" cy="599221"/>
          </a:xfrm>
        </p:spPr>
        <p:txBody>
          <a:bodyPr>
            <a:normAutofit/>
          </a:bodyPr>
          <a:lstStyle/>
          <a:p>
            <a:pPr algn="ctr"/>
            <a:r>
              <a:rPr lang="en-US" sz="3200" b="1" dirty="0">
                <a:solidFill>
                  <a:srgbClr val="0070C0"/>
                </a:solidFill>
              </a:rPr>
              <a:t>Practical Gender </a:t>
            </a:r>
            <a:r>
              <a:rPr lang="en-US" sz="3200" b="1" dirty="0" smtClean="0">
                <a:solidFill>
                  <a:srgbClr val="0070C0"/>
                </a:solidFill>
              </a:rPr>
              <a:t>Needs And</a:t>
            </a:r>
            <a:r>
              <a:rPr lang="en-US" sz="3200" b="1" dirty="0">
                <a:solidFill>
                  <a:srgbClr val="0070C0"/>
                </a:solidFill>
              </a:rPr>
              <a:t> Strategic Gender Needs </a:t>
            </a:r>
          </a:p>
        </p:txBody>
      </p:sp>
      <p:sp>
        <p:nvSpPr>
          <p:cNvPr id="3" name="Content Placeholder 2"/>
          <p:cNvSpPr>
            <a:spLocks noGrp="1"/>
          </p:cNvSpPr>
          <p:nvPr>
            <p:ph idx="1"/>
          </p:nvPr>
        </p:nvSpPr>
        <p:spPr>
          <a:xfrm>
            <a:off x="0" y="1671639"/>
            <a:ext cx="9144000" cy="5057774"/>
          </a:xfrm>
        </p:spPr>
        <p:txBody>
          <a:bodyPr>
            <a:noAutofit/>
          </a:bodyPr>
          <a:lstStyle/>
          <a:p>
            <a:r>
              <a:rPr lang="en-US" sz="2200" b="1" dirty="0" smtClean="0"/>
              <a:t>Practical Gender Needs (Practical Gender Issues)</a:t>
            </a:r>
            <a:r>
              <a:rPr lang="en-US" sz="2200" dirty="0" smtClean="0"/>
              <a:t>Practical Gender Needs are related to immediate needs of living, such as food, drinking water, and medical care. These needs can be fulfilled by providing inputs (such as food, installation of wells, and establishment of clinics, etc.). Although the  intuition of women may be improved by meeting their practical gender  needs, this alone can not be sufficient to change existing gender roles and social relationships between men and women.</a:t>
            </a:r>
          </a:p>
          <a:p>
            <a:r>
              <a:rPr lang="en-US" sz="2200" dirty="0" smtClean="0"/>
              <a:t>• </a:t>
            </a:r>
            <a:r>
              <a:rPr lang="en-US" sz="2200" b="1" dirty="0" smtClean="0"/>
              <a:t>Strategic Gender Needs (Strategic Gender Issues)</a:t>
            </a:r>
            <a:r>
              <a:rPr lang="en-US" sz="2200" dirty="0" smtClean="0"/>
              <a:t>Strategic gender needs arise from women’s subordinate position and gender bias, such as lack of resources and education, and inability to avert poverty and resist violence. Although these strategic gender needs are commonly experienced by many women, women may not be aware of their disadvantaged position nor their potential powers to bring about  </a:t>
            </a:r>
            <a:r>
              <a:rPr lang="en-US" sz="2200" dirty="0" err="1" smtClean="0"/>
              <a:t>hange</a:t>
            </a:r>
            <a:r>
              <a:rPr lang="en-US" sz="2200" dirty="0" smtClean="0"/>
              <a:t>. To meet these strategic gender needs, it is necessary to encompass social and political reforms through the empowerment of women. These measures are seen as relatively long-term objectives.</a:t>
            </a:r>
            <a:endParaRPr lang="en-US" sz="2200" dirty="0"/>
          </a:p>
        </p:txBody>
      </p:sp>
    </p:spTree>
    <p:extLst>
      <p:ext uri="{BB962C8B-B14F-4D97-AF65-F5344CB8AC3E}">
        <p14:creationId xmlns:p14="http://schemas.microsoft.com/office/powerpoint/2010/main" val="413767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956409"/>
          </a:xfrm>
        </p:spPr>
        <p:txBody>
          <a:bodyPr/>
          <a:lstStyle/>
          <a:p>
            <a:pPr algn="ctr"/>
            <a:r>
              <a:rPr lang="en-US" dirty="0">
                <a:solidFill>
                  <a:srgbClr val="00B0F0"/>
                </a:solidFill>
              </a:rPr>
              <a:t>Gender </a:t>
            </a:r>
            <a:r>
              <a:rPr lang="en-US" dirty="0" smtClean="0">
                <a:solidFill>
                  <a:srgbClr val="00B0F0"/>
                </a:solidFill>
              </a:rPr>
              <a:t>Concepts</a:t>
            </a:r>
            <a:endParaRPr lang="en-US" dirty="0">
              <a:solidFill>
                <a:srgbClr val="00B0F0"/>
              </a:solidFill>
            </a:endParaRPr>
          </a:p>
        </p:txBody>
      </p:sp>
      <p:sp>
        <p:nvSpPr>
          <p:cNvPr id="3" name="Content Placeholder 2"/>
          <p:cNvSpPr>
            <a:spLocks noGrp="1"/>
          </p:cNvSpPr>
          <p:nvPr>
            <p:ph idx="1"/>
          </p:nvPr>
        </p:nvSpPr>
        <p:spPr>
          <a:xfrm>
            <a:off x="242888" y="1737361"/>
            <a:ext cx="8672512" cy="4634864"/>
          </a:xfrm>
        </p:spPr>
        <p:txBody>
          <a:bodyPr>
            <a:normAutofit/>
          </a:bodyPr>
          <a:lstStyle/>
          <a:p>
            <a:r>
              <a:rPr lang="en-US" sz="2400" dirty="0" smtClean="0"/>
              <a:t>• </a:t>
            </a:r>
            <a:r>
              <a:rPr lang="en-US" sz="2400" b="1" dirty="0"/>
              <a:t>Learning Objectives</a:t>
            </a:r>
          </a:p>
          <a:p>
            <a:r>
              <a:rPr lang="en-US" sz="2400" dirty="0"/>
              <a:t>• To define gender, gender concepts and terminologies</a:t>
            </a:r>
          </a:p>
          <a:p>
            <a:r>
              <a:rPr lang="en-US" sz="2400" dirty="0"/>
              <a:t>• To identify the differences between sex and gender.</a:t>
            </a:r>
          </a:p>
          <a:p>
            <a:r>
              <a:rPr lang="en-US" sz="2400" dirty="0"/>
              <a:t>• To discuss the difference between sex roles and </a:t>
            </a:r>
            <a:r>
              <a:rPr lang="en-US" sz="2400" dirty="0" smtClean="0"/>
              <a:t>gender roles</a:t>
            </a:r>
            <a:r>
              <a:rPr lang="en-US" sz="2400" dirty="0"/>
              <a:t>.</a:t>
            </a:r>
          </a:p>
          <a:p>
            <a:r>
              <a:rPr lang="en-US" sz="2400" dirty="0"/>
              <a:t>• To explore the relationship between gender and power.</a:t>
            </a:r>
          </a:p>
          <a:p>
            <a:r>
              <a:rPr lang="en-US" sz="2400" dirty="0"/>
              <a:t>• </a:t>
            </a:r>
            <a:r>
              <a:rPr lang="en-US" sz="2400" b="1" dirty="0"/>
              <a:t>Learning Outcomes:</a:t>
            </a:r>
          </a:p>
          <a:p>
            <a:r>
              <a:rPr lang="en-US" sz="2400" dirty="0"/>
              <a:t>• Participants will have a sound understanding of gender</a:t>
            </a:r>
          </a:p>
          <a:p>
            <a:r>
              <a:rPr lang="en-US" sz="2400" dirty="0"/>
              <a:t>concepts and terminologies</a:t>
            </a:r>
          </a:p>
        </p:txBody>
      </p:sp>
    </p:spTree>
    <p:extLst>
      <p:ext uri="{BB962C8B-B14F-4D97-AF65-F5344CB8AC3E}">
        <p14:creationId xmlns:p14="http://schemas.microsoft.com/office/powerpoint/2010/main" val="1024858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7543800" cy="442913"/>
          </a:xfrm>
        </p:spPr>
        <p:txBody>
          <a:bodyPr>
            <a:normAutofit fontScale="90000"/>
          </a:bodyPr>
          <a:lstStyle/>
          <a:p>
            <a:pPr algn="ctr"/>
            <a:r>
              <a:rPr lang="en-US" sz="3200" b="1" dirty="0" smtClean="0">
                <a:solidFill>
                  <a:srgbClr val="0070C0"/>
                </a:solidFill>
              </a:rPr>
              <a:t>What is gender all about?</a:t>
            </a:r>
            <a:endParaRPr lang="en-US" sz="3200"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0" y="442913"/>
            <a:ext cx="9143999" cy="6415087"/>
          </a:xfrm>
          <a:prstGeom prst="rect">
            <a:avLst/>
          </a:prstGeom>
        </p:spPr>
      </p:pic>
    </p:spTree>
    <p:extLst>
      <p:ext uri="{BB962C8B-B14F-4D97-AF65-F5344CB8AC3E}">
        <p14:creationId xmlns:p14="http://schemas.microsoft.com/office/powerpoint/2010/main" val="258505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694" y="5272087"/>
            <a:ext cx="7543800" cy="984984"/>
          </a:xfrm>
        </p:spPr>
        <p:txBody>
          <a:bodyPr/>
          <a:lstStyle/>
          <a:p>
            <a:pPr algn="ctr"/>
            <a:r>
              <a:rPr lang="en-US" b="1" dirty="0" smtClean="0">
                <a:solidFill>
                  <a:srgbClr val="0070C0"/>
                </a:solidFill>
                <a:latin typeface="Informal Roman" panose="030604020304060B0204" pitchFamily="66" charset="0"/>
              </a:rPr>
              <a:t>THANK YOU</a:t>
            </a:r>
            <a:endParaRPr lang="en-US" b="1" dirty="0">
              <a:solidFill>
                <a:srgbClr val="0070C0"/>
              </a:solidFill>
              <a:latin typeface="Informal Roman" panose="030604020304060B0204"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89" y="0"/>
            <a:ext cx="8901112" cy="5472113"/>
          </a:xfrm>
        </p:spPr>
      </p:pic>
    </p:spTree>
    <p:extLst>
      <p:ext uri="{BB962C8B-B14F-4D97-AF65-F5344CB8AC3E}">
        <p14:creationId xmlns:p14="http://schemas.microsoft.com/office/powerpoint/2010/main" val="152947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70670"/>
          </a:xfrm>
        </p:spPr>
        <p:txBody>
          <a:bodyPr>
            <a:normAutofit/>
          </a:bodyPr>
          <a:lstStyle/>
          <a:p>
            <a:pPr algn="ctr"/>
            <a:r>
              <a:rPr lang="en-US" sz="3600" b="1" dirty="0">
                <a:solidFill>
                  <a:srgbClr val="00B0F0"/>
                </a:solidFill>
              </a:rPr>
              <a:t>Gender </a:t>
            </a:r>
            <a:r>
              <a:rPr lang="en-US" sz="3600" b="1" dirty="0" smtClean="0">
                <a:solidFill>
                  <a:srgbClr val="00B0F0"/>
                </a:solidFill>
              </a:rPr>
              <a:t>Concepts</a:t>
            </a:r>
            <a:endParaRPr lang="en-US" dirty="0"/>
          </a:p>
        </p:txBody>
      </p:sp>
      <p:sp>
        <p:nvSpPr>
          <p:cNvPr id="3" name="Content Placeholder 2"/>
          <p:cNvSpPr>
            <a:spLocks noGrp="1"/>
          </p:cNvSpPr>
          <p:nvPr>
            <p:ph idx="1"/>
          </p:nvPr>
        </p:nvSpPr>
        <p:spPr>
          <a:xfrm>
            <a:off x="114301" y="1845734"/>
            <a:ext cx="8915400" cy="4023360"/>
          </a:xfrm>
        </p:spPr>
        <p:txBody>
          <a:bodyPr/>
          <a:lstStyle/>
          <a:p>
            <a:r>
              <a:rPr lang="en-US" dirty="0" smtClean="0"/>
              <a:t>• </a:t>
            </a:r>
            <a:r>
              <a:rPr lang="en-US" sz="2400" dirty="0">
                <a:solidFill>
                  <a:srgbClr val="0070C0"/>
                </a:solidFill>
              </a:rPr>
              <a:t>Let’s Define Gender?</a:t>
            </a:r>
          </a:p>
          <a:p>
            <a:r>
              <a:rPr lang="en-US" sz="2400" dirty="0">
                <a:solidFill>
                  <a:srgbClr val="0070C0"/>
                </a:solidFill>
              </a:rPr>
              <a:t>• Let’s Define Sex?</a:t>
            </a:r>
          </a:p>
          <a:p>
            <a:r>
              <a:rPr lang="en-US" sz="2400" dirty="0">
                <a:solidFill>
                  <a:srgbClr val="0070C0"/>
                </a:solidFill>
              </a:rPr>
              <a:t>• List some Jobs</a:t>
            </a:r>
          </a:p>
        </p:txBody>
      </p:sp>
      <p:pic>
        <p:nvPicPr>
          <p:cNvPr id="4" name="Picture 3"/>
          <p:cNvPicPr>
            <a:picLocks noChangeAspect="1"/>
          </p:cNvPicPr>
          <p:nvPr/>
        </p:nvPicPr>
        <p:blipFill>
          <a:blip r:embed="rId2"/>
          <a:stretch>
            <a:fillRect/>
          </a:stretch>
        </p:blipFill>
        <p:spPr>
          <a:xfrm>
            <a:off x="2971800" y="1845734"/>
            <a:ext cx="6057901" cy="4412192"/>
          </a:xfrm>
          <a:prstGeom prst="rect">
            <a:avLst/>
          </a:prstGeom>
        </p:spPr>
      </p:pic>
    </p:spTree>
    <p:extLst>
      <p:ext uri="{BB962C8B-B14F-4D97-AF65-F5344CB8AC3E}">
        <p14:creationId xmlns:p14="http://schemas.microsoft.com/office/powerpoint/2010/main" val="163800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94978"/>
            <a:ext cx="7543800" cy="719448"/>
          </a:xfrm>
        </p:spPr>
        <p:txBody>
          <a:bodyPr>
            <a:normAutofit/>
          </a:bodyPr>
          <a:lstStyle/>
          <a:p>
            <a:pPr algn="ctr"/>
            <a:r>
              <a:rPr lang="en-US" sz="3600" b="1" dirty="0">
                <a:solidFill>
                  <a:srgbClr val="0070C0"/>
                </a:solidFill>
              </a:rPr>
              <a:t>Definition of </a:t>
            </a:r>
            <a:r>
              <a:rPr lang="en-US" sz="3600" b="1" dirty="0" smtClean="0">
                <a:solidFill>
                  <a:srgbClr val="0070C0"/>
                </a:solidFill>
              </a:rPr>
              <a:t>Gender</a:t>
            </a:r>
            <a:endParaRPr lang="en-US" sz="3600" b="1" dirty="0">
              <a:solidFill>
                <a:srgbClr val="0070C0"/>
              </a:solidFill>
            </a:endParaRPr>
          </a:p>
        </p:txBody>
      </p:sp>
      <p:sp>
        <p:nvSpPr>
          <p:cNvPr id="3" name="Content Placeholder 2"/>
          <p:cNvSpPr>
            <a:spLocks noGrp="1"/>
          </p:cNvSpPr>
          <p:nvPr>
            <p:ph idx="1"/>
          </p:nvPr>
        </p:nvSpPr>
        <p:spPr>
          <a:xfrm>
            <a:off x="100013" y="1845734"/>
            <a:ext cx="8701087" cy="4897966"/>
          </a:xfrm>
        </p:spPr>
        <p:txBody>
          <a:bodyPr>
            <a:normAutofit/>
          </a:bodyPr>
          <a:lstStyle/>
          <a:p>
            <a:r>
              <a:rPr lang="en-US" dirty="0" smtClean="0"/>
              <a:t>• </a:t>
            </a:r>
            <a:r>
              <a:rPr lang="en-US" sz="2400" dirty="0"/>
              <a:t>Gender refers to those characteristics and roles </a:t>
            </a:r>
            <a:r>
              <a:rPr lang="en-US" sz="2400" dirty="0" smtClean="0"/>
              <a:t>of women </a:t>
            </a:r>
            <a:r>
              <a:rPr lang="en-US" sz="2400" dirty="0"/>
              <a:t>and men that are socially constructed.</a:t>
            </a:r>
          </a:p>
          <a:p>
            <a:r>
              <a:rPr lang="en-US" sz="2400" dirty="0"/>
              <a:t>• What is Gender about?</a:t>
            </a:r>
          </a:p>
          <a:p>
            <a:r>
              <a:rPr lang="en-US" sz="2400" dirty="0"/>
              <a:t>• Social roles and relations between men and women </a:t>
            </a:r>
            <a:r>
              <a:rPr lang="en-US" sz="2400" dirty="0" smtClean="0"/>
              <a:t>in the </a:t>
            </a:r>
            <a:r>
              <a:rPr lang="en-US" sz="2400" dirty="0"/>
              <a:t>society.</a:t>
            </a:r>
          </a:p>
          <a:p>
            <a:r>
              <a:rPr lang="en-US" sz="2400" dirty="0"/>
              <a:t>• It affects all parts of our lives (social, economic </a:t>
            </a:r>
            <a:r>
              <a:rPr lang="en-US" sz="2400" dirty="0" smtClean="0"/>
              <a:t>and political</a:t>
            </a:r>
            <a:r>
              <a:rPr lang="en-US" sz="2400" dirty="0"/>
              <a:t>).</a:t>
            </a:r>
          </a:p>
          <a:p>
            <a:r>
              <a:rPr lang="en-US" sz="2400" dirty="0"/>
              <a:t>• It changes over time.</a:t>
            </a:r>
          </a:p>
          <a:p>
            <a:r>
              <a:rPr lang="en-US" sz="2400" dirty="0"/>
              <a:t>• It is what we expect men and </a:t>
            </a:r>
            <a:endParaRPr lang="en-US" sz="2400" dirty="0" smtClean="0"/>
          </a:p>
          <a:p>
            <a:r>
              <a:rPr lang="en-US" sz="2400" dirty="0" smtClean="0"/>
              <a:t>women </a:t>
            </a:r>
            <a:r>
              <a:rPr lang="en-US" sz="2400" dirty="0"/>
              <a:t>to do </a:t>
            </a:r>
            <a:r>
              <a:rPr lang="en-US" sz="2400" dirty="0" smtClean="0"/>
              <a:t>and behave</a:t>
            </a:r>
            <a:r>
              <a:rPr lang="en-US" sz="2400" dirty="0"/>
              <a:t>.</a:t>
            </a:r>
          </a:p>
          <a:p>
            <a:r>
              <a:rPr lang="en-US" sz="2400" dirty="0"/>
              <a:t>• It is about how power is used and shared</a:t>
            </a:r>
          </a:p>
        </p:txBody>
      </p:sp>
      <p:pic>
        <p:nvPicPr>
          <p:cNvPr id="4" name="Picture 3"/>
          <p:cNvPicPr>
            <a:picLocks noChangeAspect="1"/>
          </p:cNvPicPr>
          <p:nvPr/>
        </p:nvPicPr>
        <p:blipFill>
          <a:blip r:embed="rId2"/>
          <a:stretch>
            <a:fillRect/>
          </a:stretch>
        </p:blipFill>
        <p:spPr>
          <a:xfrm>
            <a:off x="5629276" y="4243388"/>
            <a:ext cx="3514724" cy="2078434"/>
          </a:xfrm>
          <a:prstGeom prst="rect">
            <a:avLst/>
          </a:prstGeom>
        </p:spPr>
      </p:pic>
    </p:spTree>
    <p:extLst>
      <p:ext uri="{BB962C8B-B14F-4D97-AF65-F5344CB8AC3E}">
        <p14:creationId xmlns:p14="http://schemas.microsoft.com/office/powerpoint/2010/main" val="260616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0"/>
            <a:ext cx="7543800" cy="728663"/>
          </a:xfrm>
        </p:spPr>
        <p:txBody>
          <a:bodyPr>
            <a:normAutofit/>
          </a:bodyPr>
          <a:lstStyle/>
          <a:p>
            <a:pPr algn="ctr"/>
            <a:r>
              <a:rPr lang="en-US" sz="2800" b="1" dirty="0">
                <a:solidFill>
                  <a:srgbClr val="0070C0"/>
                </a:solidFill>
              </a:rPr>
              <a:t>Differences Between Sex and </a:t>
            </a:r>
            <a:r>
              <a:rPr lang="en-US" sz="2800" b="1" dirty="0" smtClean="0">
                <a:solidFill>
                  <a:srgbClr val="0070C0"/>
                </a:solidFill>
              </a:rPr>
              <a:t>Gender</a:t>
            </a:r>
            <a:endParaRPr lang="en-US" sz="2800"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114300" y="728663"/>
            <a:ext cx="9029700" cy="5972175"/>
          </a:xfrm>
          <a:prstGeom prst="rect">
            <a:avLst/>
          </a:prstGeom>
        </p:spPr>
      </p:pic>
    </p:spTree>
    <p:extLst>
      <p:ext uri="{BB962C8B-B14F-4D97-AF65-F5344CB8AC3E}">
        <p14:creationId xmlns:p14="http://schemas.microsoft.com/office/powerpoint/2010/main" val="307479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527784"/>
          </a:xfrm>
        </p:spPr>
        <p:txBody>
          <a:bodyPr>
            <a:normAutofit fontScale="90000"/>
          </a:bodyPr>
          <a:lstStyle/>
          <a:p>
            <a:pPr algn="ctr"/>
            <a:r>
              <a:rPr lang="en-US" sz="3600" b="1" dirty="0">
                <a:solidFill>
                  <a:srgbClr val="0070C0"/>
                </a:solidFill>
              </a:rPr>
              <a:t>Gender </a:t>
            </a:r>
            <a:r>
              <a:rPr lang="en-US" sz="3600" b="1" dirty="0" smtClean="0">
                <a:solidFill>
                  <a:srgbClr val="0070C0"/>
                </a:solidFill>
              </a:rPr>
              <a:t>Equality</a:t>
            </a:r>
            <a:endParaRPr lang="en-US" sz="3600" b="1" dirty="0">
              <a:solidFill>
                <a:srgbClr val="0070C0"/>
              </a:solidFill>
            </a:endParaRPr>
          </a:p>
        </p:txBody>
      </p:sp>
      <p:sp>
        <p:nvSpPr>
          <p:cNvPr id="3" name="Content Placeholder 2"/>
          <p:cNvSpPr>
            <a:spLocks noGrp="1"/>
          </p:cNvSpPr>
          <p:nvPr>
            <p:ph idx="1"/>
          </p:nvPr>
        </p:nvSpPr>
        <p:spPr>
          <a:xfrm>
            <a:off x="100013" y="814389"/>
            <a:ext cx="9043987" cy="5729285"/>
          </a:xfrm>
        </p:spPr>
        <p:txBody>
          <a:bodyPr>
            <a:normAutofit fontScale="92500" lnSpcReduction="20000"/>
          </a:bodyPr>
          <a:lstStyle/>
          <a:p>
            <a:pPr>
              <a:lnSpc>
                <a:spcPct val="150000"/>
              </a:lnSpc>
            </a:pPr>
            <a:r>
              <a:rPr lang="en-US" sz="2400" dirty="0" smtClean="0"/>
              <a:t>• Entails the concept that all human beings, both men and women, are free </a:t>
            </a:r>
            <a:r>
              <a:rPr lang="en-US" sz="2400" dirty="0"/>
              <a:t>to develop </a:t>
            </a:r>
            <a:r>
              <a:rPr lang="en-US" sz="2400" dirty="0" smtClean="0"/>
              <a:t>their </a:t>
            </a:r>
            <a:r>
              <a:rPr lang="en-US" sz="2400" dirty="0"/>
              <a:t>personal abilities and make choices without </a:t>
            </a:r>
            <a:r>
              <a:rPr lang="en-US" sz="2400" dirty="0" smtClean="0"/>
              <a:t>the limitations </a:t>
            </a:r>
            <a:r>
              <a:rPr lang="en-US" sz="2400" dirty="0"/>
              <a:t>set by stereotypes, rigid gender roles, or prejudices</a:t>
            </a:r>
            <a:r>
              <a:rPr lang="en-US" sz="2400" dirty="0" smtClean="0"/>
              <a:t>.</a:t>
            </a:r>
          </a:p>
          <a:p>
            <a:pPr>
              <a:lnSpc>
                <a:spcPct val="150000"/>
              </a:lnSpc>
            </a:pPr>
            <a:r>
              <a:rPr lang="en-US" sz="2400" dirty="0" smtClean="0"/>
              <a:t> • </a:t>
            </a:r>
            <a:r>
              <a:rPr lang="en-US" sz="2400" dirty="0"/>
              <a:t>Gender equality means that the different behaviours, aspirations </a:t>
            </a:r>
            <a:r>
              <a:rPr lang="en-US" sz="2400" dirty="0" smtClean="0"/>
              <a:t>and needs </a:t>
            </a:r>
            <a:r>
              <a:rPr lang="en-US" sz="2400" dirty="0"/>
              <a:t>of women and men are </a:t>
            </a:r>
            <a:r>
              <a:rPr lang="en-US" sz="2400" dirty="0" smtClean="0"/>
              <a:t>considered</a:t>
            </a:r>
            <a:r>
              <a:rPr lang="en-US" sz="2400" dirty="0"/>
              <a:t>, valued and </a:t>
            </a:r>
            <a:r>
              <a:rPr lang="en-US" sz="2400" dirty="0" smtClean="0"/>
              <a:t>favoured equally.</a:t>
            </a:r>
          </a:p>
          <a:p>
            <a:pPr>
              <a:lnSpc>
                <a:spcPct val="150000"/>
              </a:lnSpc>
            </a:pPr>
            <a:r>
              <a:rPr lang="en-US" sz="2400" dirty="0" smtClean="0"/>
              <a:t>• </a:t>
            </a:r>
            <a:r>
              <a:rPr lang="en-US" sz="2400" dirty="0"/>
              <a:t>It does not mean that women </a:t>
            </a:r>
            <a:endParaRPr lang="en-US" sz="2400" dirty="0" smtClean="0"/>
          </a:p>
          <a:p>
            <a:pPr>
              <a:lnSpc>
                <a:spcPct val="150000"/>
              </a:lnSpc>
            </a:pPr>
            <a:r>
              <a:rPr lang="en-US" sz="2400" dirty="0" smtClean="0"/>
              <a:t>and </a:t>
            </a:r>
            <a:r>
              <a:rPr lang="en-US" sz="2400" dirty="0"/>
              <a:t>men have to become the same</a:t>
            </a:r>
            <a:r>
              <a:rPr lang="en-US" sz="2400" dirty="0" smtClean="0"/>
              <a:t>, </a:t>
            </a:r>
          </a:p>
          <a:p>
            <a:pPr>
              <a:lnSpc>
                <a:spcPct val="150000"/>
              </a:lnSpc>
            </a:pPr>
            <a:r>
              <a:rPr lang="en-US" sz="2400" dirty="0" smtClean="0"/>
              <a:t>but </a:t>
            </a:r>
            <a:r>
              <a:rPr lang="en-US" sz="2400" dirty="0"/>
              <a:t>that their rights, </a:t>
            </a:r>
            <a:r>
              <a:rPr lang="en-US" sz="2400" dirty="0" smtClean="0"/>
              <a:t>responsibilities</a:t>
            </a:r>
          </a:p>
          <a:p>
            <a:pPr>
              <a:lnSpc>
                <a:spcPct val="150000"/>
              </a:lnSpc>
            </a:pPr>
            <a:r>
              <a:rPr lang="en-US" sz="2400" dirty="0" smtClean="0"/>
              <a:t> </a:t>
            </a:r>
            <a:r>
              <a:rPr lang="en-US" sz="2400" dirty="0"/>
              <a:t>and opportunities will </a:t>
            </a:r>
            <a:r>
              <a:rPr lang="en-US" sz="2400" dirty="0" smtClean="0"/>
              <a:t>not depend on</a:t>
            </a:r>
          </a:p>
          <a:p>
            <a:pPr>
              <a:lnSpc>
                <a:spcPct val="150000"/>
              </a:lnSpc>
            </a:pPr>
            <a:r>
              <a:rPr lang="en-US" sz="2400" dirty="0" smtClean="0"/>
              <a:t> </a:t>
            </a:r>
            <a:r>
              <a:rPr lang="en-US" sz="2400" dirty="0"/>
              <a:t>whether they are born male or female.</a:t>
            </a:r>
          </a:p>
        </p:txBody>
      </p:sp>
      <p:pic>
        <p:nvPicPr>
          <p:cNvPr id="4" name="Picture 3"/>
          <p:cNvPicPr>
            <a:picLocks noChangeAspect="1"/>
          </p:cNvPicPr>
          <p:nvPr/>
        </p:nvPicPr>
        <p:blipFill>
          <a:blip r:embed="rId2"/>
          <a:stretch>
            <a:fillRect/>
          </a:stretch>
        </p:blipFill>
        <p:spPr>
          <a:xfrm>
            <a:off x="4686301" y="3193609"/>
            <a:ext cx="4457700" cy="3053579"/>
          </a:xfrm>
          <a:prstGeom prst="rect">
            <a:avLst/>
          </a:prstGeom>
        </p:spPr>
      </p:pic>
    </p:spTree>
    <p:extLst>
      <p:ext uri="{BB962C8B-B14F-4D97-AF65-F5344CB8AC3E}">
        <p14:creationId xmlns:p14="http://schemas.microsoft.com/office/powerpoint/2010/main" val="2973382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70C0"/>
                </a:solidFill>
              </a:rPr>
              <a:t>Gender Equity</a:t>
            </a:r>
            <a:br>
              <a:rPr lang="en-US" sz="3600" b="1" dirty="0">
                <a:solidFill>
                  <a:srgbClr val="0070C0"/>
                </a:solidFill>
              </a:rPr>
            </a:br>
            <a:endParaRPr lang="en-US" sz="3600" b="1" dirty="0">
              <a:solidFill>
                <a:srgbClr val="0070C0"/>
              </a:solidFill>
            </a:endParaRPr>
          </a:p>
        </p:txBody>
      </p:sp>
      <p:sp>
        <p:nvSpPr>
          <p:cNvPr id="3" name="Content Placeholder 2"/>
          <p:cNvSpPr>
            <a:spLocks noGrp="1"/>
          </p:cNvSpPr>
          <p:nvPr>
            <p:ph idx="1"/>
          </p:nvPr>
        </p:nvSpPr>
        <p:spPr>
          <a:xfrm>
            <a:off x="442914" y="2114550"/>
            <a:ext cx="8515349" cy="4171950"/>
          </a:xfrm>
        </p:spPr>
        <p:txBody>
          <a:bodyPr/>
          <a:lstStyle/>
          <a:p>
            <a:r>
              <a:rPr lang="en-US" dirty="0" smtClean="0"/>
              <a:t>• </a:t>
            </a:r>
            <a:r>
              <a:rPr lang="en-US" sz="2800" dirty="0"/>
              <a:t>Means fairness of treatment for women and </a:t>
            </a:r>
            <a:r>
              <a:rPr lang="en-US" sz="2800" dirty="0" smtClean="0"/>
              <a:t>men, according </a:t>
            </a:r>
            <a:r>
              <a:rPr lang="en-US" sz="2800" dirty="0"/>
              <a:t>to their respective needs.</a:t>
            </a:r>
          </a:p>
          <a:p>
            <a:r>
              <a:rPr lang="en-US" sz="2800" dirty="0"/>
              <a:t>• This may include equal treatment or treatment that </a:t>
            </a:r>
            <a:r>
              <a:rPr lang="en-US" sz="2800" dirty="0" smtClean="0"/>
              <a:t>is different </a:t>
            </a:r>
            <a:r>
              <a:rPr lang="en-US" sz="2800" dirty="0"/>
              <a:t>but considered equivalent in terms of </a:t>
            </a:r>
            <a:r>
              <a:rPr lang="en-US" sz="2800" dirty="0" smtClean="0"/>
              <a:t>rights, benefits</a:t>
            </a:r>
            <a:r>
              <a:rPr lang="en-US" sz="2800" dirty="0"/>
              <a:t>, obligations and opportunities.</a:t>
            </a:r>
          </a:p>
          <a:p>
            <a:r>
              <a:rPr lang="en-US" sz="2800" dirty="0"/>
              <a:t>• In the development context, a gender equity goal </a:t>
            </a:r>
            <a:r>
              <a:rPr lang="en-US" sz="2800" dirty="0" smtClean="0"/>
              <a:t>often requires </a:t>
            </a:r>
            <a:r>
              <a:rPr lang="en-US" sz="2800" dirty="0"/>
              <a:t>built-in measures to compensate for </a:t>
            </a:r>
            <a:r>
              <a:rPr lang="en-US" sz="2800" dirty="0" smtClean="0"/>
              <a:t>the historical </a:t>
            </a:r>
            <a:r>
              <a:rPr lang="en-US" sz="2800" dirty="0"/>
              <a:t>and social disadvantages of women.</a:t>
            </a:r>
          </a:p>
        </p:txBody>
      </p:sp>
    </p:spTree>
    <p:extLst>
      <p:ext uri="{BB962C8B-B14F-4D97-AF65-F5344CB8AC3E}">
        <p14:creationId xmlns:p14="http://schemas.microsoft.com/office/powerpoint/2010/main" val="143953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27834"/>
          </a:xfrm>
        </p:spPr>
        <p:txBody>
          <a:bodyPr>
            <a:normAutofit/>
          </a:bodyPr>
          <a:lstStyle/>
          <a:p>
            <a:pPr algn="ctr"/>
            <a:r>
              <a:rPr lang="en-US" sz="3600" b="1" dirty="0">
                <a:solidFill>
                  <a:srgbClr val="0070C0"/>
                </a:solidFill>
              </a:rPr>
              <a:t>Gender </a:t>
            </a:r>
            <a:r>
              <a:rPr lang="en-US" sz="3600" b="1" dirty="0" smtClean="0">
                <a:solidFill>
                  <a:srgbClr val="0070C0"/>
                </a:solidFill>
              </a:rPr>
              <a:t>Analysis</a:t>
            </a:r>
            <a:endParaRPr lang="en-US" sz="3600" b="1" dirty="0">
              <a:solidFill>
                <a:srgbClr val="0070C0"/>
              </a:solidFill>
            </a:endParaRPr>
          </a:p>
        </p:txBody>
      </p:sp>
      <p:sp>
        <p:nvSpPr>
          <p:cNvPr id="3" name="Content Placeholder 2"/>
          <p:cNvSpPr>
            <a:spLocks noGrp="1"/>
          </p:cNvSpPr>
          <p:nvPr>
            <p:ph idx="1"/>
          </p:nvPr>
        </p:nvSpPr>
        <p:spPr>
          <a:xfrm>
            <a:off x="128589" y="1845734"/>
            <a:ext cx="8829674" cy="4569354"/>
          </a:xfrm>
        </p:spPr>
        <p:txBody>
          <a:bodyPr>
            <a:noAutofit/>
          </a:bodyPr>
          <a:lstStyle/>
          <a:p>
            <a:r>
              <a:rPr lang="en-US" sz="2400" dirty="0" smtClean="0"/>
              <a:t>• </a:t>
            </a:r>
            <a:r>
              <a:rPr lang="en-US" sz="2400" dirty="0"/>
              <a:t>Is a tool /set of tools to assist in strengthening </a:t>
            </a:r>
            <a:r>
              <a:rPr lang="en-US" sz="2400" dirty="0" smtClean="0"/>
              <a:t>development planning</a:t>
            </a:r>
            <a:r>
              <a:rPr lang="en-US" sz="2400" dirty="0"/>
              <a:t>, implementation, monitoring and evaluation, and to </a:t>
            </a:r>
            <a:r>
              <a:rPr lang="en-US" sz="2400" dirty="0" smtClean="0"/>
              <a:t>make programmes </a:t>
            </a:r>
            <a:r>
              <a:rPr lang="en-US" sz="2400" dirty="0"/>
              <a:t>and projects more efficient and relevant.</a:t>
            </a:r>
          </a:p>
          <a:p>
            <a:r>
              <a:rPr lang="en-US" sz="2400" dirty="0"/>
              <a:t>• Gender analysis should go beyond cataloguing differences </a:t>
            </a:r>
            <a:r>
              <a:rPr lang="en-US" sz="2400" dirty="0" smtClean="0"/>
              <a:t>to identifying </a:t>
            </a:r>
            <a:r>
              <a:rPr lang="en-US" sz="2400" dirty="0"/>
              <a:t>inequalities and assessing relationships between </a:t>
            </a:r>
            <a:r>
              <a:rPr lang="en-US" sz="2400" dirty="0" smtClean="0"/>
              <a:t>women and </a:t>
            </a:r>
            <a:r>
              <a:rPr lang="en-US" sz="2400" dirty="0"/>
              <a:t>men.</a:t>
            </a:r>
          </a:p>
          <a:p>
            <a:r>
              <a:rPr lang="en-US" sz="2400" dirty="0"/>
              <a:t>• Gender analysis helps us to frame questions about women </a:t>
            </a:r>
            <a:r>
              <a:rPr lang="en-US" sz="2400" dirty="0" smtClean="0"/>
              <a:t>and men's </a:t>
            </a:r>
            <a:r>
              <a:rPr lang="en-US" sz="2400" dirty="0"/>
              <a:t>roles and relations in order to avoid making </a:t>
            </a:r>
            <a:r>
              <a:rPr lang="en-US" sz="2400" dirty="0" smtClean="0"/>
              <a:t>assumptions about </a:t>
            </a:r>
            <a:r>
              <a:rPr lang="en-US" sz="2400" dirty="0"/>
              <a:t>who does what, when and why.</a:t>
            </a:r>
          </a:p>
          <a:p>
            <a:r>
              <a:rPr lang="en-US" sz="2400" dirty="0"/>
              <a:t>• The aim of such analysis is to formulate development </a:t>
            </a:r>
            <a:r>
              <a:rPr lang="en-US" sz="2400" dirty="0" smtClean="0"/>
              <a:t>interventions that </a:t>
            </a:r>
            <a:r>
              <a:rPr lang="en-US" sz="2400" dirty="0"/>
              <a:t>are better targeted to meet both women's and men's </a:t>
            </a:r>
            <a:r>
              <a:rPr lang="en-US" sz="2400" dirty="0" smtClean="0"/>
              <a:t>needs and </a:t>
            </a:r>
            <a:r>
              <a:rPr lang="en-US" sz="2400" dirty="0"/>
              <a:t>constraints.</a:t>
            </a:r>
          </a:p>
        </p:txBody>
      </p:sp>
    </p:spTree>
    <p:extLst>
      <p:ext uri="{BB962C8B-B14F-4D97-AF65-F5344CB8AC3E}">
        <p14:creationId xmlns:p14="http://schemas.microsoft.com/office/powerpoint/2010/main" val="716184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99246"/>
          </a:xfrm>
        </p:spPr>
        <p:txBody>
          <a:bodyPr>
            <a:normAutofit/>
          </a:bodyPr>
          <a:lstStyle/>
          <a:p>
            <a:pPr algn="ctr"/>
            <a:r>
              <a:rPr lang="en-US" sz="3600" b="1" dirty="0" smtClean="0">
                <a:solidFill>
                  <a:srgbClr val="0070C0"/>
                </a:solidFill>
              </a:rPr>
              <a:t>Empowerment</a:t>
            </a:r>
            <a:endParaRPr lang="en-US" sz="3600" b="1" dirty="0">
              <a:solidFill>
                <a:srgbClr val="0070C0"/>
              </a:solidFill>
            </a:endParaRPr>
          </a:p>
        </p:txBody>
      </p:sp>
      <p:sp>
        <p:nvSpPr>
          <p:cNvPr id="3" name="Content Placeholder 2"/>
          <p:cNvSpPr>
            <a:spLocks noGrp="1"/>
          </p:cNvSpPr>
          <p:nvPr>
            <p:ph idx="1"/>
          </p:nvPr>
        </p:nvSpPr>
        <p:spPr>
          <a:xfrm>
            <a:off x="200025" y="1671639"/>
            <a:ext cx="8801100" cy="4700586"/>
          </a:xfrm>
        </p:spPr>
        <p:txBody>
          <a:bodyPr>
            <a:normAutofit lnSpcReduction="10000"/>
          </a:bodyPr>
          <a:lstStyle/>
          <a:p>
            <a:pPr>
              <a:lnSpc>
                <a:spcPct val="150000"/>
              </a:lnSpc>
            </a:pPr>
            <a:r>
              <a:rPr lang="en-US" dirty="0" smtClean="0"/>
              <a:t>• </a:t>
            </a:r>
            <a:r>
              <a:rPr lang="en-US" sz="2400" dirty="0"/>
              <a:t>Implies people – both women and men – taking </a:t>
            </a:r>
            <a:r>
              <a:rPr lang="en-US" sz="2400" dirty="0" smtClean="0"/>
              <a:t>control over </a:t>
            </a:r>
            <a:r>
              <a:rPr lang="en-US" sz="2400" dirty="0"/>
              <a:t>their lives by setting their own agendas, </a:t>
            </a:r>
            <a:r>
              <a:rPr lang="en-US" sz="2400" dirty="0" smtClean="0"/>
              <a:t>gaining skills </a:t>
            </a:r>
            <a:r>
              <a:rPr lang="en-US" sz="2400" dirty="0"/>
              <a:t>(or having their own skills and </a:t>
            </a:r>
            <a:r>
              <a:rPr lang="en-US" sz="2400" dirty="0" smtClean="0"/>
              <a:t>knowledge recognized</a:t>
            </a:r>
            <a:r>
              <a:rPr lang="en-US" sz="2400" dirty="0"/>
              <a:t>), increasing their self-confidence, </a:t>
            </a:r>
            <a:r>
              <a:rPr lang="en-US" sz="2400" dirty="0" smtClean="0"/>
              <a:t>solving problems</a:t>
            </a:r>
            <a:r>
              <a:rPr lang="en-US" sz="2400" dirty="0"/>
              <a:t>, and developing self-reliance</a:t>
            </a:r>
            <a:r>
              <a:rPr lang="en-US" sz="2400" dirty="0" smtClean="0"/>
              <a:t>.</a:t>
            </a:r>
          </a:p>
          <a:p>
            <a:pPr>
              <a:lnSpc>
                <a:spcPct val="150000"/>
              </a:lnSpc>
            </a:pPr>
            <a:r>
              <a:rPr lang="en-US" sz="2400" dirty="0" smtClean="0"/>
              <a:t>• </a:t>
            </a:r>
            <a:r>
              <a:rPr lang="en-US" sz="2400" dirty="0"/>
              <a:t>It is both a process and an outcome.</a:t>
            </a:r>
          </a:p>
          <a:p>
            <a:pPr>
              <a:lnSpc>
                <a:spcPct val="150000"/>
              </a:lnSpc>
            </a:pPr>
            <a:r>
              <a:rPr lang="en-US" sz="2400" dirty="0"/>
              <a:t>• Empowerment implies an expansion in women's </a:t>
            </a:r>
            <a:r>
              <a:rPr lang="en-US" sz="2400" dirty="0" smtClean="0"/>
              <a:t>ability to </a:t>
            </a:r>
            <a:r>
              <a:rPr lang="en-US" sz="2400" dirty="0"/>
              <a:t>make strategic life choices in a context where </a:t>
            </a:r>
            <a:r>
              <a:rPr lang="en-US" sz="2400" dirty="0" smtClean="0"/>
              <a:t>this  ability </a:t>
            </a:r>
            <a:r>
              <a:rPr lang="en-US" sz="2400" dirty="0"/>
              <a:t>was previously denied to them.</a:t>
            </a:r>
          </a:p>
        </p:txBody>
      </p:sp>
    </p:spTree>
    <p:extLst>
      <p:ext uri="{BB962C8B-B14F-4D97-AF65-F5344CB8AC3E}">
        <p14:creationId xmlns:p14="http://schemas.microsoft.com/office/powerpoint/2010/main" val="4006419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144</TotalTime>
  <Words>1407</Words>
  <Application>Microsoft Office PowerPoint</Application>
  <PresentationFormat>On-screen Show (4:3)</PresentationFormat>
  <Paragraphs>85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Adobe Fan Heiti Std B</vt:lpstr>
      <vt:lpstr>Baskerville Old Face</vt:lpstr>
      <vt:lpstr>Calibri</vt:lpstr>
      <vt:lpstr>Calibri Light</vt:lpstr>
      <vt:lpstr>Informal Roman</vt:lpstr>
      <vt:lpstr>Retrospect</vt:lpstr>
      <vt:lpstr>INTRODUCTION  to  GENDER STUDIES   GENDER, GENDER CONCEPTS AND DEFINITIONS </vt:lpstr>
      <vt:lpstr>Gender Concepts</vt:lpstr>
      <vt:lpstr>Gender Concepts</vt:lpstr>
      <vt:lpstr>Definition of Gender</vt:lpstr>
      <vt:lpstr>Differences Between Sex and Gender</vt:lpstr>
      <vt:lpstr>Gender Equality</vt:lpstr>
      <vt:lpstr>Gender Equity </vt:lpstr>
      <vt:lpstr>Gender Analysis</vt:lpstr>
      <vt:lpstr>Empowerment</vt:lpstr>
      <vt:lpstr>Gender Mainstreaming</vt:lpstr>
      <vt:lpstr>Approaches</vt:lpstr>
      <vt:lpstr>Why Gender?</vt:lpstr>
      <vt:lpstr>Realities</vt:lpstr>
      <vt:lpstr>Realities</vt:lpstr>
      <vt:lpstr>Realities</vt:lpstr>
      <vt:lpstr>GaD vs WiD</vt:lpstr>
      <vt:lpstr>Policy Approaches to WiD and GaD</vt:lpstr>
      <vt:lpstr> Practical and Strategic Gender Needs</vt:lpstr>
      <vt:lpstr>Practical Gender Needs And Strategic Gender Needs </vt:lpstr>
      <vt:lpstr>What is gender all about?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GENDER STUDIES</dc:title>
  <dc:creator>GANESH</dc:creator>
  <cp:lastModifiedBy>GANESH</cp:lastModifiedBy>
  <cp:revision>30</cp:revision>
  <dcterms:created xsi:type="dcterms:W3CDTF">2020-08-10T12:23:57Z</dcterms:created>
  <dcterms:modified xsi:type="dcterms:W3CDTF">2021-10-13T03:27:59Z</dcterms:modified>
</cp:coreProperties>
</file>